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gif" ContentType="image/gif"/>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6" r:id="rId19"/>
    <p:sldId id="272" r:id="rId20"/>
    <p:sldId id="273" r:id="rId21"/>
    <p:sldId id="274" r:id="rId22"/>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ijYiJu3JpWkoQOFqtJBDz3TC5R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3</a:t>
            </a:fld>
            <a:endParaRPr/>
          </a:p>
        </p:txBody>
      </p:sp>
      <p:sp>
        <p:nvSpPr>
          <p:cNvPr id="103" name="Google Shape;103;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4</a:t>
            </a:fld>
            <a:endParaRPr/>
          </a:p>
        </p:txBody>
      </p:sp>
      <p:sp>
        <p:nvSpPr>
          <p:cNvPr id="112" name="Google Shape;112;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5</a:t>
            </a:fld>
            <a:endParaRPr/>
          </a:p>
        </p:txBody>
      </p:sp>
      <p:sp>
        <p:nvSpPr>
          <p:cNvPr id="122" name="Google Shape;122;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6</a:t>
            </a:fld>
            <a:endParaRPr/>
          </a:p>
        </p:txBody>
      </p:sp>
      <p:sp>
        <p:nvSpPr>
          <p:cNvPr id="131" name="Google Shape;131;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21"/>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12.</a:t>
            </a: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6"/>
        <p:cNvGrpSpPr/>
        <p:nvPr/>
      </p:nvGrpSpPr>
      <p:grpSpPr>
        <a:xfrm>
          <a:off x="0" y="0"/>
          <a:ext cx="0" cy="0"/>
          <a:chOff x="0" y="0"/>
          <a:chExt cx="0" cy="0"/>
        </a:xfrm>
      </p:grpSpPr>
      <p:sp>
        <p:nvSpPr>
          <p:cNvPr id="47" name="Google Shape;47;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software-engineering-quality-characteristics-of-a-good-srs/"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itinfo.am/eng/software-development-methodologies/"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947786" y="2932386"/>
            <a:ext cx="7564618" cy="29405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algn="ctr">
              <a:spcBef>
                <a:spcPts val="400"/>
              </a:spcBef>
              <a:buSzPts val="2000"/>
            </a:pPr>
            <a:r>
              <a:rPr lang="en-US" sz="2400" b="1" i="0" u="none" strike="noStrike" cap="none" dirty="0">
                <a:solidFill>
                  <a:srgbClr val="0070C0"/>
                </a:solidFill>
                <a:latin typeface="Times New Roman"/>
                <a:ea typeface="Times New Roman"/>
                <a:cs typeface="Times New Roman"/>
                <a:sym typeface="Times New Roman"/>
              </a:rPr>
              <a:t>Introduction to Software Engineering / </a:t>
            </a:r>
            <a:r>
              <a:rPr lang="en-IN" sz="2400" b="1" dirty="0">
                <a:solidFill>
                  <a:srgbClr val="0070C0"/>
                </a:solidFill>
                <a:latin typeface="Times New Roman"/>
                <a:cs typeface="Times New Roman"/>
                <a:sym typeface="Times"/>
              </a:rPr>
              <a:t>Integration Testing</a:t>
            </a:r>
          </a:p>
          <a:p>
            <a:pPr marL="0" marR="0" lvl="0" indent="0" algn="ctr" rtl="0">
              <a:lnSpc>
                <a:spcPct val="100000"/>
              </a:lnSpc>
              <a:spcBef>
                <a:spcPts val="400"/>
              </a:spcBef>
              <a:spcAft>
                <a:spcPts val="0"/>
              </a:spcAft>
              <a:buClr>
                <a:srgbClr val="000000"/>
              </a:buClr>
              <a:buSzPts val="2000"/>
              <a:buFont typeface="Arial"/>
              <a:buNone/>
            </a:pPr>
            <a:endParaRPr dirty="0"/>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3" name="Google Shape;93;p1"/>
          <p:cNvSpPr txBox="1"/>
          <p:nvPr/>
        </p:nvSpPr>
        <p:spPr>
          <a:xfrm>
            <a:off x="1398799" y="2102069"/>
            <a:ext cx="6346401" cy="1436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Object Oriented Software Engineering (OOSE)</a:t>
            </a:r>
            <a:endParaRP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22CS017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txBox="1"/>
          <p:nvPr/>
        </p:nvSpPr>
        <p:spPr>
          <a:xfrm>
            <a:off x="147145" y="145656"/>
            <a:ext cx="6547944" cy="1077178"/>
          </a:xfrm>
          <a:prstGeom prst="rect">
            <a:avLst/>
          </a:prstGeom>
          <a:noFill/>
          <a:ln>
            <a:noFill/>
          </a:ln>
        </p:spPr>
        <p:txBody>
          <a:bodyPr spcFirstLastPara="1" wrap="square" lIns="91425" tIns="45700" rIns="91425" bIns="45700" anchor="t" anchorCtr="0">
            <a:spAutoFit/>
          </a:bodyPr>
          <a:lstStyle/>
          <a:p>
            <a:r>
              <a:rPr lang="en-IN" sz="3200" b="1" dirty="0"/>
              <a:t>Software Testing - Validation Testing</a:t>
            </a:r>
          </a:p>
        </p:txBody>
      </p:sp>
      <p:sp>
        <p:nvSpPr>
          <p:cNvPr id="169" name="Google Shape;169;p12"/>
          <p:cNvSpPr txBox="1"/>
          <p:nvPr/>
        </p:nvSpPr>
        <p:spPr>
          <a:xfrm>
            <a:off x="374430" y="1043731"/>
            <a:ext cx="8395140" cy="2031285"/>
          </a:xfrm>
          <a:prstGeom prst="rect">
            <a:avLst/>
          </a:prstGeom>
          <a:noFill/>
          <a:ln>
            <a:noFill/>
          </a:ln>
        </p:spPr>
        <p:txBody>
          <a:bodyPr spcFirstLastPara="1" wrap="square" lIns="91425" tIns="45700" rIns="91425" bIns="45700" anchor="t" anchorCtr="0">
            <a:spAutoFit/>
          </a:bodyPr>
          <a:lstStyle/>
          <a:p>
            <a:endParaRPr lang="en-US" sz="1800" dirty="0">
              <a:latin typeface="Times" panose="02020603050405020304" pitchFamily="18" charset="0"/>
              <a:cs typeface="Times" panose="02020603050405020304" pitchFamily="18" charset="0"/>
            </a:endParaRPr>
          </a:p>
          <a:p>
            <a:r>
              <a:rPr lang="en-US" sz="1800" dirty="0">
                <a:latin typeface="Times" panose="02020603050405020304" pitchFamily="18" charset="0"/>
                <a:cs typeface="Times" panose="02020603050405020304" pitchFamily="18" charset="0"/>
              </a:rPr>
              <a:t>The process of evaluating software during the development process or at the end of the development process to determine whether it satisfies specified business requirements.</a:t>
            </a:r>
          </a:p>
          <a:p>
            <a:endParaRPr lang="en-US" sz="1800" dirty="0">
              <a:latin typeface="Times" panose="02020603050405020304" pitchFamily="18" charset="0"/>
              <a:cs typeface="Times" panose="02020603050405020304" pitchFamily="18" charset="0"/>
            </a:endParaRPr>
          </a:p>
          <a:p>
            <a:r>
              <a:rPr lang="en-US" sz="1800" dirty="0">
                <a:latin typeface="Times" panose="02020603050405020304" pitchFamily="18" charset="0"/>
                <a:cs typeface="Times" panose="02020603050405020304" pitchFamily="18" charset="0"/>
              </a:rPr>
              <a:t>Validation Testing ensures that the product actually meets the client's needs. It can also be defined as to demonstrate that the product fulfills its intended use when deployed on appropriate environment.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3"/>
          <p:cNvSpPr txBox="1"/>
          <p:nvPr/>
        </p:nvSpPr>
        <p:spPr>
          <a:xfrm>
            <a:off x="147145" y="145656"/>
            <a:ext cx="6547944" cy="584735"/>
          </a:xfrm>
          <a:prstGeom prst="rect">
            <a:avLst/>
          </a:prstGeom>
          <a:noFill/>
          <a:ln>
            <a:noFill/>
          </a:ln>
        </p:spPr>
        <p:txBody>
          <a:bodyPr spcFirstLastPara="1" wrap="square" lIns="91425" tIns="45700" rIns="91425" bIns="45700" anchor="t" anchorCtr="0">
            <a:spAutoFit/>
          </a:bodyPr>
          <a:lstStyle/>
          <a:p>
            <a:r>
              <a:rPr lang="en-IN" sz="3200" b="1" dirty="0"/>
              <a:t>Validation Testing - Workflow:</a:t>
            </a:r>
          </a:p>
        </p:txBody>
      </p:sp>
      <p:pic>
        <p:nvPicPr>
          <p:cNvPr id="3" name="Picture 2">
            <a:extLst>
              <a:ext uri="{FF2B5EF4-FFF2-40B4-BE49-F238E27FC236}">
                <a16:creationId xmlns="" xmlns:a16="http://schemas.microsoft.com/office/drawing/2014/main" id="{1A50BEA5-22EE-D7E6-C394-D9FF38B12013}"/>
              </a:ext>
            </a:extLst>
          </p:cNvPr>
          <p:cNvPicPr>
            <a:picLocks noChangeAspect="1"/>
          </p:cNvPicPr>
          <p:nvPr/>
        </p:nvPicPr>
        <p:blipFill>
          <a:blip r:embed="rId3"/>
          <a:stretch>
            <a:fillRect/>
          </a:stretch>
        </p:blipFill>
        <p:spPr>
          <a:xfrm>
            <a:off x="641023" y="1376362"/>
            <a:ext cx="7150427" cy="44305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4"/>
          <p:cNvSpPr txBox="1"/>
          <p:nvPr/>
        </p:nvSpPr>
        <p:spPr>
          <a:xfrm>
            <a:off x="147145" y="145656"/>
            <a:ext cx="6547944" cy="584735"/>
          </a:xfrm>
          <a:prstGeom prst="rect">
            <a:avLst/>
          </a:prstGeom>
          <a:noFill/>
          <a:ln>
            <a:noFill/>
          </a:ln>
        </p:spPr>
        <p:txBody>
          <a:bodyPr spcFirstLastPara="1" wrap="square" lIns="91425" tIns="45700" rIns="91425" bIns="45700" anchor="t" anchorCtr="0">
            <a:spAutoFit/>
          </a:bodyPr>
          <a:lstStyle/>
          <a:p>
            <a:r>
              <a:rPr lang="en-IN" sz="3200" b="1" dirty="0"/>
              <a:t>System Testing</a:t>
            </a:r>
          </a:p>
        </p:txBody>
      </p:sp>
      <p:sp>
        <p:nvSpPr>
          <p:cNvPr id="181" name="Google Shape;181;p14"/>
          <p:cNvSpPr txBox="1"/>
          <p:nvPr/>
        </p:nvSpPr>
        <p:spPr>
          <a:xfrm>
            <a:off x="225971" y="1259975"/>
            <a:ext cx="8466083" cy="5078273"/>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rgbClr val="000000"/>
              </a:buClr>
              <a:buSzPts val="2000"/>
            </a:pPr>
            <a:r>
              <a:rPr lang="en-US" sz="1800" dirty="0">
                <a:latin typeface="Times" panose="02020603050405020304" pitchFamily="18" charset="0"/>
                <a:cs typeface="Times" panose="02020603050405020304" pitchFamily="18" charset="0"/>
              </a:rPr>
              <a:t>System testing is a type of software testing that evaluates the overall functionality and performance of a complete and fully integrated software solution. It tests if the system meets the specified requirements and if it is suitable for delivery to the end-users. This type of testing is performed after the integration testing and before the acceptance testing.</a:t>
            </a:r>
          </a:p>
          <a:p>
            <a:pPr marR="0" lvl="0" algn="just" rtl="0">
              <a:lnSpc>
                <a:spcPct val="100000"/>
              </a:lnSpc>
              <a:spcBef>
                <a:spcPts val="0"/>
              </a:spcBef>
              <a:spcAft>
                <a:spcPts val="0"/>
              </a:spcAft>
              <a:buClr>
                <a:srgbClr val="000000"/>
              </a:buClr>
              <a:buSzPts val="2000"/>
            </a:pPr>
            <a:endParaRPr lang="en-US" sz="1800" dirty="0">
              <a:latin typeface="Times" panose="02020603050405020304" pitchFamily="18" charset="0"/>
              <a:cs typeface="Times" panose="02020603050405020304" pitchFamily="18" charset="0"/>
            </a:endParaRPr>
          </a:p>
          <a:p>
            <a:pPr marR="0" lvl="0" algn="just" rtl="0">
              <a:lnSpc>
                <a:spcPct val="100000"/>
              </a:lnSpc>
              <a:spcBef>
                <a:spcPts val="0"/>
              </a:spcBef>
              <a:spcAft>
                <a:spcPts val="0"/>
              </a:spcAft>
              <a:buClr>
                <a:srgbClr val="000000"/>
              </a:buClr>
              <a:buSzPts val="2000"/>
            </a:pPr>
            <a:r>
              <a:rPr lang="en-US" sz="1800" dirty="0">
                <a:latin typeface="Times" panose="02020603050405020304" pitchFamily="18" charset="0"/>
                <a:cs typeface="Times" panose="02020603050405020304" pitchFamily="18" charset="0"/>
              </a:rPr>
              <a:t>In system testing, integration testing passed components are taken as input. The goal of integration testing is to detect any irregularity between the units that are integrated together. System testing detects defects within both the integrated units and the whole system. The result of system testing is the observed behavior of a component or a system when it is tested. </a:t>
            </a:r>
            <a:r>
              <a:rPr lang="en-US" sz="1800" b="1" dirty="0">
                <a:latin typeface="Times" panose="02020603050405020304" pitchFamily="18" charset="0"/>
                <a:cs typeface="Times" panose="02020603050405020304" pitchFamily="18" charset="0"/>
              </a:rPr>
              <a:t>System Testing</a:t>
            </a:r>
            <a:r>
              <a:rPr lang="en-US" sz="1800" dirty="0">
                <a:latin typeface="Times" panose="02020603050405020304" pitchFamily="18" charset="0"/>
                <a:cs typeface="Times" panose="02020603050405020304" pitchFamily="18" charset="0"/>
              </a:rPr>
              <a:t> is carried out on the whole system in the context of either system requirement specifications or functional requirement specifications or in the context of both. System testing tests the design and behavior of the system and also the expectations of the customer. It is performed to test the system beyond the bounds mentioned in the </a:t>
            </a:r>
            <a:r>
              <a:rPr lang="en-US" sz="1800" dirty="0">
                <a:latin typeface="Times" panose="02020603050405020304" pitchFamily="18" charset="0"/>
                <a:cs typeface="Times" panose="02020603050405020304" pitchFamily="18" charset="0"/>
                <a:hlinkClick r:id="rId3"/>
              </a:rPr>
              <a:t>software requirements specification (SRS)</a:t>
            </a:r>
            <a:r>
              <a:rPr lang="en-US" sz="1800" dirty="0">
                <a:latin typeface="Times" panose="02020603050405020304" pitchFamily="18" charset="0"/>
                <a:cs typeface="Times" panose="02020603050405020304" pitchFamily="18" charset="0"/>
              </a:rPr>
              <a:t>. System Testing is basically performed by a testing team that is independent of the development team that helps to test the quality of the system impartial. It has both functional and non-functional testing. </a:t>
            </a:r>
            <a:r>
              <a:rPr lang="en-US" sz="1800" b="1" dirty="0">
                <a:latin typeface="Times" panose="02020603050405020304" pitchFamily="18" charset="0"/>
                <a:cs typeface="Times" panose="02020603050405020304" pitchFamily="18" charset="0"/>
              </a:rPr>
              <a:t>System Testing is a black-box testing</a:t>
            </a:r>
            <a:r>
              <a:rPr lang="en-US" sz="1800" dirty="0">
                <a:latin typeface="Times" panose="02020603050405020304" pitchFamily="18" charset="0"/>
                <a:cs typeface="Times" panose="02020603050405020304" pitchFamily="18" charset="0"/>
              </a:rPr>
              <a:t>. System Testing is performed after the integration testing and before the acceptance testing. </a:t>
            </a:r>
            <a:endParaRPr sz="1800" b="0" i="0" u="none" strike="noStrike" cap="none" dirty="0">
              <a:solidFill>
                <a:schemeClr val="dk1"/>
              </a:solidFill>
              <a:latin typeface="Times" panose="02020603050405020304" pitchFamily="18" charset="0"/>
              <a:ea typeface="Times"/>
              <a:cs typeface="Times" panose="02020603050405020304" pitchFamily="18" charset="0"/>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5"/>
          <p:cNvSpPr txBox="1"/>
          <p:nvPr/>
        </p:nvSpPr>
        <p:spPr>
          <a:xfrm>
            <a:off x="304800" y="2113820"/>
            <a:ext cx="8639503" cy="2862322"/>
          </a:xfrm>
          <a:prstGeom prst="rect">
            <a:avLst/>
          </a:prstGeom>
          <a:noFill/>
          <a:ln>
            <a:noFill/>
          </a:ln>
        </p:spPr>
        <p:txBody>
          <a:bodyPr spcFirstLastPara="1" wrap="square" lIns="91425" tIns="45700" rIns="91425" bIns="45700" anchor="t" anchorCtr="0">
            <a:spAutoFit/>
          </a:bodyPr>
          <a:lstStyle/>
          <a:p>
            <a:pPr marL="0" marR="0" lvl="0" indent="-127000" algn="just" rtl="0">
              <a:lnSpc>
                <a:spcPct val="100000"/>
              </a:lnSpc>
              <a:spcBef>
                <a:spcPts val="0"/>
              </a:spcBef>
              <a:spcAft>
                <a:spcPts val="0"/>
              </a:spcAft>
              <a:buClr>
                <a:srgbClr val="000000"/>
              </a:buClr>
              <a:buSzPts val="2000"/>
              <a:buFont typeface="Arial"/>
              <a:buAutoNum type="arabicPeriod" startAt="5"/>
            </a:pPr>
            <a:r>
              <a:rPr lang="en-US" sz="2000" b="1" i="0" u="none" strike="noStrike" cap="none" dirty="0">
                <a:solidFill>
                  <a:schemeClr val="dk1"/>
                </a:solidFill>
                <a:latin typeface="Times"/>
                <a:ea typeface="Times"/>
                <a:cs typeface="Times"/>
                <a:sym typeface="Times"/>
              </a:rPr>
              <a:t>Development Model:</a:t>
            </a:r>
            <a:r>
              <a:rPr lang="en-US" sz="2000" b="0" i="0" u="none" strike="noStrike" cap="none" dirty="0">
                <a:solidFill>
                  <a:schemeClr val="dk1"/>
                </a:solidFill>
                <a:latin typeface="Times"/>
                <a:ea typeface="Times"/>
                <a:cs typeface="Times"/>
                <a:sym typeface="Times"/>
              </a:rPr>
              <a:t> Software can be classified as traditional software (developed using a waterfall model) or agile software (developed using an iterative and adaptive approach).</a:t>
            </a:r>
            <a:endParaRPr dirty="0"/>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a:ea typeface="Times"/>
              <a:cs typeface="Times"/>
              <a:sym typeface="Times"/>
            </a:endParaRPr>
          </a:p>
          <a:p>
            <a:pPr marL="0" marR="0" lvl="0" indent="-127000" algn="just" rtl="0">
              <a:lnSpc>
                <a:spcPct val="100000"/>
              </a:lnSpc>
              <a:spcBef>
                <a:spcPts val="0"/>
              </a:spcBef>
              <a:spcAft>
                <a:spcPts val="0"/>
              </a:spcAft>
              <a:buClr>
                <a:srgbClr val="000000"/>
              </a:buClr>
              <a:buSzPts val="2000"/>
              <a:buFont typeface="Arial"/>
              <a:buAutoNum type="arabicPeriod" startAt="5"/>
            </a:pPr>
            <a:r>
              <a:rPr lang="en-US" sz="2000" b="1" i="0" u="none" strike="noStrike" cap="none" dirty="0">
                <a:solidFill>
                  <a:schemeClr val="dk1"/>
                </a:solidFill>
                <a:latin typeface="Times"/>
                <a:ea typeface="Times"/>
                <a:cs typeface="Times"/>
                <a:sym typeface="Times"/>
              </a:rPr>
              <a:t>Size:</a:t>
            </a:r>
            <a:r>
              <a:rPr lang="en-US" sz="2000" b="0" i="0" u="none" strike="noStrike" cap="none" dirty="0">
                <a:solidFill>
                  <a:schemeClr val="dk1"/>
                </a:solidFill>
                <a:latin typeface="Times"/>
                <a:ea typeface="Times"/>
                <a:cs typeface="Times"/>
                <a:sym typeface="Times"/>
              </a:rPr>
              <a:t> Software can be classified as small-scale software (designed for a single user or small group) or enterprise software (designed for large organizations).</a:t>
            </a:r>
            <a:endParaRPr dirty="0"/>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a:ea typeface="Times"/>
              <a:cs typeface="Times"/>
              <a:sym typeface="Times"/>
            </a:endParaRPr>
          </a:p>
          <a:p>
            <a:pPr marL="0" marR="0" lvl="0" indent="-127000" algn="just" rtl="0">
              <a:lnSpc>
                <a:spcPct val="100000"/>
              </a:lnSpc>
              <a:spcBef>
                <a:spcPts val="0"/>
              </a:spcBef>
              <a:spcAft>
                <a:spcPts val="0"/>
              </a:spcAft>
              <a:buClr>
                <a:srgbClr val="000000"/>
              </a:buClr>
              <a:buSzPts val="2000"/>
              <a:buFont typeface="Arial"/>
              <a:buAutoNum type="arabicPeriod" startAt="5"/>
            </a:pPr>
            <a:r>
              <a:rPr lang="en-US" sz="2000" b="1" i="0" u="none" strike="noStrike" cap="none" dirty="0">
                <a:solidFill>
                  <a:schemeClr val="dk1"/>
                </a:solidFill>
                <a:latin typeface="Times"/>
                <a:ea typeface="Times"/>
                <a:cs typeface="Times"/>
                <a:sym typeface="Times"/>
              </a:rPr>
              <a:t>User Interface:</a:t>
            </a:r>
            <a:r>
              <a:rPr lang="en-US" sz="2000" b="0" i="0" u="none" strike="noStrike" cap="none" dirty="0">
                <a:solidFill>
                  <a:schemeClr val="dk1"/>
                </a:solidFill>
                <a:latin typeface="Times"/>
                <a:ea typeface="Times"/>
                <a:cs typeface="Times"/>
                <a:sym typeface="Times"/>
              </a:rPr>
              <a:t> Software can be classified as Graphical User Interface (GUI) software or Command-Line Interface (CLI) software.</a:t>
            </a:r>
            <a:endParaRPr dirty="0"/>
          </a:p>
        </p:txBody>
      </p:sp>
      <p:sp>
        <p:nvSpPr>
          <p:cNvPr id="187" name="Google Shape;187;p15"/>
          <p:cNvSpPr txBox="1"/>
          <p:nvPr/>
        </p:nvSpPr>
        <p:spPr>
          <a:xfrm>
            <a:off x="147145" y="145656"/>
            <a:ext cx="6547944"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3200" b="1" dirty="0"/>
              <a:t>System Testing Process:</a:t>
            </a:r>
            <a:endParaRPr sz="3200" b="0" i="0" u="none" strike="noStrike" cap="none" dirty="0">
              <a:solidFill>
                <a:schemeClr val="dk1"/>
              </a:solidFill>
              <a:latin typeface="Times"/>
              <a:ea typeface="Times"/>
              <a:cs typeface="Times"/>
              <a:sym typeface="Times"/>
            </a:endParaRPr>
          </a:p>
        </p:txBody>
      </p:sp>
      <p:pic>
        <p:nvPicPr>
          <p:cNvPr id="3" name="Picture 2">
            <a:extLst>
              <a:ext uri="{FF2B5EF4-FFF2-40B4-BE49-F238E27FC236}">
                <a16:creationId xmlns="" xmlns:a16="http://schemas.microsoft.com/office/drawing/2014/main" id="{F1878AF1-A184-951B-A18D-E0ACD738AD46}"/>
              </a:ext>
            </a:extLst>
          </p:cNvPr>
          <p:cNvPicPr>
            <a:picLocks noChangeAspect="1"/>
          </p:cNvPicPr>
          <p:nvPr/>
        </p:nvPicPr>
        <p:blipFill>
          <a:blip r:embed="rId3"/>
          <a:stretch>
            <a:fillRect/>
          </a:stretch>
        </p:blipFill>
        <p:spPr>
          <a:xfrm>
            <a:off x="0" y="1617372"/>
            <a:ext cx="9144000" cy="36232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6"/>
          <p:cNvSpPr txBox="1"/>
          <p:nvPr/>
        </p:nvSpPr>
        <p:spPr>
          <a:xfrm>
            <a:off x="215460" y="1367613"/>
            <a:ext cx="8518635" cy="3693278"/>
          </a:xfrm>
          <a:prstGeom prst="rect">
            <a:avLst/>
          </a:prstGeom>
          <a:noFill/>
          <a:ln>
            <a:noFill/>
          </a:ln>
        </p:spPr>
        <p:txBody>
          <a:bodyPr spcFirstLastPara="1" wrap="square" lIns="91425" tIns="45700" rIns="91425" bIns="45700" anchor="t" anchorCtr="0">
            <a:spAutoFit/>
          </a:bodyPr>
          <a:lstStyle/>
          <a:p>
            <a:pPr>
              <a:buFont typeface="Arial" panose="020B0604020202020204" pitchFamily="34" charset="0"/>
              <a:buChar char="•"/>
            </a:pPr>
            <a:r>
              <a:rPr lang="en-US" sz="1800" b="1" dirty="0">
                <a:latin typeface="Times" panose="02020603050405020304" pitchFamily="18" charset="0"/>
                <a:cs typeface="Times" panose="02020603050405020304" pitchFamily="18" charset="0"/>
              </a:rPr>
              <a:t>Performance Testing:</a:t>
            </a:r>
            <a:r>
              <a:rPr lang="en-US" sz="1800" dirty="0">
                <a:latin typeface="Times" panose="02020603050405020304" pitchFamily="18" charset="0"/>
                <a:cs typeface="Times" panose="02020603050405020304" pitchFamily="18" charset="0"/>
              </a:rPr>
              <a:t> Performance Testing is a type of software testing that is carried out to test the speed, scalability, stability and reliability of the software product or application.</a:t>
            </a: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b="1" dirty="0">
                <a:latin typeface="Times" panose="02020603050405020304" pitchFamily="18" charset="0"/>
                <a:cs typeface="Times" panose="02020603050405020304" pitchFamily="18" charset="0"/>
              </a:rPr>
              <a:t>Load Testing:</a:t>
            </a:r>
            <a:r>
              <a:rPr lang="en-US" sz="1800" dirty="0">
                <a:latin typeface="Times" panose="02020603050405020304" pitchFamily="18" charset="0"/>
                <a:cs typeface="Times" panose="02020603050405020304" pitchFamily="18" charset="0"/>
              </a:rPr>
              <a:t> Load Testing is a type of software Testing which is carried out to determine the behavior of a system or software product under extreme load.</a:t>
            </a:r>
          </a:p>
          <a:p>
            <a:pPr>
              <a:buFont typeface="Arial" panose="020B0604020202020204" pitchFamily="34" charset="0"/>
              <a:buChar char="•"/>
            </a:pPr>
            <a:endParaRPr lang="en-US" sz="1800" b="1"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b="1" dirty="0">
                <a:latin typeface="Times" panose="02020603050405020304" pitchFamily="18" charset="0"/>
                <a:cs typeface="Times" panose="02020603050405020304" pitchFamily="18" charset="0"/>
              </a:rPr>
              <a:t>Stress Testing:</a:t>
            </a:r>
            <a:r>
              <a:rPr lang="en-US" sz="1800" dirty="0">
                <a:latin typeface="Times" panose="02020603050405020304" pitchFamily="18" charset="0"/>
                <a:cs typeface="Times" panose="02020603050405020304" pitchFamily="18" charset="0"/>
              </a:rPr>
              <a:t> Stress Testing is a type of software testing performed to check the robustness of the system under the varying loads.</a:t>
            </a:r>
          </a:p>
          <a:p>
            <a:pPr>
              <a:buFont typeface="Arial" panose="020B0604020202020204" pitchFamily="34" charset="0"/>
              <a:buChar char="•"/>
            </a:pPr>
            <a:endParaRPr lang="en-US" sz="1800" b="1"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b="1" dirty="0">
                <a:latin typeface="Times" panose="02020603050405020304" pitchFamily="18" charset="0"/>
                <a:cs typeface="Times" panose="02020603050405020304" pitchFamily="18" charset="0"/>
              </a:rPr>
              <a:t>Scalability Testing:</a:t>
            </a:r>
            <a:r>
              <a:rPr lang="en-US" sz="1800" dirty="0">
                <a:latin typeface="Times" panose="02020603050405020304" pitchFamily="18" charset="0"/>
                <a:cs typeface="Times" panose="02020603050405020304" pitchFamily="18" charset="0"/>
              </a:rPr>
              <a:t> Scalability Testing is a type of software testing which is carried out to check the performance of a software application or system in terms of its capability to scale up or scale down the number of user request load.</a:t>
            </a:r>
          </a:p>
        </p:txBody>
      </p:sp>
      <p:sp>
        <p:nvSpPr>
          <p:cNvPr id="193" name="Google Shape;193;p16"/>
          <p:cNvSpPr txBox="1"/>
          <p:nvPr/>
        </p:nvSpPr>
        <p:spPr>
          <a:xfrm>
            <a:off x="120869" y="103614"/>
            <a:ext cx="6374524"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3200" b="1" dirty="0"/>
              <a:t>Types of System Testing:</a:t>
            </a:r>
            <a:endParaRPr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txBox="1"/>
          <p:nvPr/>
        </p:nvSpPr>
        <p:spPr>
          <a:xfrm>
            <a:off x="263951" y="1357460"/>
            <a:ext cx="8743415" cy="3724569"/>
          </a:xfrm>
          <a:prstGeom prst="rect">
            <a:avLst/>
          </a:prstGeom>
          <a:noFill/>
          <a:ln>
            <a:noFill/>
          </a:ln>
        </p:spPr>
        <p:txBody>
          <a:bodyPr spcFirstLastPara="1" wrap="square" lIns="91425" tIns="45700" rIns="91425" bIns="45700" anchor="t" anchorCtr="0">
            <a:spAutoFit/>
          </a:bodyPr>
          <a:lstStyle/>
          <a:p>
            <a:pPr marL="342900" lvl="0" indent="-342900" algn="just">
              <a:lnSpc>
                <a:spcPct val="115000"/>
              </a:lnSpc>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The classical strategy for testing computer software begins with “</a:t>
            </a:r>
            <a:r>
              <a:rPr lang="en-US" sz="1800" b="1" dirty="0">
                <a:effectLst/>
                <a:latin typeface="Times New Roman" panose="02020603050405020304" pitchFamily="18" charset="0"/>
                <a:ea typeface="Calibri" panose="020F0502020204030204" pitchFamily="34" charset="0"/>
                <a:cs typeface="Arial" panose="020B0604020202020204" pitchFamily="34" charset="0"/>
              </a:rPr>
              <a:t>testing in the small</a:t>
            </a:r>
            <a:r>
              <a:rPr lang="en-US" sz="1800" dirty="0">
                <a:effectLst/>
                <a:latin typeface="Times New Roman" panose="02020603050405020304" pitchFamily="18" charset="0"/>
                <a:ea typeface="Calibri" panose="020F0502020204030204" pitchFamily="34" charset="0"/>
                <a:cs typeface="Arial" panose="020B0604020202020204" pitchFamily="34" charset="0"/>
              </a:rPr>
              <a:t>” and works outward toward “</a:t>
            </a:r>
            <a:r>
              <a:rPr lang="en-US" sz="1800" b="1" dirty="0">
                <a:effectLst/>
                <a:latin typeface="Times New Roman" panose="02020603050405020304" pitchFamily="18" charset="0"/>
                <a:ea typeface="Calibri" panose="020F0502020204030204" pitchFamily="34" charset="0"/>
                <a:cs typeface="Arial" panose="020B0604020202020204" pitchFamily="34" charset="0"/>
              </a:rPr>
              <a:t>testing in the large</a:t>
            </a:r>
            <a:r>
              <a:rPr lang="en-US" sz="1800" dirty="0">
                <a:effectLst/>
                <a:latin typeface="Times New Roman" panose="02020603050405020304" pitchFamily="18" charset="0"/>
                <a:ea typeface="Calibri" panose="020F0502020204030204" pitchFamily="34" charset="0"/>
                <a:cs typeface="Arial" panose="020B0604020202020204" pitchFamily="34" charset="0"/>
              </a:rPr>
              <a:t>.” Stated in the jargon of software testing, we begin with </a:t>
            </a:r>
            <a:r>
              <a:rPr lang="en-US" sz="1800" b="1" dirty="0">
                <a:effectLst/>
                <a:latin typeface="Times New Roman" panose="02020603050405020304" pitchFamily="18" charset="0"/>
                <a:ea typeface="Calibri" panose="020F0502020204030204" pitchFamily="34" charset="0"/>
                <a:cs typeface="Arial" panose="020B0604020202020204" pitchFamily="34" charset="0"/>
              </a:rPr>
              <a:t>unit testing</a:t>
            </a:r>
            <a:r>
              <a:rPr lang="en-US" sz="1800" dirty="0">
                <a:effectLst/>
                <a:latin typeface="Times New Roman" panose="02020603050405020304" pitchFamily="18" charset="0"/>
                <a:ea typeface="Calibri" panose="020F0502020204030204" pitchFamily="34" charset="0"/>
                <a:cs typeface="Arial" panose="020B0604020202020204" pitchFamily="34" charset="0"/>
              </a:rPr>
              <a:t>, then progress toward </a:t>
            </a:r>
            <a:r>
              <a:rPr lang="en-US" sz="1800" b="1" dirty="0">
                <a:effectLst/>
                <a:latin typeface="Times New Roman" panose="02020603050405020304" pitchFamily="18" charset="0"/>
                <a:ea typeface="Calibri" panose="020F0502020204030204" pitchFamily="34" charset="0"/>
                <a:cs typeface="Arial" panose="020B0604020202020204" pitchFamily="34" charset="0"/>
              </a:rPr>
              <a:t>integration testing</a:t>
            </a:r>
            <a:r>
              <a:rPr lang="en-US" sz="1800" dirty="0">
                <a:effectLst/>
                <a:latin typeface="Times New Roman" panose="02020603050405020304" pitchFamily="18" charset="0"/>
                <a:ea typeface="Calibri" panose="020F0502020204030204" pitchFamily="34" charset="0"/>
                <a:cs typeface="Arial" panose="020B0604020202020204" pitchFamily="34" charset="0"/>
              </a:rPr>
              <a:t>, and culminate with </a:t>
            </a:r>
            <a:r>
              <a:rPr lang="en-US" sz="1800" b="1" dirty="0">
                <a:effectLst/>
                <a:latin typeface="Times New Roman" panose="02020603050405020304" pitchFamily="18" charset="0"/>
                <a:ea typeface="Calibri" panose="020F0502020204030204" pitchFamily="34" charset="0"/>
                <a:cs typeface="Arial" panose="020B0604020202020204" pitchFamily="34" charset="0"/>
              </a:rPr>
              <a:t>validation and system testing</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p>
          <a:p>
            <a:pPr marL="342900" lvl="0" indent="-342900" algn="just">
              <a:lnSpc>
                <a:spcPct val="115000"/>
              </a:lnSpc>
              <a:buFont typeface="Wingdings" panose="05000000000000000000" pitchFamily="2" charset="2"/>
              <a:buChar char=""/>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In conventional applications, unit testing focuses on the smallest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compilable</a:t>
            </a:r>
            <a:r>
              <a:rPr lang="en-US" sz="1800" dirty="0">
                <a:effectLst/>
                <a:latin typeface="Times New Roman" panose="02020603050405020304" pitchFamily="18" charset="0"/>
                <a:ea typeface="Calibri" panose="020F0502020204030204" pitchFamily="34" charset="0"/>
                <a:cs typeface="Arial" panose="020B0604020202020204" pitchFamily="34" charset="0"/>
              </a:rPr>
              <a:t> program unit - the subprogram (e.g., module, subroutine, procedure, component). Once each of these units has been tested individually, it is integrated into a program structure while a series of regression tests are run to uncover errors due to interfacing between the modules and side effects caused by the addition of new units. Finally, the system as a whole is tested to ensure that errors in requirements are uncovered.</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99" name="Google Shape;199;p17"/>
          <p:cNvSpPr txBox="1"/>
          <p:nvPr/>
        </p:nvSpPr>
        <p:spPr>
          <a:xfrm>
            <a:off x="120869" y="103614"/>
            <a:ext cx="6374524" cy="10771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dirty="0">
                <a:solidFill>
                  <a:srgbClr val="000000"/>
                </a:solidFill>
                <a:effectLst/>
                <a:latin typeface="+mj-lt"/>
                <a:ea typeface="Calibri" panose="020F0502020204030204" pitchFamily="34" charset="0"/>
              </a:rPr>
              <a:t>Object-Oriented Testing Strategies </a:t>
            </a:r>
            <a:endParaRPr sz="3200" dirty="0">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8"/>
          <p:cNvSpPr txBox="1"/>
          <p:nvPr/>
        </p:nvSpPr>
        <p:spPr>
          <a:xfrm>
            <a:off x="0" y="763133"/>
            <a:ext cx="9144000" cy="5507621"/>
          </a:xfrm>
          <a:prstGeom prst="rect">
            <a:avLst/>
          </a:prstGeom>
          <a:noFill/>
          <a:ln>
            <a:noFill/>
          </a:ln>
        </p:spPr>
        <p:txBody>
          <a:bodyPr spcFirstLastPara="1" wrap="square" lIns="91425" tIns="45700" rIns="91425" bIns="45700" anchor="t" anchorCtr="0">
            <a:spAutoFit/>
          </a:bodyPr>
          <a:lstStyle/>
          <a:p>
            <a:pPr marL="342900" lvl="0" indent="-342900" algn="just">
              <a:lnSpc>
                <a:spcPct val="115000"/>
              </a:lnSpc>
              <a:buFont typeface="Wingdings" panose="05000000000000000000" pitchFamily="2" charset="2"/>
              <a:buChar char=""/>
            </a:pPr>
            <a:r>
              <a:rPr lang="en-US" sz="1800" dirty="0">
                <a:effectLst/>
                <a:latin typeface="Times" panose="02020603050405020304" pitchFamily="18" charset="0"/>
                <a:ea typeface="Calibri" panose="020F0502020204030204" pitchFamily="34" charset="0"/>
                <a:cs typeface="Times" panose="02020603050405020304" pitchFamily="18" charset="0"/>
              </a:rPr>
              <a:t>When object-oriented software is considered, the concept of the unit changes. Encapsulation drives the definition of classes and objects. </a:t>
            </a:r>
            <a:endParaRPr lang="en-IN" sz="1800" dirty="0">
              <a:effectLst/>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Times" panose="02020603050405020304" pitchFamily="18" charset="0"/>
                <a:ea typeface="Calibri" panose="020F0502020204030204" pitchFamily="34" charset="0"/>
                <a:cs typeface="Times" panose="02020603050405020304" pitchFamily="18" charset="0"/>
              </a:rPr>
              <a:t>This means that each class and each instance of a class (object) packages attributes (data) and the operations (also known as methods or services) that manipulate these data. Rather than testing an individual module, the smallest testable unit is the encapsulated class or object.</a:t>
            </a:r>
            <a:endParaRPr lang="en-IN" sz="1800" dirty="0">
              <a:effectLst/>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Times" panose="02020603050405020304" pitchFamily="18" charset="0"/>
                <a:ea typeface="Calibri" panose="020F0502020204030204" pitchFamily="34" charset="0"/>
                <a:cs typeface="Times" panose="02020603050405020304" pitchFamily="18" charset="0"/>
              </a:rPr>
              <a:t>Because a class can contain a number of different operations and a particular operation may exist as part of a number of different classes, the meaning of unit testing changes dramatically.</a:t>
            </a:r>
            <a:endParaRPr lang="en-IN" sz="1800" dirty="0">
              <a:effectLst/>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Times" panose="02020603050405020304" pitchFamily="18" charset="0"/>
                <a:ea typeface="Calibri" panose="020F0502020204030204" pitchFamily="34" charset="0"/>
                <a:cs typeface="Times" panose="02020603050405020304" pitchFamily="18" charset="0"/>
              </a:rPr>
              <a:t>We can no longer test a single operation in isolation (the conventional view of unit testing) but rather as part of a class. </a:t>
            </a:r>
            <a:endParaRPr lang="en-IN" sz="1800" dirty="0">
              <a:effectLst/>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Times" panose="02020603050405020304" pitchFamily="18" charset="0"/>
                <a:ea typeface="Calibri" panose="020F0502020204030204" pitchFamily="34" charset="0"/>
                <a:cs typeface="Times" panose="02020603050405020304" pitchFamily="18" charset="0"/>
              </a:rPr>
              <a:t>To illustrate, consider a class hierarchy in which an operation X is defined for the superclass and is inherited by a number of subclasses. Each subclass uses operation X, but it is applied within the context of the private attributes and operations that have been defined for the subclass. Because the context in which operation X is used varies in subtle ways, it is necessary to test operation X in the context of each of the subclasses. This means that testing operation X in a vacuum (the traditional unit testing approach) is ineffective in the object-oriented context.</a:t>
            </a:r>
            <a:endParaRPr lang="en-IN" sz="1800" dirty="0">
              <a:effectLst/>
              <a:latin typeface="Times" panose="02020603050405020304" pitchFamily="18" charset="0"/>
              <a:ea typeface="Calibri" panose="020F0502020204030204" pitchFamily="34" charset="0"/>
              <a:cs typeface="Times" panose="02020603050405020304" pitchFamily="18" charset="0"/>
            </a:endParaRPr>
          </a:p>
        </p:txBody>
      </p:sp>
      <p:sp>
        <p:nvSpPr>
          <p:cNvPr id="205" name="Google Shape;205;p18"/>
          <p:cNvSpPr txBox="1"/>
          <p:nvPr/>
        </p:nvSpPr>
        <p:spPr>
          <a:xfrm>
            <a:off x="120869" y="103614"/>
            <a:ext cx="6374524"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dirty="0">
                <a:solidFill>
                  <a:srgbClr val="000000"/>
                </a:solidFill>
                <a:effectLst/>
                <a:latin typeface="+mj-lt"/>
                <a:ea typeface="Calibri" panose="020F0502020204030204" pitchFamily="34" charset="0"/>
              </a:rPr>
              <a:t> Unit Testing in the OO Context</a:t>
            </a:r>
            <a:endParaRPr sz="3200"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A54BAA1-002F-CE89-5104-9AF4146634B4}"/>
              </a:ext>
            </a:extLst>
          </p:cNvPr>
          <p:cNvSpPr txBox="1"/>
          <p:nvPr/>
        </p:nvSpPr>
        <p:spPr>
          <a:xfrm>
            <a:off x="0" y="953660"/>
            <a:ext cx="8484124" cy="1659557"/>
          </a:xfrm>
          <a:prstGeom prst="rect">
            <a:avLst/>
          </a:prstGeom>
          <a:noFill/>
        </p:spPr>
        <p:txBody>
          <a:bodyPr wrap="square">
            <a:spAutoFit/>
          </a:bodyPr>
          <a:lstStyle/>
          <a:p>
            <a:pPr marL="342900" lvl="0" indent="-342900" algn="just">
              <a:lnSpc>
                <a:spcPct val="115000"/>
              </a:lnSpc>
              <a:spcAft>
                <a:spcPts val="1000"/>
              </a:spcAft>
              <a:buFont typeface="Wingdings" panose="05000000000000000000" pitchFamily="2" charset="2"/>
              <a:buChar char=""/>
            </a:pPr>
            <a:r>
              <a:rPr lang="en-US" sz="1800" b="1" dirty="0">
                <a:effectLst/>
                <a:latin typeface="Times" panose="02020603050405020304" pitchFamily="18" charset="0"/>
                <a:ea typeface="Calibri" panose="020F0502020204030204" pitchFamily="34" charset="0"/>
                <a:cs typeface="Times" panose="02020603050405020304" pitchFamily="18" charset="0"/>
              </a:rPr>
              <a:t>Class testing for OO</a:t>
            </a:r>
            <a:r>
              <a:rPr lang="en-US" sz="1800" dirty="0">
                <a:effectLst/>
                <a:latin typeface="Times" panose="02020603050405020304" pitchFamily="18" charset="0"/>
                <a:ea typeface="Calibri" panose="020F0502020204030204" pitchFamily="34" charset="0"/>
                <a:cs typeface="Times" panose="02020603050405020304" pitchFamily="18" charset="0"/>
              </a:rPr>
              <a:t> software is the equivalent of unit testing for conventional software.  Unlike unit testing of conventional software, which tends to focus on the algorithmic detail of a module and the data that flow across the module interface, class testing for OO software is </a:t>
            </a:r>
            <a:r>
              <a:rPr lang="en-US" sz="1800" b="1" dirty="0">
                <a:effectLst/>
                <a:latin typeface="Times" panose="02020603050405020304" pitchFamily="18" charset="0"/>
                <a:ea typeface="Calibri" panose="020F0502020204030204" pitchFamily="34" charset="0"/>
                <a:cs typeface="Times" panose="02020603050405020304" pitchFamily="18" charset="0"/>
              </a:rPr>
              <a:t>driven by</a:t>
            </a:r>
            <a:r>
              <a:rPr lang="en-US" sz="1800" dirty="0">
                <a:effectLst/>
                <a:latin typeface="Times" panose="02020603050405020304" pitchFamily="18" charset="0"/>
                <a:ea typeface="Calibri" panose="020F0502020204030204" pitchFamily="34" charset="0"/>
                <a:cs typeface="Times" panose="02020603050405020304" pitchFamily="18" charset="0"/>
              </a:rPr>
              <a:t> the </a:t>
            </a:r>
            <a:r>
              <a:rPr lang="en-US" sz="1800" b="1" dirty="0">
                <a:effectLst/>
                <a:latin typeface="Times" panose="02020603050405020304" pitchFamily="18" charset="0"/>
                <a:ea typeface="Calibri" panose="020F0502020204030204" pitchFamily="34" charset="0"/>
                <a:cs typeface="Times" panose="02020603050405020304" pitchFamily="18" charset="0"/>
              </a:rPr>
              <a:t>operations</a:t>
            </a:r>
            <a:r>
              <a:rPr lang="en-US" sz="1800" dirty="0">
                <a:effectLst/>
                <a:latin typeface="Times" panose="02020603050405020304" pitchFamily="18" charset="0"/>
                <a:ea typeface="Calibri" panose="020F0502020204030204" pitchFamily="34" charset="0"/>
                <a:cs typeface="Times" panose="02020603050405020304" pitchFamily="18" charset="0"/>
              </a:rPr>
              <a:t> encapsulated by the class and the </a:t>
            </a:r>
            <a:r>
              <a:rPr lang="en-US" sz="1800" b="1" dirty="0">
                <a:effectLst/>
                <a:latin typeface="Times" panose="02020603050405020304" pitchFamily="18" charset="0"/>
                <a:ea typeface="Calibri" panose="020F0502020204030204" pitchFamily="34" charset="0"/>
                <a:cs typeface="Times" panose="02020603050405020304" pitchFamily="18" charset="0"/>
              </a:rPr>
              <a:t>state behavior</a:t>
            </a:r>
            <a:r>
              <a:rPr lang="en-US" sz="1800" dirty="0">
                <a:effectLst/>
                <a:latin typeface="Times" panose="02020603050405020304" pitchFamily="18" charset="0"/>
                <a:ea typeface="Calibri" panose="020F0502020204030204" pitchFamily="34" charset="0"/>
                <a:cs typeface="Times" panose="02020603050405020304" pitchFamily="18" charset="0"/>
              </a:rPr>
              <a:t> of the class.</a:t>
            </a:r>
            <a:endParaRPr lang="en-IN" sz="1800" dirty="0">
              <a:effectLst/>
              <a:latin typeface="Times" panose="02020603050405020304" pitchFamily="18" charset="0"/>
              <a:ea typeface="Calibri" panose="020F0502020204030204" pitchFamily="34" charset="0"/>
              <a:cs typeface="Times" panose="02020603050405020304" pitchFamily="18" charset="0"/>
            </a:endParaRPr>
          </a:p>
        </p:txBody>
      </p:sp>
    </p:spTree>
    <p:extLst>
      <p:ext uri="{BB962C8B-B14F-4D97-AF65-F5344CB8AC3E}">
        <p14:creationId xmlns="" xmlns:p14="http://schemas.microsoft.com/office/powerpoint/2010/main" val="3694537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38AB89A-CCF9-0878-49F5-7AA691ED608E}"/>
              </a:ext>
            </a:extLst>
          </p:cNvPr>
          <p:cNvSpPr txBox="1"/>
          <p:nvPr/>
        </p:nvSpPr>
        <p:spPr>
          <a:xfrm>
            <a:off x="0" y="-106755"/>
            <a:ext cx="6815579" cy="1077218"/>
          </a:xfrm>
          <a:prstGeom prst="rect">
            <a:avLst/>
          </a:prstGeom>
          <a:noFill/>
        </p:spPr>
        <p:txBody>
          <a:bodyPr wrap="square">
            <a:spAutoFit/>
          </a:bodyPr>
          <a:lstStyle/>
          <a:p>
            <a:r>
              <a:rPr lang="en-US" sz="3200" b="1" dirty="0">
                <a:solidFill>
                  <a:srgbClr val="000000"/>
                </a:solidFill>
                <a:effectLst/>
                <a:latin typeface="+mj-lt"/>
                <a:ea typeface="Calibri" panose="020F0502020204030204" pitchFamily="34" charset="0"/>
              </a:rPr>
              <a:t>Integration Testing in the OO Context </a:t>
            </a:r>
            <a:endParaRPr lang="en-IN" sz="3200" dirty="0">
              <a:latin typeface="+mj-lt"/>
            </a:endParaRPr>
          </a:p>
        </p:txBody>
      </p:sp>
      <p:sp>
        <p:nvSpPr>
          <p:cNvPr id="5" name="TextBox 4">
            <a:extLst>
              <a:ext uri="{FF2B5EF4-FFF2-40B4-BE49-F238E27FC236}">
                <a16:creationId xmlns="" xmlns:a16="http://schemas.microsoft.com/office/drawing/2014/main" id="{FA8045DB-0FAF-9B8F-44D8-7F2AE0C22B2C}"/>
              </a:ext>
            </a:extLst>
          </p:cNvPr>
          <p:cNvSpPr txBox="1"/>
          <p:nvPr/>
        </p:nvSpPr>
        <p:spPr>
          <a:xfrm>
            <a:off x="0" y="738761"/>
            <a:ext cx="9068586" cy="6119239"/>
          </a:xfrm>
          <a:prstGeom prst="rect">
            <a:avLst/>
          </a:prstGeom>
          <a:noFill/>
        </p:spPr>
        <p:txBody>
          <a:bodyPr wrap="square">
            <a:spAutoFit/>
          </a:bodyPr>
          <a:lstStyle/>
          <a:p>
            <a:pPr marL="342900" lvl="0" indent="-342900" algn="just">
              <a:lnSpc>
                <a:spcPct val="115000"/>
              </a:lnSpc>
              <a:buFont typeface="Wingdings" panose="05000000000000000000" pitchFamily="2" charset="2"/>
              <a:buChar char=""/>
            </a:pPr>
            <a:r>
              <a:rPr lang="en-US" sz="1800" dirty="0">
                <a:effectLst/>
                <a:latin typeface="Times" panose="02020603050405020304" pitchFamily="18" charset="0"/>
                <a:ea typeface="Calibri" panose="020F0502020204030204" pitchFamily="34" charset="0"/>
                <a:cs typeface="Times" panose="02020603050405020304" pitchFamily="18" charset="0"/>
              </a:rPr>
              <a:t>Because object-oriented software does not have a hierarchical control structure, conventional top-down and bottom-up integration strategies have little meaning. In addition, integrating operations one at a time into a class (the conventional incremental integration approach) is often impossible because of the “direct and indirect interactions of the components that make up the class”.</a:t>
            </a:r>
            <a:endParaRPr lang="en-IN" sz="1800" dirty="0">
              <a:effectLst/>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Times" panose="02020603050405020304" pitchFamily="18" charset="0"/>
                <a:ea typeface="Calibri" panose="020F0502020204030204" pitchFamily="34" charset="0"/>
                <a:cs typeface="Times" panose="02020603050405020304" pitchFamily="18" charset="0"/>
              </a:rPr>
              <a:t>There are two different strategies for integration testing of OO systems:</a:t>
            </a:r>
            <a:endParaRPr lang="en-IN" sz="1800" dirty="0">
              <a:effectLst/>
              <a:latin typeface="Times" panose="02020603050405020304" pitchFamily="18" charset="0"/>
              <a:ea typeface="Calibri" panose="020F0502020204030204" pitchFamily="34" charset="0"/>
              <a:cs typeface="Times" panose="02020603050405020304" pitchFamily="18" charset="0"/>
            </a:endParaRPr>
          </a:p>
          <a:p>
            <a:pPr marL="742950" lvl="1" indent="-285750" algn="just">
              <a:lnSpc>
                <a:spcPct val="115000"/>
              </a:lnSpc>
              <a:buFont typeface="Courier New" panose="02070309020205020404" pitchFamily="49" charset="0"/>
              <a:buChar char="o"/>
            </a:pPr>
            <a:r>
              <a:rPr lang="en-US" sz="1800" b="1" dirty="0">
                <a:effectLst/>
                <a:latin typeface="Times" panose="02020603050405020304" pitchFamily="18" charset="0"/>
                <a:ea typeface="Calibri" panose="020F0502020204030204" pitchFamily="34" charset="0"/>
                <a:cs typeface="Times" panose="02020603050405020304" pitchFamily="18" charset="0"/>
              </a:rPr>
              <a:t>The first, thread-based testing</a:t>
            </a:r>
            <a:r>
              <a:rPr lang="en-US" sz="1800" dirty="0">
                <a:effectLst/>
                <a:latin typeface="Times" panose="02020603050405020304" pitchFamily="18" charset="0"/>
                <a:ea typeface="Calibri" panose="020F0502020204030204" pitchFamily="34" charset="0"/>
                <a:cs typeface="Times" panose="02020603050405020304" pitchFamily="18" charset="0"/>
              </a:rPr>
              <a:t>, integrates the set of classes required to respond to one input or event for the system. Each thread is integrated and tested individually. Regression testing is applied to ensure that no side effects occur. </a:t>
            </a:r>
            <a:endParaRPr lang="en-IN" sz="1800" dirty="0">
              <a:effectLst/>
              <a:latin typeface="Times" panose="02020603050405020304" pitchFamily="18" charset="0"/>
              <a:ea typeface="Calibri" panose="020F0502020204030204" pitchFamily="34" charset="0"/>
              <a:cs typeface="Times" panose="02020603050405020304" pitchFamily="18" charset="0"/>
            </a:endParaRPr>
          </a:p>
          <a:p>
            <a:pPr marL="742950" lvl="1" indent="-285750" algn="just">
              <a:lnSpc>
                <a:spcPct val="115000"/>
              </a:lnSpc>
              <a:buFont typeface="Courier New" panose="02070309020205020404" pitchFamily="49" charset="0"/>
              <a:buChar char="o"/>
            </a:pPr>
            <a:r>
              <a:rPr lang="en-US" sz="1800" b="1" dirty="0">
                <a:effectLst/>
                <a:latin typeface="Times" panose="02020603050405020304" pitchFamily="18" charset="0"/>
                <a:ea typeface="Calibri" panose="020F0502020204030204" pitchFamily="34" charset="0"/>
                <a:cs typeface="Times" panose="02020603050405020304" pitchFamily="18" charset="0"/>
              </a:rPr>
              <a:t>The second integration approach, use-based testing</a:t>
            </a:r>
            <a:r>
              <a:rPr lang="en-US" sz="1800" dirty="0">
                <a:effectLst/>
                <a:latin typeface="Times" panose="02020603050405020304" pitchFamily="18" charset="0"/>
                <a:ea typeface="Calibri" panose="020F0502020204030204" pitchFamily="34" charset="0"/>
                <a:cs typeface="Times" panose="02020603050405020304" pitchFamily="18" charset="0"/>
              </a:rPr>
              <a:t>, begins the construction of the system by testing those classes (called independent classes) that use very few (if any) of server classes. After the independent classes are tested, the next layer of classes, called dependent classes, that use the independent classes are tested. </a:t>
            </a:r>
            <a:endParaRPr lang="en-IN" sz="1800" dirty="0">
              <a:effectLst/>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15000"/>
              </a:lnSpc>
              <a:buFont typeface="Wingdings" panose="05000000000000000000" pitchFamily="2" charset="2"/>
              <a:buChar char=""/>
            </a:pPr>
            <a:r>
              <a:rPr lang="en-US" sz="1800" dirty="0">
                <a:effectLst/>
                <a:latin typeface="Times" panose="02020603050405020304" pitchFamily="18" charset="0"/>
                <a:ea typeface="Calibri" panose="020F0502020204030204" pitchFamily="34" charset="0"/>
                <a:cs typeface="Times" panose="02020603050405020304" pitchFamily="18" charset="0"/>
              </a:rPr>
              <a:t>This sequence of testing layers of dependent classes continues until the entire system is constructed. Unlike conventional integration, the use of drivers and stubs as replacement operations is to be avoided, when possible.</a:t>
            </a:r>
            <a:endParaRPr lang="en-IN" sz="1800" dirty="0">
              <a:effectLst/>
              <a:latin typeface="Times" panose="02020603050405020304" pitchFamily="18" charset="0"/>
              <a:ea typeface="Calibri" panose="020F0502020204030204" pitchFamily="34" charset="0"/>
              <a:cs typeface="Times" panose="02020603050405020304" pitchFamily="18" charset="0"/>
            </a:endParaRPr>
          </a:p>
          <a:p>
            <a:pPr marL="342900" lvl="0" indent="-342900" algn="just">
              <a:lnSpc>
                <a:spcPct val="115000"/>
              </a:lnSpc>
              <a:spcAft>
                <a:spcPts val="1000"/>
              </a:spcAft>
              <a:buFont typeface="Wingdings" panose="05000000000000000000" pitchFamily="2" charset="2"/>
              <a:buChar char=""/>
            </a:pPr>
            <a:r>
              <a:rPr lang="en-US" sz="1800" dirty="0">
                <a:effectLst/>
                <a:latin typeface="Times" panose="02020603050405020304" pitchFamily="18" charset="0"/>
                <a:ea typeface="Calibri" panose="020F0502020204030204" pitchFamily="34" charset="0"/>
                <a:cs typeface="Times" panose="02020603050405020304" pitchFamily="18" charset="0"/>
              </a:rPr>
              <a:t>Cluster testing is one step in the integration testing of OO software. Here, a cluster of collaborating classes (determined by examining the CRC and object-relationship model) is exercised by designing test cases that attempt to uncover errors in the collaborations.</a:t>
            </a:r>
            <a:endParaRPr lang="en-IN" sz="1800" dirty="0">
              <a:effectLst/>
              <a:latin typeface="Times" panose="02020603050405020304" pitchFamily="18" charset="0"/>
              <a:ea typeface="Calibri" panose="020F0502020204030204" pitchFamily="34" charset="0"/>
              <a:cs typeface="Times" panose="02020603050405020304" pitchFamily="18" charset="0"/>
            </a:endParaRPr>
          </a:p>
        </p:txBody>
      </p:sp>
    </p:spTree>
    <p:extLst>
      <p:ext uri="{BB962C8B-B14F-4D97-AF65-F5344CB8AC3E}">
        <p14:creationId xmlns="" xmlns:p14="http://schemas.microsoft.com/office/powerpoint/2010/main" val="1278313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9"/>
          <p:cNvSpPr txBox="1"/>
          <p:nvPr/>
        </p:nvSpPr>
        <p:spPr>
          <a:xfrm>
            <a:off x="147145" y="145656"/>
            <a:ext cx="654794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chemeClr val="dk1"/>
                </a:solidFill>
                <a:latin typeface="Times"/>
                <a:ea typeface="Times"/>
                <a:cs typeface="Times"/>
                <a:sym typeface="Times"/>
              </a:rPr>
              <a:t>Practice Questions</a:t>
            </a:r>
            <a:endParaRPr sz="3600" b="0" i="0" u="none" strike="noStrike" cap="none">
              <a:solidFill>
                <a:schemeClr val="dk1"/>
              </a:solidFill>
              <a:latin typeface="Times"/>
              <a:ea typeface="Times"/>
              <a:cs typeface="Times"/>
              <a:sym typeface="Times"/>
            </a:endParaRPr>
          </a:p>
        </p:txBody>
      </p:sp>
      <p:sp>
        <p:nvSpPr>
          <p:cNvPr id="211" name="Google Shape;211;p19"/>
          <p:cNvSpPr txBox="1"/>
          <p:nvPr/>
        </p:nvSpPr>
        <p:spPr>
          <a:xfrm>
            <a:off x="819807" y="1638126"/>
            <a:ext cx="7556938" cy="267761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400"/>
              <a:buFont typeface="Arial"/>
              <a:buChar char="•"/>
            </a:pPr>
            <a:r>
              <a:rPr lang="en-US" sz="2400" dirty="0">
                <a:solidFill>
                  <a:schemeClr val="dk1"/>
                </a:solidFill>
                <a:latin typeface="Times"/>
                <a:ea typeface="Times"/>
                <a:cs typeface="Times"/>
                <a:sym typeface="Times"/>
              </a:rPr>
              <a:t>What is object-oriented software engineering?</a:t>
            </a:r>
            <a:endParaRPr dirty="0"/>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dirty="0">
                <a:solidFill>
                  <a:schemeClr val="dk1"/>
                </a:solidFill>
                <a:latin typeface="Times"/>
                <a:ea typeface="Times"/>
                <a:cs typeface="Times"/>
                <a:sym typeface="Times"/>
              </a:rPr>
              <a:t>What is threa</a:t>
            </a:r>
            <a:r>
              <a:rPr lang="en-US" sz="2400" dirty="0">
                <a:solidFill>
                  <a:schemeClr val="dk1"/>
                </a:solidFill>
                <a:latin typeface="Times"/>
                <a:ea typeface="Times"/>
                <a:cs typeface="Times"/>
                <a:sym typeface="Times"/>
              </a:rPr>
              <a:t>d-</a:t>
            </a:r>
            <a:r>
              <a:rPr lang="en-US" sz="2400" b="0" i="0" u="none" strike="noStrike" cap="none" dirty="0">
                <a:solidFill>
                  <a:schemeClr val="dk1"/>
                </a:solidFill>
                <a:latin typeface="Times"/>
                <a:ea typeface="Times"/>
                <a:cs typeface="Times"/>
                <a:sym typeface="Times"/>
              </a:rPr>
              <a:t>based testing?</a:t>
            </a:r>
            <a:endParaRPr dirty="0"/>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dirty="0">
                <a:solidFill>
                  <a:schemeClr val="dk1"/>
                </a:solidFill>
                <a:latin typeface="Times"/>
                <a:ea typeface="Times"/>
                <a:cs typeface="Times"/>
                <a:sym typeface="Times"/>
              </a:rPr>
              <a:t>What is </a:t>
            </a:r>
            <a:r>
              <a:rPr lang="en-IN" sz="2400" b="0" i="0" u="none" strike="noStrike" cap="none" dirty="0">
                <a:solidFill>
                  <a:schemeClr val="dk1"/>
                </a:solidFill>
                <a:latin typeface="Times"/>
                <a:ea typeface="Times"/>
                <a:cs typeface="Times"/>
                <a:sym typeface="Times"/>
              </a:rPr>
              <a:t>use-based testing?</a:t>
            </a:r>
            <a:endParaRPr dirty="0"/>
          </a:p>
          <a:p>
            <a:pPr marL="285750" marR="0" lvl="0" indent="-285750" algn="l" rtl="0">
              <a:lnSpc>
                <a:spcPct val="100000"/>
              </a:lnSpc>
              <a:spcBef>
                <a:spcPts val="0"/>
              </a:spcBef>
              <a:spcAft>
                <a:spcPts val="0"/>
              </a:spcAft>
              <a:buClr>
                <a:srgbClr val="000000"/>
              </a:buClr>
              <a:buSzPts val="2400"/>
              <a:buFont typeface="Arial"/>
              <a:buChar char="•"/>
            </a:pPr>
            <a:r>
              <a:rPr lang="en-US" sz="2400" b="0" i="0" u="none" strike="noStrike" cap="none" dirty="0">
                <a:solidFill>
                  <a:schemeClr val="dk1"/>
                </a:solidFill>
                <a:latin typeface="Times"/>
                <a:ea typeface="Times"/>
                <a:cs typeface="Times"/>
                <a:sym typeface="Times"/>
              </a:rPr>
              <a:t>What is state behavior of the class?</a:t>
            </a:r>
            <a:endParaRPr dirty="0"/>
          </a:p>
          <a:p>
            <a:pPr marL="285750" marR="0" lvl="0" indent="-285750" algn="l" rtl="0">
              <a:lnSpc>
                <a:spcPct val="100000"/>
              </a:lnSpc>
              <a:spcBef>
                <a:spcPts val="0"/>
              </a:spcBef>
              <a:spcAft>
                <a:spcPts val="0"/>
              </a:spcAft>
              <a:buClr>
                <a:srgbClr val="000000"/>
              </a:buClr>
              <a:buSzPts val="2400"/>
              <a:buFont typeface="Arial"/>
              <a:buChar char="•"/>
            </a:pPr>
            <a:r>
              <a:rPr lang="en-IN" sz="2400" b="0" i="0" u="none" strike="noStrike" cap="none" dirty="0">
                <a:solidFill>
                  <a:schemeClr val="dk1"/>
                </a:solidFill>
                <a:latin typeface="Times"/>
                <a:ea typeface="Times"/>
                <a:cs typeface="Times"/>
                <a:sym typeface="Times"/>
              </a:rPr>
              <a:t>Difference between Unit testing and Integrating testing?</a:t>
            </a:r>
            <a:endParaRPr dirty="0"/>
          </a:p>
          <a:p>
            <a:pPr marL="285750" marR="0" lvl="0" indent="-13335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a:ea typeface="Times"/>
              <a:cs typeface="Times"/>
              <a:sym typeface="Times"/>
            </a:endParaRPr>
          </a:p>
          <a:p>
            <a:pPr marL="285750" marR="0" lvl="0" indent="-13335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381786" y="292407"/>
            <a:ext cx="6019560" cy="8976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b="1" i="0" u="none" strike="noStrike" cap="none">
                <a:solidFill>
                  <a:srgbClr val="000000"/>
                </a:solidFill>
                <a:latin typeface="Times New Roman"/>
                <a:ea typeface="Times New Roman"/>
                <a:cs typeface="Times New Roman"/>
                <a:sym typeface="Times New Roman"/>
              </a:rPr>
              <a:t>Index</a:t>
            </a:r>
            <a:endParaRPr/>
          </a:p>
          <a:p>
            <a:pPr marL="0" marR="0" lvl="0" indent="0" algn="l" rtl="0">
              <a:lnSpc>
                <a:spcPct val="100000"/>
              </a:lnSpc>
              <a:spcBef>
                <a:spcPts val="0"/>
              </a:spcBef>
              <a:spcAft>
                <a:spcPts val="0"/>
              </a:spcAft>
              <a:buClr>
                <a:srgbClr val="000000"/>
              </a:buClr>
              <a:buSzPts val="3000"/>
              <a:buFont typeface="Arial"/>
              <a:buNone/>
            </a:pPr>
            <a:endParaRPr sz="3200" b="0" i="0" u="none" strike="noStrike" cap="none">
              <a:solidFill>
                <a:srgbClr val="000000"/>
              </a:solidFill>
              <a:latin typeface="Arial"/>
              <a:ea typeface="Arial"/>
              <a:cs typeface="Arial"/>
              <a:sym typeface="Arial"/>
            </a:endParaRPr>
          </a:p>
        </p:txBody>
      </p:sp>
      <p:sp>
        <p:nvSpPr>
          <p:cNvPr id="99" name="Google Shape;99;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100" name="Google Shape;100;p2"/>
          <p:cNvSpPr txBox="1">
            <a:spLocks noGrp="1"/>
          </p:cNvSpPr>
          <p:nvPr>
            <p:ph type="body" idx="1"/>
          </p:nvPr>
        </p:nvSpPr>
        <p:spPr>
          <a:xfrm>
            <a:off x="675349" y="1190052"/>
            <a:ext cx="7826002" cy="4039737"/>
          </a:xfrm>
          <a:prstGeom prst="rect">
            <a:avLst/>
          </a:prstGeom>
          <a:noFill/>
          <a:ln>
            <a:noFill/>
          </a:ln>
        </p:spPr>
        <p:txBody>
          <a:bodyPr spcFirstLastPara="1" wrap="square" lIns="0" tIns="0" rIns="0" bIns="0" anchor="t" anchorCtr="0">
            <a:noAutofit/>
          </a:bodyPr>
          <a:lstStyle/>
          <a:p>
            <a:pPr marL="342900" lvl="0" indent="-342900" algn="l" rtl="0">
              <a:lnSpc>
                <a:spcPct val="150000"/>
              </a:lnSpc>
              <a:spcBef>
                <a:spcPts val="0"/>
              </a:spcBef>
              <a:spcAft>
                <a:spcPts val="0"/>
              </a:spcAft>
              <a:buSzPts val="2800"/>
              <a:buChar char="•"/>
            </a:pPr>
            <a:r>
              <a:rPr lang="en-IN" sz="2000" b="1" i="0" u="none" strike="noStrike" cap="none" dirty="0">
                <a:solidFill>
                  <a:schemeClr val="dk1"/>
                </a:solidFill>
                <a:latin typeface="Times"/>
                <a:ea typeface="Times"/>
                <a:cs typeface="Times"/>
                <a:sym typeface="Times"/>
              </a:rPr>
              <a:t>Integration Testing</a:t>
            </a:r>
          </a:p>
          <a:p>
            <a:pPr marL="342900" lvl="0" indent="-342900" algn="l" rtl="0">
              <a:lnSpc>
                <a:spcPct val="150000"/>
              </a:lnSpc>
              <a:spcBef>
                <a:spcPts val="0"/>
              </a:spcBef>
              <a:spcAft>
                <a:spcPts val="0"/>
              </a:spcAft>
              <a:buSzPts val="2800"/>
              <a:buChar char="•"/>
            </a:pPr>
            <a:r>
              <a:rPr lang="en-IN" sz="2000" b="1" dirty="0">
                <a:latin typeface="Times"/>
                <a:cs typeface="Times"/>
                <a:sym typeface="Times"/>
              </a:rPr>
              <a:t>Validation Testing</a:t>
            </a:r>
          </a:p>
          <a:p>
            <a:pPr marL="342900" lvl="0" indent="-342900" algn="l" rtl="0">
              <a:lnSpc>
                <a:spcPct val="150000"/>
              </a:lnSpc>
              <a:spcBef>
                <a:spcPts val="0"/>
              </a:spcBef>
              <a:spcAft>
                <a:spcPts val="0"/>
              </a:spcAft>
              <a:buSzPts val="2800"/>
              <a:buChar char="•"/>
            </a:pPr>
            <a:r>
              <a:rPr lang="en-IN" sz="2000" b="1" dirty="0">
                <a:latin typeface="Times"/>
                <a:cs typeface="Times"/>
                <a:sym typeface="Times"/>
              </a:rPr>
              <a:t>System Testing</a:t>
            </a:r>
          </a:p>
          <a:p>
            <a:pPr marL="342900" lvl="0" indent="-342900" algn="l" rtl="0">
              <a:lnSpc>
                <a:spcPct val="150000"/>
              </a:lnSpc>
              <a:spcBef>
                <a:spcPts val="0"/>
              </a:spcBef>
              <a:spcAft>
                <a:spcPts val="0"/>
              </a:spcAft>
              <a:buSzPts val="2800"/>
              <a:buChar char="•"/>
            </a:pPr>
            <a:r>
              <a:rPr lang="en-IN" sz="2000" b="1" dirty="0">
                <a:latin typeface="Times"/>
                <a:cs typeface="Times"/>
                <a:sym typeface="Times"/>
              </a:rPr>
              <a:t>Object Oriented Strategies </a:t>
            </a:r>
          </a:p>
          <a:p>
            <a:pPr marL="342900" lvl="0" indent="-342900" algn="l" rtl="0">
              <a:lnSpc>
                <a:spcPct val="150000"/>
              </a:lnSpc>
              <a:spcBef>
                <a:spcPts val="0"/>
              </a:spcBef>
              <a:spcAft>
                <a:spcPts val="0"/>
              </a:spcAft>
              <a:buSzPts val="2800"/>
              <a:buChar char="•"/>
            </a:pPr>
            <a:r>
              <a:rPr lang="en-IN" sz="2000" b="1" dirty="0">
                <a:latin typeface="Times"/>
                <a:cs typeface="Times"/>
                <a:sym typeface="Times"/>
              </a:rPr>
              <a:t>Unit Testing in OO Context</a:t>
            </a:r>
            <a:endParaRPr dirty="0"/>
          </a:p>
          <a:p>
            <a:pPr marL="342900" lvl="0" indent="-342900" algn="l" rtl="0">
              <a:lnSpc>
                <a:spcPct val="150000"/>
              </a:lnSpc>
              <a:spcBef>
                <a:spcPts val="0"/>
              </a:spcBef>
              <a:spcAft>
                <a:spcPts val="0"/>
              </a:spcAft>
              <a:buSzPts val="2800"/>
              <a:buChar char="•"/>
            </a:pPr>
            <a:r>
              <a:rPr lang="en-US" sz="2000" b="1" dirty="0">
                <a:solidFill>
                  <a:schemeClr val="dk1"/>
                </a:solidFill>
                <a:latin typeface="Times"/>
                <a:ea typeface="Times"/>
                <a:cs typeface="Times"/>
                <a:sym typeface="Times"/>
              </a:rPr>
              <a:t>Integration Testing in OO Context </a:t>
            </a:r>
          </a:p>
          <a:p>
            <a:pPr marL="342900" lvl="0" indent="-342900" algn="l" rtl="0">
              <a:lnSpc>
                <a:spcPct val="150000"/>
              </a:lnSpc>
              <a:spcBef>
                <a:spcPts val="0"/>
              </a:spcBef>
              <a:spcAft>
                <a:spcPts val="0"/>
              </a:spcAft>
              <a:buSzPts val="2800"/>
              <a:buChar char="•"/>
            </a:pPr>
            <a:r>
              <a:rPr lang="en-US" sz="2000" b="1" dirty="0">
                <a:solidFill>
                  <a:schemeClr val="dk1"/>
                </a:solidFill>
                <a:latin typeface="Times"/>
                <a:ea typeface="Times"/>
                <a:cs typeface="Times"/>
                <a:sym typeface="Times"/>
              </a:rPr>
              <a:t>Practice Questions</a:t>
            </a:r>
            <a:endParaRPr dirty="0"/>
          </a:p>
          <a:p>
            <a:pPr marL="0" lvl="0" indent="0" algn="l" rtl="0">
              <a:lnSpc>
                <a:spcPct val="150000"/>
              </a:lnSpc>
              <a:spcBef>
                <a:spcPts val="0"/>
              </a:spcBef>
              <a:spcAft>
                <a:spcPts val="0"/>
              </a:spcAft>
              <a:buSzPts val="2800"/>
              <a:buNone/>
            </a:pPr>
            <a:r>
              <a:rPr lang="en-US" sz="2000" b="1" i="0" dirty="0">
                <a:solidFill>
                  <a:schemeClr val="dk1"/>
                </a:solidFill>
                <a:latin typeface="Times"/>
                <a:ea typeface="Times"/>
                <a:cs typeface="Times"/>
                <a:sym typeface="Times"/>
              </a:rPr>
              <a:t> </a:t>
            </a:r>
            <a:endParaRPr sz="2000" b="1" dirty="0">
              <a:solidFill>
                <a:schemeClr val="dk1"/>
              </a:solidFill>
              <a:latin typeface="Times"/>
              <a:ea typeface="Times"/>
              <a:cs typeface="Times"/>
              <a:sym typeface="Times"/>
            </a:endParaRPr>
          </a:p>
          <a:p>
            <a:pPr marL="342900" marR="0" lvl="0" indent="-165100" algn="l" rtl="0">
              <a:lnSpc>
                <a:spcPct val="150000"/>
              </a:lnSpc>
              <a:spcBef>
                <a:spcPts val="0"/>
              </a:spcBef>
              <a:spcAft>
                <a:spcPts val="0"/>
              </a:spcAft>
              <a:buClr>
                <a:schemeClr val="dk1"/>
              </a:buClr>
              <a:buSzPts val="2800"/>
              <a:buNone/>
            </a:pPr>
            <a:endParaRPr sz="1800" dirty="0">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1800" dirty="0">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1600" dirty="0">
              <a:latin typeface="Times"/>
              <a:ea typeface="Times"/>
              <a:cs typeface="Times"/>
              <a:sym typeface="Times"/>
            </a:endParaRPr>
          </a:p>
          <a:p>
            <a:pPr marL="342900" marR="0" lvl="0" indent="-165100" algn="l" rtl="0">
              <a:lnSpc>
                <a:spcPct val="150000"/>
              </a:lnSpc>
              <a:spcBef>
                <a:spcPts val="0"/>
              </a:spcBef>
              <a:spcAft>
                <a:spcPts val="0"/>
              </a:spcAft>
              <a:buClr>
                <a:schemeClr val="dk1"/>
              </a:buClr>
              <a:buSzPts val="2800"/>
              <a:buFont typeface="Times New Roman"/>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0"/>
          <p:cNvSpPr txBox="1"/>
          <p:nvPr/>
        </p:nvSpPr>
        <p:spPr>
          <a:xfrm>
            <a:off x="89554" y="275717"/>
            <a:ext cx="73953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Times"/>
                <a:ea typeface="Times"/>
                <a:cs typeface="Times"/>
                <a:sym typeface="Times"/>
              </a:rPr>
              <a:t>Bibliography</a:t>
            </a:r>
            <a:endParaRPr/>
          </a:p>
        </p:txBody>
      </p:sp>
      <p:sp>
        <p:nvSpPr>
          <p:cNvPr id="217" name="Google Shape;217;p20"/>
          <p:cNvSpPr txBox="1"/>
          <p:nvPr/>
        </p:nvSpPr>
        <p:spPr>
          <a:xfrm>
            <a:off x="763571" y="2111382"/>
            <a:ext cx="7395327" cy="341627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3">
                  <a:extLst>
                    <a:ext uri="{A12FA001-AC4F-418D-AE19-62706E023703}">
                      <ahyp:hlinkClr xmlns="" xmlns:ahyp="http://schemas.microsoft.com/office/drawing/2018/hyperlinkcolor" val="tx"/>
                    </a:ext>
                  </a:extLst>
                </a:hlinkClick>
              </a:rPr>
              <a:t>https://www.geeksforgeeks.org/software-engineering-integration-testing/</a:t>
            </a:r>
          </a:p>
          <a:p>
            <a:pPr marL="285750" marR="0" lvl="0" indent="-285750" algn="l" rtl="0">
              <a:lnSpc>
                <a:spcPct val="100000"/>
              </a:lnSpc>
              <a:spcBef>
                <a:spcPts val="0"/>
              </a:spcBef>
              <a:spcAft>
                <a:spcPts val="0"/>
              </a:spcAft>
              <a:buClr>
                <a:srgbClr val="000000"/>
              </a:buClr>
              <a:buSzPts val="1800"/>
              <a:buFont typeface="Arial"/>
              <a:buChar char="•"/>
            </a:pPr>
            <a:endParaRPr lang="en-US" sz="1800" u="sng" dirty="0">
              <a:latin typeface="Times New Roman"/>
              <a:ea typeface="Times New Roman"/>
              <a:cs typeface="Times New Roman"/>
              <a:sym typeface="Times New Roman"/>
              <a:hlinkClick r:id="rId3">
                <a:extLst>
                  <a:ext uri="{A12FA001-AC4F-418D-AE19-62706E023703}">
                    <ahyp:hlinkClr xmlns="" xmlns:ahyp="http://schemas.microsoft.com/office/drawing/2018/hyperlinkcolor" val="tx"/>
                  </a:ext>
                </a:extLst>
              </a:hlinkClick>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3">
                  <a:extLst>
                    <a:ext uri="{A12FA001-AC4F-418D-AE19-62706E023703}">
                      <ahyp:hlinkClr xmlns="" xmlns:ahyp="http://schemas.microsoft.com/office/drawing/2018/hyperlinkcolor" val="tx"/>
                    </a:ext>
                  </a:extLst>
                </a:hlinkClick>
              </a:rPr>
              <a:t>https://www.tutorialspoint.com/software_testing_dictionary/validation_testing.htm</a:t>
            </a:r>
          </a:p>
          <a:p>
            <a:pPr marL="285750" marR="0" lvl="0" indent="-285750" algn="l" rtl="0">
              <a:lnSpc>
                <a:spcPct val="100000"/>
              </a:lnSpc>
              <a:spcBef>
                <a:spcPts val="0"/>
              </a:spcBef>
              <a:spcAft>
                <a:spcPts val="0"/>
              </a:spcAft>
              <a:buClr>
                <a:srgbClr val="000000"/>
              </a:buClr>
              <a:buSzPts val="1800"/>
              <a:buFont typeface="Arial"/>
              <a:buChar char="•"/>
            </a:pPr>
            <a:endParaRPr lang="en-US" sz="1800" u="sng" dirty="0">
              <a:latin typeface="Times New Roman"/>
              <a:ea typeface="Times New Roman"/>
              <a:cs typeface="Times New Roman"/>
              <a:sym typeface="Times New Roman"/>
              <a:hlinkClick r:id="rId3">
                <a:extLst>
                  <a:ext uri="{A12FA001-AC4F-418D-AE19-62706E023703}">
                    <ahyp:hlinkClr xmlns="" xmlns:ahyp="http://schemas.microsoft.com/office/drawing/2018/hyperlinkcolor" val="tx"/>
                  </a:ext>
                </a:extLst>
              </a:hlinkClick>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3">
                  <a:extLst>
                    <a:ext uri="{A12FA001-AC4F-418D-AE19-62706E023703}">
                      <ahyp:hlinkClr xmlns="" xmlns:ahyp="http://schemas.microsoft.com/office/drawing/2018/hyperlinkcolor" val="tx"/>
                    </a:ext>
                  </a:extLst>
                </a:hlinkClick>
              </a:rPr>
              <a:t>https://www.geeksforgeeks.org/system-testing/</a:t>
            </a:r>
          </a:p>
          <a:p>
            <a:pPr marL="285750" marR="0" lvl="0" indent="-285750" algn="l" rtl="0">
              <a:lnSpc>
                <a:spcPct val="100000"/>
              </a:lnSpc>
              <a:spcBef>
                <a:spcPts val="0"/>
              </a:spcBef>
              <a:spcAft>
                <a:spcPts val="0"/>
              </a:spcAft>
              <a:buClr>
                <a:srgbClr val="000000"/>
              </a:buClr>
              <a:buSzPts val="1800"/>
              <a:buFont typeface="Arial"/>
              <a:buChar char="•"/>
            </a:pPr>
            <a:endParaRPr lang="en-US" sz="1800" u="sng" dirty="0">
              <a:latin typeface="Times New Roman"/>
              <a:ea typeface="Times New Roman"/>
              <a:cs typeface="Times New Roman"/>
              <a:sym typeface="Times New Roman"/>
              <a:hlinkClick r:id="rId3">
                <a:extLst>
                  <a:ext uri="{A12FA001-AC4F-418D-AE19-62706E023703}">
                    <ahyp:hlinkClr xmlns="" xmlns:ahyp="http://schemas.microsoft.com/office/drawing/2018/hyperlinkcolor" val="tx"/>
                  </a:ext>
                </a:extLst>
              </a:hlinkClick>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3">
                  <a:extLst>
                    <a:ext uri="{A12FA001-AC4F-418D-AE19-62706E023703}">
                      <ahyp:hlinkClr xmlns="" xmlns:ahyp="http://schemas.microsoft.com/office/drawing/2018/hyperlinkcolor" val="tx"/>
                    </a:ext>
                  </a:extLst>
                </a:hlinkClick>
              </a:rPr>
              <a:t>https://www.google.com/url?sa=t&amp;rct=j&amp;q=&amp;esrc=s&amp;source=web&amp;cd=&amp;ved=2ahUKEwjp2ICHtOKDAxUUZfUHHZMxCBUQFnoECAgQAw&amp;url=https%3A%2F%2Fwww.uobabylon.edu.iq%2Feprints%2Fpubdoc_3_18579_6175.docx&amp;usg=AOvVaw04H2kfQ99T3dIwHNZ2tuYT&amp;opi=89978449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sp>
        <p:nvSpPr>
          <p:cNvPr id="223" name="Google Shape;223;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224" name="Google Shape;224;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3</a:t>
            </a:fld>
            <a:endParaRPr/>
          </a:p>
        </p:txBody>
      </p:sp>
      <p:sp>
        <p:nvSpPr>
          <p:cNvPr id="107" name="Google Shape;107;p4"/>
          <p:cNvSpPr txBox="1"/>
          <p:nvPr/>
        </p:nvSpPr>
        <p:spPr>
          <a:xfrm>
            <a:off x="325820" y="-75807"/>
            <a:ext cx="6181626" cy="1077178"/>
          </a:xfrm>
          <a:prstGeom prst="rect">
            <a:avLst/>
          </a:prstGeom>
          <a:noFill/>
          <a:ln>
            <a:noFill/>
          </a:ln>
        </p:spPr>
        <p:txBody>
          <a:bodyPr spcFirstLastPara="1" wrap="square" lIns="91425" tIns="45700" rIns="91425" bIns="45700" anchor="t" anchorCtr="0">
            <a:spAutoFit/>
          </a:bodyPr>
          <a:lstStyle/>
          <a:p>
            <a:r>
              <a:rPr lang="en-IN" sz="3200" b="1" dirty="0"/>
              <a:t>Integration Testing – Software Engineering</a:t>
            </a:r>
          </a:p>
        </p:txBody>
      </p:sp>
      <p:sp>
        <p:nvSpPr>
          <p:cNvPr id="108" name="Google Shape;108;p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09" name="Google Shape;109;p4"/>
          <p:cNvSpPr/>
          <p:nvPr/>
        </p:nvSpPr>
        <p:spPr>
          <a:xfrm>
            <a:off x="226243" y="800180"/>
            <a:ext cx="8472637" cy="5355272"/>
          </a:xfrm>
          <a:prstGeom prst="rect">
            <a:avLst/>
          </a:prstGeom>
          <a:noFill/>
          <a:ln>
            <a:noFill/>
          </a:ln>
        </p:spPr>
        <p:txBody>
          <a:bodyPr spcFirstLastPara="1" wrap="square" lIns="91425" tIns="45700" rIns="91425" bIns="45700" anchor="ctr" anchorCtr="0">
            <a:spAutoFit/>
          </a:bodyPr>
          <a:lstStyle/>
          <a:p>
            <a:pPr algn="just" rtl="0"/>
            <a:endParaRPr lang="en-US" sz="1800" b="1" dirty="0">
              <a:effectLst/>
              <a:latin typeface="Times" panose="02020603050405020304" pitchFamily="18" charset="0"/>
              <a:cs typeface="Times" panose="02020603050405020304" pitchFamily="18" charset="0"/>
            </a:endParaRPr>
          </a:p>
          <a:p>
            <a:pPr algn="just" rtl="0"/>
            <a:r>
              <a:rPr lang="en-US" sz="1800" b="1" dirty="0">
                <a:effectLst/>
                <a:latin typeface="Times" panose="02020603050405020304" pitchFamily="18" charset="0"/>
                <a:cs typeface="Times" panose="02020603050405020304" pitchFamily="18" charset="0"/>
              </a:rPr>
              <a:t>Integration testing</a:t>
            </a:r>
            <a:r>
              <a:rPr lang="en-US" sz="1800" dirty="0">
                <a:effectLst/>
                <a:latin typeface="Times" panose="02020603050405020304" pitchFamily="18" charset="0"/>
                <a:cs typeface="Times" panose="02020603050405020304" pitchFamily="18" charset="0"/>
              </a:rPr>
              <a:t> is the process of testing the interface between two software units or modules. It focuses on determining the correctness of the interface. The purpose of integration testing is to expose faults in the interaction between integrated units. Once all the modules have been unit-tested, integration testing is performed.</a:t>
            </a:r>
          </a:p>
          <a:p>
            <a:pPr algn="just" rtl="0"/>
            <a:endParaRPr lang="en-US" sz="1800" dirty="0">
              <a:effectLst/>
              <a:latin typeface="Times" panose="02020603050405020304" pitchFamily="18" charset="0"/>
              <a:cs typeface="Times" panose="02020603050405020304" pitchFamily="18" charset="0"/>
            </a:endParaRPr>
          </a:p>
          <a:p>
            <a:pPr algn="just" rtl="0"/>
            <a:r>
              <a:rPr lang="en-US" sz="1800" dirty="0">
                <a:effectLst/>
                <a:latin typeface="Times" panose="02020603050405020304" pitchFamily="18" charset="0"/>
                <a:cs typeface="Times" panose="02020603050405020304" pitchFamily="18" charset="0"/>
              </a:rPr>
              <a:t>Integration testing is a software testing technique that focuses on verifying the interactions and data exchange between different components or modules of a software application. The goal of integration testing is to identify any problems or bugs that arise when different components are combined and interact with each other. Integration testing is typically performed after unit testing and before system testing. It helps to identify and resolve integration issues early in the development cycle, reducing the risk of more severe and costly problems later on.</a:t>
            </a:r>
          </a:p>
          <a:p>
            <a:pPr algn="just" rtl="0"/>
            <a:endParaRPr lang="en-US" sz="1800" dirty="0">
              <a:effectLst/>
              <a:latin typeface="Times" panose="02020603050405020304" pitchFamily="18" charset="0"/>
              <a:cs typeface="Times" panose="02020603050405020304" pitchFamily="18" charset="0"/>
            </a:endParaRPr>
          </a:p>
          <a:p>
            <a:pPr algn="just" rtl="0"/>
            <a:r>
              <a:rPr lang="en-US" sz="1800" dirty="0">
                <a:effectLst/>
                <a:latin typeface="Times" panose="02020603050405020304" pitchFamily="18" charset="0"/>
                <a:cs typeface="Times" panose="02020603050405020304" pitchFamily="18" charset="0"/>
              </a:rPr>
              <a:t>Integration testing can be done by picking module by module. This can be done so that there should be a proper sequence to be followed. And also if you don’t want to miss out on any integration scenarios then you have to follow the proper sequence. Exposing the defects is the major focus of the integration testing and the time of interaction between the integrated units.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4</a:t>
            </a:fld>
            <a:endParaRPr/>
          </a:p>
        </p:txBody>
      </p:sp>
      <p:sp>
        <p:nvSpPr>
          <p:cNvPr id="116" name="Google Shape;116;p6"/>
          <p:cNvSpPr txBox="1"/>
          <p:nvPr/>
        </p:nvSpPr>
        <p:spPr>
          <a:xfrm>
            <a:off x="435990" y="3844"/>
            <a:ext cx="5708012"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3200" b="1" dirty="0"/>
              <a:t>Integration test approaches </a:t>
            </a:r>
            <a:endParaRPr sz="3200" dirty="0"/>
          </a:p>
        </p:txBody>
      </p:sp>
      <p:sp>
        <p:nvSpPr>
          <p:cNvPr id="117" name="Google Shape;117;p6"/>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 xmlns:a16="http://schemas.microsoft.com/office/drawing/2014/main" id="{D4FAF88E-7EE0-9529-AF7A-C76A2578FE3F}"/>
              </a:ext>
            </a:extLst>
          </p:cNvPr>
          <p:cNvSpPr txBox="1"/>
          <p:nvPr/>
        </p:nvSpPr>
        <p:spPr>
          <a:xfrm>
            <a:off x="113121" y="914400"/>
            <a:ext cx="8521831" cy="646331"/>
          </a:xfrm>
          <a:prstGeom prst="rect">
            <a:avLst/>
          </a:prstGeom>
          <a:noFill/>
        </p:spPr>
        <p:txBody>
          <a:bodyPr wrap="square">
            <a:spAutoFit/>
          </a:bodyPr>
          <a:lstStyle/>
          <a:p>
            <a:r>
              <a:rPr lang="en-US" sz="1800" dirty="0">
                <a:latin typeface="Times" panose="02020603050405020304" pitchFamily="18" charset="0"/>
                <a:cs typeface="Times" panose="02020603050405020304" pitchFamily="18" charset="0"/>
              </a:rPr>
              <a:t>There are four types of integration testing approaches. Those approaches are the following: </a:t>
            </a:r>
            <a:endParaRPr lang="en-IN" sz="1800" dirty="0">
              <a:latin typeface="Times" panose="02020603050405020304" pitchFamily="18" charset="0"/>
              <a:cs typeface="Times" panose="02020603050405020304" pitchFamily="18" charset="0"/>
            </a:endParaRPr>
          </a:p>
        </p:txBody>
      </p:sp>
      <p:sp>
        <p:nvSpPr>
          <p:cNvPr id="5" name="TextBox 4">
            <a:extLst>
              <a:ext uri="{FF2B5EF4-FFF2-40B4-BE49-F238E27FC236}">
                <a16:creationId xmlns="" xmlns:a16="http://schemas.microsoft.com/office/drawing/2014/main" id="{58E2B3B6-7FA7-6A80-F47C-001C82104DBC}"/>
              </a:ext>
            </a:extLst>
          </p:cNvPr>
          <p:cNvSpPr txBox="1"/>
          <p:nvPr/>
        </p:nvSpPr>
        <p:spPr>
          <a:xfrm>
            <a:off x="113121" y="1560731"/>
            <a:ext cx="8917758" cy="4801314"/>
          </a:xfrm>
          <a:prstGeom prst="rect">
            <a:avLst/>
          </a:prstGeom>
          <a:noFill/>
        </p:spPr>
        <p:txBody>
          <a:bodyPr wrap="square">
            <a:spAutoFit/>
          </a:bodyPr>
          <a:lstStyle/>
          <a:p>
            <a:pPr lvl="1" algn="just"/>
            <a:r>
              <a:rPr lang="en-US" sz="1800" b="1" dirty="0">
                <a:effectLst/>
                <a:latin typeface="Times" panose="02020603050405020304" pitchFamily="18" charset="0"/>
                <a:cs typeface="Times" panose="02020603050405020304" pitchFamily="18" charset="0"/>
              </a:rPr>
              <a:t>1. Big-Bang Integration Testing –</a:t>
            </a:r>
            <a:r>
              <a:rPr lang="en-US" sz="1800" dirty="0">
                <a:effectLst/>
                <a:latin typeface="Times" panose="02020603050405020304" pitchFamily="18" charset="0"/>
                <a:cs typeface="Times" panose="02020603050405020304" pitchFamily="18" charset="0"/>
              </a:rPr>
              <a:t> It is the simplest integration testing approach, where all the modules are combined and the functionality is verified after the completion of individual module testing. In simple words, all the modules of the system are simply put together and tested. This approach is practicable only for very small systems. If an error is found during the integration testing, it is very difficult to localize the error as the error may potentially belong to any of the modules being integrated. So, debugging errors reported during Big Bang integration testing is very expensive to fix.</a:t>
            </a:r>
          </a:p>
          <a:p>
            <a:pPr lvl="1" algn="just"/>
            <a:endParaRPr lang="en-US" sz="1800" dirty="0">
              <a:effectLst/>
              <a:latin typeface="Times" panose="02020603050405020304" pitchFamily="18" charset="0"/>
              <a:cs typeface="Times" panose="02020603050405020304" pitchFamily="18" charset="0"/>
            </a:endParaRPr>
          </a:p>
          <a:p>
            <a:pPr lvl="1" algn="just"/>
            <a:r>
              <a:rPr lang="en-US" sz="1800" b="1" dirty="0">
                <a:effectLst/>
                <a:latin typeface="Times" panose="02020603050405020304" pitchFamily="18" charset="0"/>
                <a:cs typeface="Times" panose="02020603050405020304" pitchFamily="18" charset="0"/>
              </a:rPr>
              <a:t>Big-bang integration testing is a software testing approach in which all components or modules of a software application are combined and tested at once. </a:t>
            </a:r>
            <a:r>
              <a:rPr lang="en-US" sz="1800" dirty="0">
                <a:effectLst/>
                <a:latin typeface="Times" panose="02020603050405020304" pitchFamily="18" charset="0"/>
                <a:cs typeface="Times" panose="02020603050405020304" pitchFamily="18" charset="0"/>
              </a:rPr>
              <a:t>This approach is typically used when the software components have a low degree of interdependence or when there are constraints in the development environment that prevent testing individual components. The goal of big-bang integration testing is to verify the overall functionality of the system and to identify any integration problems that arise when the components are combined. While big-bang integration testing can be useful in some situations, it can also be a high-risk approach, as the complexity of the system and the number of interactions between components can make it difficult to identify and diagnose problems.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5</a:t>
            </a:fld>
            <a:endParaRPr/>
          </a:p>
        </p:txBody>
      </p:sp>
      <p:sp>
        <p:nvSpPr>
          <p:cNvPr id="127" name="Google Shape;127;p7"/>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8" name="Google Shape;128;p7"/>
          <p:cNvSpPr/>
          <p:nvPr/>
        </p:nvSpPr>
        <p:spPr>
          <a:xfrm>
            <a:off x="0" y="870667"/>
            <a:ext cx="9143999" cy="5909270"/>
          </a:xfrm>
          <a:prstGeom prst="rect">
            <a:avLst/>
          </a:prstGeom>
          <a:noFill/>
          <a:ln>
            <a:noFill/>
          </a:ln>
        </p:spPr>
        <p:txBody>
          <a:bodyPr spcFirstLastPara="1" wrap="square" lIns="91425" tIns="45700" rIns="91425" bIns="45700" anchor="ctr" anchorCtr="0">
            <a:spAutoFit/>
          </a:bodyPr>
          <a:lstStyle/>
          <a:p>
            <a:pPr lvl="1" algn="just"/>
            <a:r>
              <a:rPr lang="en-US" sz="1800" b="1" dirty="0">
                <a:effectLst/>
                <a:latin typeface="Times" panose="02020603050405020304" pitchFamily="18" charset="0"/>
                <a:cs typeface="Times" panose="02020603050405020304" pitchFamily="18" charset="0"/>
              </a:rPr>
              <a:t>Advantages:</a:t>
            </a:r>
            <a:endParaRPr lang="en-US" sz="1800" dirty="0">
              <a:effectLst/>
              <a:latin typeface="Times" panose="02020603050405020304" pitchFamily="18" charset="0"/>
              <a:cs typeface="Times" panose="02020603050405020304" pitchFamily="18" charset="0"/>
            </a:endParaRPr>
          </a:p>
          <a:p>
            <a:pPr lvl="1">
              <a:buFont typeface="+mj-lt"/>
              <a:buAutoNum type="arabicPeriod"/>
            </a:pPr>
            <a:r>
              <a:rPr lang="en-US" sz="1800" dirty="0">
                <a:latin typeface="Times" panose="02020603050405020304" pitchFamily="18" charset="0"/>
                <a:cs typeface="Times" panose="02020603050405020304" pitchFamily="18" charset="0"/>
              </a:rPr>
              <a:t>It is convenient for small systems.</a:t>
            </a:r>
          </a:p>
          <a:p>
            <a:pPr lvl="1">
              <a:buFont typeface="+mj-lt"/>
              <a:buAutoNum type="arabicPeriod" startAt="2"/>
            </a:pPr>
            <a:r>
              <a:rPr lang="en-US" sz="1800" dirty="0">
                <a:latin typeface="Times" panose="02020603050405020304" pitchFamily="18" charset="0"/>
                <a:cs typeface="Times" panose="02020603050405020304" pitchFamily="18" charset="0"/>
              </a:rPr>
              <a:t>Simple and straightforward approach.</a:t>
            </a:r>
          </a:p>
          <a:p>
            <a:pPr lvl="1">
              <a:buFont typeface="+mj-lt"/>
              <a:buAutoNum type="arabicPeriod" startAt="3"/>
            </a:pPr>
            <a:r>
              <a:rPr lang="en-US" sz="1800" dirty="0">
                <a:latin typeface="Times" panose="02020603050405020304" pitchFamily="18" charset="0"/>
                <a:cs typeface="Times" panose="02020603050405020304" pitchFamily="18" charset="0"/>
              </a:rPr>
              <a:t>Can be completed quickly.</a:t>
            </a:r>
          </a:p>
          <a:p>
            <a:pPr lvl="1">
              <a:buFont typeface="+mj-lt"/>
              <a:buAutoNum type="arabicPeriod" startAt="4"/>
            </a:pPr>
            <a:r>
              <a:rPr lang="en-US" sz="1800" dirty="0">
                <a:latin typeface="Times" panose="02020603050405020304" pitchFamily="18" charset="0"/>
                <a:cs typeface="Times" panose="02020603050405020304" pitchFamily="18" charset="0"/>
              </a:rPr>
              <a:t>Does not require a lot of planning or coordination.</a:t>
            </a:r>
          </a:p>
          <a:p>
            <a:pPr lvl="1">
              <a:buFont typeface="+mj-lt"/>
              <a:buAutoNum type="arabicPeriod" startAt="5"/>
            </a:pPr>
            <a:r>
              <a:rPr lang="en-US" sz="1800" dirty="0">
                <a:latin typeface="Times" panose="02020603050405020304" pitchFamily="18" charset="0"/>
                <a:cs typeface="Times" panose="02020603050405020304" pitchFamily="18" charset="0"/>
              </a:rPr>
              <a:t>May be suitable for small systems or projects with a low degree of interdependence between components.</a:t>
            </a:r>
          </a:p>
          <a:p>
            <a:pPr lvl="1"/>
            <a:r>
              <a:rPr lang="en-US" sz="1800" b="1" dirty="0">
                <a:latin typeface="Times" panose="02020603050405020304" pitchFamily="18" charset="0"/>
                <a:cs typeface="Times" panose="02020603050405020304" pitchFamily="18" charset="0"/>
              </a:rPr>
              <a:t>Disadvantages:</a:t>
            </a:r>
            <a:endParaRPr lang="en-US" sz="1800" dirty="0">
              <a:latin typeface="Times" panose="02020603050405020304" pitchFamily="18" charset="0"/>
              <a:cs typeface="Times" panose="02020603050405020304" pitchFamily="18" charset="0"/>
            </a:endParaRPr>
          </a:p>
          <a:p>
            <a:pPr lvl="1">
              <a:buFont typeface="+mj-lt"/>
              <a:buAutoNum type="arabicPeriod"/>
            </a:pPr>
            <a:r>
              <a:rPr lang="en-US" sz="1800" dirty="0">
                <a:latin typeface="Times" panose="02020603050405020304" pitchFamily="18" charset="0"/>
                <a:cs typeface="Times" panose="02020603050405020304" pitchFamily="18" charset="0"/>
              </a:rPr>
              <a:t>There will be quite a lot of delay because you would have to wait for all the modules to be integrated.</a:t>
            </a:r>
          </a:p>
          <a:p>
            <a:pPr lvl="1">
              <a:buFont typeface="+mj-lt"/>
              <a:buAutoNum type="arabicPeriod" startAt="2"/>
            </a:pPr>
            <a:r>
              <a:rPr lang="en-US" sz="1800" dirty="0">
                <a:latin typeface="Times" panose="02020603050405020304" pitchFamily="18" charset="0"/>
                <a:cs typeface="Times" panose="02020603050405020304" pitchFamily="18" charset="0"/>
              </a:rPr>
              <a:t>High-risk critical modules are not isolated and tested on priority since all modules are tested at once.</a:t>
            </a:r>
          </a:p>
          <a:p>
            <a:pPr lvl="1">
              <a:buFont typeface="+mj-lt"/>
              <a:buAutoNum type="arabicPeriod" startAt="3"/>
            </a:pPr>
            <a:r>
              <a:rPr lang="en-US" sz="1800" dirty="0">
                <a:latin typeface="Times" panose="02020603050405020304" pitchFamily="18" charset="0"/>
                <a:cs typeface="Times" panose="02020603050405020304" pitchFamily="18" charset="0"/>
              </a:rPr>
              <a:t>Not Good for long projects.</a:t>
            </a:r>
          </a:p>
          <a:p>
            <a:pPr lvl="1">
              <a:buFont typeface="+mj-lt"/>
              <a:buAutoNum type="arabicPeriod" startAt="4"/>
            </a:pPr>
            <a:r>
              <a:rPr lang="en-US" sz="1800" dirty="0">
                <a:latin typeface="Times" panose="02020603050405020304" pitchFamily="18" charset="0"/>
                <a:cs typeface="Times" panose="02020603050405020304" pitchFamily="18" charset="0"/>
              </a:rPr>
              <a:t>High risk of integration problems that are difficult to identify and diagnose.</a:t>
            </a:r>
          </a:p>
          <a:p>
            <a:pPr lvl="1">
              <a:buFont typeface="+mj-lt"/>
              <a:buAutoNum type="arabicPeriod" startAt="5"/>
            </a:pPr>
            <a:r>
              <a:rPr lang="en-US" sz="1800" dirty="0">
                <a:latin typeface="Times" panose="02020603050405020304" pitchFamily="18" charset="0"/>
                <a:cs typeface="Times" panose="02020603050405020304" pitchFamily="18" charset="0"/>
              </a:rPr>
              <a:t>This can result in long and complex debugging and troubleshooting efforts.</a:t>
            </a:r>
          </a:p>
          <a:p>
            <a:pPr lvl="1">
              <a:buFont typeface="+mj-lt"/>
              <a:buAutoNum type="arabicPeriod" startAt="6"/>
            </a:pPr>
            <a:r>
              <a:rPr lang="en-US" sz="1800" dirty="0">
                <a:latin typeface="Times" panose="02020603050405020304" pitchFamily="18" charset="0"/>
                <a:cs typeface="Times" panose="02020603050405020304" pitchFamily="18" charset="0"/>
              </a:rPr>
              <a:t>This can lead to system downtime and increased development costs.</a:t>
            </a:r>
          </a:p>
          <a:p>
            <a:pPr lvl="1">
              <a:buFont typeface="+mj-lt"/>
              <a:buAutoNum type="arabicPeriod" startAt="7"/>
            </a:pPr>
            <a:r>
              <a:rPr lang="en-US" sz="1800" dirty="0">
                <a:latin typeface="Times" panose="02020603050405020304" pitchFamily="18" charset="0"/>
                <a:cs typeface="Times" panose="02020603050405020304" pitchFamily="18" charset="0"/>
              </a:rPr>
              <a:t>May not provide enough visibility into the interactions and data exchange between components.</a:t>
            </a:r>
          </a:p>
          <a:p>
            <a:pPr lvl="1">
              <a:buFont typeface="+mj-lt"/>
              <a:buAutoNum type="arabicPeriod" startAt="8"/>
            </a:pPr>
            <a:r>
              <a:rPr lang="en-US" sz="1800" dirty="0">
                <a:latin typeface="Times" panose="02020603050405020304" pitchFamily="18" charset="0"/>
                <a:cs typeface="Times" panose="02020603050405020304" pitchFamily="18" charset="0"/>
              </a:rPr>
              <a:t>This can result in a lack of confidence in the system’s stability and reliability.</a:t>
            </a:r>
          </a:p>
          <a:p>
            <a:pPr lvl="1">
              <a:buFont typeface="+mj-lt"/>
              <a:buAutoNum type="arabicPeriod" startAt="9"/>
            </a:pPr>
            <a:r>
              <a:rPr lang="en-US" sz="1800" dirty="0">
                <a:latin typeface="Times" panose="02020603050405020304" pitchFamily="18" charset="0"/>
                <a:cs typeface="Times" panose="02020603050405020304" pitchFamily="18" charset="0"/>
              </a:rPr>
              <a:t>This can lead to decreased efficiency and productivity.</a:t>
            </a:r>
          </a:p>
          <a:p>
            <a:pPr lvl="1">
              <a:buFont typeface="+mj-lt"/>
              <a:buAutoNum type="arabicPeriod" startAt="10"/>
            </a:pPr>
            <a:r>
              <a:rPr lang="en-US" sz="1800" dirty="0">
                <a:latin typeface="Times" panose="02020603050405020304" pitchFamily="18" charset="0"/>
                <a:cs typeface="Times" panose="02020603050405020304" pitchFamily="18" charset="0"/>
              </a:rPr>
              <a:t>This may result in a lack of confidence in the development team.</a:t>
            </a:r>
          </a:p>
          <a:p>
            <a:pPr lvl="1">
              <a:buFont typeface="+mj-lt"/>
              <a:buAutoNum type="arabicPeriod" startAt="11"/>
            </a:pPr>
            <a:r>
              <a:rPr lang="en-US" sz="1800" dirty="0">
                <a:latin typeface="Times" panose="02020603050405020304" pitchFamily="18" charset="0"/>
                <a:cs typeface="Times" panose="02020603050405020304" pitchFamily="18" charset="0"/>
              </a:rPr>
              <a:t>This can lead to system failure and decreased user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6</a:t>
            </a:fld>
            <a:endParaRPr/>
          </a:p>
        </p:txBody>
      </p:sp>
      <p:sp>
        <p:nvSpPr>
          <p:cNvPr id="136" name="Google Shape;136;p8"/>
          <p:cNvSpPr txBox="1"/>
          <p:nvPr/>
        </p:nvSpPr>
        <p:spPr>
          <a:xfrm>
            <a:off x="150830" y="895546"/>
            <a:ext cx="8823488" cy="5909270"/>
          </a:xfrm>
          <a:prstGeom prst="rect">
            <a:avLst/>
          </a:prstGeom>
          <a:noFill/>
          <a:ln>
            <a:noFill/>
          </a:ln>
        </p:spPr>
        <p:txBody>
          <a:bodyPr spcFirstLastPara="1" wrap="square" lIns="91425" tIns="45700" rIns="91425" bIns="45700" anchor="t" anchorCtr="0">
            <a:spAutoFit/>
          </a:bodyPr>
          <a:lstStyle/>
          <a:p>
            <a:pPr rtl="0"/>
            <a:r>
              <a:rPr lang="en-US" sz="1800" b="1" dirty="0">
                <a:latin typeface="Times" panose="02020603050405020304" pitchFamily="18" charset="0"/>
                <a:cs typeface="Times" panose="02020603050405020304" pitchFamily="18" charset="0"/>
              </a:rPr>
              <a:t>2. Bottom-Up Integration Testing –</a:t>
            </a:r>
            <a:r>
              <a:rPr lang="en-US" sz="1800" dirty="0">
                <a:latin typeface="Times" panose="02020603050405020304" pitchFamily="18" charset="0"/>
                <a:cs typeface="Times" panose="02020603050405020304" pitchFamily="18" charset="0"/>
              </a:rPr>
              <a:t> In bottom-up testing, each module at lower levels are tested with higher modules until all modules are tested. The primary purpose of this integration testing is that each subsystem tests the interfaces among various modules making up the subsystem. This integration testing uses test drivers to drive and pass appropriate data to the lower-level modules.</a:t>
            </a:r>
          </a:p>
          <a:p>
            <a:pPr rtl="0"/>
            <a:endParaRPr lang="en-US" sz="1800" dirty="0">
              <a:latin typeface="Times" panose="02020603050405020304" pitchFamily="18" charset="0"/>
              <a:cs typeface="Times" panose="02020603050405020304" pitchFamily="18" charset="0"/>
            </a:endParaRPr>
          </a:p>
          <a:p>
            <a:pPr algn="just" rtl="0"/>
            <a:r>
              <a:rPr lang="en-US" sz="1800" b="1" dirty="0">
                <a:effectLst/>
                <a:latin typeface="Times" panose="02020603050405020304" pitchFamily="18" charset="0"/>
                <a:cs typeface="Times" panose="02020603050405020304" pitchFamily="18" charset="0"/>
              </a:rPr>
              <a:t>Advantages:</a:t>
            </a:r>
          </a:p>
          <a:p>
            <a:pPr algn="just" rtl="0"/>
            <a:endParaRPr lang="en-US" sz="1800" dirty="0">
              <a:effectLst/>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In bottom-up testing, no stubs are required.</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A principal advantage of this integration testing is that several disjoint subsystems can be tested simultaneously.</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It is easy to create the test conditions.</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Best for applications that uses bottom up design approach.</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It is Easy to observe the test results.</a:t>
            </a: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lgn="just" rtl="0"/>
            <a:r>
              <a:rPr lang="en-US" sz="1800" b="1" dirty="0">
                <a:effectLst/>
                <a:latin typeface="Times" panose="02020603050405020304" pitchFamily="18" charset="0"/>
                <a:cs typeface="Times" panose="02020603050405020304" pitchFamily="18" charset="0"/>
              </a:rPr>
              <a:t>Disadvantages:</a:t>
            </a:r>
          </a:p>
          <a:p>
            <a:pPr algn="just" rtl="0"/>
            <a:endParaRPr lang="en-US" sz="1800" dirty="0">
              <a:effectLst/>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Driver modules must be produced.</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In this testing, the complexity that occurs when the system is made up of a large number of small subsystems.</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As Far modules have been created, there is no working model can be represented.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p:nvPr/>
        </p:nvSpPr>
        <p:spPr>
          <a:xfrm>
            <a:off x="96489" y="872228"/>
            <a:ext cx="8868402" cy="5632271"/>
          </a:xfrm>
          <a:prstGeom prst="rect">
            <a:avLst/>
          </a:prstGeom>
          <a:noFill/>
          <a:ln>
            <a:noFill/>
          </a:ln>
        </p:spPr>
        <p:txBody>
          <a:bodyPr spcFirstLastPara="1" wrap="square" lIns="91425" tIns="45700" rIns="91425" bIns="45700" anchor="t" anchorCtr="0">
            <a:spAutoFit/>
          </a:bodyPr>
          <a:lstStyle/>
          <a:p>
            <a:pPr algn="just" rtl="0"/>
            <a:r>
              <a:rPr lang="en-US" sz="1800" b="1" dirty="0">
                <a:effectLst/>
                <a:latin typeface="Times" panose="02020603050405020304" pitchFamily="18" charset="0"/>
                <a:cs typeface="Times" panose="02020603050405020304" pitchFamily="18" charset="0"/>
              </a:rPr>
              <a:t>3. Top-Down Integration Testing –</a:t>
            </a:r>
            <a:r>
              <a:rPr lang="en-US" sz="1800" dirty="0">
                <a:effectLst/>
                <a:latin typeface="Times" panose="02020603050405020304" pitchFamily="18" charset="0"/>
                <a:cs typeface="Times" panose="02020603050405020304" pitchFamily="18" charset="0"/>
              </a:rPr>
              <a:t> Top-down integration testing technique is used in order to simulate the </a:t>
            </a:r>
            <a:r>
              <a:rPr lang="en-US" sz="1800" dirty="0" err="1">
                <a:effectLst/>
                <a:latin typeface="Times" panose="02020603050405020304" pitchFamily="18" charset="0"/>
                <a:cs typeface="Times" panose="02020603050405020304" pitchFamily="18" charset="0"/>
              </a:rPr>
              <a:t>behaviour</a:t>
            </a:r>
            <a:r>
              <a:rPr lang="en-US" sz="1800" dirty="0">
                <a:effectLst/>
                <a:latin typeface="Times" panose="02020603050405020304" pitchFamily="18" charset="0"/>
                <a:cs typeface="Times" panose="02020603050405020304" pitchFamily="18" charset="0"/>
              </a:rPr>
              <a:t> of the lower-level modules that are not yet integrated. In this integration testing, testing takes place from top to bottom. First, high-level modules are tested and then low-level modules and finally integrating the low-level modules to a high level to ensure the system is working as intended. </a:t>
            </a:r>
          </a:p>
          <a:p>
            <a:pPr algn="just" rtl="0"/>
            <a:endParaRPr lang="en-US" sz="1800" dirty="0">
              <a:effectLst/>
              <a:latin typeface="Times" panose="02020603050405020304" pitchFamily="18" charset="0"/>
              <a:cs typeface="Times" panose="02020603050405020304" pitchFamily="18" charset="0"/>
            </a:endParaRPr>
          </a:p>
          <a:p>
            <a:pPr algn="just" rtl="0"/>
            <a:r>
              <a:rPr lang="en-US" sz="1800" b="1" dirty="0">
                <a:effectLst/>
                <a:latin typeface="Times" panose="02020603050405020304" pitchFamily="18" charset="0"/>
                <a:cs typeface="Times" panose="02020603050405020304" pitchFamily="18" charset="0"/>
              </a:rPr>
              <a:t>Advantages:</a:t>
            </a:r>
            <a:endParaRPr lang="en-US" sz="1800" dirty="0">
              <a:effectLst/>
              <a:latin typeface="Times" panose="02020603050405020304" pitchFamily="18" charset="0"/>
              <a:cs typeface="Times" panose="02020603050405020304" pitchFamily="18" charset="0"/>
            </a:endParaRP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Separately debugged module.</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Few or no drivers needed.</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It is more stable and accurate at the aggregate level.</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Easier isolation of interface errors.</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In this, design defects can be found in the early stages.</a:t>
            </a:r>
          </a:p>
          <a:p>
            <a:pPr algn="just" rtl="0"/>
            <a:endParaRPr lang="en-US" sz="1800" b="1" dirty="0">
              <a:effectLst/>
              <a:latin typeface="Times" panose="02020603050405020304" pitchFamily="18" charset="0"/>
              <a:cs typeface="Times" panose="02020603050405020304" pitchFamily="18" charset="0"/>
            </a:endParaRPr>
          </a:p>
          <a:p>
            <a:pPr algn="just" rtl="0"/>
            <a:r>
              <a:rPr lang="en-US" sz="1800" b="1" dirty="0">
                <a:effectLst/>
                <a:latin typeface="Times" panose="02020603050405020304" pitchFamily="18" charset="0"/>
                <a:cs typeface="Times" panose="02020603050405020304" pitchFamily="18" charset="0"/>
              </a:rPr>
              <a:t>Disadvantages:</a:t>
            </a:r>
          </a:p>
          <a:p>
            <a:pPr algn="just" rtl="0"/>
            <a:endParaRPr lang="en-US" sz="1800" dirty="0">
              <a:effectLst/>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Needs many Stubs.</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Modules at lower level are tested inadequately.</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It is difficult to observe the test output.</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It is difficult to stub design.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p:nvPr/>
        </p:nvSpPr>
        <p:spPr>
          <a:xfrm>
            <a:off x="159985" y="889863"/>
            <a:ext cx="8824029" cy="5909270"/>
          </a:xfrm>
          <a:prstGeom prst="rect">
            <a:avLst/>
          </a:prstGeom>
          <a:noFill/>
          <a:ln>
            <a:noFill/>
          </a:ln>
        </p:spPr>
        <p:txBody>
          <a:bodyPr spcFirstLastPara="1" wrap="square" lIns="91425" tIns="45700" rIns="91425" bIns="45700" anchor="t" anchorCtr="0">
            <a:spAutoFit/>
          </a:bodyPr>
          <a:lstStyle/>
          <a:p>
            <a:pPr algn="just" rtl="0"/>
            <a:r>
              <a:rPr lang="en-US" sz="1800" b="1" dirty="0">
                <a:effectLst/>
                <a:latin typeface="Times" panose="02020603050405020304" pitchFamily="18" charset="0"/>
                <a:cs typeface="Times" panose="02020603050405020304" pitchFamily="18" charset="0"/>
              </a:rPr>
              <a:t>4. Mixed Integration Testing –</a:t>
            </a:r>
            <a:r>
              <a:rPr lang="en-US" sz="1800" dirty="0">
                <a:effectLst/>
                <a:latin typeface="Times" panose="02020603050405020304" pitchFamily="18" charset="0"/>
                <a:cs typeface="Times" panose="02020603050405020304" pitchFamily="18" charset="0"/>
              </a:rPr>
              <a:t> A mixed integration testing is also called sandwiched integration testing. A mixed integration testing follows a combination of top down and bottom-up testing approaches. In top-down approach, testing can start only after the top-level module have been coded and unit tested. In bottom-up approach, testing can start only after the bottom level modules are ready. This sandwich or mixed approach overcomes this shortcoming of the top-down and bottom-up approaches. It is also called the hybrid integration testing. also, stubs and drivers are used  in mixed integration testing.</a:t>
            </a:r>
          </a:p>
          <a:p>
            <a:pPr algn="just" rtl="0"/>
            <a:endParaRPr lang="en-US" sz="1800" dirty="0">
              <a:effectLst/>
              <a:latin typeface="Times" panose="02020603050405020304" pitchFamily="18" charset="0"/>
              <a:cs typeface="Times" panose="02020603050405020304" pitchFamily="18" charset="0"/>
            </a:endParaRPr>
          </a:p>
          <a:p>
            <a:pPr algn="just" rtl="0"/>
            <a:r>
              <a:rPr lang="en-US" sz="1800" b="1" dirty="0">
                <a:effectLst/>
                <a:latin typeface="Times" panose="02020603050405020304" pitchFamily="18" charset="0"/>
                <a:cs typeface="Times" panose="02020603050405020304" pitchFamily="18" charset="0"/>
              </a:rPr>
              <a:t>Advantages:</a:t>
            </a:r>
            <a:endParaRPr lang="en-US" sz="1800" dirty="0">
              <a:effectLst/>
              <a:latin typeface="Times" panose="02020603050405020304" pitchFamily="18" charset="0"/>
              <a:cs typeface="Times" panose="02020603050405020304" pitchFamily="18" charset="0"/>
            </a:endParaRP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Mixed approach is useful for very large projects having several sub projects.</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This Sandwich approach overcomes this shortcoming of the top-down and bottom-up approaches.</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Parallel test can be performed in top and bottom layer tests.</a:t>
            </a:r>
          </a:p>
          <a:p>
            <a:pPr algn="just" rtl="0"/>
            <a:endParaRPr lang="en-US" sz="1800" b="1" dirty="0">
              <a:effectLst/>
              <a:latin typeface="Times" panose="02020603050405020304" pitchFamily="18" charset="0"/>
              <a:cs typeface="Times" panose="02020603050405020304" pitchFamily="18" charset="0"/>
            </a:endParaRPr>
          </a:p>
          <a:p>
            <a:pPr algn="just" rtl="0"/>
            <a:r>
              <a:rPr lang="en-US" sz="1800" b="1" dirty="0">
                <a:effectLst/>
                <a:latin typeface="Times" panose="02020603050405020304" pitchFamily="18" charset="0"/>
                <a:cs typeface="Times" panose="02020603050405020304" pitchFamily="18" charset="0"/>
              </a:rPr>
              <a:t>Disadvantages:</a:t>
            </a:r>
            <a:endParaRPr lang="en-US" sz="1800" dirty="0">
              <a:effectLst/>
              <a:latin typeface="Times" panose="02020603050405020304" pitchFamily="18" charset="0"/>
              <a:cs typeface="Times" panose="02020603050405020304" pitchFamily="18" charset="0"/>
            </a:endParaRPr>
          </a:p>
          <a:p>
            <a:pPr>
              <a:buFont typeface="Arial" panose="020B0604020202020204" pitchFamily="34" charset="0"/>
              <a:buChar char="•"/>
            </a:pPr>
            <a:endParaRPr lang="en-US" sz="1800" dirty="0">
              <a:latin typeface="Times" panose="02020603050405020304" pitchFamily="18" charset="0"/>
              <a:cs typeface="Times" panose="02020603050405020304" pitchFamily="18" charset="0"/>
            </a:endParaRP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For mixed integration testing, it requires very high cost because one part has a Top-down approach while another part has a bottom-up approach.</a:t>
            </a:r>
          </a:p>
          <a:p>
            <a:pPr>
              <a:buFont typeface="Arial" panose="020B0604020202020204" pitchFamily="34" charset="0"/>
              <a:buChar char="•"/>
            </a:pPr>
            <a:r>
              <a:rPr lang="en-US" sz="1800" dirty="0">
                <a:latin typeface="Times" panose="02020603050405020304" pitchFamily="18" charset="0"/>
                <a:cs typeface="Times" panose="02020603050405020304" pitchFamily="18" charset="0"/>
              </a:rPr>
              <a:t>This integration testing cannot be used for smaller systems with huge interdependence between different modules.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62" name="Google Shape;162;p11"/>
          <p:cNvSpPr txBox="1"/>
          <p:nvPr/>
        </p:nvSpPr>
        <p:spPr>
          <a:xfrm>
            <a:off x="147145" y="145656"/>
            <a:ext cx="6547944" cy="646331"/>
          </a:xfrm>
          <a:prstGeom prst="rect">
            <a:avLst/>
          </a:prstGeom>
          <a:noFill/>
          <a:ln>
            <a:noFill/>
          </a:ln>
        </p:spPr>
        <p:txBody>
          <a:bodyPr spcFirstLastPara="1" wrap="square" lIns="91425" tIns="45700" rIns="91425" bIns="45700" anchor="t" anchorCtr="0">
            <a:spAutoFit/>
          </a:bodyPr>
          <a:lstStyle/>
          <a:p>
            <a:r>
              <a:rPr lang="en-US" sz="3600" b="1" dirty="0">
                <a:latin typeface="Times" panose="02020603050405020304" pitchFamily="18" charset="0"/>
                <a:cs typeface="Times" panose="02020603050405020304" pitchFamily="18" charset="0"/>
              </a:rPr>
              <a:t>Applications:</a:t>
            </a:r>
          </a:p>
        </p:txBody>
      </p:sp>
      <p:sp>
        <p:nvSpPr>
          <p:cNvPr id="3" name="TextBox 2">
            <a:extLst>
              <a:ext uri="{FF2B5EF4-FFF2-40B4-BE49-F238E27FC236}">
                <a16:creationId xmlns="" xmlns:a16="http://schemas.microsoft.com/office/drawing/2014/main" id="{C6ED20BF-1C97-6671-6B1E-D2E3DBC1936F}"/>
              </a:ext>
            </a:extLst>
          </p:cNvPr>
          <p:cNvSpPr txBox="1"/>
          <p:nvPr/>
        </p:nvSpPr>
        <p:spPr>
          <a:xfrm>
            <a:off x="1" y="803034"/>
            <a:ext cx="9059158" cy="5909310"/>
          </a:xfrm>
          <a:prstGeom prst="rect">
            <a:avLst/>
          </a:prstGeom>
          <a:noFill/>
        </p:spPr>
        <p:txBody>
          <a:bodyPr wrap="square">
            <a:spAutoFit/>
          </a:bodyPr>
          <a:lstStyle/>
          <a:p>
            <a:endParaRPr lang="en-US" sz="1800" b="1" dirty="0">
              <a:latin typeface="Times" panose="02020603050405020304" pitchFamily="18" charset="0"/>
              <a:cs typeface="Times" panose="02020603050405020304" pitchFamily="18" charset="0"/>
            </a:endParaRPr>
          </a:p>
          <a:p>
            <a:pPr>
              <a:buFont typeface="+mj-lt"/>
              <a:buAutoNum type="arabicPeriod"/>
            </a:pPr>
            <a:r>
              <a:rPr lang="en-US" sz="1800" b="1" dirty="0">
                <a:latin typeface="Times" panose="02020603050405020304" pitchFamily="18" charset="0"/>
                <a:cs typeface="Times" panose="02020603050405020304" pitchFamily="18" charset="0"/>
              </a:rPr>
              <a:t>Identify the components:</a:t>
            </a:r>
            <a:r>
              <a:rPr lang="en-US" sz="1800" dirty="0">
                <a:latin typeface="Times" panose="02020603050405020304" pitchFamily="18" charset="0"/>
                <a:cs typeface="Times" panose="02020603050405020304" pitchFamily="18" charset="0"/>
              </a:rPr>
              <a:t> Identify the individual components of your application that need to be integrated. This could include the frontend, backend, database, and any third-party services.</a:t>
            </a:r>
          </a:p>
          <a:p>
            <a:pPr>
              <a:buFont typeface="+mj-lt"/>
              <a:buAutoNum type="arabicPeriod"/>
            </a:pPr>
            <a:endParaRPr lang="en-US" sz="1800" dirty="0">
              <a:latin typeface="Times" panose="02020603050405020304" pitchFamily="18" charset="0"/>
              <a:cs typeface="Times" panose="02020603050405020304" pitchFamily="18" charset="0"/>
            </a:endParaRPr>
          </a:p>
          <a:p>
            <a:pPr>
              <a:buFont typeface="+mj-lt"/>
              <a:buAutoNum type="arabicPeriod" startAt="2"/>
            </a:pPr>
            <a:r>
              <a:rPr lang="en-US" sz="1800" b="1" dirty="0">
                <a:latin typeface="Times" panose="02020603050405020304" pitchFamily="18" charset="0"/>
                <a:cs typeface="Times" panose="02020603050405020304" pitchFamily="18" charset="0"/>
              </a:rPr>
              <a:t>Create a test plan:</a:t>
            </a:r>
            <a:r>
              <a:rPr lang="en-US" sz="1800" dirty="0">
                <a:latin typeface="Times" panose="02020603050405020304" pitchFamily="18" charset="0"/>
                <a:cs typeface="Times" panose="02020603050405020304" pitchFamily="18" charset="0"/>
              </a:rPr>
              <a:t> Develop a test plan that outlines the scenarios and test cases that need to be executed to validate the integration points between the different components. This could include testing data flow, communication protocols, and error handling.</a:t>
            </a:r>
          </a:p>
          <a:p>
            <a:pPr>
              <a:buFont typeface="+mj-lt"/>
              <a:buAutoNum type="arabicPeriod" startAt="2"/>
            </a:pPr>
            <a:endParaRPr lang="en-US" sz="1800" dirty="0">
              <a:latin typeface="Times" panose="02020603050405020304" pitchFamily="18" charset="0"/>
              <a:cs typeface="Times" panose="02020603050405020304" pitchFamily="18" charset="0"/>
            </a:endParaRPr>
          </a:p>
          <a:p>
            <a:pPr>
              <a:buFont typeface="+mj-lt"/>
              <a:buAutoNum type="arabicPeriod" startAt="3"/>
            </a:pPr>
            <a:r>
              <a:rPr lang="en-US" sz="1800" b="1" dirty="0">
                <a:latin typeface="Times" panose="02020603050405020304" pitchFamily="18" charset="0"/>
                <a:cs typeface="Times" panose="02020603050405020304" pitchFamily="18" charset="0"/>
              </a:rPr>
              <a:t>Set up test environment:</a:t>
            </a:r>
            <a:r>
              <a:rPr lang="en-US" sz="1800" dirty="0">
                <a:latin typeface="Times" panose="02020603050405020304" pitchFamily="18" charset="0"/>
                <a:cs typeface="Times" panose="02020603050405020304" pitchFamily="18" charset="0"/>
              </a:rPr>
              <a:t> Set up a test environment that mirrors the production environment as closely as possible. This will help ensure that the results of your integration tests are accurate and reliable.</a:t>
            </a:r>
          </a:p>
          <a:p>
            <a:pPr>
              <a:buFont typeface="+mj-lt"/>
              <a:buAutoNum type="arabicPeriod" startAt="3"/>
            </a:pPr>
            <a:endParaRPr lang="en-US" sz="1800" dirty="0">
              <a:latin typeface="Times" panose="02020603050405020304" pitchFamily="18" charset="0"/>
              <a:cs typeface="Times" panose="02020603050405020304" pitchFamily="18" charset="0"/>
            </a:endParaRPr>
          </a:p>
          <a:p>
            <a:pPr>
              <a:buFont typeface="+mj-lt"/>
              <a:buAutoNum type="arabicPeriod" startAt="4"/>
            </a:pPr>
            <a:r>
              <a:rPr lang="en-US" sz="1800" b="1" dirty="0">
                <a:latin typeface="Times" panose="02020603050405020304" pitchFamily="18" charset="0"/>
                <a:cs typeface="Times" panose="02020603050405020304" pitchFamily="18" charset="0"/>
              </a:rPr>
              <a:t>Execute the tests:</a:t>
            </a:r>
            <a:r>
              <a:rPr lang="en-US" sz="1800" dirty="0">
                <a:latin typeface="Times" panose="02020603050405020304" pitchFamily="18" charset="0"/>
                <a:cs typeface="Times" panose="02020603050405020304" pitchFamily="18" charset="0"/>
              </a:rPr>
              <a:t> Execute the tests outlined in your test plan, starting with the most critical and complex scenarios. Be sure to log any defects or issues that you encounter during testing.</a:t>
            </a:r>
          </a:p>
          <a:p>
            <a:pPr>
              <a:buFont typeface="+mj-lt"/>
              <a:buAutoNum type="arabicPeriod" startAt="4"/>
            </a:pPr>
            <a:endParaRPr lang="en-US" sz="1800" dirty="0">
              <a:latin typeface="Times" panose="02020603050405020304" pitchFamily="18" charset="0"/>
              <a:cs typeface="Times" panose="02020603050405020304" pitchFamily="18" charset="0"/>
            </a:endParaRPr>
          </a:p>
          <a:p>
            <a:pPr>
              <a:buFont typeface="+mj-lt"/>
              <a:buAutoNum type="arabicPeriod" startAt="5"/>
            </a:pPr>
            <a:r>
              <a:rPr lang="en-US" sz="1800" b="1" dirty="0">
                <a:latin typeface="Times" panose="02020603050405020304" pitchFamily="18" charset="0"/>
                <a:cs typeface="Times" panose="02020603050405020304" pitchFamily="18" charset="0"/>
              </a:rPr>
              <a:t>Analyze the results:</a:t>
            </a:r>
            <a:r>
              <a:rPr lang="en-US" sz="1800" dirty="0">
                <a:latin typeface="Times" panose="02020603050405020304" pitchFamily="18" charset="0"/>
                <a:cs typeface="Times" panose="02020603050405020304" pitchFamily="18" charset="0"/>
              </a:rPr>
              <a:t> Analyze the results of your integration tests to identify any defects or issues that need to be addressed. This may involve working with developers to fix bugs or make changes to the application architecture.</a:t>
            </a:r>
          </a:p>
          <a:p>
            <a:pPr>
              <a:buFont typeface="+mj-lt"/>
              <a:buAutoNum type="arabicPeriod" startAt="5"/>
            </a:pPr>
            <a:endParaRPr lang="en-US" sz="1800" dirty="0">
              <a:latin typeface="Times" panose="02020603050405020304" pitchFamily="18" charset="0"/>
              <a:cs typeface="Times" panose="02020603050405020304" pitchFamily="18" charset="0"/>
            </a:endParaRPr>
          </a:p>
          <a:p>
            <a:pPr>
              <a:buFont typeface="+mj-lt"/>
              <a:buAutoNum type="arabicPeriod" startAt="6"/>
            </a:pPr>
            <a:r>
              <a:rPr lang="en-US" sz="1800" b="1" dirty="0">
                <a:latin typeface="Times" panose="02020603050405020304" pitchFamily="18" charset="0"/>
                <a:cs typeface="Times" panose="02020603050405020304" pitchFamily="18" charset="0"/>
              </a:rPr>
              <a:t>Repeat testing: </a:t>
            </a:r>
            <a:r>
              <a:rPr lang="en-US" sz="1800" dirty="0">
                <a:latin typeface="Times" panose="02020603050405020304" pitchFamily="18" charset="0"/>
                <a:cs typeface="Times" panose="02020603050405020304" pitchFamily="18" charset="0"/>
              </a:rPr>
              <a:t>Once defects have been fixed, repeat the integration testing process to ensure that the changes have been successful and that the application still works as expected.</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2478</Words>
  <Application>Microsoft Office PowerPoint</Application>
  <PresentationFormat>On-screen Show (4:3)</PresentationFormat>
  <Paragraphs>182</Paragraphs>
  <Slides>21</Slides>
  <Notes>19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vl</cp:lastModifiedBy>
  <cp:revision>7</cp:revision>
  <dcterms:created xsi:type="dcterms:W3CDTF">2010-04-09T07:36:15Z</dcterms:created>
  <dcterms:modified xsi:type="dcterms:W3CDTF">2024-03-14T05:40:56Z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