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JdIWxGdA/GA129bRRbHezxD5v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
        <p:nvSpPr>
          <p:cNvPr id="170" name="Google Shape;170;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
        <p:nvSpPr>
          <p:cNvPr id="179" name="Google Shape;179;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
        <p:nvSpPr>
          <p:cNvPr id="188" name="Google Shape;188;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
        <p:nvSpPr>
          <p:cNvPr id="197" name="Google Shape;197;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
        <p:nvSpPr>
          <p:cNvPr id="206" name="Google Shape;206;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1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
        <p:nvSpPr>
          <p:cNvPr id="215" name="Google Shape;215;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p1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
        <p:nvSpPr>
          <p:cNvPr id="224" name="Google Shape;224;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1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1" name="Google Shape;121;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2" name="Google Shape;132;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
        <p:nvSpPr>
          <p:cNvPr id="143" name="Google Shape;143;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
        <p:nvSpPr>
          <p:cNvPr id="152" name="Google Shape;152;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
        <p:nvSpPr>
          <p:cNvPr id="161" name="Google Shape;16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s://www.tutorialspoint.com/software_testing_dictionary/alpha_testing.htm" TargetMode="External"/><Relationship Id="rId3" Type="http://schemas.openxmlformats.org/officeDocument/2006/relationships/hyperlink" Target="https://www.javatpoint.com/white-box-testing" TargetMode="External"/><Relationship Id="rId7" Type="http://schemas.openxmlformats.org/officeDocument/2006/relationships/hyperlink" Target="https://www.tutorialspoint.com/software_engineering/software_design_strategies.htm"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www.softwaretestinghelp.com/types-of-software-testing/" TargetMode="External"/><Relationship Id="rId5" Type="http://schemas.openxmlformats.org/officeDocument/2006/relationships/hyperlink" Target="https://www.softwaretestinghelp.com/white-box-testing-techniques-with-example/" TargetMode="External"/><Relationship Id="rId10" Type="http://schemas.openxmlformats.org/officeDocument/2006/relationships/hyperlink" Target="https://www.tutorialspoint.com/software_testing_dictionary/acceptance_testing.htm" TargetMode="External"/><Relationship Id="rId4" Type="http://schemas.openxmlformats.org/officeDocument/2006/relationships/hyperlink" Target="https://www.tutorialspoint.com/software_testing_dictionary/white_box_testing.htm" TargetMode="External"/><Relationship Id="rId9" Type="http://schemas.openxmlformats.org/officeDocument/2006/relationships/hyperlink" Target="https://www.tutorialspoint.com/software_testing_dictionary/validation_testing.ht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564732"/>
            <a:ext cx="7564618" cy="406295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White-Box Testing Techniques</a:t>
            </a:r>
            <a:endParaRPr dirty="0"/>
          </a:p>
          <a:p>
            <a:pPr marL="0" marR="0" lvl="0" indent="0" algn="ctr" rtl="0">
              <a:lnSpc>
                <a:spcPct val="100000"/>
              </a:lnSpc>
              <a:spcBef>
                <a:spcPts val="400"/>
              </a:spcBef>
              <a:spcAft>
                <a:spcPts val="0"/>
              </a:spcAft>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292453" y="825501"/>
            <a:ext cx="721995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
        <p:nvSpPr>
          <p:cNvPr id="174" name="Google Shape;174;p12"/>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175" name="Google Shape;175;p12"/>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76" name="Google Shape;176;p12"/>
          <p:cNvSpPr/>
          <p:nvPr/>
        </p:nvSpPr>
        <p:spPr>
          <a:xfrm>
            <a:off x="241300" y="1642541"/>
            <a:ext cx="8902700" cy="4191981"/>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6. Loop Testing</a:t>
            </a:r>
            <a:endParaRPr/>
          </a:p>
          <a:p>
            <a:pPr marL="0" marR="0" lvl="0" indent="0" algn="l" rtl="0">
              <a:lnSpc>
                <a:spcPct val="15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Loops are widely used and these are fundamental to many algorithms hence, their testing is very important. Errors often occur at the beginnings and ends of loops.</a:t>
            </a:r>
            <a:endParaRPr/>
          </a:p>
          <a:p>
            <a:pPr marL="0" marR="0" lvl="0" indent="-127000" algn="l" rtl="0">
              <a:lnSpc>
                <a:spcPct val="150000"/>
              </a:lnSpc>
              <a:spcBef>
                <a:spcPts val="0"/>
              </a:spcBef>
              <a:spcAft>
                <a:spcPts val="0"/>
              </a:spcAft>
              <a:buClr>
                <a:srgbClr val="000000"/>
              </a:buClr>
              <a:buSzPts val="2000"/>
              <a:buFont typeface="Arial"/>
              <a:buChar char="•"/>
            </a:pPr>
            <a:r>
              <a:rPr lang="en-US" sz="2000" b="1" i="0" u="none" strike="noStrike" cap="none">
                <a:solidFill>
                  <a:srgbClr val="273239"/>
                </a:solidFill>
                <a:latin typeface="Times New Roman"/>
                <a:ea typeface="Times New Roman"/>
                <a:cs typeface="Times New Roman"/>
                <a:sym typeface="Times New Roman"/>
              </a:rPr>
              <a:t>Simple loops:</a:t>
            </a:r>
            <a:r>
              <a:rPr lang="en-US" sz="2000" b="0" i="0" u="none" strike="noStrike" cap="none">
                <a:solidFill>
                  <a:srgbClr val="273239"/>
                </a:solidFill>
                <a:latin typeface="Times New Roman"/>
                <a:ea typeface="Times New Roman"/>
                <a:cs typeface="Times New Roman"/>
                <a:sym typeface="Times New Roman"/>
              </a:rPr>
              <a:t> For simple loops of size n, test cases are designed that:</a:t>
            </a:r>
            <a:endParaRPr/>
          </a:p>
          <a:p>
            <a:pPr marL="0" marR="0" lvl="0" indent="-1270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Skip the loop entirely</a:t>
            </a:r>
            <a:endParaRPr/>
          </a:p>
          <a:p>
            <a:pPr marL="0" marR="0" lvl="0" indent="-1270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Only one pass through the loop</a:t>
            </a:r>
            <a:endParaRPr/>
          </a:p>
          <a:p>
            <a:pPr marL="0" marR="0" lvl="0" indent="-1270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2 passes</a:t>
            </a:r>
            <a:endParaRPr/>
          </a:p>
          <a:p>
            <a:pPr marL="0" marR="0" lvl="0" indent="-1270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m passes, where m &lt; n</a:t>
            </a:r>
            <a:endParaRPr/>
          </a:p>
          <a:p>
            <a:pPr marL="0" marR="0" lvl="0" indent="-127000" algn="l" rtl="0">
              <a:lnSpc>
                <a:spcPct val="150000"/>
              </a:lnSpc>
              <a:spcBef>
                <a:spcPts val="0"/>
              </a:spcBef>
              <a:spcAft>
                <a:spcPts val="0"/>
              </a:spcAft>
              <a:buClr>
                <a:srgbClr val="000000"/>
              </a:buClr>
              <a:buSzPts val="2000"/>
              <a:buFont typeface="Arial"/>
              <a:buAutoNum type="arabicPeriod"/>
            </a:pPr>
            <a:r>
              <a:rPr lang="en-US" sz="2000" b="0" i="0" u="none" strike="noStrike" cap="none">
                <a:solidFill>
                  <a:srgbClr val="273239"/>
                </a:solidFill>
                <a:latin typeface="Times New Roman"/>
                <a:ea typeface="Times New Roman"/>
                <a:cs typeface="Times New Roman"/>
                <a:sym typeface="Times New Roman"/>
              </a:rPr>
              <a:t>n-1 ans n+1 passes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
        <p:nvSpPr>
          <p:cNvPr id="183" name="Google Shape;183;p13"/>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184" name="Google Shape;184;p13"/>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85" name="Google Shape;185;p13"/>
          <p:cNvSpPr/>
          <p:nvPr/>
        </p:nvSpPr>
        <p:spPr>
          <a:xfrm>
            <a:off x="120650" y="677342"/>
            <a:ext cx="8902700" cy="4191981"/>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6. Loop Testing (cont’d)</a:t>
            </a:r>
            <a:endParaRPr/>
          </a:p>
          <a:p>
            <a:pPr marL="0" marR="0" lvl="0" indent="-127000" algn="l" rtl="0">
              <a:lnSpc>
                <a:spcPct val="150000"/>
              </a:lnSpc>
              <a:spcBef>
                <a:spcPts val="0"/>
              </a:spcBef>
              <a:spcAft>
                <a:spcPts val="0"/>
              </a:spcAft>
              <a:buClr>
                <a:srgbClr val="000000"/>
              </a:buClr>
              <a:buSzPts val="2000"/>
              <a:buFont typeface="Arial"/>
              <a:buChar char="•"/>
            </a:pPr>
            <a:r>
              <a:rPr lang="en-US" sz="2000" b="1" i="0" u="none" strike="noStrike" cap="none">
                <a:solidFill>
                  <a:srgbClr val="273239"/>
                </a:solidFill>
                <a:latin typeface="Times New Roman"/>
                <a:ea typeface="Times New Roman"/>
                <a:cs typeface="Times New Roman"/>
                <a:sym typeface="Times New Roman"/>
              </a:rPr>
              <a:t>Nested loops:</a:t>
            </a:r>
            <a:r>
              <a:rPr lang="en-US" sz="2000" b="0" i="0" u="none" strike="noStrike" cap="none">
                <a:solidFill>
                  <a:srgbClr val="273239"/>
                </a:solidFill>
                <a:latin typeface="Times New Roman"/>
                <a:ea typeface="Times New Roman"/>
                <a:cs typeface="Times New Roman"/>
                <a:sym typeface="Times New Roman"/>
              </a:rPr>
              <a:t> </a:t>
            </a:r>
            <a:endParaRPr/>
          </a:p>
          <a:p>
            <a:pPr marL="533400" marR="0" lvl="2" indent="-1397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For nested loops, all the loops are set to their minimum count, and we start from the innermost loop. </a:t>
            </a:r>
            <a:endParaRPr/>
          </a:p>
          <a:p>
            <a:pPr marL="533400" marR="0" lvl="2" indent="-1397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Simple loop tests are conducted for the innermost loop and this is worked outwards till all the loops have been tested.</a:t>
            </a:r>
            <a:endParaRPr/>
          </a:p>
          <a:p>
            <a:pPr marL="0" marR="0" lvl="0" indent="-127000" algn="l" rtl="0">
              <a:lnSpc>
                <a:spcPct val="150000"/>
              </a:lnSpc>
              <a:spcBef>
                <a:spcPts val="0"/>
              </a:spcBef>
              <a:spcAft>
                <a:spcPts val="0"/>
              </a:spcAft>
              <a:buClr>
                <a:srgbClr val="000000"/>
              </a:buClr>
              <a:buSzPts val="2000"/>
              <a:buFont typeface="Arial"/>
              <a:buChar char="•"/>
            </a:pPr>
            <a:r>
              <a:rPr lang="en-US" sz="2000" b="1" i="0" u="none" strike="noStrike" cap="none">
                <a:solidFill>
                  <a:srgbClr val="273239"/>
                </a:solidFill>
                <a:latin typeface="Times New Roman"/>
                <a:ea typeface="Times New Roman"/>
                <a:cs typeface="Times New Roman"/>
                <a:sym typeface="Times New Roman"/>
              </a:rPr>
              <a:t>Concatenated loops:</a:t>
            </a:r>
            <a:r>
              <a:rPr lang="en-US" sz="2000" b="0" i="0" u="none" strike="noStrike" cap="none">
                <a:solidFill>
                  <a:srgbClr val="273239"/>
                </a:solidFill>
                <a:latin typeface="Times New Roman"/>
                <a:ea typeface="Times New Roman"/>
                <a:cs typeface="Times New Roman"/>
                <a:sym typeface="Times New Roman"/>
              </a:rPr>
              <a:t> </a:t>
            </a:r>
            <a:endParaRPr/>
          </a:p>
          <a:p>
            <a:pPr marL="571500" marR="0" lvl="0" indent="-127000" algn="l"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Independent loops, one after another. Simple loop tests are applied for each. If they’re not independent, treat them like nesting.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
        <p:nvSpPr>
          <p:cNvPr id="192" name="Google Shape;192;p14"/>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193" name="Google Shape;193;p1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4" name="Google Shape;194;p14"/>
          <p:cNvSpPr/>
          <p:nvPr/>
        </p:nvSpPr>
        <p:spPr>
          <a:xfrm>
            <a:off x="120650" y="889843"/>
            <a:ext cx="8902700" cy="507831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White Testing is performed in 2 Steps</a:t>
            </a:r>
            <a:endParaRPr/>
          </a:p>
          <a:p>
            <a:pPr marL="0" marR="0" lvl="0" indent="-1143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273239"/>
                </a:solidFill>
                <a:latin typeface="Times New Roman"/>
                <a:ea typeface="Times New Roman"/>
                <a:cs typeface="Times New Roman"/>
                <a:sym typeface="Times New Roman"/>
              </a:rPr>
              <a:t>Tester should understand the code well</a:t>
            </a:r>
            <a:endParaRPr/>
          </a:p>
          <a:p>
            <a:pPr marL="0" marR="0" lvl="0" indent="-114300" algn="l" rtl="0">
              <a:lnSpc>
                <a:spcPct val="100000"/>
              </a:lnSpc>
              <a:spcBef>
                <a:spcPts val="0"/>
              </a:spcBef>
              <a:spcAft>
                <a:spcPts val="0"/>
              </a:spcAft>
              <a:buClr>
                <a:srgbClr val="000000"/>
              </a:buClr>
              <a:buSzPts val="1800"/>
              <a:buFont typeface="Arial"/>
              <a:buAutoNum type="arabicPeriod"/>
            </a:pPr>
            <a:r>
              <a:rPr lang="en-US" sz="1800" b="0" i="0" u="none" strike="noStrike" cap="none">
                <a:solidFill>
                  <a:srgbClr val="273239"/>
                </a:solidFill>
                <a:latin typeface="Times New Roman"/>
                <a:ea typeface="Times New Roman"/>
                <a:cs typeface="Times New Roman"/>
                <a:sym typeface="Times New Roman"/>
              </a:rPr>
              <a:t>Tester should write some code for test cases and execute them</a:t>
            </a:r>
            <a:endParaRPr/>
          </a:p>
          <a:p>
            <a:pPr marL="0" marR="0" lvl="0" indent="0" algn="l" rtl="0">
              <a:lnSpc>
                <a:spcPct val="10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Tools required for White box testing:</a:t>
            </a:r>
            <a:endParaRPr sz="1800" b="0" i="0" u="none" strike="noStrike" cap="none">
              <a:solidFill>
                <a:srgbClr val="273239"/>
              </a:solidFill>
              <a:latin typeface="Times New Roman"/>
              <a:ea typeface="Times New Roman"/>
              <a:cs typeface="Times New Roman"/>
              <a:sym typeface="Times New Roman"/>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PyUnit</a:t>
            </a:r>
            <a:endParaRPr sz="1800" b="0" i="0" u="none" strike="noStrike" cap="none">
              <a:solidFill>
                <a:srgbClr val="273239"/>
              </a:solidFill>
              <a:latin typeface="Times New Roman"/>
              <a:ea typeface="Times New Roman"/>
              <a:cs typeface="Times New Roman"/>
              <a:sym typeface="Times New Roman"/>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Sqlmap</a:t>
            </a:r>
            <a:endParaRPr sz="1800" b="0" i="0" u="none" strike="noStrike" cap="none">
              <a:solidFill>
                <a:srgbClr val="273239"/>
              </a:solidFill>
              <a:latin typeface="Times New Roman"/>
              <a:ea typeface="Times New Roman"/>
              <a:cs typeface="Times New Roman"/>
              <a:sym typeface="Times New Roman"/>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Nmap</a:t>
            </a:r>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Parasoft Jtest</a:t>
            </a:r>
            <a:endParaRPr sz="1800" b="0" i="0" u="none" strike="noStrike" cap="none">
              <a:solidFill>
                <a:srgbClr val="273239"/>
              </a:solidFill>
              <a:latin typeface="Times New Roman"/>
              <a:ea typeface="Times New Roman"/>
              <a:cs typeface="Times New Roman"/>
              <a:sym typeface="Times New Roman"/>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Nunit</a:t>
            </a:r>
            <a:endParaRPr sz="1800" b="0" i="0" u="none" strike="noStrike" cap="none">
              <a:solidFill>
                <a:srgbClr val="273239"/>
              </a:solidFill>
              <a:latin typeface="Times New Roman"/>
              <a:ea typeface="Times New Roman"/>
              <a:cs typeface="Times New Roman"/>
              <a:sym typeface="Times New Roman"/>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VeraUnit</a:t>
            </a:r>
            <a:endParaRPr sz="1800" b="0" i="0" u="none" strike="noStrike" cap="none">
              <a:solidFill>
                <a:srgbClr val="273239"/>
              </a:solidFill>
              <a:latin typeface="Times New Roman"/>
              <a:ea typeface="Times New Roman"/>
              <a:cs typeface="Times New Roman"/>
              <a:sym typeface="Times New Roman"/>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CppUnit</a:t>
            </a:r>
            <a:endParaRPr sz="1800" b="0" i="0" u="none" strike="noStrike" cap="none">
              <a:solidFill>
                <a:srgbClr val="273239"/>
              </a:solidFill>
              <a:latin typeface="Times New Roman"/>
              <a:ea typeface="Times New Roman"/>
              <a:cs typeface="Times New Roman"/>
              <a:sym typeface="Times New Roman"/>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Bugzilla</a:t>
            </a:r>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Fiddler</a:t>
            </a:r>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JSUnit.net</a:t>
            </a:r>
            <a:endParaRPr sz="1800" b="0" i="0" u="none" strike="noStrike" cap="none">
              <a:solidFill>
                <a:srgbClr val="273239"/>
              </a:solidFill>
              <a:latin typeface="Times New Roman"/>
              <a:ea typeface="Times New Roman"/>
              <a:cs typeface="Times New Roman"/>
              <a:sym typeface="Times New Roman"/>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OpenGrok</a:t>
            </a:r>
            <a:endParaRPr sz="1800" b="0" i="0" u="none" strike="noStrike" cap="none">
              <a:solidFill>
                <a:srgbClr val="273239"/>
              </a:solidFill>
              <a:latin typeface="Times New Roman"/>
              <a:ea typeface="Times New Roman"/>
              <a:cs typeface="Times New Roman"/>
              <a:sym typeface="Times New Roman"/>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Wireshark</a:t>
            </a:r>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HP Fortify</a:t>
            </a:r>
            <a:endParaRPr/>
          </a:p>
          <a:p>
            <a:pPr marL="0" marR="0" lvl="0" indent="-114300" algn="l" rtl="0">
              <a:lnSpc>
                <a:spcPct val="100000"/>
              </a:lnSpc>
              <a:spcBef>
                <a:spcPts val="0"/>
              </a:spcBef>
              <a:spcAft>
                <a:spcPts val="0"/>
              </a:spcAft>
              <a:buClr>
                <a:srgbClr val="000000"/>
              </a:buClr>
              <a:buSzPts val="1800"/>
              <a:buFont typeface="Arial"/>
              <a:buChar char="•"/>
            </a:pPr>
            <a:r>
              <a:rPr lang="en-US" sz="1800" b="0" i="0" u="none" strike="noStrike" cap="none">
                <a:solidFill>
                  <a:srgbClr val="273239"/>
                </a:solidFill>
                <a:latin typeface="Times New Roman"/>
                <a:ea typeface="Times New Roman"/>
                <a:cs typeface="Times New Roman"/>
                <a:sym typeface="Times New Roman"/>
              </a:rPr>
              <a:t>CSUnit</a:t>
            </a:r>
            <a:endParaRPr sz="1800" b="0" i="0" u="none" strike="noStrike" cap="none">
              <a:solidFill>
                <a:srgbClr val="273239"/>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
        <p:nvSpPr>
          <p:cNvPr id="201" name="Google Shape;201;p15"/>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202" name="Google Shape;202;p15"/>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 name="Google Shape;203;p15"/>
          <p:cNvSpPr/>
          <p:nvPr/>
        </p:nvSpPr>
        <p:spPr>
          <a:xfrm>
            <a:off x="120650" y="724667"/>
            <a:ext cx="8902700" cy="5859489"/>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Features of White box Testing</a:t>
            </a:r>
            <a:endParaRPr/>
          </a:p>
          <a:p>
            <a:pPr marL="0" marR="0" lvl="0" indent="-114300" algn="l"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Code coverage analysis:</a:t>
            </a:r>
            <a:r>
              <a:rPr lang="en-US" sz="1800" b="0" i="0" u="none" strike="noStrike" cap="none">
                <a:solidFill>
                  <a:srgbClr val="273239"/>
                </a:solidFill>
                <a:latin typeface="Times New Roman"/>
                <a:ea typeface="Times New Roman"/>
                <a:cs typeface="Times New Roman"/>
                <a:sym typeface="Times New Roman"/>
              </a:rPr>
              <a:t> White box testing helps to analyze the code coverage of an application, which helps to identify the areas of the code that are not being tested.</a:t>
            </a:r>
            <a:endParaRPr/>
          </a:p>
          <a:p>
            <a:pPr marL="0" marR="0" lvl="0" indent="-114300" algn="l"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Access to the source code:</a:t>
            </a:r>
            <a:r>
              <a:rPr lang="en-US" sz="1800" b="0" i="0" u="none" strike="noStrike" cap="none">
                <a:solidFill>
                  <a:srgbClr val="273239"/>
                </a:solidFill>
                <a:latin typeface="Times New Roman"/>
                <a:ea typeface="Times New Roman"/>
                <a:cs typeface="Times New Roman"/>
                <a:sym typeface="Times New Roman"/>
              </a:rPr>
              <a:t> White box testing requires access to the application’s source code, which makes it possible to test individual functions, methods, and modules.</a:t>
            </a:r>
            <a:endParaRPr/>
          </a:p>
          <a:p>
            <a:pPr marL="0" marR="0" lvl="0" indent="-114300" algn="l"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Knowledge of programming languages:</a:t>
            </a:r>
            <a:r>
              <a:rPr lang="en-US" sz="1800" b="0" i="0" u="none" strike="noStrike" cap="none">
                <a:solidFill>
                  <a:srgbClr val="273239"/>
                </a:solidFill>
                <a:latin typeface="Times New Roman"/>
                <a:ea typeface="Times New Roman"/>
                <a:cs typeface="Times New Roman"/>
                <a:sym typeface="Times New Roman"/>
              </a:rPr>
              <a:t> Testers performing white box testing must have knowledge of programming languages like Java, C++, Python, and PHP to understand the code structure and write tests.</a:t>
            </a:r>
            <a:endParaRPr/>
          </a:p>
          <a:p>
            <a:pPr marL="0" marR="0" lvl="0" indent="-114300" algn="l"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Identifying logical errors:</a:t>
            </a:r>
            <a:r>
              <a:rPr lang="en-US" sz="1800" b="0" i="0" u="none" strike="noStrike" cap="none">
                <a:solidFill>
                  <a:srgbClr val="273239"/>
                </a:solidFill>
                <a:latin typeface="Times New Roman"/>
                <a:ea typeface="Times New Roman"/>
                <a:cs typeface="Times New Roman"/>
                <a:sym typeface="Times New Roman"/>
              </a:rPr>
              <a:t> White box testing helps to identify logical errors in the code, such as infinite loops or incorrect conditional statements.</a:t>
            </a:r>
            <a:endParaRPr/>
          </a:p>
          <a:p>
            <a:pPr marL="0" marR="0" lvl="0" indent="-114300" algn="l"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Integration testing: </a:t>
            </a:r>
            <a:r>
              <a:rPr lang="en-US" sz="1800" b="0" i="0" u="none" strike="noStrike" cap="none">
                <a:solidFill>
                  <a:srgbClr val="273239"/>
                </a:solidFill>
                <a:latin typeface="Times New Roman"/>
                <a:ea typeface="Times New Roman"/>
                <a:cs typeface="Times New Roman"/>
                <a:sym typeface="Times New Roman"/>
              </a:rPr>
              <a:t>White box testing is useful for integration testing, as it allows testers to verify that the different components of an application are working together as expected.</a:t>
            </a:r>
            <a:endParaRPr/>
          </a:p>
          <a:p>
            <a:pPr marL="0" marR="0" lvl="0" indent="-114300" algn="l"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Unit testing:</a:t>
            </a:r>
            <a:r>
              <a:rPr lang="en-US" sz="1800" b="0" i="0" u="none" strike="noStrike" cap="none">
                <a:solidFill>
                  <a:srgbClr val="273239"/>
                </a:solidFill>
                <a:latin typeface="Times New Roman"/>
                <a:ea typeface="Times New Roman"/>
                <a:cs typeface="Times New Roman"/>
                <a:sym typeface="Times New Roman"/>
              </a:rPr>
              <a:t> White box testing is also used for unit testing, which involves testing individual units of code to ensure that they are working correctly.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
        <p:nvSpPr>
          <p:cNvPr id="210" name="Google Shape;210;p16"/>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211" name="Google Shape;211;p1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12" name="Google Shape;212;p16"/>
          <p:cNvSpPr/>
          <p:nvPr/>
        </p:nvSpPr>
        <p:spPr>
          <a:xfrm>
            <a:off x="120650" y="583012"/>
            <a:ext cx="8902700" cy="6274988"/>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Features of White box Testing</a:t>
            </a:r>
            <a:endParaRPr/>
          </a:p>
          <a:p>
            <a:pPr marL="0" marR="0" lvl="0" indent="-114300" algn="l" rtl="0">
              <a:lnSpc>
                <a:spcPct val="150000"/>
              </a:lnSpc>
              <a:spcBef>
                <a:spcPts val="0"/>
              </a:spcBef>
              <a:spcAft>
                <a:spcPts val="0"/>
              </a:spcAft>
              <a:buClr>
                <a:srgbClr val="000000"/>
              </a:buClr>
              <a:buSzPts val="1800"/>
              <a:buFont typeface="Arial"/>
              <a:buAutoNum type="arabicPeriod" startAt="7"/>
            </a:pPr>
            <a:r>
              <a:rPr lang="en-US" sz="1800" b="1" i="0" u="none" strike="noStrike" cap="none">
                <a:solidFill>
                  <a:srgbClr val="273239"/>
                </a:solidFill>
                <a:latin typeface="Times New Roman"/>
                <a:ea typeface="Times New Roman"/>
                <a:cs typeface="Times New Roman"/>
                <a:sym typeface="Times New Roman"/>
              </a:rPr>
              <a:t>Optimization of code: </a:t>
            </a:r>
            <a:r>
              <a:rPr lang="en-US" sz="1800" b="0" i="0" u="none" strike="noStrike" cap="none">
                <a:solidFill>
                  <a:srgbClr val="273239"/>
                </a:solidFill>
                <a:latin typeface="Times New Roman"/>
                <a:ea typeface="Times New Roman"/>
                <a:cs typeface="Times New Roman"/>
                <a:sym typeface="Times New Roman"/>
              </a:rPr>
              <a:t>White box testing can help to optimize the code by identifying any performance issues, redundant code, or other areas that can be improved.</a:t>
            </a:r>
            <a:endParaRPr/>
          </a:p>
          <a:p>
            <a:pPr marL="0" marR="0" lvl="0" indent="-114300" algn="l" rtl="0">
              <a:lnSpc>
                <a:spcPct val="150000"/>
              </a:lnSpc>
              <a:spcBef>
                <a:spcPts val="0"/>
              </a:spcBef>
              <a:spcAft>
                <a:spcPts val="0"/>
              </a:spcAft>
              <a:buClr>
                <a:srgbClr val="000000"/>
              </a:buClr>
              <a:buSzPts val="1800"/>
              <a:buFont typeface="Arial"/>
              <a:buAutoNum type="arabicPeriod" startAt="7"/>
            </a:pPr>
            <a:r>
              <a:rPr lang="en-US" sz="1800" b="1" i="0" u="none" strike="noStrike" cap="none">
                <a:solidFill>
                  <a:srgbClr val="273239"/>
                </a:solidFill>
                <a:latin typeface="Times New Roman"/>
                <a:ea typeface="Times New Roman"/>
                <a:cs typeface="Times New Roman"/>
                <a:sym typeface="Times New Roman"/>
              </a:rPr>
              <a:t>Security testing:</a:t>
            </a:r>
            <a:r>
              <a:rPr lang="en-US" sz="1800" b="0" i="0" u="none" strike="noStrike" cap="none">
                <a:solidFill>
                  <a:srgbClr val="273239"/>
                </a:solidFill>
                <a:latin typeface="Times New Roman"/>
                <a:ea typeface="Times New Roman"/>
                <a:cs typeface="Times New Roman"/>
                <a:sym typeface="Times New Roman"/>
              </a:rPr>
              <a:t> White box testing can also be used for security testing, as it allows testers to identify any vulnerabilities in the application’s code.</a:t>
            </a:r>
            <a:endParaRPr/>
          </a:p>
          <a:p>
            <a:pPr marL="0" marR="0" lvl="0" indent="-114300" algn="l" rtl="0">
              <a:lnSpc>
                <a:spcPct val="150000"/>
              </a:lnSpc>
              <a:spcBef>
                <a:spcPts val="0"/>
              </a:spcBef>
              <a:spcAft>
                <a:spcPts val="0"/>
              </a:spcAft>
              <a:buClr>
                <a:srgbClr val="000000"/>
              </a:buClr>
              <a:buSzPts val="1800"/>
              <a:buFont typeface="Arial"/>
              <a:buAutoNum type="arabicPeriod" startAt="7"/>
            </a:pPr>
            <a:r>
              <a:rPr lang="en-US" sz="1800" b="1" i="0" u="none" strike="noStrike" cap="none">
                <a:solidFill>
                  <a:srgbClr val="273239"/>
                </a:solidFill>
                <a:latin typeface="Times New Roman"/>
                <a:ea typeface="Times New Roman"/>
                <a:cs typeface="Times New Roman"/>
                <a:sym typeface="Times New Roman"/>
              </a:rPr>
              <a:t>Verification of Design:</a:t>
            </a:r>
            <a:r>
              <a:rPr lang="en-US" sz="1800" b="0" i="0" u="none" strike="noStrike" cap="none">
                <a:solidFill>
                  <a:srgbClr val="273239"/>
                </a:solidFill>
                <a:latin typeface="Times New Roman"/>
                <a:ea typeface="Times New Roman"/>
                <a:cs typeface="Times New Roman"/>
                <a:sym typeface="Times New Roman"/>
              </a:rPr>
              <a:t> It verifies that the software’s internal design is implemented in accordance with the designated design documents.</a:t>
            </a:r>
            <a:endParaRPr/>
          </a:p>
          <a:p>
            <a:pPr marL="0" marR="0" lvl="0" indent="-114300" algn="l" rtl="0">
              <a:lnSpc>
                <a:spcPct val="150000"/>
              </a:lnSpc>
              <a:spcBef>
                <a:spcPts val="0"/>
              </a:spcBef>
              <a:spcAft>
                <a:spcPts val="0"/>
              </a:spcAft>
              <a:buClr>
                <a:srgbClr val="000000"/>
              </a:buClr>
              <a:buSzPts val="1800"/>
              <a:buFont typeface="Arial"/>
              <a:buAutoNum type="arabicPeriod" startAt="7"/>
            </a:pPr>
            <a:r>
              <a:rPr lang="en-US" sz="1800" b="1" i="0" u="none" strike="noStrike" cap="none">
                <a:solidFill>
                  <a:srgbClr val="273239"/>
                </a:solidFill>
                <a:latin typeface="Times New Roman"/>
                <a:ea typeface="Times New Roman"/>
                <a:cs typeface="Times New Roman"/>
                <a:sym typeface="Times New Roman"/>
              </a:rPr>
              <a:t>Check for Accurate Code:</a:t>
            </a:r>
            <a:r>
              <a:rPr lang="en-US" sz="1800" b="0" i="0" u="none" strike="noStrike" cap="none">
                <a:solidFill>
                  <a:srgbClr val="273239"/>
                </a:solidFill>
                <a:latin typeface="Times New Roman"/>
                <a:ea typeface="Times New Roman"/>
                <a:cs typeface="Times New Roman"/>
                <a:sym typeface="Times New Roman"/>
              </a:rPr>
              <a:t> It verifies that the code operates in accordance with the guidelines and specifications.</a:t>
            </a:r>
            <a:endParaRPr/>
          </a:p>
          <a:p>
            <a:pPr marL="0" marR="0" lvl="0" indent="-114300" algn="l" rtl="0">
              <a:lnSpc>
                <a:spcPct val="150000"/>
              </a:lnSpc>
              <a:spcBef>
                <a:spcPts val="0"/>
              </a:spcBef>
              <a:spcAft>
                <a:spcPts val="0"/>
              </a:spcAft>
              <a:buClr>
                <a:srgbClr val="000000"/>
              </a:buClr>
              <a:buSzPts val="1800"/>
              <a:buFont typeface="Arial"/>
              <a:buAutoNum type="arabicPeriod" startAt="7"/>
            </a:pPr>
            <a:r>
              <a:rPr lang="en-US" sz="1800" b="1" i="0" u="none" strike="noStrike" cap="none">
                <a:solidFill>
                  <a:srgbClr val="273239"/>
                </a:solidFill>
                <a:latin typeface="Times New Roman"/>
                <a:ea typeface="Times New Roman"/>
                <a:cs typeface="Times New Roman"/>
                <a:sym typeface="Times New Roman"/>
              </a:rPr>
              <a:t>Identifying Coding Mistakes:</a:t>
            </a:r>
            <a:r>
              <a:rPr lang="en-US" sz="1800" b="0" i="0" u="none" strike="noStrike" cap="none">
                <a:solidFill>
                  <a:srgbClr val="273239"/>
                </a:solidFill>
                <a:latin typeface="Times New Roman"/>
                <a:ea typeface="Times New Roman"/>
                <a:cs typeface="Times New Roman"/>
                <a:sym typeface="Times New Roman"/>
              </a:rPr>
              <a:t> It finds and fix programming flaws in your code, including syntactic and logical errors.</a:t>
            </a:r>
            <a:endParaRPr/>
          </a:p>
          <a:p>
            <a:pPr marL="0" marR="0" lvl="0" indent="-114300" algn="l" rtl="0">
              <a:lnSpc>
                <a:spcPct val="150000"/>
              </a:lnSpc>
              <a:spcBef>
                <a:spcPts val="0"/>
              </a:spcBef>
              <a:spcAft>
                <a:spcPts val="0"/>
              </a:spcAft>
              <a:buClr>
                <a:srgbClr val="000000"/>
              </a:buClr>
              <a:buSzPts val="1800"/>
              <a:buFont typeface="Arial"/>
              <a:buAutoNum type="arabicPeriod" startAt="7"/>
            </a:pPr>
            <a:r>
              <a:rPr lang="en-US" sz="1800" b="1" i="0" u="none" strike="noStrike" cap="none">
                <a:solidFill>
                  <a:srgbClr val="273239"/>
                </a:solidFill>
                <a:latin typeface="Times New Roman"/>
                <a:ea typeface="Times New Roman"/>
                <a:cs typeface="Times New Roman"/>
                <a:sym typeface="Times New Roman"/>
              </a:rPr>
              <a:t>Path Examination:</a:t>
            </a:r>
            <a:r>
              <a:rPr lang="en-US" sz="1800" b="0" i="0" u="none" strike="noStrike" cap="none">
                <a:solidFill>
                  <a:srgbClr val="273239"/>
                </a:solidFill>
                <a:latin typeface="Times New Roman"/>
                <a:ea typeface="Times New Roman"/>
                <a:cs typeface="Times New Roman"/>
                <a:sym typeface="Times New Roman"/>
              </a:rPr>
              <a:t> It ensures that each possible path of code execution is explored and test various iterations of the code.</a:t>
            </a:r>
            <a:endParaRPr/>
          </a:p>
          <a:p>
            <a:pPr marL="0" marR="0" lvl="0" indent="-114300" algn="l" rtl="0">
              <a:lnSpc>
                <a:spcPct val="150000"/>
              </a:lnSpc>
              <a:spcBef>
                <a:spcPts val="0"/>
              </a:spcBef>
              <a:spcAft>
                <a:spcPts val="0"/>
              </a:spcAft>
              <a:buClr>
                <a:srgbClr val="000000"/>
              </a:buClr>
              <a:buSzPts val="1800"/>
              <a:buFont typeface="Arial"/>
              <a:buAutoNum type="arabicPeriod" startAt="7"/>
            </a:pPr>
            <a:r>
              <a:rPr lang="en-US" sz="1800" b="1" i="0" u="none" strike="noStrike" cap="none">
                <a:solidFill>
                  <a:srgbClr val="273239"/>
                </a:solidFill>
                <a:latin typeface="Times New Roman"/>
                <a:ea typeface="Times New Roman"/>
                <a:cs typeface="Times New Roman"/>
                <a:sym typeface="Times New Roman"/>
              </a:rPr>
              <a:t>Determining the Dead Code:</a:t>
            </a:r>
            <a:r>
              <a:rPr lang="en-US" sz="1800" b="0" i="0" u="none" strike="noStrike" cap="none">
                <a:solidFill>
                  <a:srgbClr val="273239"/>
                </a:solidFill>
                <a:latin typeface="Times New Roman"/>
                <a:ea typeface="Times New Roman"/>
                <a:cs typeface="Times New Roman"/>
                <a:sym typeface="Times New Roman"/>
              </a:rPr>
              <a:t> It finds and remove any code that isn’t used when the programme is running normally (dead 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
        <p:nvSpPr>
          <p:cNvPr id="219" name="Google Shape;219;p17"/>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220" name="Google Shape;220;p1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21" name="Google Shape;221;p17"/>
          <p:cNvSpPr/>
          <p:nvPr/>
        </p:nvSpPr>
        <p:spPr>
          <a:xfrm>
            <a:off x="120650" y="790762"/>
            <a:ext cx="8902700" cy="5859489"/>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Advantages of Whitebox Testing</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Thorough Testing</a:t>
            </a:r>
            <a:r>
              <a:rPr lang="en-US" sz="1800" b="0" i="0" u="none" strike="noStrike" cap="none">
                <a:solidFill>
                  <a:srgbClr val="273239"/>
                </a:solidFill>
                <a:latin typeface="Times New Roman"/>
                <a:ea typeface="Times New Roman"/>
                <a:cs typeface="Times New Roman"/>
                <a:sym typeface="Times New Roman"/>
              </a:rPr>
              <a:t>: White box testing is thorough as the entire code and structures are tested.</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Code Optimization:</a:t>
            </a:r>
            <a:r>
              <a:rPr lang="en-US" sz="1800" b="0" i="0" u="none" strike="noStrike" cap="none">
                <a:solidFill>
                  <a:srgbClr val="273239"/>
                </a:solidFill>
                <a:latin typeface="Times New Roman"/>
                <a:ea typeface="Times New Roman"/>
                <a:cs typeface="Times New Roman"/>
                <a:sym typeface="Times New Roman"/>
              </a:rPr>
              <a:t> It results in the optimization of code removing errors and helps in removing extra lines of code.</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Early Detection of Defects:</a:t>
            </a:r>
            <a:r>
              <a:rPr lang="en-US" sz="1800" b="0" i="0" u="none" strike="noStrike" cap="none">
                <a:solidFill>
                  <a:srgbClr val="273239"/>
                </a:solidFill>
                <a:latin typeface="Times New Roman"/>
                <a:ea typeface="Times New Roman"/>
                <a:cs typeface="Times New Roman"/>
                <a:sym typeface="Times New Roman"/>
              </a:rPr>
              <a:t> It can start at an earlier stage as it doesn’t require any interface as in the case of black box testing.</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Integration with SDLC:</a:t>
            </a:r>
            <a:r>
              <a:rPr lang="en-US" sz="1800" b="0" i="0" u="none" strike="noStrike" cap="none">
                <a:solidFill>
                  <a:srgbClr val="273239"/>
                </a:solidFill>
                <a:latin typeface="Times New Roman"/>
                <a:ea typeface="Times New Roman"/>
                <a:cs typeface="Times New Roman"/>
                <a:sym typeface="Times New Roman"/>
              </a:rPr>
              <a:t> White box testing can be easily started in Software Development Life Cycle.</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Detection of Complex Defects:</a:t>
            </a:r>
            <a:r>
              <a:rPr lang="en-US" sz="1800" b="0" i="0" u="none" strike="noStrike" cap="none">
                <a:solidFill>
                  <a:srgbClr val="273239"/>
                </a:solidFill>
                <a:latin typeface="Times New Roman"/>
                <a:ea typeface="Times New Roman"/>
                <a:cs typeface="Times New Roman"/>
                <a:sym typeface="Times New Roman"/>
              </a:rPr>
              <a:t> Testers can identify defects that cannot be detected through other testing techniques.</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Comprehensive Test Cases:</a:t>
            </a:r>
            <a:r>
              <a:rPr lang="en-US" sz="1800" b="0" i="0" u="none" strike="noStrike" cap="none">
                <a:solidFill>
                  <a:srgbClr val="273239"/>
                </a:solidFill>
                <a:latin typeface="Times New Roman"/>
                <a:ea typeface="Times New Roman"/>
                <a:cs typeface="Times New Roman"/>
                <a:sym typeface="Times New Roman"/>
              </a:rPr>
              <a:t> Testers can create more comprehensive and effective test cases that cover all code paths.</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0" i="0" u="none" strike="noStrike" cap="none">
                <a:solidFill>
                  <a:srgbClr val="273239"/>
                </a:solidFill>
                <a:latin typeface="Times New Roman"/>
                <a:ea typeface="Times New Roman"/>
                <a:cs typeface="Times New Roman"/>
                <a:sym typeface="Times New Roman"/>
              </a:rPr>
              <a:t>Testers can ensure that the code meets coding standards and is optimized for performance.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
        <p:nvSpPr>
          <p:cNvPr id="228" name="Google Shape;228;p18"/>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229" name="Google Shape;229;p18"/>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30" name="Google Shape;230;p18"/>
          <p:cNvSpPr/>
          <p:nvPr/>
        </p:nvSpPr>
        <p:spPr>
          <a:xfrm>
            <a:off x="120650" y="728872"/>
            <a:ext cx="8902700" cy="6274988"/>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1800" b="1" i="0" u="none" strike="noStrike" cap="none">
                <a:solidFill>
                  <a:srgbClr val="273239"/>
                </a:solidFill>
                <a:latin typeface="Times New Roman"/>
                <a:ea typeface="Times New Roman"/>
                <a:cs typeface="Times New Roman"/>
                <a:sym typeface="Times New Roman"/>
              </a:rPr>
              <a:t>Disadvantages of White box Testing</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Programming Knowledge and Source Code Access:</a:t>
            </a:r>
            <a:r>
              <a:rPr lang="en-US" sz="1800" b="0" i="0" u="none" strike="noStrike" cap="none">
                <a:solidFill>
                  <a:srgbClr val="273239"/>
                </a:solidFill>
                <a:latin typeface="Times New Roman"/>
                <a:ea typeface="Times New Roman"/>
                <a:cs typeface="Times New Roman"/>
                <a:sym typeface="Times New Roman"/>
              </a:rPr>
              <a:t> Testers need to have programming knowledge and access to the source code to perform tests.</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Overemphasis on Internal Workings:</a:t>
            </a:r>
            <a:r>
              <a:rPr lang="en-US" sz="1800" b="0" i="0" u="none" strike="noStrike" cap="none">
                <a:solidFill>
                  <a:srgbClr val="273239"/>
                </a:solidFill>
                <a:latin typeface="Times New Roman"/>
                <a:ea typeface="Times New Roman"/>
                <a:cs typeface="Times New Roman"/>
                <a:sym typeface="Times New Roman"/>
              </a:rPr>
              <a:t> Testers may focus too much on the internal workings of the software and may miss external issues.</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Bias in Testing:</a:t>
            </a:r>
            <a:r>
              <a:rPr lang="en-US" sz="1800" b="0" i="0" u="none" strike="noStrike" cap="none">
                <a:solidFill>
                  <a:srgbClr val="273239"/>
                </a:solidFill>
                <a:latin typeface="Times New Roman"/>
                <a:ea typeface="Times New Roman"/>
                <a:cs typeface="Times New Roman"/>
                <a:sym typeface="Times New Roman"/>
              </a:rPr>
              <a:t> Testers may have a biased view of the software since they are familiar with its internal workings.</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Test Case Overhead:</a:t>
            </a:r>
            <a:r>
              <a:rPr lang="en-US" sz="1800" b="0" i="0" u="none" strike="noStrike" cap="none">
                <a:solidFill>
                  <a:srgbClr val="273239"/>
                </a:solidFill>
                <a:latin typeface="Times New Roman"/>
                <a:ea typeface="Times New Roman"/>
                <a:cs typeface="Times New Roman"/>
                <a:sym typeface="Times New Roman"/>
              </a:rPr>
              <a:t> Redesigning code and rewriting code needs test cases to be written again.</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Dependency on Tester Expertise:</a:t>
            </a:r>
            <a:r>
              <a:rPr lang="en-US" sz="1800" b="0" i="0" u="none" strike="noStrike" cap="none">
                <a:solidFill>
                  <a:srgbClr val="273239"/>
                </a:solidFill>
                <a:latin typeface="Times New Roman"/>
                <a:ea typeface="Times New Roman"/>
                <a:cs typeface="Times New Roman"/>
                <a:sym typeface="Times New Roman"/>
              </a:rPr>
              <a:t> Testers are required to have in-depth knowledge of the code and programming language as opposed to black-box testing.</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Inability to Detect Missing Functionalities:</a:t>
            </a:r>
            <a:r>
              <a:rPr lang="en-US" sz="1800" b="0" i="0" u="none" strike="noStrike" cap="none">
                <a:solidFill>
                  <a:srgbClr val="273239"/>
                </a:solidFill>
                <a:latin typeface="Times New Roman"/>
                <a:ea typeface="Times New Roman"/>
                <a:cs typeface="Times New Roman"/>
                <a:sym typeface="Times New Roman"/>
              </a:rPr>
              <a:t> Missing functionalities cannot be detected as the code that exists is tested.</a:t>
            </a:r>
            <a:endParaRPr/>
          </a:p>
          <a:p>
            <a:pPr marL="0" marR="0" lvl="0" indent="-114300" algn="just" rtl="0">
              <a:lnSpc>
                <a:spcPct val="150000"/>
              </a:lnSpc>
              <a:spcBef>
                <a:spcPts val="0"/>
              </a:spcBef>
              <a:spcAft>
                <a:spcPts val="0"/>
              </a:spcAft>
              <a:buClr>
                <a:srgbClr val="000000"/>
              </a:buClr>
              <a:buSzPts val="1800"/>
              <a:buFont typeface="Arial"/>
              <a:buAutoNum type="arabicPeriod"/>
            </a:pPr>
            <a:r>
              <a:rPr lang="en-US" sz="1800" b="1" i="0" u="none" strike="noStrike" cap="none">
                <a:solidFill>
                  <a:srgbClr val="273239"/>
                </a:solidFill>
                <a:latin typeface="Times New Roman"/>
                <a:ea typeface="Times New Roman"/>
                <a:cs typeface="Times New Roman"/>
                <a:sym typeface="Times New Roman"/>
              </a:rPr>
              <a:t>Increased Production Errors:</a:t>
            </a:r>
            <a:r>
              <a:rPr lang="en-US" sz="1800" b="0" i="0" u="none" strike="noStrike" cap="none">
                <a:solidFill>
                  <a:srgbClr val="273239"/>
                </a:solidFill>
                <a:latin typeface="Times New Roman"/>
                <a:ea typeface="Times New Roman"/>
                <a:cs typeface="Times New Roman"/>
                <a:sym typeface="Times New Roman"/>
              </a:rPr>
              <a:t> High chances of errors in production.</a:t>
            </a:r>
            <a:br>
              <a:rPr lang="en-US" sz="1800" b="0" i="0" u="none" strike="noStrike" cap="none">
                <a:solidFill>
                  <a:srgbClr val="000000"/>
                </a:solidFill>
                <a:latin typeface="Times New Roman"/>
                <a:ea typeface="Times New Roman"/>
                <a:cs typeface="Times New Roman"/>
                <a:sym typeface="Times New Roman"/>
              </a:rPr>
            </a:br>
            <a:endParaRPr sz="1800" b="0" i="0" u="none" strike="noStrike" cap="none">
              <a:solidFill>
                <a:srgbClr val="273239"/>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Practice Questions</a:t>
            </a:r>
            <a:r>
              <a:rPr lang="en-US" sz="3200" b="1">
                <a:latin typeface="Times"/>
                <a:ea typeface="Times"/>
                <a:cs typeface="Times"/>
                <a:sym typeface="Times"/>
              </a:rPr>
              <a:t> </a:t>
            </a:r>
            <a:endParaRPr/>
          </a:p>
        </p:txBody>
      </p:sp>
      <p:sp>
        <p:nvSpPr>
          <p:cNvPr id="236" name="Google Shape;236;p19"/>
          <p:cNvSpPr txBox="1"/>
          <p:nvPr/>
        </p:nvSpPr>
        <p:spPr>
          <a:xfrm>
            <a:off x="89554" y="949972"/>
            <a:ext cx="9054445" cy="59093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333333"/>
                </a:solidFill>
                <a:latin typeface="Times New Roman"/>
                <a:ea typeface="Times New Roman"/>
                <a:cs typeface="Times New Roman"/>
                <a:sym typeface="Times New Roman"/>
              </a:rPr>
              <a:t>Q1. What are the various Testing Levels?</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a) Unit Testing</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b) System Testing</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c) Integration Testing</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d) All of the above</a:t>
            </a:r>
            <a:br>
              <a:rPr lang="en-US" sz="1800" b="0" i="0" u="none" strike="noStrike" cap="none">
                <a:solidFill>
                  <a:srgbClr val="000000"/>
                </a:solidFill>
                <a:latin typeface="Times New Roman"/>
                <a:ea typeface="Times New Roman"/>
                <a:cs typeface="Times New Roman"/>
                <a:sym typeface="Times New Roman"/>
              </a:rPr>
            </a:br>
            <a:r>
              <a:rPr lang="en-US" sz="1800" b="0" i="0" u="none" strike="noStrike" cap="none">
                <a:solidFill>
                  <a:srgbClr val="333333"/>
                </a:solidFill>
                <a:latin typeface="Times New Roman"/>
                <a:ea typeface="Times New Roman"/>
                <a:cs typeface="Times New Roman"/>
                <a:sym typeface="Times New Roman"/>
              </a:rPr>
              <a:t>Answer: d</a:t>
            </a:r>
            <a:endParaRPr/>
          </a:p>
          <a:p>
            <a:pPr marL="0" marR="0" lvl="0" indent="0" algn="l" rtl="0">
              <a:lnSpc>
                <a:spcPct val="100000"/>
              </a:lnSpc>
              <a:spcBef>
                <a:spcPts val="0"/>
              </a:spcBef>
              <a:spcAft>
                <a:spcPts val="0"/>
              </a:spcAft>
              <a:buNone/>
            </a:pPr>
            <a:endParaRPr sz="1800" b="0" i="0" u="none" strike="noStrike" cap="none">
              <a:solidFill>
                <a:srgbClr val="333333"/>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800" b="0" i="0" u="none" strike="noStrike" cap="none">
                <a:solidFill>
                  <a:srgbClr val="333333"/>
                </a:solidFill>
                <a:latin typeface="Times New Roman"/>
                <a:ea typeface="Times New Roman"/>
                <a:cs typeface="Times New Roman"/>
                <a:sym typeface="Times New Roman"/>
              </a:rPr>
              <a:t>Q2. Which of the following testing is also known as white-box testing?</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Structural testing</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Error guessing technique</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Design based testing</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None of the above</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Answer: a</a:t>
            </a:r>
            <a:endParaRPr/>
          </a:p>
          <a:p>
            <a:pPr marL="0" marR="0" lvl="0" indent="0" algn="l"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Q3. </a:t>
            </a:r>
            <a:r>
              <a:rPr lang="en-US" sz="1800" b="0" i="0" u="none" strike="noStrike" cap="none">
                <a:solidFill>
                  <a:srgbClr val="333333"/>
                </a:solidFill>
                <a:latin typeface="Times New Roman"/>
                <a:ea typeface="Times New Roman"/>
                <a:cs typeface="Times New Roman"/>
                <a:sym typeface="Times New Roman"/>
              </a:rPr>
              <a:t>The white box testing can be proceeded after --------- phase?</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 coding phase</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 designing phase</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 SRS creation</a:t>
            </a:r>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a:solidFill>
                  <a:srgbClr val="000000"/>
                </a:solidFill>
                <a:latin typeface="Times New Roman"/>
                <a:ea typeface="Times New Roman"/>
                <a:cs typeface="Times New Roman"/>
                <a:sym typeface="Times New Roman"/>
              </a:rPr>
              <a:t> installation phase</a:t>
            </a:r>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Answer: a</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p:nvPr/>
        </p:nvSpPr>
        <p:spPr>
          <a:xfrm>
            <a:off x="89554" y="275717"/>
            <a:ext cx="73953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42" name="Google Shape;242;p20"/>
          <p:cNvSpPr txBox="1"/>
          <p:nvPr/>
        </p:nvSpPr>
        <p:spPr>
          <a:xfrm>
            <a:off x="623871" y="1069982"/>
            <a:ext cx="7395327" cy="535531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https://www.javatpoint.com/white-box-testing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https://www.tutorialspoint.com/software_testing_dictionary/white_box_testing.htm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https://www.softwaretestinghelp.com/white-box-testing-techniques-with-example/</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https://www.softwaretestinghelp.com/types-of-software-testing/</a:t>
            </a: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https://www.tutorialspoint.com/software_engineering/software_design_strategies.htm</a:t>
            </a:r>
            <a:r>
              <a:rPr lang="en-US" sz="1800" b="0" i="0" u="none" strike="noStrike" cap="none">
                <a:solidFill>
                  <a:srgbClr val="000000"/>
                </a:solidFill>
                <a:latin typeface="Times New Roman"/>
                <a:ea typeface="Times New Roman"/>
                <a:cs typeface="Times New Roman"/>
                <a:sym typeface="Times New Roman"/>
              </a:rPr>
              <a:t> </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https://www.softwaretestinghelp.com/types-of-software-testing/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https://www.tutorialspoint.com/software_testing_dictionary/alpha_testing.htm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https://www.tutorialspoint.com/software_testing_dictionary/validation_testing.htm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https://www.tutorialspoint.com/software_testing_dictionary/acceptance_testing.htm</a:t>
            </a: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1776470" y="220980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sz="4000" b="1"/>
              <a:t>THANK YOU</a:t>
            </a:r>
            <a:endParaRPr sz="4000" b="1"/>
          </a:p>
        </p:txBody>
      </p:sp>
      <p:sp>
        <p:nvSpPr>
          <p:cNvPr id="248" name="Google Shape;248;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OOSE</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178586" y="0"/>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p:txBody>
      </p:sp>
      <p:sp>
        <p:nvSpPr>
          <p:cNvPr id="99" name="Google Shape;99;p2"/>
          <p:cNvSpPr txBox="1"/>
          <p:nvPr/>
        </p:nvSpPr>
        <p:spPr>
          <a:xfrm>
            <a:off x="178586" y="1071918"/>
            <a:ext cx="8343114" cy="4945966"/>
          </a:xfrm>
          <a:prstGeom prst="rect">
            <a:avLst/>
          </a:prstGeom>
          <a:noFill/>
          <a:ln>
            <a:noFill/>
          </a:ln>
        </p:spPr>
        <p:txBody>
          <a:bodyPr spcFirstLastPara="1" wrap="square" lIns="91425" tIns="45700" rIns="91425" bIns="45700" anchor="t" anchorCtr="0">
            <a:noAutofit/>
          </a:bodyPr>
          <a:lstStyle/>
          <a:p>
            <a:pPr marL="463550" marR="0" lvl="0"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000000"/>
                </a:solidFill>
                <a:latin typeface="Times New Roman"/>
                <a:ea typeface="Times New Roman"/>
                <a:cs typeface="Times New Roman"/>
                <a:sym typeface="Times New Roman"/>
              </a:rPr>
              <a:t>White-Box Testing Techniques: </a:t>
            </a:r>
            <a:endParaRPr/>
          </a:p>
          <a:p>
            <a:pPr marL="1193800" marR="0" lvl="4"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000000"/>
                </a:solidFill>
                <a:latin typeface="Times New Roman"/>
                <a:ea typeface="Times New Roman"/>
                <a:cs typeface="Times New Roman"/>
                <a:sym typeface="Times New Roman"/>
              </a:rPr>
              <a:t>Basis Path Testing, </a:t>
            </a:r>
            <a:endParaRPr/>
          </a:p>
          <a:p>
            <a:pPr marL="1193800" marR="0" lvl="4"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000000"/>
                </a:solidFill>
                <a:latin typeface="Times New Roman"/>
                <a:ea typeface="Times New Roman"/>
                <a:cs typeface="Times New Roman"/>
                <a:sym typeface="Times New Roman"/>
              </a:rPr>
              <a:t>Control Structure Testing: condition and loop testing, </a:t>
            </a:r>
            <a:endParaRPr/>
          </a:p>
          <a:p>
            <a:pPr marL="463550" marR="0" lvl="0"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000000"/>
                </a:solidFill>
                <a:latin typeface="Times New Roman"/>
                <a:ea typeface="Times New Roman"/>
                <a:cs typeface="Times New Roman"/>
                <a:sym typeface="Times New Roman"/>
              </a:rPr>
              <a:t>Black-Box Testing Techniques: </a:t>
            </a:r>
            <a:endParaRPr/>
          </a:p>
          <a:p>
            <a:pPr marL="1244600" marR="0" lvl="1"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000000"/>
                </a:solidFill>
                <a:latin typeface="Times New Roman"/>
                <a:ea typeface="Times New Roman"/>
                <a:cs typeface="Times New Roman"/>
                <a:sym typeface="Times New Roman"/>
              </a:rPr>
              <a:t>Equivalence Partitioning and Boundary Value Analysis, </a:t>
            </a:r>
            <a:endParaRPr/>
          </a:p>
          <a:p>
            <a:pPr marL="463550" marR="0" lvl="0"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000000"/>
                </a:solidFill>
                <a:latin typeface="Times New Roman"/>
                <a:ea typeface="Times New Roman"/>
                <a:cs typeface="Times New Roman"/>
                <a:sym typeface="Times New Roman"/>
              </a:rPr>
              <a:t>Testing Object Oriented Applications: </a:t>
            </a:r>
            <a:endParaRPr/>
          </a:p>
          <a:p>
            <a:pPr marL="1193800" marR="0" lvl="0" indent="-342900" algn="just" rtl="0">
              <a:lnSpc>
                <a:spcPct val="150000"/>
              </a:lnSpc>
              <a:spcBef>
                <a:spcPts val="0"/>
              </a:spcBef>
              <a:spcAft>
                <a:spcPts val="0"/>
              </a:spcAft>
              <a:buClr>
                <a:schemeClr val="dk1"/>
              </a:buClr>
              <a:buSzPts val="1900"/>
              <a:buFont typeface="Arial"/>
              <a:buChar char="•"/>
            </a:pPr>
            <a:r>
              <a:rPr lang="en-US" sz="2000" b="1" i="0" u="none" strike="noStrike" cap="none">
                <a:solidFill>
                  <a:srgbClr val="000000"/>
                </a:solidFill>
                <a:latin typeface="Times New Roman"/>
                <a:ea typeface="Times New Roman"/>
                <a:cs typeface="Times New Roman"/>
                <a:sym typeface="Times New Roman"/>
              </a:rPr>
              <a:t>Testing OOA and OOD model, Object Oriented Testing Strategies, Object Oriented Testing Methods</a:t>
            </a:r>
            <a:endParaRPr sz="2000" b="0" i="0" u="none" strike="noStrike" cap="none">
              <a:solidFill>
                <a:srgbClr val="000000"/>
              </a:solidFill>
              <a:latin typeface="Times New Roman"/>
              <a:ea typeface="Times New Roman"/>
              <a:cs typeface="Times New Roman"/>
              <a:sym typeface="Times New Roman"/>
            </a:endParaRPr>
          </a:p>
        </p:txBody>
      </p:sp>
      <p:sp>
        <p:nvSpPr>
          <p:cNvPr id="100" name="Google Shape;100;p2"/>
          <p:cNvSpPr txBox="1">
            <a:spLocks noGrp="1"/>
          </p:cNvSpPr>
          <p:nvPr>
            <p:ph type="body" idx="1"/>
          </p:nvPr>
        </p:nvSpPr>
        <p:spPr>
          <a:xfrm>
            <a:off x="305280" y="5199418"/>
            <a:ext cx="9295614" cy="40397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2800"/>
              <a:buNone/>
            </a:pPr>
            <a:endParaRPr sz="2000">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800"/>
              <a:buNone/>
            </a:pPr>
            <a:endParaRPr sz="1800"/>
          </a:p>
          <a:p>
            <a:pPr marL="0" marR="0" lvl="0" indent="0" algn="l" rtl="0">
              <a:lnSpc>
                <a:spcPct val="150000"/>
              </a:lnSpc>
              <a:spcBef>
                <a:spcPts val="0"/>
              </a:spcBef>
              <a:spcAft>
                <a:spcPts val="0"/>
              </a:spcAft>
              <a:buClr>
                <a:schemeClr val="dk1"/>
              </a:buClr>
              <a:buSzPts val="2800"/>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7" name="Google Shape;107;p4"/>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241300" y="728872"/>
            <a:ext cx="8661400" cy="6038641"/>
          </a:xfrm>
          <a:prstGeom prst="rect">
            <a:avLst/>
          </a:prstGeom>
          <a:noFill/>
          <a:ln>
            <a:noFill/>
          </a:ln>
        </p:spPr>
        <p:txBody>
          <a:bodyPr spcFirstLastPara="1" wrap="square" lIns="91425" tIns="45700" rIns="91425" bIns="45700" anchor="ctr" anchorCtr="0">
            <a:spAutoFit/>
          </a:bodyPr>
          <a:lstStyle/>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a software testing technique that involves testing the internal structure and workings of a software application. </a:t>
            </a:r>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The tester has access to the source code and uses this knowledge to design test cases that can verify the correctness of the software at the code level.</a:t>
            </a:r>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analyze the internal structures of the used data structures, internal design, code structure, and the working of the software rather than just the functionality as in black box testing. </a:t>
            </a:r>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also called glass box testing or clear box testing or structural testing. </a:t>
            </a:r>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also known as transparent testing or open box testing. </a:t>
            </a:r>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also known as structural testing or code-based testing, and it is used to test the software’s internal logic, flow, and structure. </a:t>
            </a:r>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The tester creates test cases to examine the code paths and logic flows to ensure they meet the specified requirements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6" name="Google Shape;116;p6"/>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 name="Google Shape;118;p6"/>
          <p:cNvSpPr/>
          <p:nvPr/>
        </p:nvSpPr>
        <p:spPr>
          <a:xfrm>
            <a:off x="241300" y="1262966"/>
            <a:ext cx="8661400" cy="3268652"/>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Process of White Box Testing</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Input:</a:t>
            </a:r>
            <a:r>
              <a:rPr lang="en-US" sz="2000" b="0" i="0" u="none" strike="noStrike" cap="none">
                <a:solidFill>
                  <a:srgbClr val="273239"/>
                </a:solidFill>
                <a:latin typeface="Times New Roman"/>
                <a:ea typeface="Times New Roman"/>
                <a:cs typeface="Times New Roman"/>
                <a:sym typeface="Times New Roman"/>
              </a:rPr>
              <a:t> Requirements, Functional specifications, design documents, source code.</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Processing:</a:t>
            </a:r>
            <a:r>
              <a:rPr lang="en-US" sz="2000" b="0" i="0" u="none" strike="noStrike" cap="none">
                <a:solidFill>
                  <a:srgbClr val="273239"/>
                </a:solidFill>
                <a:latin typeface="Times New Roman"/>
                <a:ea typeface="Times New Roman"/>
                <a:cs typeface="Times New Roman"/>
                <a:sym typeface="Times New Roman"/>
              </a:rPr>
              <a:t> Performing risk analysis to guide through the entire process.</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Proper test planning:</a:t>
            </a:r>
            <a:r>
              <a:rPr lang="en-US" sz="2000" b="0" i="0" u="none" strike="noStrike" cap="none">
                <a:solidFill>
                  <a:srgbClr val="273239"/>
                </a:solidFill>
                <a:latin typeface="Times New Roman"/>
                <a:ea typeface="Times New Roman"/>
                <a:cs typeface="Times New Roman"/>
                <a:sym typeface="Times New Roman"/>
              </a:rPr>
              <a:t> Designing test cases to cover the entire code. Execute rinse-repeat until error-free software is reached. Also, the results are communicated.</a:t>
            </a:r>
            <a:endParaRPr/>
          </a:p>
          <a:p>
            <a:pPr marL="0" marR="0" lvl="0" indent="-127000" algn="just" rtl="0">
              <a:lnSpc>
                <a:spcPct val="150000"/>
              </a:lnSpc>
              <a:spcBef>
                <a:spcPts val="0"/>
              </a:spcBef>
              <a:spcAft>
                <a:spcPts val="0"/>
              </a:spcAft>
              <a:buClr>
                <a:srgbClr val="000000"/>
              </a:buClr>
              <a:buSzPts val="2000"/>
              <a:buFont typeface="Arial"/>
              <a:buAutoNum type="arabicPeriod"/>
            </a:pPr>
            <a:r>
              <a:rPr lang="en-US" sz="2000" b="1" i="0" u="none" strike="noStrike" cap="none">
                <a:solidFill>
                  <a:srgbClr val="273239"/>
                </a:solidFill>
                <a:latin typeface="Times New Roman"/>
                <a:ea typeface="Times New Roman"/>
                <a:cs typeface="Times New Roman"/>
                <a:sym typeface="Times New Roman"/>
              </a:rPr>
              <a:t>Output:</a:t>
            </a:r>
            <a:r>
              <a:rPr lang="en-US" sz="2000" b="0" i="0" u="none" strike="noStrike" cap="none">
                <a:solidFill>
                  <a:srgbClr val="273239"/>
                </a:solidFill>
                <a:latin typeface="Times New Roman"/>
                <a:ea typeface="Times New Roman"/>
                <a:cs typeface="Times New Roman"/>
                <a:sym typeface="Times New Roman"/>
              </a:rPr>
              <a:t> Preparing final report of the entire testing process.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5" name="Google Shape;125;p7"/>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126" name="Google Shape;126;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7" name="Google Shape;127;p7"/>
          <p:cNvSpPr/>
          <p:nvPr/>
        </p:nvSpPr>
        <p:spPr>
          <a:xfrm>
            <a:off x="241300" y="864056"/>
            <a:ext cx="8661400" cy="2345322"/>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Testing Techniques</a:t>
            </a:r>
            <a:endParaRPr/>
          </a:p>
          <a:p>
            <a:pPr marL="0" marR="0" lvl="0" indent="0" algn="l"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1. Statement Coverage</a:t>
            </a:r>
            <a:endParaRPr/>
          </a:p>
          <a:p>
            <a:pPr marL="0" marR="0" lvl="0" indent="0" algn="l" rtl="0">
              <a:lnSpc>
                <a:spcPct val="15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In this technique, the aim is to traverse all statements at least once. Hence, each line of code is tested. In the case of a flowchart, every node must be traversed at least once. Since all lines of code are covered, it helps in pointing out faulty code.</a:t>
            </a:r>
            <a:endParaRPr sz="2000" b="0" i="0" u="none" strike="noStrike" cap="none">
              <a:solidFill>
                <a:srgbClr val="273239"/>
              </a:solidFill>
              <a:latin typeface="Times New Roman"/>
              <a:ea typeface="Times New Roman"/>
              <a:cs typeface="Times New Roman"/>
              <a:sym typeface="Times New Roman"/>
            </a:endParaRPr>
          </a:p>
        </p:txBody>
      </p:sp>
      <p:pic>
        <p:nvPicPr>
          <p:cNvPr id="128" name="Google Shape;128;p7" descr="Lightbox"/>
          <p:cNvPicPr preferRelativeResize="0"/>
          <p:nvPr/>
        </p:nvPicPr>
        <p:blipFill rotWithShape="1">
          <a:blip r:embed="rId3">
            <a:alphaModFix/>
          </a:blip>
          <a:srcRect/>
          <a:stretch/>
        </p:blipFill>
        <p:spPr>
          <a:xfrm>
            <a:off x="1384300" y="3120478"/>
            <a:ext cx="6654800" cy="3387478"/>
          </a:xfrm>
          <a:prstGeom prst="rect">
            <a:avLst/>
          </a:prstGeom>
          <a:noFill/>
          <a:ln>
            <a:noFill/>
          </a:ln>
        </p:spPr>
      </p:pic>
      <p:sp>
        <p:nvSpPr>
          <p:cNvPr id="129" name="Google Shape;129;p7"/>
          <p:cNvSpPr txBox="1"/>
          <p:nvPr/>
        </p:nvSpPr>
        <p:spPr>
          <a:xfrm>
            <a:off x="2764672" y="6289079"/>
            <a:ext cx="306205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folHlink"/>
                </a:solidFill>
                <a:latin typeface="Times"/>
                <a:ea typeface="Times"/>
                <a:cs typeface="Times"/>
                <a:sym typeface="Times"/>
              </a:rPr>
              <a:t>Figure 1:  </a:t>
            </a:r>
            <a:r>
              <a:rPr lang="en-US" sz="1400" b="0" i="0" u="none" strike="noStrike" cap="none">
                <a:solidFill>
                  <a:srgbClr val="000000"/>
                </a:solidFill>
                <a:latin typeface="Times"/>
                <a:ea typeface="Times"/>
                <a:cs typeface="Times"/>
                <a:sym typeface="Times"/>
              </a:rPr>
              <a:t>Statement Coverage Example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6" name="Google Shape;136;p8"/>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137" name="Google Shape;137;p8"/>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8" name="Google Shape;138;p8"/>
          <p:cNvSpPr/>
          <p:nvPr/>
        </p:nvSpPr>
        <p:spPr>
          <a:xfrm>
            <a:off x="128286" y="832704"/>
            <a:ext cx="8661400" cy="132343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2. Branch Coverage:</a:t>
            </a:r>
            <a:endParaRPr/>
          </a:p>
          <a:p>
            <a:pPr marL="0" marR="0" lvl="0" indent="0" algn="l" rtl="0">
              <a:lnSpc>
                <a:spcPct val="10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In this technique, test cases are designed so that each branch from all decision points is traversed at least once. In a flowchart, all edges must be traversed at least once.</a:t>
            </a:r>
            <a:endParaRPr/>
          </a:p>
        </p:txBody>
      </p:sp>
      <p:sp>
        <p:nvSpPr>
          <p:cNvPr id="139" name="Google Shape;139;p8"/>
          <p:cNvSpPr txBox="1"/>
          <p:nvPr/>
        </p:nvSpPr>
        <p:spPr>
          <a:xfrm>
            <a:off x="76200" y="6390679"/>
            <a:ext cx="931376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folHlink"/>
                </a:solidFill>
                <a:latin typeface="Times"/>
                <a:ea typeface="Times"/>
                <a:cs typeface="Times"/>
                <a:sym typeface="Times"/>
              </a:rPr>
              <a:t>Figure 2:  </a:t>
            </a:r>
            <a:r>
              <a:rPr lang="en-US" sz="1400" b="0" i="0" u="none" strike="noStrike" cap="none">
                <a:solidFill>
                  <a:srgbClr val="000000"/>
                </a:solidFill>
                <a:latin typeface="Times"/>
                <a:ea typeface="Times"/>
                <a:cs typeface="Times"/>
                <a:sym typeface="Times"/>
              </a:rPr>
              <a:t>4 test cases are required such that all branches of all decisions are covered, i.e, all edges of the flowchart are covered</a:t>
            </a:r>
            <a:endParaRPr/>
          </a:p>
        </p:txBody>
      </p:sp>
      <p:pic>
        <p:nvPicPr>
          <p:cNvPr id="140" name="Google Shape;140;p8" descr="Lightbox"/>
          <p:cNvPicPr preferRelativeResize="0"/>
          <p:nvPr/>
        </p:nvPicPr>
        <p:blipFill rotWithShape="1">
          <a:blip r:embed="rId3">
            <a:alphaModFix/>
          </a:blip>
          <a:srcRect/>
          <a:stretch/>
        </p:blipFill>
        <p:spPr>
          <a:xfrm>
            <a:off x="1398286" y="1930400"/>
            <a:ext cx="7124700" cy="447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
        <p:nvSpPr>
          <p:cNvPr id="147" name="Google Shape;147;p9"/>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148" name="Google Shape;148;p9"/>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49" name="Google Shape;149;p9"/>
          <p:cNvSpPr/>
          <p:nvPr/>
        </p:nvSpPr>
        <p:spPr>
          <a:xfrm>
            <a:off x="241300" y="861165"/>
            <a:ext cx="8661400" cy="3730317"/>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3. Condition Coverage</a:t>
            </a:r>
            <a:endParaRPr/>
          </a:p>
          <a:p>
            <a:pPr marL="0" marR="0" lvl="0" indent="0" algn="just" rtl="0">
              <a:lnSpc>
                <a:spcPct val="15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In this technique, all individual conditions must be covered as shown in the following example:</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READ X, Y</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IF(X == 0 || Y == 0)</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PRINT ‘0’</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#TC1 – X = 0, Y = 55</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#TC2 – X = 5, Y = 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
        <p:nvSpPr>
          <p:cNvPr id="156" name="Google Shape;156;p10"/>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157" name="Google Shape;157;p10"/>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8" name="Google Shape;158;p10"/>
          <p:cNvSpPr/>
          <p:nvPr/>
        </p:nvSpPr>
        <p:spPr>
          <a:xfrm>
            <a:off x="241300" y="971001"/>
            <a:ext cx="8661400" cy="4653646"/>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4. Multiple Condition Coverage</a:t>
            </a:r>
            <a:endParaRPr/>
          </a:p>
          <a:p>
            <a:pPr marL="0" marR="0" lvl="0" indent="0" algn="just" rtl="0">
              <a:lnSpc>
                <a:spcPct val="15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In this technique, all the possible combinations of the possible outcomes of conditions are tested at least once. Let’s consider the following example:</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READ X, Y</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IF(X == 0 || Y == 0)</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PRINT ‘0’</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#TC1: X = 0, Y = 0</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#TC2: X = 0, Y = 5</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#TC3: X = 55, Y = 0</a:t>
            </a:r>
            <a:endParaRPr/>
          </a:p>
          <a:p>
            <a:pPr marL="0" marR="0" lvl="0" indent="-127000" algn="just" rtl="0">
              <a:lnSpc>
                <a:spcPct val="15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#TC4: X = 55, Y = 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
        <p:nvSpPr>
          <p:cNvPr id="165" name="Google Shape;165;p11"/>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White-Box Testing Techniques</a:t>
            </a:r>
            <a:endParaRPr/>
          </a:p>
        </p:txBody>
      </p:sp>
      <p:sp>
        <p:nvSpPr>
          <p:cNvPr id="166" name="Google Shape;166;p11"/>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7" name="Google Shape;167;p11"/>
          <p:cNvSpPr/>
          <p:nvPr/>
        </p:nvSpPr>
        <p:spPr>
          <a:xfrm>
            <a:off x="241300" y="1076265"/>
            <a:ext cx="8661400" cy="532453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r>
              <a:rPr lang="en-US" sz="2000" b="1" i="0" u="none" strike="noStrike" cap="none">
                <a:solidFill>
                  <a:srgbClr val="273239"/>
                </a:solidFill>
                <a:latin typeface="Times New Roman"/>
                <a:ea typeface="Times New Roman"/>
                <a:cs typeface="Times New Roman"/>
                <a:sym typeface="Times New Roman"/>
              </a:rPr>
              <a:t>5. Basis Path Testing</a:t>
            </a:r>
            <a:endParaRPr/>
          </a:p>
          <a:p>
            <a:pPr marL="0" marR="0" lvl="0" indent="0" algn="just" rtl="0">
              <a:lnSpc>
                <a:spcPct val="100000"/>
              </a:lnSpc>
              <a:spcBef>
                <a:spcPts val="0"/>
              </a:spcBef>
              <a:spcAft>
                <a:spcPts val="0"/>
              </a:spcAft>
              <a:buNone/>
            </a:pPr>
            <a:r>
              <a:rPr lang="en-US" sz="2000" b="0" i="0" u="none" strike="noStrike" cap="none">
                <a:solidFill>
                  <a:srgbClr val="273239"/>
                </a:solidFill>
                <a:latin typeface="Times New Roman"/>
                <a:ea typeface="Times New Roman"/>
                <a:cs typeface="Times New Roman"/>
                <a:sym typeface="Times New Roman"/>
              </a:rPr>
              <a:t>In this technique, control flow graphs are made from code or flowchart and then Cyclomatic complexity is calculated which defines the number of independent paths so that the minimal number of test cases can be designed for each independent path. </a:t>
            </a:r>
            <a:r>
              <a:rPr lang="en-US" sz="2000" b="1" i="0" u="none" strike="noStrike" cap="none">
                <a:solidFill>
                  <a:srgbClr val="273239"/>
                </a:solidFill>
                <a:latin typeface="Times New Roman"/>
                <a:ea typeface="Times New Roman"/>
                <a:cs typeface="Times New Roman"/>
                <a:sym typeface="Times New Roman"/>
              </a:rPr>
              <a:t>Steps:</a:t>
            </a:r>
            <a:endParaRPr sz="2000" b="0" i="0" u="none" strike="noStrike" cap="none">
              <a:solidFill>
                <a:srgbClr val="273239"/>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Make the corresponding control flow graph</a:t>
            </a:r>
            <a:endParaRPr/>
          </a:p>
          <a:p>
            <a:pPr marL="0" marR="0" lvl="0"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Calculate the cyclomatic complexity</a:t>
            </a:r>
            <a:endParaRPr/>
          </a:p>
          <a:p>
            <a:pPr marL="0" marR="0" lvl="0"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Find the independent paths</a:t>
            </a:r>
            <a:endParaRPr/>
          </a:p>
          <a:p>
            <a:pPr marL="0" marR="0" lvl="0"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Design test cases corresponding to each independent path</a:t>
            </a:r>
            <a:endParaRPr/>
          </a:p>
          <a:p>
            <a:pPr marL="0" marR="0" lvl="0"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V(G) = P + 1, where P is the number of predicate nodes in the flow graph</a:t>
            </a:r>
            <a:endParaRPr/>
          </a:p>
          <a:p>
            <a:pPr marL="0" marR="0" lvl="0"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V(G) = E – N + 2, where E is the number of edges and N is the total number of nodes</a:t>
            </a:r>
            <a:endParaRPr/>
          </a:p>
          <a:p>
            <a:pPr marL="0" marR="0" lvl="0"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V(G) = Number of non-overlapping regions in the graph</a:t>
            </a:r>
            <a:endParaRPr/>
          </a:p>
          <a:p>
            <a:pPr marL="0" marR="0" lvl="0"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#P1: 1 – 2 – 4 – 7 – 8</a:t>
            </a:r>
            <a:endParaRPr/>
          </a:p>
          <a:p>
            <a:pPr marL="0" marR="0" lvl="0"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#P2: 1 – 2 – 3 – 5 – 7 – 8</a:t>
            </a:r>
            <a:endParaRPr/>
          </a:p>
          <a:p>
            <a:pPr marL="0" marR="0" lvl="0"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#P3: 1 – 2 – 3 – 6 – 7 – 8</a:t>
            </a:r>
            <a:endParaRPr/>
          </a:p>
          <a:p>
            <a:pPr marL="0" marR="0" lvl="0" indent="-127000" algn="just" rtl="0">
              <a:lnSpc>
                <a:spcPct val="100000"/>
              </a:lnSpc>
              <a:spcBef>
                <a:spcPts val="0"/>
              </a:spcBef>
              <a:spcAft>
                <a:spcPts val="0"/>
              </a:spcAft>
              <a:buClr>
                <a:srgbClr val="000000"/>
              </a:buClr>
              <a:buSzPts val="2000"/>
              <a:buFont typeface="Arial"/>
              <a:buChar char="•"/>
            </a:pPr>
            <a:r>
              <a:rPr lang="en-US" sz="2000" b="0" i="0" u="none" strike="noStrike" cap="none">
                <a:solidFill>
                  <a:srgbClr val="273239"/>
                </a:solidFill>
                <a:latin typeface="Times New Roman"/>
                <a:ea typeface="Times New Roman"/>
                <a:cs typeface="Times New Roman"/>
                <a:sym typeface="Times New Roman"/>
              </a:rPr>
              <a:t>#P4: 1 – 2 – 4 – 7 – 1 – . . . – 7 – 8</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1898</Words>
  <Application>Microsoft Office PowerPoint</Application>
  <PresentationFormat>On-screen Show (4:3)</PresentationFormat>
  <Paragraphs>201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1</cp:revision>
  <dcterms:created xsi:type="dcterms:W3CDTF">2010-04-09T07:36:15Z</dcterms:created>
  <dcterms:modified xsi:type="dcterms:W3CDTF">2024-01-12T09:24:07Z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