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gXSsYZIr2bU0sFPndeoUPcRTvZ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10</a:t>
            </a:fld>
            <a:endParaRPr/>
          </a:p>
        </p:txBody>
      </p:sp>
      <p:sp>
        <p:nvSpPr>
          <p:cNvPr id="170" name="Google Shape;170;p1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1" name="Google Shape;171;p1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3: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11</a:t>
            </a:fld>
            <a:endParaRPr/>
          </a:p>
        </p:txBody>
      </p:sp>
      <p:sp>
        <p:nvSpPr>
          <p:cNvPr id="179" name="Google Shape;179;p1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0" name="Google Shape;180;p1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4: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12</a:t>
            </a:fld>
            <a:endParaRPr/>
          </a:p>
        </p:txBody>
      </p:sp>
      <p:sp>
        <p:nvSpPr>
          <p:cNvPr id="188" name="Google Shape;188;p1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9" name="Google Shape;189;p1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5: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13</a:t>
            </a:fld>
            <a:endParaRPr/>
          </a:p>
        </p:txBody>
      </p:sp>
      <p:sp>
        <p:nvSpPr>
          <p:cNvPr id="197" name="Google Shape;197;p1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8" name="Google Shape;198;p1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
        <p:nvSpPr>
          <p:cNvPr id="103" name="Google Shape;103;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 name="Google Shape;104;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
        <p:nvSpPr>
          <p:cNvPr id="112" name="Google Shape;112;p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 name="Google Shape;113;p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
        <p:nvSpPr>
          <p:cNvPr id="121" name="Google Shape;121;p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2" name="Google Shape;122;p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a:t>
            </a:fld>
            <a:endParaRPr/>
          </a:p>
        </p:txBody>
      </p:sp>
      <p:sp>
        <p:nvSpPr>
          <p:cNvPr id="130" name="Google Shape;130;p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1" name="Google Shape;131;p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7</a:t>
            </a:fld>
            <a:endParaRPr/>
          </a:p>
        </p:txBody>
      </p:sp>
      <p:sp>
        <p:nvSpPr>
          <p:cNvPr id="139" name="Google Shape;139;p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0" name="Google Shape;140;p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8</a:t>
            </a:fld>
            <a:endParaRPr/>
          </a:p>
        </p:txBody>
      </p:sp>
      <p:sp>
        <p:nvSpPr>
          <p:cNvPr id="152" name="Google Shape;152;p1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p10: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9</a:t>
            </a:fld>
            <a:endParaRPr/>
          </a:p>
        </p:txBody>
      </p:sp>
      <p:sp>
        <p:nvSpPr>
          <p:cNvPr id="161" name="Google Shape;161;p1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2" name="Google Shape;162;p1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7"/>
        <p:cNvGrpSpPr/>
        <p:nvPr/>
      </p:nvGrpSpPr>
      <p:grpSpPr>
        <a:xfrm>
          <a:off x="0" y="0"/>
          <a:ext cx="0" cy="0"/>
          <a:chOff x="0" y="0"/>
          <a:chExt cx="0" cy="0"/>
        </a:xfrm>
      </p:grpSpPr>
      <p:sp>
        <p:nvSpPr>
          <p:cNvPr id="68" name="Google Shape;68;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2"/>
        <p:cNvGrpSpPr/>
        <p:nvPr/>
      </p:nvGrpSpPr>
      <p:grpSpPr>
        <a:xfrm>
          <a:off x="0" y="0"/>
          <a:ext cx="0" cy="0"/>
          <a:chOff x="0" y="0"/>
          <a:chExt cx="0" cy="0"/>
        </a:xfrm>
      </p:grpSpPr>
      <p:sp>
        <p:nvSpPr>
          <p:cNvPr id="73" name="Google Shape;73;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79"/>
        <p:cNvGrpSpPr/>
        <p:nvPr/>
      </p:nvGrpSpPr>
      <p:grpSpPr>
        <a:xfrm>
          <a:off x="0" y="0"/>
          <a:ext cx="0" cy="0"/>
          <a:chOff x="0" y="0"/>
          <a:chExt cx="0" cy="0"/>
        </a:xfrm>
      </p:grpSpPr>
      <p:sp>
        <p:nvSpPr>
          <p:cNvPr id="80" name="Google Shape;80;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1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12.</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9"/>
        <p:cNvGrpSpPr/>
        <p:nvPr/>
      </p:nvGrpSpPr>
      <p:grpSpPr>
        <a:xfrm>
          <a:off x="0" y="0"/>
          <a:ext cx="0" cy="0"/>
          <a:chOff x="0" y="0"/>
          <a:chExt cx="0" cy="0"/>
        </a:xfrm>
      </p:grpSpPr>
      <p:sp>
        <p:nvSpPr>
          <p:cNvPr id="40" name="Google Shape;40;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2" name="Google Shape;42;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6"/>
        <p:cNvGrpSpPr/>
        <p:nvPr/>
      </p:nvGrpSpPr>
      <p:grpSpPr>
        <a:xfrm>
          <a:off x="0" y="0"/>
          <a:ext cx="0" cy="0"/>
          <a:chOff x="0" y="0"/>
          <a:chExt cx="0" cy="0"/>
        </a:xfrm>
      </p:grpSpPr>
      <p:sp>
        <p:nvSpPr>
          <p:cNvPr id="47" name="Google Shape;47;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8" name="Google Shape;48;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5"/>
        <p:cNvGrpSpPr/>
        <p:nvPr/>
      </p:nvGrpSpPr>
      <p:grpSpPr>
        <a:xfrm>
          <a:off x="0" y="0"/>
          <a:ext cx="0" cy="0"/>
          <a:chOff x="0" y="0"/>
          <a:chExt cx="0" cy="0"/>
        </a:xfrm>
      </p:grpSpPr>
      <p:sp>
        <p:nvSpPr>
          <p:cNvPr id="56" name="Google Shape;56;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javatpoint.com/black-box-testing" TargetMode="External"/><Relationship Id="rId7" Type="http://schemas.openxmlformats.org/officeDocument/2006/relationships/hyperlink" Target="https://www.tutorialspoint.com/software_engineering/software_design_strategies.htm"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www.softwaretestinghelp.com/types-of-software-testing/" TargetMode="External"/><Relationship Id="rId5" Type="http://schemas.openxmlformats.org/officeDocument/2006/relationships/hyperlink" Target="https://www.softwaretestinghelp.com/black-box-testing/" TargetMode="External"/><Relationship Id="rId4" Type="http://schemas.openxmlformats.org/officeDocument/2006/relationships/hyperlink" Target="https://www.tutorialspoint.com/software_testing_dictionary/black_box_testing.ht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p:nvPr/>
        </p:nvSpPr>
        <p:spPr>
          <a:xfrm>
            <a:off x="789691" y="2564732"/>
            <a:ext cx="7564618" cy="406295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400"/>
              </a:spcBef>
              <a:spcAft>
                <a:spcPts val="0"/>
              </a:spcAft>
              <a:buClr>
                <a:srgbClr val="000000"/>
              </a:buClr>
              <a:buSzPts val="2000"/>
              <a:buFont typeface="Arial"/>
              <a:buNone/>
            </a:pPr>
            <a:endParaRPr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Black-Box Testing Techniques</a:t>
            </a:r>
            <a:endParaRPr dirty="0"/>
          </a:p>
          <a:p>
            <a:pPr marL="0" marR="0" lvl="0" indent="0" algn="ctr" rtl="0">
              <a:lnSpc>
                <a:spcPct val="100000"/>
              </a:lnSpc>
              <a:spcBef>
                <a:spcPts val="400"/>
              </a:spcBef>
              <a:spcAft>
                <a:spcPts val="0"/>
              </a:spcAft>
              <a:buNone/>
            </a:pPr>
            <a:endParaRPr sz="24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None/>
            </a:pPr>
            <a:endParaRPr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93" name="Google Shape;93;p1"/>
          <p:cNvSpPr txBox="1"/>
          <p:nvPr/>
        </p:nvSpPr>
        <p:spPr>
          <a:xfrm>
            <a:off x="1063853" y="825501"/>
            <a:ext cx="7219951" cy="1436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800" b="1" i="0" u="none" strike="noStrike" cap="none">
                <a:solidFill>
                  <a:schemeClr val="dk1"/>
                </a:solidFill>
                <a:latin typeface="Times New Roman"/>
                <a:ea typeface="Times New Roman"/>
                <a:cs typeface="Times New Roman"/>
                <a:sym typeface="Times New Roman"/>
              </a:rPr>
              <a:t>Object Oriented Software Engineering (OOSE)</a:t>
            </a:r>
            <a:endParaRPr/>
          </a:p>
          <a:p>
            <a:pPr marL="0" marR="0" lvl="0" indent="0" algn="ctr" rtl="0">
              <a:lnSpc>
                <a:spcPct val="100000"/>
              </a:lnSpc>
              <a:spcBef>
                <a:spcPts val="400"/>
              </a:spcBef>
              <a:spcAft>
                <a:spcPts val="0"/>
              </a:spcAft>
              <a:buClr>
                <a:srgbClr val="000000"/>
              </a:buClr>
              <a:buSzPts val="2000"/>
              <a:buFont typeface="Arial"/>
              <a:buNone/>
            </a:pPr>
            <a:r>
              <a:rPr lang="en-US" sz="2800" b="1" i="0" u="none" strike="noStrike" cap="none">
                <a:solidFill>
                  <a:schemeClr val="dk1"/>
                </a:solidFill>
                <a:latin typeface="Times New Roman"/>
                <a:ea typeface="Times New Roman"/>
                <a:cs typeface="Times New Roman"/>
                <a:sym typeface="Times New Roman"/>
              </a:rPr>
              <a:t>22CS017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2"/>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10</a:t>
            </a:fld>
            <a:endParaRPr/>
          </a:p>
        </p:txBody>
      </p:sp>
      <p:sp>
        <p:nvSpPr>
          <p:cNvPr id="174" name="Google Shape;174;p12"/>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Features of Black Box Testing</a:t>
            </a:r>
            <a:endParaRPr/>
          </a:p>
        </p:txBody>
      </p:sp>
      <p:sp>
        <p:nvSpPr>
          <p:cNvPr id="175" name="Google Shape;175;p12"/>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76" name="Google Shape;176;p12"/>
          <p:cNvSpPr/>
          <p:nvPr/>
        </p:nvSpPr>
        <p:spPr>
          <a:xfrm>
            <a:off x="241300" y="950044"/>
            <a:ext cx="8661400" cy="5576976"/>
          </a:xfrm>
          <a:prstGeom prst="rect">
            <a:avLst/>
          </a:prstGeom>
          <a:noFill/>
          <a:ln>
            <a:noFill/>
          </a:ln>
        </p:spPr>
        <p:txBody>
          <a:bodyPr spcFirstLastPara="1" wrap="square" lIns="91425" tIns="45700" rIns="91425" bIns="45700" anchor="ctr" anchorCtr="0">
            <a:spAutoFit/>
          </a:bodyPr>
          <a:lstStyle/>
          <a:p>
            <a:pPr marL="0" marR="0" lvl="0" indent="-127000" algn="l" rtl="0">
              <a:lnSpc>
                <a:spcPct val="150000"/>
              </a:lnSpc>
              <a:spcBef>
                <a:spcPts val="0"/>
              </a:spcBef>
              <a:spcAft>
                <a:spcPts val="0"/>
              </a:spcAft>
              <a:buClr>
                <a:srgbClr val="000000"/>
              </a:buClr>
              <a:buSzPts val="2000"/>
              <a:buFont typeface="Arial"/>
              <a:buAutoNum type="arabicPeriod"/>
            </a:pPr>
            <a:r>
              <a:rPr lang="en-US" sz="2000" b="1" i="0" u="none" strike="noStrike" cap="none">
                <a:solidFill>
                  <a:srgbClr val="273239"/>
                </a:solidFill>
                <a:latin typeface="Times New Roman"/>
                <a:ea typeface="Times New Roman"/>
                <a:cs typeface="Times New Roman"/>
                <a:sym typeface="Times New Roman"/>
              </a:rPr>
              <a:t>Independent testing:</a:t>
            </a:r>
            <a:r>
              <a:rPr lang="en-US" sz="2000" b="0" i="0" u="none" strike="noStrike" cap="none">
                <a:solidFill>
                  <a:srgbClr val="273239"/>
                </a:solidFill>
                <a:latin typeface="Times New Roman"/>
                <a:ea typeface="Times New Roman"/>
                <a:cs typeface="Times New Roman"/>
                <a:sym typeface="Times New Roman"/>
              </a:rPr>
              <a:t> Black box testing is performed by testers who are not involved in the development of the application, which helps to ensure that testing is unbiased and impartial.</a:t>
            </a:r>
            <a:endParaRPr/>
          </a:p>
          <a:p>
            <a:pPr marL="0" marR="0" lvl="0" indent="-127000" algn="l" rtl="0">
              <a:lnSpc>
                <a:spcPct val="150000"/>
              </a:lnSpc>
              <a:spcBef>
                <a:spcPts val="0"/>
              </a:spcBef>
              <a:spcAft>
                <a:spcPts val="0"/>
              </a:spcAft>
              <a:buClr>
                <a:srgbClr val="000000"/>
              </a:buClr>
              <a:buSzPts val="2000"/>
              <a:buFont typeface="Arial"/>
              <a:buAutoNum type="arabicPeriod"/>
            </a:pPr>
            <a:r>
              <a:rPr lang="en-US" sz="2000" b="1" i="0" u="none" strike="noStrike" cap="none">
                <a:solidFill>
                  <a:srgbClr val="273239"/>
                </a:solidFill>
                <a:latin typeface="Times New Roman"/>
                <a:ea typeface="Times New Roman"/>
                <a:cs typeface="Times New Roman"/>
                <a:sym typeface="Times New Roman"/>
              </a:rPr>
              <a:t>Testing from a user’s perspective:</a:t>
            </a:r>
            <a:r>
              <a:rPr lang="en-US" sz="2000" b="0" i="0" u="none" strike="noStrike" cap="none">
                <a:solidFill>
                  <a:srgbClr val="273239"/>
                </a:solidFill>
                <a:latin typeface="Times New Roman"/>
                <a:ea typeface="Times New Roman"/>
                <a:cs typeface="Times New Roman"/>
                <a:sym typeface="Times New Roman"/>
              </a:rPr>
              <a:t> Black box testing is conducted from the perspective of an end user, which helps to ensure that the application meets user requirements and is easy to use.</a:t>
            </a:r>
            <a:endParaRPr/>
          </a:p>
          <a:p>
            <a:pPr marL="0" marR="0" lvl="0" indent="-127000" algn="l" rtl="0">
              <a:lnSpc>
                <a:spcPct val="150000"/>
              </a:lnSpc>
              <a:spcBef>
                <a:spcPts val="0"/>
              </a:spcBef>
              <a:spcAft>
                <a:spcPts val="0"/>
              </a:spcAft>
              <a:buClr>
                <a:srgbClr val="000000"/>
              </a:buClr>
              <a:buSzPts val="2000"/>
              <a:buFont typeface="Arial"/>
              <a:buAutoNum type="arabicPeriod"/>
            </a:pPr>
            <a:r>
              <a:rPr lang="en-US" sz="2000" b="1" i="0" u="none" strike="noStrike" cap="none">
                <a:solidFill>
                  <a:srgbClr val="273239"/>
                </a:solidFill>
                <a:latin typeface="Times New Roman"/>
                <a:ea typeface="Times New Roman"/>
                <a:cs typeface="Times New Roman"/>
                <a:sym typeface="Times New Roman"/>
              </a:rPr>
              <a:t>No knowledge of internal code:</a:t>
            </a:r>
            <a:r>
              <a:rPr lang="en-US" sz="2000" b="0" i="0" u="none" strike="noStrike" cap="none">
                <a:solidFill>
                  <a:srgbClr val="273239"/>
                </a:solidFill>
                <a:latin typeface="Times New Roman"/>
                <a:ea typeface="Times New Roman"/>
                <a:cs typeface="Times New Roman"/>
                <a:sym typeface="Times New Roman"/>
              </a:rPr>
              <a:t> Testers performing black box testing do not have access to the application’s internal code, which allows them to focus on testing the application’s external behaviour and functionality.</a:t>
            </a:r>
            <a:endParaRPr/>
          </a:p>
          <a:p>
            <a:pPr marL="0" marR="0" lvl="0" indent="-127000" algn="l" rtl="0">
              <a:lnSpc>
                <a:spcPct val="150000"/>
              </a:lnSpc>
              <a:spcBef>
                <a:spcPts val="0"/>
              </a:spcBef>
              <a:spcAft>
                <a:spcPts val="0"/>
              </a:spcAft>
              <a:buClr>
                <a:srgbClr val="000000"/>
              </a:buClr>
              <a:buSzPts val="2000"/>
              <a:buFont typeface="Arial"/>
              <a:buAutoNum type="arabicPeriod"/>
            </a:pPr>
            <a:r>
              <a:rPr lang="en-US" sz="2000" b="1" i="0" u="none" strike="noStrike" cap="none">
                <a:solidFill>
                  <a:srgbClr val="273239"/>
                </a:solidFill>
                <a:latin typeface="Times New Roman"/>
                <a:ea typeface="Times New Roman"/>
                <a:cs typeface="Times New Roman"/>
                <a:sym typeface="Times New Roman"/>
              </a:rPr>
              <a:t>Requirements-based testing:</a:t>
            </a:r>
            <a:r>
              <a:rPr lang="en-US" sz="2000" b="0" i="0" u="none" strike="noStrike" cap="none">
                <a:solidFill>
                  <a:srgbClr val="273239"/>
                </a:solidFill>
                <a:latin typeface="Times New Roman"/>
                <a:ea typeface="Times New Roman"/>
                <a:cs typeface="Times New Roman"/>
                <a:sym typeface="Times New Roman"/>
              </a:rPr>
              <a:t> Black box testing is typically based on the application’s requirements, which helps to ensure that the application meets the required specifications.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3"/>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11</a:t>
            </a:fld>
            <a:endParaRPr/>
          </a:p>
        </p:txBody>
      </p:sp>
      <p:sp>
        <p:nvSpPr>
          <p:cNvPr id="183" name="Google Shape;183;p13"/>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Black Box Testing Techniques</a:t>
            </a:r>
            <a:endParaRPr/>
          </a:p>
        </p:txBody>
      </p:sp>
      <p:sp>
        <p:nvSpPr>
          <p:cNvPr id="184" name="Google Shape;184;p13"/>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85" name="Google Shape;185;p13"/>
          <p:cNvSpPr/>
          <p:nvPr/>
        </p:nvSpPr>
        <p:spPr>
          <a:xfrm>
            <a:off x="241300" y="950045"/>
            <a:ext cx="8661400" cy="5576976"/>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None/>
            </a:pPr>
            <a:endParaRPr sz="2000" b="1" i="0" u="none" strike="noStrike" cap="none">
              <a:solidFill>
                <a:srgbClr val="273239"/>
              </a:solidFill>
              <a:latin typeface="Times New Roman"/>
              <a:ea typeface="Times New Roman"/>
              <a:cs typeface="Times New Roman"/>
              <a:sym typeface="Times New Roman"/>
            </a:endParaRPr>
          </a:p>
          <a:p>
            <a:pPr marL="457200" marR="0" lvl="0" indent="-457200" algn="l" rtl="0">
              <a:lnSpc>
                <a:spcPct val="150000"/>
              </a:lnSpc>
              <a:spcBef>
                <a:spcPts val="0"/>
              </a:spcBef>
              <a:spcAft>
                <a:spcPts val="0"/>
              </a:spcAft>
              <a:buClr>
                <a:srgbClr val="000000"/>
              </a:buClr>
              <a:buSzPts val="2000"/>
              <a:buFont typeface="Arial"/>
              <a:buAutoNum type="arabicPeriod" startAt="5"/>
            </a:pPr>
            <a:r>
              <a:rPr lang="en-US" sz="2000" b="1" i="0" u="none" strike="noStrike" cap="none">
                <a:solidFill>
                  <a:srgbClr val="273239"/>
                </a:solidFill>
                <a:latin typeface="Times New Roman"/>
                <a:ea typeface="Times New Roman"/>
                <a:cs typeface="Times New Roman"/>
                <a:sym typeface="Times New Roman"/>
              </a:rPr>
              <a:t> Different testing techniques: </a:t>
            </a:r>
            <a:r>
              <a:rPr lang="en-US" sz="2000" b="0" i="0" u="none" strike="noStrike" cap="none">
                <a:solidFill>
                  <a:srgbClr val="273239"/>
                </a:solidFill>
                <a:latin typeface="Times New Roman"/>
                <a:ea typeface="Times New Roman"/>
                <a:cs typeface="Times New Roman"/>
                <a:sym typeface="Times New Roman"/>
              </a:rPr>
              <a:t>Black box testing can be performed using various testing techniques, such as functional testing, usability testing, acceptance testing, and regression testing.</a:t>
            </a:r>
            <a:endParaRPr sz="2000" b="1" i="0" u="none" strike="noStrike" cap="none">
              <a:solidFill>
                <a:srgbClr val="273239"/>
              </a:solidFill>
              <a:latin typeface="Times New Roman"/>
              <a:ea typeface="Times New Roman"/>
              <a:cs typeface="Times New Roman"/>
              <a:sym typeface="Times New Roman"/>
            </a:endParaRPr>
          </a:p>
          <a:p>
            <a:pPr marL="457200" marR="0" lvl="0" indent="-457200" algn="l" rtl="0">
              <a:lnSpc>
                <a:spcPct val="150000"/>
              </a:lnSpc>
              <a:spcBef>
                <a:spcPts val="0"/>
              </a:spcBef>
              <a:spcAft>
                <a:spcPts val="0"/>
              </a:spcAft>
              <a:buClr>
                <a:srgbClr val="000000"/>
              </a:buClr>
              <a:buSzPts val="2000"/>
              <a:buFont typeface="Arial"/>
              <a:buAutoNum type="arabicPeriod" startAt="5"/>
            </a:pPr>
            <a:r>
              <a:rPr lang="en-US" sz="2000" b="1" i="0" u="none" strike="noStrike" cap="none">
                <a:solidFill>
                  <a:srgbClr val="273239"/>
                </a:solidFill>
                <a:latin typeface="Times New Roman"/>
                <a:ea typeface="Times New Roman"/>
                <a:cs typeface="Times New Roman"/>
                <a:sym typeface="Times New Roman"/>
              </a:rPr>
              <a:t>Easy to automate: </a:t>
            </a:r>
            <a:r>
              <a:rPr lang="en-US" sz="2000" b="0" i="0" u="none" strike="noStrike" cap="none">
                <a:solidFill>
                  <a:srgbClr val="273239"/>
                </a:solidFill>
                <a:latin typeface="Times New Roman"/>
                <a:ea typeface="Times New Roman"/>
                <a:cs typeface="Times New Roman"/>
                <a:sym typeface="Times New Roman"/>
              </a:rPr>
              <a:t>Black box testing is easy to automate using various automation tools, which helps to reduce the overall testing time and effort.</a:t>
            </a:r>
            <a:endParaRPr/>
          </a:p>
          <a:p>
            <a:pPr marL="457200" marR="0" lvl="0" indent="-457200" algn="l" rtl="0">
              <a:lnSpc>
                <a:spcPct val="150000"/>
              </a:lnSpc>
              <a:spcBef>
                <a:spcPts val="0"/>
              </a:spcBef>
              <a:spcAft>
                <a:spcPts val="0"/>
              </a:spcAft>
              <a:buClr>
                <a:srgbClr val="000000"/>
              </a:buClr>
              <a:buSzPts val="2000"/>
              <a:buFont typeface="Arial"/>
              <a:buAutoNum type="arabicPeriod" startAt="5"/>
            </a:pPr>
            <a:r>
              <a:rPr lang="en-US" sz="2000" b="1" i="0" u="none" strike="noStrike" cap="none">
                <a:solidFill>
                  <a:srgbClr val="273239"/>
                </a:solidFill>
                <a:latin typeface="Times New Roman"/>
                <a:ea typeface="Times New Roman"/>
                <a:cs typeface="Times New Roman"/>
                <a:sym typeface="Times New Roman"/>
              </a:rPr>
              <a:t>Scalability: </a:t>
            </a:r>
            <a:r>
              <a:rPr lang="en-US" sz="2000" b="0" i="0" u="none" strike="noStrike" cap="none">
                <a:solidFill>
                  <a:srgbClr val="273239"/>
                </a:solidFill>
                <a:latin typeface="Times New Roman"/>
                <a:ea typeface="Times New Roman"/>
                <a:cs typeface="Times New Roman"/>
                <a:sym typeface="Times New Roman"/>
              </a:rPr>
              <a:t>Black box testing can be scaled up or down depending on the size and complexity of the application being tested.</a:t>
            </a:r>
            <a:endParaRPr/>
          </a:p>
          <a:p>
            <a:pPr marL="457200" marR="0" lvl="0" indent="-457200" algn="l" rtl="0">
              <a:lnSpc>
                <a:spcPct val="150000"/>
              </a:lnSpc>
              <a:spcBef>
                <a:spcPts val="0"/>
              </a:spcBef>
              <a:spcAft>
                <a:spcPts val="0"/>
              </a:spcAft>
              <a:buClr>
                <a:srgbClr val="000000"/>
              </a:buClr>
              <a:buSzPts val="2000"/>
              <a:buFont typeface="Arial"/>
              <a:buAutoNum type="arabicPeriod" startAt="5"/>
            </a:pPr>
            <a:r>
              <a:rPr lang="en-US" sz="2000" b="1" i="0" u="none" strike="noStrike" cap="none">
                <a:solidFill>
                  <a:srgbClr val="273239"/>
                </a:solidFill>
                <a:latin typeface="Times New Roman"/>
                <a:ea typeface="Times New Roman"/>
                <a:cs typeface="Times New Roman"/>
                <a:sym typeface="Times New Roman"/>
              </a:rPr>
              <a:t>Limited knowledge of application: </a:t>
            </a:r>
            <a:r>
              <a:rPr lang="en-US" sz="2000" b="0" i="0" u="none" strike="noStrike" cap="none">
                <a:solidFill>
                  <a:srgbClr val="273239"/>
                </a:solidFill>
                <a:latin typeface="Times New Roman"/>
                <a:ea typeface="Times New Roman"/>
                <a:cs typeface="Times New Roman"/>
                <a:sym typeface="Times New Roman"/>
              </a:rPr>
              <a:t>Testers performing black box testing have limited knowledge of the application being tested, which helps to ensure that testing is more representative of how the end users will interact with the application.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12</a:t>
            </a:fld>
            <a:endParaRPr/>
          </a:p>
        </p:txBody>
      </p:sp>
      <p:sp>
        <p:nvSpPr>
          <p:cNvPr id="192" name="Google Shape;192;p14"/>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Black Box Testing Techniques</a:t>
            </a:r>
            <a:endParaRPr/>
          </a:p>
        </p:txBody>
      </p:sp>
      <p:sp>
        <p:nvSpPr>
          <p:cNvPr id="193" name="Google Shape;193;p14"/>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4" name="Google Shape;194;p14"/>
          <p:cNvSpPr/>
          <p:nvPr/>
        </p:nvSpPr>
        <p:spPr>
          <a:xfrm>
            <a:off x="120650" y="1070180"/>
            <a:ext cx="8902700" cy="3268652"/>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None/>
            </a:pPr>
            <a:r>
              <a:rPr lang="en-US" sz="2000" b="1" i="0" u="none" strike="noStrike" cap="none">
                <a:solidFill>
                  <a:srgbClr val="273239"/>
                </a:solidFill>
                <a:latin typeface="Times New Roman"/>
                <a:ea typeface="Times New Roman"/>
                <a:cs typeface="Times New Roman"/>
                <a:sym typeface="Times New Roman"/>
              </a:rPr>
              <a:t>Advantages of Black box Testing</a:t>
            </a:r>
            <a:endParaRPr/>
          </a:p>
          <a:p>
            <a:pPr marL="0" marR="0" lvl="0" indent="-127000" algn="l"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The tester does not need to have more functional knowledge or programming skills to implement the Black Box Testing.</a:t>
            </a:r>
            <a:endParaRPr/>
          </a:p>
          <a:p>
            <a:pPr marL="0" marR="0" lvl="0" indent="-127000" algn="l"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It is efficient for implementing the tests in the larger system.</a:t>
            </a:r>
            <a:endParaRPr/>
          </a:p>
          <a:p>
            <a:pPr marL="0" marR="0" lvl="0" indent="-127000" algn="l"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Tests are executed from the user’s or client’s point of view.</a:t>
            </a:r>
            <a:endParaRPr/>
          </a:p>
          <a:p>
            <a:pPr marL="0" marR="0" lvl="0" indent="-127000" algn="l"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Test cases are easily reproducible.</a:t>
            </a:r>
            <a:endParaRPr/>
          </a:p>
          <a:p>
            <a:pPr marL="0" marR="0" lvl="0" indent="-127000" algn="l"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It is used in finding the ambiguity and contradictions in the functional specifications.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13</a:t>
            </a:fld>
            <a:endParaRPr/>
          </a:p>
        </p:txBody>
      </p:sp>
      <p:sp>
        <p:nvSpPr>
          <p:cNvPr id="201" name="Google Shape;201;p15"/>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Black Box Testing Techniques</a:t>
            </a:r>
            <a:endParaRPr/>
          </a:p>
        </p:txBody>
      </p:sp>
      <p:sp>
        <p:nvSpPr>
          <p:cNvPr id="202" name="Google Shape;202;p15"/>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3" name="Google Shape;203;p15"/>
          <p:cNvSpPr/>
          <p:nvPr/>
        </p:nvSpPr>
        <p:spPr>
          <a:xfrm>
            <a:off x="120650" y="1098203"/>
            <a:ext cx="8902700" cy="5536324"/>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None/>
            </a:pPr>
            <a:r>
              <a:rPr lang="en-US" sz="2000" b="1" i="0" u="none" strike="noStrike" cap="none">
                <a:solidFill>
                  <a:srgbClr val="273239"/>
                </a:solidFill>
                <a:latin typeface="Times New Roman"/>
                <a:ea typeface="Times New Roman"/>
                <a:cs typeface="Times New Roman"/>
                <a:sym typeface="Times New Roman"/>
              </a:rPr>
              <a:t>Disadvantages of Black box Testing</a:t>
            </a:r>
            <a:endParaRPr/>
          </a:p>
          <a:p>
            <a:pPr marL="0" marR="0" lvl="0" indent="-127000" algn="l"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There is a possibility of repeating the same tests while implementing the testing process.</a:t>
            </a:r>
            <a:endParaRPr/>
          </a:p>
          <a:p>
            <a:pPr marL="0" marR="0" lvl="0" indent="-127000" algn="l"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Without clear functional specifications, test cases are difficult to implement.</a:t>
            </a:r>
            <a:endParaRPr/>
          </a:p>
          <a:p>
            <a:pPr marL="0" marR="0" lvl="0" indent="-127000" algn="l"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It is difficult to execute the test cases because of complex inputs at different stages of testing.</a:t>
            </a:r>
            <a:endParaRPr/>
          </a:p>
          <a:p>
            <a:pPr marL="0" marR="0" lvl="0" indent="-127000" algn="l"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Sometimes, the reason for the test failure cannot be detected.</a:t>
            </a:r>
            <a:endParaRPr/>
          </a:p>
          <a:p>
            <a:pPr marL="0" marR="0" lvl="0" indent="-127000" algn="l"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Some programs in the application are not tested.</a:t>
            </a:r>
            <a:endParaRPr/>
          </a:p>
          <a:p>
            <a:pPr marL="0" marR="0" lvl="0" indent="-127000" algn="l"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It does not reveal the errors in the control structure.</a:t>
            </a:r>
            <a:endParaRPr/>
          </a:p>
          <a:p>
            <a:pPr marL="0" marR="0" lvl="0" indent="-127000" algn="l"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Working with a large sample space of inputs can be exhaustive and consumes a lot of time.</a:t>
            </a:r>
            <a:br>
              <a:rPr lang="en-US" sz="1800" b="0" i="0" u="none" strike="noStrike" cap="none">
                <a:solidFill>
                  <a:srgbClr val="000000"/>
                </a:solidFill>
                <a:latin typeface="Times New Roman"/>
                <a:ea typeface="Times New Roman"/>
                <a:cs typeface="Times New Roman"/>
                <a:sym typeface="Times New Roman"/>
              </a:rPr>
            </a:br>
            <a:endParaRPr sz="1800" b="0" i="0" u="none" strike="noStrike" cap="none">
              <a:solidFill>
                <a:srgbClr val="273239"/>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6"/>
          <p:cNvSpPr txBox="1"/>
          <p:nvPr/>
        </p:nvSpPr>
        <p:spPr>
          <a:xfrm>
            <a:off x="89554" y="275717"/>
            <a:ext cx="73953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rgbClr val="000000"/>
                </a:solidFill>
                <a:latin typeface="Times"/>
                <a:ea typeface="Times"/>
                <a:cs typeface="Times"/>
                <a:sym typeface="Times"/>
              </a:rPr>
              <a:t>Practice Questions</a:t>
            </a:r>
            <a:r>
              <a:rPr lang="en-US" sz="3200" b="1">
                <a:latin typeface="Times"/>
                <a:ea typeface="Times"/>
                <a:cs typeface="Times"/>
                <a:sym typeface="Times"/>
              </a:rPr>
              <a:t> </a:t>
            </a:r>
            <a:endParaRPr/>
          </a:p>
        </p:txBody>
      </p:sp>
      <p:sp>
        <p:nvSpPr>
          <p:cNvPr id="209" name="Google Shape;209;p16"/>
          <p:cNvSpPr txBox="1"/>
          <p:nvPr/>
        </p:nvSpPr>
        <p:spPr>
          <a:xfrm>
            <a:off x="89554" y="949972"/>
            <a:ext cx="9054445" cy="61863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333333"/>
                </a:solidFill>
                <a:latin typeface="Times New Roman"/>
                <a:ea typeface="Times New Roman"/>
                <a:cs typeface="Times New Roman"/>
                <a:sym typeface="Times New Roman"/>
              </a:rPr>
              <a:t>Q1. The value of boundary analysis belongs to?</a:t>
            </a:r>
            <a:br>
              <a:rPr lang="en-US" sz="1800" b="0" i="0" u="none" strike="noStrike" cap="none">
                <a:solidFill>
                  <a:srgbClr val="333333"/>
                </a:solidFill>
                <a:latin typeface="Times New Roman"/>
                <a:ea typeface="Times New Roman"/>
                <a:cs typeface="Times New Roman"/>
                <a:sym typeface="Times New Roman"/>
              </a:rPr>
            </a:br>
            <a:r>
              <a:rPr lang="en-US" sz="1800" b="0" i="0" u="none" strike="noStrike" cap="none">
                <a:solidFill>
                  <a:srgbClr val="333333"/>
                </a:solidFill>
                <a:latin typeface="Times New Roman"/>
                <a:ea typeface="Times New Roman"/>
                <a:cs typeface="Times New Roman"/>
                <a:sym typeface="Times New Roman"/>
              </a:rPr>
              <a:t>a) White Box Testing</a:t>
            </a:r>
            <a:br>
              <a:rPr lang="en-US" sz="1800" b="0" i="0" u="none" strike="noStrike" cap="none">
                <a:solidFill>
                  <a:srgbClr val="333333"/>
                </a:solidFill>
                <a:latin typeface="Times New Roman"/>
                <a:ea typeface="Times New Roman"/>
                <a:cs typeface="Times New Roman"/>
                <a:sym typeface="Times New Roman"/>
              </a:rPr>
            </a:br>
            <a:r>
              <a:rPr lang="en-US" sz="1800" b="0" i="0" u="none" strike="noStrike" cap="none">
                <a:solidFill>
                  <a:srgbClr val="333333"/>
                </a:solidFill>
                <a:latin typeface="Times New Roman"/>
                <a:ea typeface="Times New Roman"/>
                <a:cs typeface="Times New Roman"/>
                <a:sym typeface="Times New Roman"/>
              </a:rPr>
              <a:t>b) Black Box Testing</a:t>
            </a:r>
            <a:br>
              <a:rPr lang="en-US" sz="1800" b="0" i="0" u="none" strike="noStrike" cap="none">
                <a:solidFill>
                  <a:srgbClr val="333333"/>
                </a:solidFill>
                <a:latin typeface="Times New Roman"/>
                <a:ea typeface="Times New Roman"/>
                <a:cs typeface="Times New Roman"/>
                <a:sym typeface="Times New Roman"/>
              </a:rPr>
            </a:br>
            <a:r>
              <a:rPr lang="en-US" sz="1800" b="0" i="0" u="none" strike="noStrike" cap="none">
                <a:solidFill>
                  <a:srgbClr val="333333"/>
                </a:solidFill>
                <a:latin typeface="Times New Roman"/>
                <a:ea typeface="Times New Roman"/>
                <a:cs typeface="Times New Roman"/>
                <a:sym typeface="Times New Roman"/>
              </a:rPr>
              <a:t>c) White Box &amp; Black Box Testing</a:t>
            </a:r>
            <a:br>
              <a:rPr lang="en-US" sz="1800" b="0" i="0" u="none" strike="noStrike" cap="none">
                <a:solidFill>
                  <a:srgbClr val="333333"/>
                </a:solidFill>
                <a:latin typeface="Times New Roman"/>
                <a:ea typeface="Times New Roman"/>
                <a:cs typeface="Times New Roman"/>
                <a:sym typeface="Times New Roman"/>
              </a:rPr>
            </a:br>
            <a:r>
              <a:rPr lang="en-US" sz="1800" b="0" i="0" u="none" strike="noStrike" cap="none">
                <a:solidFill>
                  <a:srgbClr val="333333"/>
                </a:solidFill>
                <a:latin typeface="Times New Roman"/>
                <a:ea typeface="Times New Roman"/>
                <a:cs typeface="Times New Roman"/>
                <a:sym typeface="Times New Roman"/>
              </a:rPr>
              <a:t>d) None of the mentioned</a:t>
            </a:r>
            <a:br>
              <a:rPr lang="en-US" sz="1800" b="0" i="0" u="none" strike="noStrike" cap="none">
                <a:solidFill>
                  <a:srgbClr val="333333"/>
                </a:solidFill>
                <a:latin typeface="Times New Roman"/>
                <a:ea typeface="Times New Roman"/>
                <a:cs typeface="Times New Roman"/>
                <a:sym typeface="Times New Roman"/>
              </a:rPr>
            </a:br>
            <a:r>
              <a:rPr lang="en-US" sz="1800" b="1" i="0" u="none" strike="noStrike" cap="none">
                <a:solidFill>
                  <a:srgbClr val="333333"/>
                </a:solidFill>
                <a:latin typeface="Times New Roman"/>
                <a:ea typeface="Times New Roman"/>
                <a:cs typeface="Times New Roman"/>
                <a:sym typeface="Times New Roman"/>
              </a:rPr>
              <a:t>Answer: </a:t>
            </a:r>
            <a:r>
              <a:rPr lang="en-US" sz="1800" b="0" i="0" u="none" strike="noStrike" cap="none">
                <a:solidFill>
                  <a:srgbClr val="333333"/>
                </a:solidFill>
                <a:latin typeface="Times New Roman"/>
                <a:ea typeface="Times New Roman"/>
                <a:cs typeface="Times New Roman"/>
                <a:sym typeface="Times New Roman"/>
              </a:rPr>
              <a:t>b</a:t>
            </a:r>
            <a:endParaRPr sz="1800" b="0" i="0" u="none" strike="noStrike" cap="none">
              <a:solidFill>
                <a:srgbClr val="333333"/>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1800" b="0" i="0" u="none" strike="noStrike" cap="none">
                <a:solidFill>
                  <a:srgbClr val="333333"/>
                </a:solidFill>
                <a:latin typeface="Times New Roman"/>
                <a:ea typeface="Times New Roman"/>
                <a:cs typeface="Times New Roman"/>
                <a:sym typeface="Times New Roman"/>
              </a:rPr>
              <a:t>Q2. Which of the following is a method of Black box testing?</a:t>
            </a:r>
            <a:endParaRPr/>
          </a:p>
          <a:p>
            <a:pPr marL="342900" marR="0" lvl="0" indent="-342900" algn="just" rtl="0">
              <a:lnSpc>
                <a:spcPct val="100000"/>
              </a:lnSpc>
              <a:spcBef>
                <a:spcPts val="0"/>
              </a:spcBef>
              <a:spcAft>
                <a:spcPts val="0"/>
              </a:spcAft>
              <a:buClr>
                <a:srgbClr val="000000"/>
              </a:buClr>
              <a:buSzPts val="1800"/>
              <a:buFont typeface="Arial"/>
              <a:buAutoNum type="alphaLcParenR"/>
            </a:pPr>
            <a:r>
              <a:rPr lang="en-US" sz="1800" b="0" i="0" u="none" strike="noStrike" cap="none">
                <a:solidFill>
                  <a:srgbClr val="000000"/>
                </a:solidFill>
                <a:latin typeface="Times New Roman"/>
                <a:ea typeface="Times New Roman"/>
                <a:cs typeface="Times New Roman"/>
                <a:sym typeface="Times New Roman"/>
              </a:rPr>
              <a:t>Boundary Value Analysis</a:t>
            </a:r>
            <a:endParaRPr/>
          </a:p>
          <a:p>
            <a:pPr marL="342900" marR="0" lvl="0" indent="-342900" algn="just" rtl="0">
              <a:lnSpc>
                <a:spcPct val="100000"/>
              </a:lnSpc>
              <a:spcBef>
                <a:spcPts val="0"/>
              </a:spcBef>
              <a:spcAft>
                <a:spcPts val="0"/>
              </a:spcAft>
              <a:buClr>
                <a:srgbClr val="000000"/>
              </a:buClr>
              <a:buSzPts val="1800"/>
              <a:buFont typeface="Arial"/>
              <a:buAutoNum type="alphaLcParenR"/>
            </a:pPr>
            <a:r>
              <a:rPr lang="en-US" sz="1800" b="0" i="0" u="none" strike="noStrike" cap="none">
                <a:solidFill>
                  <a:srgbClr val="000000"/>
                </a:solidFill>
                <a:latin typeface="Times New Roman"/>
                <a:ea typeface="Times New Roman"/>
                <a:cs typeface="Times New Roman"/>
                <a:sym typeface="Times New Roman"/>
              </a:rPr>
              <a:t>Basic Path Testing</a:t>
            </a:r>
            <a:endParaRPr/>
          </a:p>
          <a:p>
            <a:pPr marL="342900" marR="0" lvl="0" indent="-342900" algn="just" rtl="0">
              <a:lnSpc>
                <a:spcPct val="100000"/>
              </a:lnSpc>
              <a:spcBef>
                <a:spcPts val="0"/>
              </a:spcBef>
              <a:spcAft>
                <a:spcPts val="0"/>
              </a:spcAft>
              <a:buClr>
                <a:srgbClr val="000000"/>
              </a:buClr>
              <a:buSzPts val="1800"/>
              <a:buFont typeface="Arial"/>
              <a:buAutoNum type="alphaLcParenR"/>
            </a:pPr>
            <a:r>
              <a:rPr lang="en-US" sz="1800" b="0" i="0" u="none" strike="noStrike" cap="none">
                <a:solidFill>
                  <a:srgbClr val="000000"/>
                </a:solidFill>
                <a:latin typeface="Times New Roman"/>
                <a:ea typeface="Times New Roman"/>
                <a:cs typeface="Times New Roman"/>
                <a:sym typeface="Times New Roman"/>
              </a:rPr>
              <a:t>Code Path Testing</a:t>
            </a:r>
            <a:endParaRPr/>
          </a:p>
          <a:p>
            <a:pPr marL="342900" marR="0" lvl="0" indent="-342900" algn="just" rtl="0">
              <a:lnSpc>
                <a:spcPct val="100000"/>
              </a:lnSpc>
              <a:spcBef>
                <a:spcPts val="0"/>
              </a:spcBef>
              <a:spcAft>
                <a:spcPts val="0"/>
              </a:spcAft>
              <a:buClr>
                <a:srgbClr val="000000"/>
              </a:buClr>
              <a:buSzPts val="1800"/>
              <a:buFont typeface="Arial"/>
              <a:buAutoNum type="alphaLcParenR"/>
            </a:pPr>
            <a:r>
              <a:rPr lang="en-US" sz="1800" b="0" i="0" u="none" strike="noStrike" cap="none">
                <a:solidFill>
                  <a:srgbClr val="000000"/>
                </a:solidFill>
                <a:latin typeface="Times New Roman"/>
                <a:ea typeface="Times New Roman"/>
                <a:cs typeface="Times New Roman"/>
                <a:sym typeface="Times New Roman"/>
              </a:rPr>
              <a:t>None of these</a:t>
            </a:r>
            <a:endParaRPr/>
          </a:p>
          <a:p>
            <a:pPr marL="0" marR="0" lvl="0" indent="0" algn="just" rtl="0">
              <a:lnSpc>
                <a:spcPct val="100000"/>
              </a:lnSpc>
              <a:spcBef>
                <a:spcPts val="0"/>
              </a:spcBef>
              <a:spcAft>
                <a:spcPts val="0"/>
              </a:spcAft>
              <a:buNone/>
            </a:pPr>
            <a:r>
              <a:rPr lang="en-US" sz="1800" b="1" i="0" u="none" strike="noStrike" cap="none">
                <a:solidFill>
                  <a:srgbClr val="000000"/>
                </a:solidFill>
                <a:latin typeface="Times New Roman"/>
                <a:ea typeface="Times New Roman"/>
                <a:cs typeface="Times New Roman"/>
                <a:sym typeface="Times New Roman"/>
              </a:rPr>
              <a:t>Answer: </a:t>
            </a:r>
            <a:r>
              <a:rPr lang="en-US" sz="1800" b="0" i="0" u="none" strike="noStrike" cap="none">
                <a:solidFill>
                  <a:srgbClr val="000000"/>
                </a:solidFill>
                <a:latin typeface="Times New Roman"/>
                <a:ea typeface="Times New Roman"/>
                <a:cs typeface="Times New Roman"/>
                <a:sym typeface="Times New Roman"/>
              </a:rPr>
              <a:t>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Q3. </a:t>
            </a:r>
            <a:r>
              <a:rPr lang="en-US" sz="1800" b="0" i="0" u="none" strike="noStrike" cap="none">
                <a:solidFill>
                  <a:srgbClr val="1B2437"/>
                </a:solidFill>
                <a:latin typeface="Times New Roman"/>
                <a:ea typeface="Times New Roman"/>
                <a:cs typeface="Times New Roman"/>
                <a:sym typeface="Times New Roman"/>
              </a:rPr>
              <a:t>System testing is a</a:t>
            </a:r>
            <a:endParaRPr/>
          </a:p>
          <a:p>
            <a:pPr marL="0" marR="0" lvl="0" indent="0" algn="l" rtl="0">
              <a:lnSpc>
                <a:spcPct val="100000"/>
              </a:lnSpc>
              <a:spcBef>
                <a:spcPts val="0"/>
              </a:spcBef>
              <a:spcAft>
                <a:spcPts val="0"/>
              </a:spcAft>
              <a:buNone/>
            </a:pPr>
            <a:r>
              <a:rPr lang="en-US" sz="1800" b="0" i="0" u="none" strike="noStrike" cap="none">
                <a:solidFill>
                  <a:srgbClr val="1B2437"/>
                </a:solidFill>
                <a:latin typeface="Times New Roman"/>
                <a:ea typeface="Times New Roman"/>
                <a:cs typeface="Times New Roman"/>
                <a:sym typeface="Times New Roman"/>
              </a:rPr>
              <a:t>a) Black box testing</a:t>
            </a:r>
            <a:endParaRPr/>
          </a:p>
          <a:p>
            <a:pPr marL="0" marR="0" lvl="0" indent="0" algn="l" rtl="0">
              <a:lnSpc>
                <a:spcPct val="100000"/>
              </a:lnSpc>
              <a:spcBef>
                <a:spcPts val="0"/>
              </a:spcBef>
              <a:spcAft>
                <a:spcPts val="0"/>
              </a:spcAft>
              <a:buNone/>
            </a:pPr>
            <a:r>
              <a:rPr lang="en-US" sz="1800" b="0" i="0" u="none" strike="noStrike" cap="none">
                <a:solidFill>
                  <a:srgbClr val="1B2437"/>
                </a:solidFill>
                <a:latin typeface="Times New Roman"/>
                <a:ea typeface="Times New Roman"/>
                <a:cs typeface="Times New Roman"/>
                <a:sym typeface="Times New Roman"/>
              </a:rPr>
              <a:t>b) Grey box testing</a:t>
            </a:r>
            <a:endParaRPr/>
          </a:p>
          <a:p>
            <a:pPr marL="0" marR="0" lvl="0" indent="0" algn="l" rtl="0">
              <a:lnSpc>
                <a:spcPct val="100000"/>
              </a:lnSpc>
              <a:spcBef>
                <a:spcPts val="0"/>
              </a:spcBef>
              <a:spcAft>
                <a:spcPts val="0"/>
              </a:spcAft>
              <a:buNone/>
            </a:pPr>
            <a:r>
              <a:rPr lang="en-US" sz="1800" b="0" i="0" u="none" strike="noStrike" cap="none">
                <a:solidFill>
                  <a:srgbClr val="1B2437"/>
                </a:solidFill>
                <a:latin typeface="Times New Roman"/>
                <a:ea typeface="Times New Roman"/>
                <a:cs typeface="Times New Roman"/>
                <a:sym typeface="Times New Roman"/>
              </a:rPr>
              <a:t>c) White box testing</a:t>
            </a:r>
            <a:endParaRPr/>
          </a:p>
          <a:p>
            <a:pPr marL="0" marR="0" lvl="0" indent="0" algn="l" rtl="0">
              <a:lnSpc>
                <a:spcPct val="100000"/>
              </a:lnSpc>
              <a:spcBef>
                <a:spcPts val="0"/>
              </a:spcBef>
              <a:spcAft>
                <a:spcPts val="0"/>
              </a:spcAft>
              <a:buNone/>
            </a:pPr>
            <a:r>
              <a:rPr lang="en-US" sz="1800" b="0" i="0" u="none" strike="noStrike" cap="none">
                <a:solidFill>
                  <a:srgbClr val="1B2437"/>
                </a:solidFill>
                <a:latin typeface="Times New Roman"/>
                <a:ea typeface="Times New Roman"/>
                <a:cs typeface="Times New Roman"/>
                <a:sym typeface="Times New Roman"/>
              </a:rPr>
              <a:t>d) Both a and b</a:t>
            </a:r>
            <a:endParaRPr/>
          </a:p>
          <a:p>
            <a:pPr marL="0" marR="0" lvl="0" indent="0" algn="l" rtl="0">
              <a:lnSpc>
                <a:spcPct val="100000"/>
              </a:lnSpc>
              <a:spcBef>
                <a:spcPts val="0"/>
              </a:spcBef>
              <a:spcAft>
                <a:spcPts val="0"/>
              </a:spcAft>
              <a:buNone/>
            </a:pPr>
            <a:r>
              <a:rPr lang="en-US" sz="1800" b="1" i="0" u="none" strike="noStrike" cap="none">
                <a:solidFill>
                  <a:srgbClr val="1B2437"/>
                </a:solidFill>
                <a:latin typeface="Times New Roman"/>
                <a:ea typeface="Times New Roman"/>
                <a:cs typeface="Times New Roman"/>
                <a:sym typeface="Times New Roman"/>
              </a:rPr>
              <a:t>Answer:</a:t>
            </a:r>
            <a:r>
              <a:rPr lang="en-US" sz="1800" b="0" i="0" u="none" strike="noStrike" cap="none">
                <a:solidFill>
                  <a:srgbClr val="1B2437"/>
                </a:solidFill>
                <a:latin typeface="Times New Roman"/>
                <a:ea typeface="Times New Roman"/>
                <a:cs typeface="Times New Roman"/>
                <a:sym typeface="Times New Roman"/>
              </a:rPr>
              <a:t> a</a:t>
            </a:r>
            <a:endParaRPr sz="18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Q4. Describe the criteria that need to be satisfied for a good test.</a:t>
            </a:r>
            <a:endParaRPr/>
          </a:p>
          <a:p>
            <a:pPr marL="0" marR="0" lvl="0" indent="0" algn="just" rtl="0">
              <a:lnSpc>
                <a:spcPct val="100000"/>
              </a:lnSpc>
              <a:spcBef>
                <a:spcPts val="0"/>
              </a:spcBef>
              <a:spcAft>
                <a:spcPts val="0"/>
              </a:spcAft>
              <a:buNone/>
            </a:pPr>
            <a:endParaRPr sz="18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8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7"/>
          <p:cNvSpPr txBox="1"/>
          <p:nvPr/>
        </p:nvSpPr>
        <p:spPr>
          <a:xfrm>
            <a:off x="89554" y="275717"/>
            <a:ext cx="7395327"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rgbClr val="000000"/>
                </a:solidFill>
                <a:latin typeface="Times"/>
                <a:ea typeface="Times"/>
                <a:cs typeface="Times"/>
                <a:sym typeface="Times"/>
              </a:rPr>
              <a:t>Bibliography</a:t>
            </a:r>
            <a:endParaRPr/>
          </a:p>
        </p:txBody>
      </p:sp>
      <p:sp>
        <p:nvSpPr>
          <p:cNvPr id="215" name="Google Shape;215;p17"/>
          <p:cNvSpPr txBox="1"/>
          <p:nvPr/>
        </p:nvSpPr>
        <p:spPr>
          <a:xfrm>
            <a:off x="623871" y="1069982"/>
            <a:ext cx="7395327" cy="313932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https://www.javatpoint.com/black-box-testing</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https://www.tutorialspoint.com/software_testing_dictionary/black_box_testing.htm</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https://www.softwaretestinghelp.com/black-box-testing/</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https://www.softwaretestinghelp.com/types-of-software-testing/</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https://www.tutorialspoint.com/software_engineering/software_design_strategies.htm</a:t>
            </a:r>
            <a:r>
              <a:rPr lang="en-US" sz="1800" b="0" i="0" u="none" strike="noStrike" cap="none">
                <a:solidFill>
                  <a:srgbClr val="000000"/>
                </a:solidFill>
                <a:latin typeface="Times New Roman"/>
                <a:ea typeface="Times New Roman"/>
                <a:cs typeface="Times New Roman"/>
                <a:sym typeface="Times New Roman"/>
              </a:rPr>
              <a:t> </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7"/>
          <p:cNvSpPr txBox="1">
            <a:spLocks noGrp="1"/>
          </p:cNvSpPr>
          <p:nvPr>
            <p:ph type="title"/>
          </p:nvPr>
        </p:nvSpPr>
        <p:spPr>
          <a:xfrm>
            <a:off x="1776470" y="220980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US" sz="4000" b="1"/>
              <a:t>THANK YOU</a:t>
            </a:r>
            <a:endParaRPr sz="4000" b="1"/>
          </a:p>
        </p:txBody>
      </p:sp>
      <p:sp>
        <p:nvSpPr>
          <p:cNvPr id="221" name="Google Shape;221;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OOSE</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p:nvPr/>
        </p:nvSpPr>
        <p:spPr>
          <a:xfrm>
            <a:off x="178586" y="0"/>
            <a:ext cx="6019560" cy="89764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200" b="1" i="0" u="none" strike="noStrike" cap="none">
                <a:solidFill>
                  <a:srgbClr val="000000"/>
                </a:solidFill>
                <a:latin typeface="Times New Roman"/>
                <a:ea typeface="Times New Roman"/>
                <a:cs typeface="Times New Roman"/>
                <a:sym typeface="Times New Roman"/>
              </a:rPr>
              <a:t>Index</a:t>
            </a:r>
            <a:endParaRPr/>
          </a:p>
        </p:txBody>
      </p:sp>
      <p:sp>
        <p:nvSpPr>
          <p:cNvPr id="99" name="Google Shape;99;p2"/>
          <p:cNvSpPr txBox="1"/>
          <p:nvPr/>
        </p:nvSpPr>
        <p:spPr>
          <a:xfrm>
            <a:off x="178586" y="1071918"/>
            <a:ext cx="8343114" cy="4945966"/>
          </a:xfrm>
          <a:prstGeom prst="rect">
            <a:avLst/>
          </a:prstGeom>
          <a:noFill/>
          <a:ln>
            <a:noFill/>
          </a:ln>
        </p:spPr>
        <p:txBody>
          <a:bodyPr spcFirstLastPara="1" wrap="square" lIns="91425" tIns="45700" rIns="91425" bIns="45700" anchor="t" anchorCtr="0">
            <a:noAutofit/>
          </a:bodyPr>
          <a:lstStyle/>
          <a:p>
            <a:pPr marL="463550" marR="0" lvl="0" indent="-342900" algn="just" rtl="0">
              <a:lnSpc>
                <a:spcPct val="150000"/>
              </a:lnSpc>
              <a:spcBef>
                <a:spcPts val="0"/>
              </a:spcBef>
              <a:spcAft>
                <a:spcPts val="0"/>
              </a:spcAft>
              <a:buClr>
                <a:schemeClr val="dk1"/>
              </a:buClr>
              <a:buSzPts val="1900"/>
              <a:buFont typeface="Arial"/>
              <a:buChar char="•"/>
            </a:pPr>
            <a:r>
              <a:rPr lang="en-US" sz="2000" b="1" i="0" u="none" strike="noStrike" cap="none">
                <a:solidFill>
                  <a:srgbClr val="000000"/>
                </a:solidFill>
                <a:latin typeface="Times New Roman"/>
                <a:ea typeface="Times New Roman"/>
                <a:cs typeface="Times New Roman"/>
                <a:sym typeface="Times New Roman"/>
              </a:rPr>
              <a:t>Black-Box Testing Techniques: </a:t>
            </a:r>
            <a:endParaRPr/>
          </a:p>
          <a:p>
            <a:pPr marL="1244600" marR="0" lvl="2" indent="-342900" algn="just" rtl="0">
              <a:lnSpc>
                <a:spcPct val="150000"/>
              </a:lnSpc>
              <a:spcBef>
                <a:spcPts val="0"/>
              </a:spcBef>
              <a:spcAft>
                <a:spcPts val="0"/>
              </a:spcAft>
              <a:buClr>
                <a:schemeClr val="dk1"/>
              </a:buClr>
              <a:buSzPts val="1900"/>
              <a:buFont typeface="Arial"/>
              <a:buChar char="•"/>
            </a:pPr>
            <a:r>
              <a:rPr lang="en-US" sz="2000" b="1" i="0" u="none" strike="noStrike" cap="none">
                <a:solidFill>
                  <a:srgbClr val="273239"/>
                </a:solidFill>
                <a:latin typeface="Times New Roman"/>
                <a:ea typeface="Times New Roman"/>
                <a:cs typeface="Times New Roman"/>
                <a:sym typeface="Times New Roman"/>
              </a:rPr>
              <a:t>Syntax-Driven Testing</a:t>
            </a:r>
            <a:endParaRPr/>
          </a:p>
          <a:p>
            <a:pPr marL="1244600" marR="0" lvl="2" indent="-342900" algn="just" rtl="0">
              <a:lnSpc>
                <a:spcPct val="150000"/>
              </a:lnSpc>
              <a:spcBef>
                <a:spcPts val="0"/>
              </a:spcBef>
              <a:spcAft>
                <a:spcPts val="0"/>
              </a:spcAft>
              <a:buClr>
                <a:schemeClr val="dk1"/>
              </a:buClr>
              <a:buSzPts val="1900"/>
              <a:buFont typeface="Arial"/>
              <a:buChar char="•"/>
            </a:pPr>
            <a:r>
              <a:rPr lang="en-US" sz="2000" b="1" i="0" u="none" strike="noStrike" cap="none">
                <a:solidFill>
                  <a:srgbClr val="273239"/>
                </a:solidFill>
                <a:latin typeface="Times New Roman"/>
                <a:ea typeface="Times New Roman"/>
                <a:cs typeface="Times New Roman"/>
                <a:sym typeface="Times New Roman"/>
              </a:rPr>
              <a:t>Equivalence partitioning</a:t>
            </a:r>
            <a:endParaRPr sz="2000" b="1" i="0" u="none" strike="noStrike" cap="none">
              <a:solidFill>
                <a:srgbClr val="000000"/>
              </a:solidFill>
              <a:latin typeface="Times New Roman"/>
              <a:ea typeface="Times New Roman"/>
              <a:cs typeface="Times New Roman"/>
              <a:sym typeface="Times New Roman"/>
            </a:endParaRPr>
          </a:p>
          <a:p>
            <a:pPr marL="463550" marR="0" lvl="0" indent="-342900" algn="just" rtl="0">
              <a:lnSpc>
                <a:spcPct val="150000"/>
              </a:lnSpc>
              <a:spcBef>
                <a:spcPts val="0"/>
              </a:spcBef>
              <a:spcAft>
                <a:spcPts val="0"/>
              </a:spcAft>
              <a:buClr>
                <a:schemeClr val="dk1"/>
              </a:buClr>
              <a:buSzPts val="1900"/>
              <a:buFont typeface="Arial"/>
              <a:buChar char="•"/>
            </a:pPr>
            <a:r>
              <a:rPr lang="en-US" sz="2000" b="1" i="0" u="none" strike="noStrike" cap="none">
                <a:solidFill>
                  <a:srgbClr val="000000"/>
                </a:solidFill>
                <a:latin typeface="Times New Roman"/>
                <a:ea typeface="Times New Roman"/>
                <a:cs typeface="Times New Roman"/>
                <a:sym typeface="Times New Roman"/>
              </a:rPr>
              <a:t>Steps of Black Box Testing</a:t>
            </a:r>
            <a:endParaRPr/>
          </a:p>
          <a:p>
            <a:pPr marL="463550" marR="0" lvl="0" indent="-342900" algn="just" rtl="0">
              <a:lnSpc>
                <a:spcPct val="150000"/>
              </a:lnSpc>
              <a:spcBef>
                <a:spcPts val="0"/>
              </a:spcBef>
              <a:spcAft>
                <a:spcPts val="0"/>
              </a:spcAft>
              <a:buClr>
                <a:schemeClr val="dk1"/>
              </a:buClr>
              <a:buSzPts val="1900"/>
              <a:buFont typeface="Arial"/>
              <a:buChar char="•"/>
            </a:pPr>
            <a:r>
              <a:rPr lang="en-US" sz="2000" b="1" i="0" u="none" strike="noStrike" cap="none">
                <a:solidFill>
                  <a:srgbClr val="000000"/>
                </a:solidFill>
                <a:latin typeface="Times New Roman"/>
                <a:ea typeface="Times New Roman"/>
                <a:cs typeface="Times New Roman"/>
                <a:sym typeface="Times New Roman"/>
              </a:rPr>
              <a:t>Features of Black box testing</a:t>
            </a:r>
            <a:endParaRPr/>
          </a:p>
          <a:p>
            <a:pPr marL="463550" marR="0" lvl="0" indent="-342900" algn="just" rtl="0">
              <a:lnSpc>
                <a:spcPct val="150000"/>
              </a:lnSpc>
              <a:spcBef>
                <a:spcPts val="0"/>
              </a:spcBef>
              <a:spcAft>
                <a:spcPts val="0"/>
              </a:spcAft>
              <a:buClr>
                <a:schemeClr val="dk1"/>
              </a:buClr>
              <a:buSzPts val="1900"/>
              <a:buFont typeface="Arial"/>
              <a:buChar char="•"/>
            </a:pPr>
            <a:r>
              <a:rPr lang="en-US" sz="2000" b="1" i="0" u="none" strike="noStrike" cap="none">
                <a:solidFill>
                  <a:srgbClr val="000000"/>
                </a:solidFill>
                <a:latin typeface="Times New Roman"/>
                <a:ea typeface="Times New Roman"/>
                <a:cs typeface="Times New Roman"/>
                <a:sym typeface="Times New Roman"/>
              </a:rPr>
              <a:t>Advantages and Disadvantages of Black Box Testing</a:t>
            </a:r>
            <a:endParaRPr sz="2000" b="1" i="0" u="none" strike="noStrike" cap="none">
              <a:solidFill>
                <a:srgbClr val="000000"/>
              </a:solidFill>
              <a:latin typeface="Times New Roman"/>
              <a:ea typeface="Times New Roman"/>
              <a:cs typeface="Times New Roman"/>
              <a:sym typeface="Times New Roman"/>
            </a:endParaRPr>
          </a:p>
        </p:txBody>
      </p:sp>
      <p:sp>
        <p:nvSpPr>
          <p:cNvPr id="100" name="Google Shape;100;p2"/>
          <p:cNvSpPr txBox="1">
            <a:spLocks noGrp="1"/>
          </p:cNvSpPr>
          <p:nvPr>
            <p:ph type="body" idx="1"/>
          </p:nvPr>
        </p:nvSpPr>
        <p:spPr>
          <a:xfrm>
            <a:off x="305280" y="5199418"/>
            <a:ext cx="9295614" cy="40397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Clr>
                <a:schemeClr val="dk1"/>
              </a:buClr>
              <a:buSzPts val="2800"/>
              <a:buNone/>
            </a:pPr>
            <a:endParaRPr sz="2000">
              <a:latin typeface="Times New Roman"/>
              <a:ea typeface="Times New Roman"/>
              <a:cs typeface="Times New Roman"/>
              <a:sym typeface="Times New Roman"/>
            </a:endParaRPr>
          </a:p>
          <a:p>
            <a:pPr marL="0" marR="0" lvl="0" indent="0" algn="l" rtl="0">
              <a:lnSpc>
                <a:spcPct val="150000"/>
              </a:lnSpc>
              <a:spcBef>
                <a:spcPts val="0"/>
              </a:spcBef>
              <a:spcAft>
                <a:spcPts val="0"/>
              </a:spcAft>
              <a:buClr>
                <a:schemeClr val="dk1"/>
              </a:buClr>
              <a:buSzPts val="2800"/>
              <a:buNone/>
            </a:pPr>
            <a:endParaRPr sz="1800"/>
          </a:p>
          <a:p>
            <a:pPr marL="0" marR="0" lvl="0" indent="0" algn="l" rtl="0">
              <a:lnSpc>
                <a:spcPct val="150000"/>
              </a:lnSpc>
              <a:spcBef>
                <a:spcPts val="0"/>
              </a:spcBef>
              <a:spcAft>
                <a:spcPts val="0"/>
              </a:spcAft>
              <a:buClr>
                <a:schemeClr val="dk1"/>
              </a:buClr>
              <a:buSzPts val="2800"/>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
        <p:nvSpPr>
          <p:cNvPr id="107" name="Google Shape;107;p4"/>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Black-Box Testing Techniques</a:t>
            </a:r>
            <a:endParaRPr/>
          </a:p>
        </p:txBody>
      </p:sp>
      <p:sp>
        <p:nvSpPr>
          <p:cNvPr id="108" name="Google Shape;108;p4"/>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09" name="Google Shape;109;p4"/>
          <p:cNvSpPr/>
          <p:nvPr/>
        </p:nvSpPr>
        <p:spPr>
          <a:xfrm>
            <a:off x="241300" y="1277900"/>
            <a:ext cx="8661400" cy="2806987"/>
          </a:xfrm>
          <a:prstGeom prst="rect">
            <a:avLst/>
          </a:prstGeom>
          <a:noFill/>
          <a:ln>
            <a:noFill/>
          </a:ln>
        </p:spPr>
        <p:txBody>
          <a:bodyPr spcFirstLastPara="1" wrap="square" lIns="91425" tIns="45700" rIns="91425" bIns="45700" anchor="ctr" anchorCtr="0">
            <a:spAutoFit/>
          </a:bodyPr>
          <a:lstStyle/>
          <a:p>
            <a:pPr marL="285750" marR="0" lvl="0" indent="-285750" algn="just"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Black-box testing is a type of software testing in which the tester is not concerned with the internal knowledge or implementation details of the software but rather focuses on validating the functionality based on the provided specifications or requirements.</a:t>
            </a:r>
            <a:endParaRPr/>
          </a:p>
          <a:p>
            <a:pPr marL="0" marR="0" lvl="0" indent="0" algn="just" rtl="0">
              <a:lnSpc>
                <a:spcPct val="150000"/>
              </a:lnSpc>
              <a:spcBef>
                <a:spcPts val="0"/>
              </a:spcBef>
              <a:spcAft>
                <a:spcPts val="0"/>
              </a:spcAft>
              <a:buNone/>
            </a:pPr>
            <a:br>
              <a:rPr lang="en-US" sz="2000" b="0" i="0" u="none" strike="noStrike" cap="none">
                <a:solidFill>
                  <a:srgbClr val="000000"/>
                </a:solidFill>
                <a:latin typeface="Times New Roman"/>
                <a:ea typeface="Times New Roman"/>
                <a:cs typeface="Times New Roman"/>
                <a:sym typeface="Times New Roman"/>
              </a:rPr>
            </a:b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
        <p:nvSpPr>
          <p:cNvPr id="116" name="Google Shape;116;p6"/>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Black-Box Testing Techniques</a:t>
            </a:r>
            <a:endParaRPr/>
          </a:p>
        </p:txBody>
      </p:sp>
      <p:sp>
        <p:nvSpPr>
          <p:cNvPr id="117" name="Google Shape;117;p6"/>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8" name="Google Shape;118;p6"/>
          <p:cNvSpPr/>
          <p:nvPr/>
        </p:nvSpPr>
        <p:spPr>
          <a:xfrm>
            <a:off x="118490" y="819359"/>
            <a:ext cx="8661400" cy="6038641"/>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None/>
            </a:pPr>
            <a:r>
              <a:rPr lang="en-US" sz="2000" b="0" i="0" u="none" strike="noStrike" cap="none">
                <a:solidFill>
                  <a:srgbClr val="273239"/>
                </a:solidFill>
                <a:latin typeface="Times New Roman"/>
                <a:ea typeface="Times New Roman"/>
                <a:cs typeface="Times New Roman"/>
                <a:sym typeface="Times New Roman"/>
              </a:rPr>
              <a:t>Black box testing can be done in the following ways: </a:t>
            </a:r>
            <a:endParaRPr/>
          </a:p>
          <a:p>
            <a:pPr marL="0" marR="0" lvl="0" indent="0" algn="just" rtl="0">
              <a:lnSpc>
                <a:spcPct val="150000"/>
              </a:lnSpc>
              <a:spcBef>
                <a:spcPts val="0"/>
              </a:spcBef>
              <a:spcAft>
                <a:spcPts val="0"/>
              </a:spcAft>
              <a:buNone/>
            </a:pPr>
            <a:r>
              <a:rPr lang="en-US" sz="2000" b="1" i="0" u="none" strike="noStrike" cap="none">
                <a:solidFill>
                  <a:srgbClr val="273239"/>
                </a:solidFill>
                <a:latin typeface="Times New Roman"/>
                <a:ea typeface="Times New Roman"/>
                <a:cs typeface="Times New Roman"/>
                <a:sym typeface="Times New Roman"/>
              </a:rPr>
              <a:t>Syntax-Driven Testing – </a:t>
            </a:r>
            <a:r>
              <a:rPr lang="en-US" sz="2000" b="0" i="0" u="none" strike="noStrike" cap="none">
                <a:solidFill>
                  <a:srgbClr val="273239"/>
                </a:solidFill>
                <a:latin typeface="Times New Roman"/>
                <a:ea typeface="Times New Roman"/>
                <a:cs typeface="Times New Roman"/>
                <a:sym typeface="Times New Roman"/>
              </a:rPr>
              <a:t>This type of testing is applied to systems that can be syntactically represented by some language. For example, language can be represented by context-free grammar. In this, the test cases are generated so that each grammar rule is used at least once. </a:t>
            </a:r>
            <a:endParaRPr/>
          </a:p>
          <a:p>
            <a:pPr marL="0" marR="0" lvl="0" indent="0" algn="just" rtl="0">
              <a:lnSpc>
                <a:spcPct val="150000"/>
              </a:lnSpc>
              <a:spcBef>
                <a:spcPts val="0"/>
              </a:spcBef>
              <a:spcAft>
                <a:spcPts val="0"/>
              </a:spcAft>
              <a:buNone/>
            </a:pPr>
            <a:r>
              <a:rPr lang="en-US" sz="2000" b="1" i="0" u="none" strike="noStrike" cap="none">
                <a:solidFill>
                  <a:srgbClr val="273239"/>
                </a:solidFill>
                <a:latin typeface="Times New Roman"/>
                <a:ea typeface="Times New Roman"/>
                <a:cs typeface="Times New Roman"/>
                <a:sym typeface="Times New Roman"/>
              </a:rPr>
              <a:t>Equivalence partitioning – </a:t>
            </a:r>
            <a:r>
              <a:rPr lang="en-US" sz="2000" b="0" i="0" u="none" strike="noStrike" cap="none">
                <a:solidFill>
                  <a:srgbClr val="273239"/>
                </a:solidFill>
                <a:latin typeface="Times New Roman"/>
                <a:ea typeface="Times New Roman"/>
                <a:cs typeface="Times New Roman"/>
                <a:sym typeface="Times New Roman"/>
              </a:rPr>
              <a:t>It is often seen that many types of inputs work similarly so instead of giving all of them separately we can group them and test only one input of each group. The idea is to partition the input domain of the system into several equivalence classes such that each member of the class works similarly, i.e., if a test case in one class results in some error, other members of the class would also result in the same error. </a:t>
            </a:r>
            <a:endParaRPr/>
          </a:p>
          <a:p>
            <a:pPr marL="0" marR="0" lvl="0" indent="0" algn="just" rtl="0">
              <a:lnSpc>
                <a:spcPct val="150000"/>
              </a:lnSpc>
              <a:spcBef>
                <a:spcPts val="0"/>
              </a:spcBef>
              <a:spcAft>
                <a:spcPts val="0"/>
              </a:spcAft>
              <a:buNone/>
            </a:pPr>
            <a:br>
              <a:rPr lang="en-US" sz="2000" b="0" i="0" u="none" strike="noStrike" cap="none">
                <a:solidFill>
                  <a:srgbClr val="273239"/>
                </a:solidFill>
                <a:latin typeface="Times New Roman"/>
                <a:ea typeface="Times New Roman"/>
                <a:cs typeface="Times New Roman"/>
                <a:sym typeface="Times New Roman"/>
              </a:rPr>
            </a:br>
            <a:endParaRPr sz="2000" b="0" i="0" u="none" strike="noStrike" cap="none">
              <a:solidFill>
                <a:srgbClr val="273239"/>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7"/>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
        <p:nvSpPr>
          <p:cNvPr id="125" name="Google Shape;125;p7"/>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Steps of Black Box Testing</a:t>
            </a:r>
            <a:endParaRPr/>
          </a:p>
        </p:txBody>
      </p:sp>
      <p:sp>
        <p:nvSpPr>
          <p:cNvPr id="126" name="Google Shape;126;p7"/>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7" name="Google Shape;127;p7"/>
          <p:cNvSpPr/>
          <p:nvPr/>
        </p:nvSpPr>
        <p:spPr>
          <a:xfrm>
            <a:off x="50800" y="939560"/>
            <a:ext cx="9029700" cy="5443991"/>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None/>
            </a:pPr>
            <a:r>
              <a:rPr lang="en-US" sz="1800" b="0" i="0" u="none" strike="noStrike" cap="none">
                <a:solidFill>
                  <a:srgbClr val="273239"/>
                </a:solidFill>
                <a:latin typeface="Times New Roman"/>
                <a:ea typeface="Times New Roman"/>
                <a:cs typeface="Times New Roman"/>
                <a:sym typeface="Times New Roman"/>
              </a:rPr>
              <a:t>The steps of Black box testing technique:</a:t>
            </a:r>
            <a:endParaRPr/>
          </a:p>
          <a:p>
            <a:pPr marL="0" marR="0" lvl="0" indent="0" algn="just" rtl="0">
              <a:lnSpc>
                <a:spcPct val="150000"/>
              </a:lnSpc>
              <a:spcBef>
                <a:spcPts val="0"/>
              </a:spcBef>
              <a:spcAft>
                <a:spcPts val="0"/>
              </a:spcAft>
              <a:buNone/>
            </a:pPr>
            <a:r>
              <a:rPr lang="en-US" sz="1800" b="1" i="0" u="none" strike="noStrike" cap="none">
                <a:solidFill>
                  <a:srgbClr val="273239"/>
                </a:solidFill>
                <a:latin typeface="Times New Roman"/>
                <a:ea typeface="Times New Roman"/>
                <a:cs typeface="Times New Roman"/>
                <a:sym typeface="Times New Roman"/>
              </a:rPr>
              <a:t>1. Identification of equivalence class </a:t>
            </a:r>
            <a:r>
              <a:rPr lang="en-US" sz="1800" b="0" i="0" u="none" strike="noStrike" cap="none">
                <a:solidFill>
                  <a:srgbClr val="273239"/>
                </a:solidFill>
                <a:latin typeface="Times New Roman"/>
                <a:ea typeface="Times New Roman"/>
                <a:cs typeface="Times New Roman"/>
                <a:sym typeface="Times New Roman"/>
              </a:rPr>
              <a:t>– Partition any input domain into a minimum of two sets: valid values and invalid values. </a:t>
            </a:r>
            <a:endParaRPr/>
          </a:p>
          <a:p>
            <a:pPr marL="0" marR="0" lvl="0" indent="0" algn="just" rtl="0">
              <a:lnSpc>
                <a:spcPct val="150000"/>
              </a:lnSpc>
              <a:spcBef>
                <a:spcPts val="0"/>
              </a:spcBef>
              <a:spcAft>
                <a:spcPts val="0"/>
              </a:spcAft>
              <a:buNone/>
            </a:pPr>
            <a:r>
              <a:rPr lang="en-US" sz="1800" b="0" i="0" u="none" strike="noStrike" cap="none">
                <a:solidFill>
                  <a:srgbClr val="273239"/>
                </a:solidFill>
                <a:latin typeface="Times New Roman"/>
                <a:ea typeface="Times New Roman"/>
                <a:cs typeface="Times New Roman"/>
                <a:sym typeface="Times New Roman"/>
              </a:rPr>
              <a:t>Example: if the valid range is 0 to 100, select one valid input like 49 and one invalid like 104.</a:t>
            </a:r>
            <a:endParaRPr/>
          </a:p>
          <a:p>
            <a:pPr marL="0" marR="0" lvl="0" indent="0" algn="just" rtl="0">
              <a:lnSpc>
                <a:spcPct val="150000"/>
              </a:lnSpc>
              <a:spcBef>
                <a:spcPts val="0"/>
              </a:spcBef>
              <a:spcAft>
                <a:spcPts val="0"/>
              </a:spcAft>
              <a:buNone/>
            </a:pPr>
            <a:r>
              <a:rPr lang="en-US" sz="1800" b="1" i="0" u="none" strike="noStrike" cap="none">
                <a:solidFill>
                  <a:srgbClr val="273239"/>
                </a:solidFill>
                <a:latin typeface="Times New Roman"/>
                <a:ea typeface="Times New Roman"/>
                <a:cs typeface="Times New Roman"/>
                <a:sym typeface="Times New Roman"/>
              </a:rPr>
              <a:t>2. Generating test cases </a:t>
            </a:r>
            <a:r>
              <a:rPr lang="en-US" sz="1800" b="0" i="0" u="none" strike="noStrike" cap="none">
                <a:solidFill>
                  <a:srgbClr val="273239"/>
                </a:solidFill>
                <a:latin typeface="Times New Roman"/>
                <a:ea typeface="Times New Roman"/>
                <a:cs typeface="Times New Roman"/>
                <a:sym typeface="Times New Roman"/>
              </a:rPr>
              <a:t>– (i) To each valid and invalid class of input assign a unique identification number. (ii) Write a test case covering all valid and invalid test cases considering that no two invalid inputs mask each other</a:t>
            </a:r>
            <a:endParaRPr/>
          </a:p>
          <a:p>
            <a:pPr marL="0" marR="0" lvl="0" indent="0" algn="just" rtl="0">
              <a:lnSpc>
                <a:spcPct val="150000"/>
              </a:lnSpc>
              <a:spcBef>
                <a:spcPts val="0"/>
              </a:spcBef>
              <a:spcAft>
                <a:spcPts val="0"/>
              </a:spcAft>
              <a:buNone/>
            </a:pPr>
            <a:r>
              <a:rPr lang="en-US" sz="1800" b="0" i="0" u="none" strike="noStrike" cap="none">
                <a:solidFill>
                  <a:srgbClr val="273239"/>
                </a:solidFill>
                <a:latin typeface="Times New Roman"/>
                <a:ea typeface="Times New Roman"/>
                <a:cs typeface="Times New Roman"/>
                <a:sym typeface="Times New Roman"/>
              </a:rPr>
              <a:t>To calculate the square root of a number, the equivalence classes will be (a) Valid inputs:</a:t>
            </a:r>
            <a:endParaRPr/>
          </a:p>
          <a:p>
            <a:pPr marL="0" marR="0" lvl="0" indent="0" algn="just" rtl="0">
              <a:lnSpc>
                <a:spcPct val="150000"/>
              </a:lnSpc>
              <a:spcBef>
                <a:spcPts val="0"/>
              </a:spcBef>
              <a:spcAft>
                <a:spcPts val="0"/>
              </a:spcAft>
              <a:buNone/>
            </a:pPr>
            <a:r>
              <a:rPr lang="en-US" sz="1800" b="0" i="0" u="none" strike="noStrike" cap="none">
                <a:solidFill>
                  <a:srgbClr val="273239"/>
                </a:solidFill>
                <a:latin typeface="Times New Roman"/>
                <a:ea typeface="Times New Roman"/>
                <a:cs typeface="Times New Roman"/>
                <a:sym typeface="Times New Roman"/>
              </a:rPr>
              <a:t>The whole number which is a perfect square-output will be an integer.</a:t>
            </a:r>
            <a:endParaRPr/>
          </a:p>
          <a:p>
            <a:pPr marL="0" marR="0" lvl="0" indent="0" algn="just" rtl="0">
              <a:lnSpc>
                <a:spcPct val="150000"/>
              </a:lnSpc>
              <a:spcBef>
                <a:spcPts val="0"/>
              </a:spcBef>
              <a:spcAft>
                <a:spcPts val="0"/>
              </a:spcAft>
              <a:buNone/>
            </a:pPr>
            <a:r>
              <a:rPr lang="en-US" sz="1800" b="0" i="0" u="none" strike="noStrike" cap="none">
                <a:solidFill>
                  <a:srgbClr val="273239"/>
                </a:solidFill>
                <a:latin typeface="Times New Roman"/>
                <a:ea typeface="Times New Roman"/>
                <a:cs typeface="Times New Roman"/>
                <a:sym typeface="Times New Roman"/>
              </a:rPr>
              <a:t>The entire number which is not a perfect square-output will be a decimal number.</a:t>
            </a:r>
            <a:endParaRPr/>
          </a:p>
          <a:p>
            <a:pPr marL="0" marR="0" lvl="0" indent="0" algn="just" rtl="0">
              <a:lnSpc>
                <a:spcPct val="150000"/>
              </a:lnSpc>
              <a:spcBef>
                <a:spcPts val="0"/>
              </a:spcBef>
              <a:spcAft>
                <a:spcPts val="0"/>
              </a:spcAft>
              <a:buNone/>
            </a:pPr>
            <a:r>
              <a:rPr lang="en-US" sz="1800" b="0" i="0" u="none" strike="noStrike" cap="none">
                <a:solidFill>
                  <a:srgbClr val="273239"/>
                </a:solidFill>
                <a:latin typeface="Times New Roman"/>
                <a:ea typeface="Times New Roman"/>
                <a:cs typeface="Times New Roman"/>
                <a:sym typeface="Times New Roman"/>
              </a:rPr>
              <a:t>Positive decimals</a:t>
            </a:r>
            <a:endParaRPr/>
          </a:p>
          <a:p>
            <a:pPr marL="0" marR="0" lvl="0" indent="0" algn="just" rtl="0">
              <a:lnSpc>
                <a:spcPct val="150000"/>
              </a:lnSpc>
              <a:spcBef>
                <a:spcPts val="0"/>
              </a:spcBef>
              <a:spcAft>
                <a:spcPts val="0"/>
              </a:spcAft>
              <a:buNone/>
            </a:pPr>
            <a:r>
              <a:rPr lang="en-US" sz="1800" b="0" i="0" u="none" strike="noStrike" cap="none">
                <a:solidFill>
                  <a:srgbClr val="273239"/>
                </a:solidFill>
                <a:latin typeface="Times New Roman"/>
                <a:ea typeface="Times New Roman"/>
                <a:cs typeface="Times New Roman"/>
                <a:sym typeface="Times New Roman"/>
              </a:rPr>
              <a:t>Negative numbers(integer or decimal).</a:t>
            </a:r>
            <a:endParaRPr/>
          </a:p>
          <a:p>
            <a:pPr marL="0" marR="0" lvl="0" indent="0" algn="just" rtl="0">
              <a:lnSpc>
                <a:spcPct val="150000"/>
              </a:lnSpc>
              <a:spcBef>
                <a:spcPts val="0"/>
              </a:spcBef>
              <a:spcAft>
                <a:spcPts val="0"/>
              </a:spcAft>
              <a:buNone/>
            </a:pPr>
            <a:r>
              <a:rPr lang="en-US" sz="1800" b="0" i="0" u="none" strike="noStrike" cap="none">
                <a:solidFill>
                  <a:srgbClr val="273239"/>
                </a:solidFill>
                <a:latin typeface="Times New Roman"/>
                <a:ea typeface="Times New Roman"/>
                <a:cs typeface="Times New Roman"/>
                <a:sym typeface="Times New Roman"/>
              </a:rPr>
              <a:t>Characters other than numbers like “a”,”!”,”;”, etc.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6</a:t>
            </a:fld>
            <a:endParaRPr/>
          </a:p>
        </p:txBody>
      </p:sp>
      <p:sp>
        <p:nvSpPr>
          <p:cNvPr id="134" name="Google Shape;134;p8"/>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Steps of Black Box Testing</a:t>
            </a:r>
            <a:endParaRPr/>
          </a:p>
        </p:txBody>
      </p:sp>
      <p:sp>
        <p:nvSpPr>
          <p:cNvPr id="135" name="Google Shape;135;p8"/>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36" name="Google Shape;136;p8"/>
          <p:cNvSpPr/>
          <p:nvPr/>
        </p:nvSpPr>
        <p:spPr>
          <a:xfrm>
            <a:off x="241300" y="956490"/>
            <a:ext cx="8661400" cy="5478423"/>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None/>
            </a:pPr>
            <a:r>
              <a:rPr lang="en-US" sz="2000" b="1" i="0" u="none" strike="noStrike" cap="none">
                <a:solidFill>
                  <a:srgbClr val="273239"/>
                </a:solidFill>
                <a:latin typeface="Times New Roman"/>
                <a:ea typeface="Times New Roman"/>
                <a:cs typeface="Times New Roman"/>
                <a:sym typeface="Times New Roman"/>
              </a:rPr>
              <a:t>3. Boundary value analysis </a:t>
            </a:r>
            <a:r>
              <a:rPr lang="en-US" sz="2000" b="0" i="0" u="none" strike="noStrike" cap="none">
                <a:solidFill>
                  <a:srgbClr val="273239"/>
                </a:solidFill>
                <a:latin typeface="Times New Roman"/>
                <a:ea typeface="Times New Roman"/>
                <a:cs typeface="Times New Roman"/>
                <a:sym typeface="Times New Roman"/>
              </a:rPr>
              <a:t>– Boundaries are very good places for errors to occur. Hence, if test cases are designed for boundary values of the input domain then the efficiency of testing improves and the probability of finding errors also increases. For example – If the valid range is 10 to 100 then test for 10,100 also apart from valid and invalid inputs. </a:t>
            </a:r>
            <a:endParaRPr/>
          </a:p>
          <a:p>
            <a:pPr marL="0" marR="0" lvl="0" indent="0" algn="l" rtl="0">
              <a:lnSpc>
                <a:spcPct val="150000"/>
              </a:lnSpc>
              <a:spcBef>
                <a:spcPts val="0"/>
              </a:spcBef>
              <a:spcAft>
                <a:spcPts val="0"/>
              </a:spcAft>
              <a:buNone/>
            </a:pPr>
            <a:r>
              <a:rPr lang="en-US" sz="2000" b="1" i="0" u="none" strike="noStrike" cap="none">
                <a:solidFill>
                  <a:srgbClr val="273239"/>
                </a:solidFill>
                <a:latin typeface="Times New Roman"/>
                <a:ea typeface="Times New Roman"/>
                <a:cs typeface="Times New Roman"/>
                <a:sym typeface="Times New Roman"/>
              </a:rPr>
              <a:t>4. Cause effect graphing </a:t>
            </a:r>
            <a:r>
              <a:rPr lang="en-US" sz="2000" b="0" i="0" u="none" strike="noStrike" cap="none">
                <a:solidFill>
                  <a:srgbClr val="273239"/>
                </a:solidFill>
                <a:latin typeface="Times New Roman"/>
                <a:ea typeface="Times New Roman"/>
                <a:cs typeface="Times New Roman"/>
                <a:sym typeface="Times New Roman"/>
              </a:rPr>
              <a:t>– This technique establishes a relationship between logical input called causes with corresponding actions called the effect. The causes and effects are represented using Boolean graphs. The following steps are followed:</a:t>
            </a:r>
            <a:endParaRPr/>
          </a:p>
          <a:p>
            <a:pPr marL="0" marR="0" lvl="0" indent="-1270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273239"/>
                </a:solidFill>
                <a:latin typeface="Times New Roman"/>
                <a:ea typeface="Times New Roman"/>
                <a:cs typeface="Times New Roman"/>
                <a:sym typeface="Times New Roman"/>
              </a:rPr>
              <a:t> Identify inputs (causes) and outputs (effect).</a:t>
            </a:r>
            <a:endParaRPr/>
          </a:p>
          <a:p>
            <a:pPr marL="0" marR="0" lvl="0" indent="-1270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273239"/>
                </a:solidFill>
                <a:latin typeface="Times New Roman"/>
                <a:ea typeface="Times New Roman"/>
                <a:cs typeface="Times New Roman"/>
                <a:sym typeface="Times New Roman"/>
              </a:rPr>
              <a:t> Develop a cause-effect graph.</a:t>
            </a:r>
            <a:endParaRPr/>
          </a:p>
          <a:p>
            <a:pPr marL="0" marR="0" lvl="0" indent="-1270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273239"/>
                </a:solidFill>
                <a:latin typeface="Times New Roman"/>
                <a:ea typeface="Times New Roman"/>
                <a:cs typeface="Times New Roman"/>
                <a:sym typeface="Times New Roman"/>
              </a:rPr>
              <a:t> Transform the graph into a decision table.</a:t>
            </a:r>
            <a:endParaRPr/>
          </a:p>
          <a:p>
            <a:pPr marL="0" marR="0" lvl="0" indent="-1270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273239"/>
                </a:solidFill>
                <a:latin typeface="Times New Roman"/>
                <a:ea typeface="Times New Roman"/>
                <a:cs typeface="Times New Roman"/>
                <a:sym typeface="Times New Roman"/>
              </a:rPr>
              <a:t> Convert decision table rules to test cases.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9"/>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7</a:t>
            </a:fld>
            <a:endParaRPr/>
          </a:p>
        </p:txBody>
      </p:sp>
      <p:sp>
        <p:nvSpPr>
          <p:cNvPr id="143" name="Google Shape;143;p9"/>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Steps of Black Box Testing</a:t>
            </a:r>
            <a:endParaRPr/>
          </a:p>
        </p:txBody>
      </p:sp>
      <p:sp>
        <p:nvSpPr>
          <p:cNvPr id="144" name="Google Shape;144;p9"/>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45" name="Google Shape;145;p9"/>
          <p:cNvSpPr txBox="1"/>
          <p:nvPr/>
        </p:nvSpPr>
        <p:spPr>
          <a:xfrm>
            <a:off x="934408" y="5443366"/>
            <a:ext cx="229902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folHlink"/>
                </a:solidFill>
                <a:latin typeface="Times"/>
                <a:ea typeface="Times"/>
                <a:cs typeface="Times"/>
                <a:sym typeface="Times"/>
              </a:rPr>
              <a:t>Figure 1: Cause Effect Graph</a:t>
            </a:r>
            <a:endParaRPr sz="1400" b="0" i="0" u="none" strike="noStrike" cap="none">
              <a:solidFill>
                <a:srgbClr val="000000"/>
              </a:solidFill>
              <a:latin typeface="Times"/>
              <a:ea typeface="Times"/>
              <a:cs typeface="Times"/>
              <a:sym typeface="Times"/>
            </a:endParaRPr>
          </a:p>
        </p:txBody>
      </p:sp>
      <p:pic>
        <p:nvPicPr>
          <p:cNvPr id="146" name="Google Shape;146;p9" descr="Lightbox"/>
          <p:cNvPicPr preferRelativeResize="0"/>
          <p:nvPr/>
        </p:nvPicPr>
        <p:blipFill rotWithShape="1">
          <a:blip r:embed="rId3">
            <a:alphaModFix/>
          </a:blip>
          <a:srcRect/>
          <a:stretch/>
        </p:blipFill>
        <p:spPr>
          <a:xfrm>
            <a:off x="70612" y="1289831"/>
            <a:ext cx="4026618" cy="4087443"/>
          </a:xfrm>
          <a:prstGeom prst="rect">
            <a:avLst/>
          </a:prstGeom>
          <a:noFill/>
          <a:ln>
            <a:noFill/>
          </a:ln>
        </p:spPr>
      </p:pic>
      <p:pic>
        <p:nvPicPr>
          <p:cNvPr id="147" name="Google Shape;147;p9" descr="Lightbox"/>
          <p:cNvPicPr preferRelativeResize="0"/>
          <p:nvPr/>
        </p:nvPicPr>
        <p:blipFill rotWithShape="1">
          <a:blip r:embed="rId4">
            <a:alphaModFix/>
          </a:blip>
          <a:srcRect l="1987" t="2562" r="2504" b="2507"/>
          <a:stretch/>
        </p:blipFill>
        <p:spPr>
          <a:xfrm>
            <a:off x="4097230" y="2078431"/>
            <a:ext cx="5130800" cy="2845233"/>
          </a:xfrm>
          <a:prstGeom prst="rect">
            <a:avLst/>
          </a:prstGeom>
          <a:noFill/>
          <a:ln>
            <a:noFill/>
          </a:ln>
        </p:spPr>
      </p:pic>
      <p:sp>
        <p:nvSpPr>
          <p:cNvPr id="148" name="Google Shape;148;p9"/>
          <p:cNvSpPr txBox="1"/>
          <p:nvPr/>
        </p:nvSpPr>
        <p:spPr>
          <a:xfrm>
            <a:off x="5675019" y="5441732"/>
            <a:ext cx="197522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folHlink"/>
                </a:solidFill>
                <a:latin typeface="Times"/>
                <a:ea typeface="Times"/>
                <a:cs typeface="Times"/>
                <a:sym typeface="Times"/>
              </a:rPr>
              <a:t>Figure 2: Decision Table</a:t>
            </a:r>
            <a:endParaRPr sz="1400" b="0" i="0" u="none" strike="noStrike" cap="none">
              <a:solidFill>
                <a:srgbClr val="000000"/>
              </a:solidFill>
              <a:latin typeface="Times"/>
              <a:ea typeface="Times"/>
              <a:cs typeface="Times"/>
              <a:sym typeface="Times"/>
            </a:endParaRPr>
          </a:p>
        </p:txBody>
      </p:sp>
      <p:sp>
        <p:nvSpPr>
          <p:cNvPr id="149" name="Google Shape;149;p9"/>
          <p:cNvSpPr txBox="1"/>
          <p:nvPr/>
        </p:nvSpPr>
        <p:spPr>
          <a:xfrm>
            <a:off x="70612" y="834017"/>
            <a:ext cx="512368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273239"/>
                </a:solidFill>
                <a:latin typeface="Times New Roman"/>
                <a:ea typeface="Times New Roman"/>
                <a:cs typeface="Times New Roman"/>
                <a:sym typeface="Times New Roman"/>
              </a:rPr>
              <a:t>4. Cause effect graphing </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8</a:t>
            </a:fld>
            <a:endParaRPr/>
          </a:p>
        </p:txBody>
      </p:sp>
      <p:sp>
        <p:nvSpPr>
          <p:cNvPr id="156" name="Google Shape;156;p10"/>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Steps of Black Box Testing</a:t>
            </a:r>
            <a:endParaRPr/>
          </a:p>
        </p:txBody>
      </p:sp>
      <p:sp>
        <p:nvSpPr>
          <p:cNvPr id="157" name="Google Shape;157;p10"/>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58" name="Google Shape;158;p10"/>
          <p:cNvSpPr/>
          <p:nvPr/>
        </p:nvSpPr>
        <p:spPr>
          <a:xfrm>
            <a:off x="385190" y="1007180"/>
            <a:ext cx="8415910" cy="5576976"/>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None/>
            </a:pPr>
            <a:r>
              <a:rPr lang="en-US" sz="2000" b="0" i="0" u="none" strike="noStrike" cap="none">
                <a:solidFill>
                  <a:srgbClr val="273239"/>
                </a:solidFill>
                <a:latin typeface="Times New Roman"/>
                <a:ea typeface="Times New Roman"/>
                <a:cs typeface="Times New Roman"/>
                <a:sym typeface="Times New Roman"/>
              </a:rPr>
              <a:t>Each column corresponds to a rule which will become a test case for testing. So there will be 4 test cases. </a:t>
            </a:r>
            <a:endParaRPr/>
          </a:p>
          <a:p>
            <a:pPr marL="0" marR="0" lvl="0" indent="0" algn="just" rtl="0">
              <a:lnSpc>
                <a:spcPct val="150000"/>
              </a:lnSpc>
              <a:spcBef>
                <a:spcPts val="0"/>
              </a:spcBef>
              <a:spcAft>
                <a:spcPts val="0"/>
              </a:spcAft>
              <a:buNone/>
            </a:pPr>
            <a:r>
              <a:rPr lang="en-US" sz="2000" b="1" i="0" u="none" strike="noStrike" cap="none">
                <a:solidFill>
                  <a:srgbClr val="273239"/>
                </a:solidFill>
                <a:latin typeface="Times New Roman"/>
                <a:ea typeface="Times New Roman"/>
                <a:cs typeface="Times New Roman"/>
                <a:sym typeface="Times New Roman"/>
              </a:rPr>
              <a:t>5. Requirement-based testing –</a:t>
            </a:r>
            <a:r>
              <a:rPr lang="en-US" sz="2000" b="0" i="0" u="none" strike="noStrike" cap="none">
                <a:solidFill>
                  <a:srgbClr val="273239"/>
                </a:solidFill>
                <a:latin typeface="Times New Roman"/>
                <a:ea typeface="Times New Roman"/>
                <a:cs typeface="Times New Roman"/>
                <a:sym typeface="Times New Roman"/>
              </a:rPr>
              <a:t> It includes validating the requirements given in the SRS of a software system. </a:t>
            </a:r>
            <a:endParaRPr/>
          </a:p>
          <a:p>
            <a:pPr marL="0" marR="0" lvl="0" indent="0" algn="just" rtl="0">
              <a:lnSpc>
                <a:spcPct val="150000"/>
              </a:lnSpc>
              <a:spcBef>
                <a:spcPts val="0"/>
              </a:spcBef>
              <a:spcAft>
                <a:spcPts val="0"/>
              </a:spcAft>
              <a:buNone/>
            </a:pPr>
            <a:r>
              <a:rPr lang="en-US" sz="2000" b="1" i="0" u="none" strike="noStrike" cap="none">
                <a:solidFill>
                  <a:srgbClr val="273239"/>
                </a:solidFill>
                <a:latin typeface="Times New Roman"/>
                <a:ea typeface="Times New Roman"/>
                <a:cs typeface="Times New Roman"/>
                <a:sym typeface="Times New Roman"/>
              </a:rPr>
              <a:t>6. Compatibility testing –</a:t>
            </a:r>
            <a:r>
              <a:rPr lang="en-US" sz="2000" b="0" i="0" u="none" strike="noStrike" cap="none">
                <a:solidFill>
                  <a:srgbClr val="273239"/>
                </a:solidFill>
                <a:latin typeface="Times New Roman"/>
                <a:ea typeface="Times New Roman"/>
                <a:cs typeface="Times New Roman"/>
                <a:sym typeface="Times New Roman"/>
              </a:rPr>
              <a:t> The test case results not only depends on the product but is also on the infrastructure for delivering functionality. When the infrastructure parameters are changed it is still expected to work properly. Some parameters that generally affect the compatibility of software are:</a:t>
            </a:r>
            <a:endParaRPr/>
          </a:p>
          <a:p>
            <a:pPr marL="0" marR="0" lvl="0" indent="-127000" algn="just"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273239"/>
                </a:solidFill>
                <a:latin typeface="Times New Roman"/>
                <a:ea typeface="Times New Roman"/>
                <a:cs typeface="Times New Roman"/>
                <a:sym typeface="Times New Roman"/>
              </a:rPr>
              <a:t>Processor (Pentium 3, Pentium 4) and several processors.</a:t>
            </a:r>
            <a:endParaRPr/>
          </a:p>
          <a:p>
            <a:pPr marL="0" marR="0" lvl="0" indent="-127000" algn="just"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273239"/>
                </a:solidFill>
                <a:latin typeface="Times New Roman"/>
                <a:ea typeface="Times New Roman"/>
                <a:cs typeface="Times New Roman"/>
                <a:sym typeface="Times New Roman"/>
              </a:rPr>
              <a:t>Architecture and characteristics of machine (32-bit or 64-bit).</a:t>
            </a:r>
            <a:endParaRPr/>
          </a:p>
          <a:p>
            <a:pPr marL="0" marR="0" lvl="0" indent="-127000" algn="just"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273239"/>
                </a:solidFill>
                <a:latin typeface="Times New Roman"/>
                <a:ea typeface="Times New Roman"/>
                <a:cs typeface="Times New Roman"/>
                <a:sym typeface="Times New Roman"/>
              </a:rPr>
              <a:t>Back-end components such as database servers.</a:t>
            </a:r>
            <a:endParaRPr/>
          </a:p>
          <a:p>
            <a:pPr marL="0" marR="0" lvl="0" indent="-127000" algn="just"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273239"/>
                </a:solidFill>
                <a:latin typeface="Times New Roman"/>
                <a:ea typeface="Times New Roman"/>
                <a:cs typeface="Times New Roman"/>
                <a:sym typeface="Times New Roman"/>
              </a:rPr>
              <a:t>Operating System (Windows, Linux, etc).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1"/>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9</a:t>
            </a:fld>
            <a:endParaRPr/>
          </a:p>
        </p:txBody>
      </p:sp>
      <p:sp>
        <p:nvSpPr>
          <p:cNvPr id="165" name="Google Shape;165;p11"/>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Features of Black Box Testing</a:t>
            </a:r>
            <a:endParaRPr/>
          </a:p>
        </p:txBody>
      </p:sp>
      <p:sp>
        <p:nvSpPr>
          <p:cNvPr id="166" name="Google Shape;166;p11"/>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7" name="Google Shape;167;p11"/>
          <p:cNvSpPr/>
          <p:nvPr/>
        </p:nvSpPr>
        <p:spPr>
          <a:xfrm>
            <a:off x="385190" y="2161341"/>
            <a:ext cx="8415910" cy="3268652"/>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None/>
            </a:pPr>
            <a:r>
              <a:rPr lang="en-US" sz="2000" b="0" i="0" u="none" strike="noStrike" cap="none">
                <a:solidFill>
                  <a:srgbClr val="273239"/>
                </a:solidFill>
                <a:latin typeface="Times New Roman"/>
                <a:ea typeface="Times New Roman"/>
                <a:cs typeface="Times New Roman"/>
                <a:sym typeface="Times New Roman"/>
              </a:rPr>
              <a:t>What can be identified by Black Box Testing</a:t>
            </a:r>
            <a:endParaRPr/>
          </a:p>
          <a:p>
            <a:pPr marL="342900" marR="0" lvl="0" indent="-342900" algn="just"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Discovers missing functions, incorrect function &amp; interface errors</a:t>
            </a:r>
            <a:endParaRPr/>
          </a:p>
          <a:p>
            <a:pPr marL="342900" marR="0" lvl="0" indent="-342900" algn="just"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Discover the errors faced in accessing the database</a:t>
            </a:r>
            <a:endParaRPr/>
          </a:p>
          <a:p>
            <a:pPr marL="342900" marR="0" lvl="0" indent="-342900" algn="just"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Discovers the errors that occur while initiating &amp; terminating any functions.</a:t>
            </a:r>
            <a:endParaRPr/>
          </a:p>
          <a:p>
            <a:pPr marL="342900" marR="0" lvl="0" indent="-342900" algn="just"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Discovers the errors in performance or behaviour of software.</a:t>
            </a:r>
            <a:endParaRPr/>
          </a:p>
          <a:p>
            <a:pPr marL="0" marR="0" lvl="0" indent="0" algn="just" rtl="0">
              <a:lnSpc>
                <a:spcPct val="150000"/>
              </a:lnSpc>
              <a:spcBef>
                <a:spcPts val="0"/>
              </a:spcBef>
              <a:spcAft>
                <a:spcPts val="0"/>
              </a:spcAft>
              <a:buNone/>
            </a:pPr>
            <a:br>
              <a:rPr lang="en-US" sz="2000" b="1" i="0" u="none" strike="noStrike" cap="none">
                <a:solidFill>
                  <a:srgbClr val="273239"/>
                </a:solidFill>
                <a:latin typeface="Times New Roman"/>
                <a:ea typeface="Times New Roman"/>
                <a:cs typeface="Times New Roman"/>
                <a:sym typeface="Times New Roman"/>
              </a:rPr>
            </a:br>
            <a:endParaRPr sz="2000" b="0" i="0" u="none" strike="noStrike" cap="none">
              <a:solidFill>
                <a:srgbClr val="273239"/>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1412</Words>
  <Application>Microsoft Office PowerPoint</Application>
  <PresentationFormat>On-screen Show (4:3)</PresentationFormat>
  <Paragraphs>137</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Gurpreet Singh</cp:lastModifiedBy>
  <cp:revision>1</cp:revision>
  <dcterms:created xsi:type="dcterms:W3CDTF">2010-04-09T07:36:15Z</dcterms:created>
  <dcterms:modified xsi:type="dcterms:W3CDTF">2024-01-12T09:23:38Z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