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868" r:id="rId3"/>
    <p:sldId id="887" r:id="rId4"/>
    <p:sldId id="872" r:id="rId5"/>
    <p:sldId id="871" r:id="rId6"/>
    <p:sldId id="888" r:id="rId7"/>
    <p:sldId id="889" r:id="rId8"/>
    <p:sldId id="890" r:id="rId9"/>
    <p:sldId id="891" r:id="rId10"/>
    <p:sldId id="892" r:id="rId11"/>
    <p:sldId id="893" r:id="rId12"/>
    <p:sldId id="894" r:id="rId13"/>
    <p:sldId id="895" r:id="rId14"/>
    <p:sldId id="896" r:id="rId15"/>
    <p:sldId id="897" r:id="rId16"/>
    <p:sldId id="898" r:id="rId17"/>
    <p:sldId id="899" r:id="rId18"/>
    <p:sldId id="900" r:id="rId19"/>
    <p:sldId id="901" r:id="rId20"/>
    <p:sldId id="902" r:id="rId21"/>
    <p:sldId id="903" r:id="rId22"/>
    <p:sldId id="870" r:id="rId23"/>
    <p:sldId id="904" r:id="rId24"/>
    <p:sldId id="905" r:id="rId25"/>
    <p:sldId id="906" r:id="rId26"/>
    <p:sldId id="907" r:id="rId27"/>
    <p:sldId id="908" r:id="rId28"/>
    <p:sldId id="909" r:id="rId29"/>
    <p:sldId id="910" r:id="rId30"/>
    <p:sldId id="875" r:id="rId31"/>
    <p:sldId id="874" r:id="rId32"/>
    <p:sldId id="873" r:id="rId33"/>
    <p:sldId id="883" r:id="rId34"/>
    <p:sldId id="880" r:id="rId35"/>
    <p:sldId id="885" r:id="rId36"/>
    <p:sldId id="863" r:id="rId37"/>
    <p:sldId id="854" r:id="rId38"/>
    <p:sldId id="313" r:id="rId39"/>
  </p:sldIdLst>
  <p:sldSz cx="9144000" cy="6858000" type="screen4x3"/>
  <p:notesSz cx="7559675" cy="10691813"/>
  <p:embeddedFontLst>
    <p:embeddedFont>
      <p:font typeface="Calibri"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461" autoAdjust="0"/>
  </p:normalViewPr>
  <p:slideViewPr>
    <p:cSldViewPr snapToGrid="0">
      <p:cViewPr varScale="1">
        <p:scale>
          <a:sx n="74" d="100"/>
          <a:sy n="74" d="100"/>
        </p:scale>
        <p:origin x="-1690" y="-6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8" Type="http://schemas.openxmlformats.org/officeDocument/2006/relationships/slide" Target="slides/slide7.xml"/><Relationship Id="rId7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xmlns=""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OOSE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unified-modeling-language-uml-sequence-diagrams/" TargetMode="External"/><Relationship Id="rId2" Type="http://schemas.openxmlformats.org/officeDocument/2006/relationships/hyperlink" Target="https://www.tutorialspoint.com/uml/uml_interaction_diagram.htm" TargetMode="External"/><Relationship Id="rId1" Type="http://schemas.openxmlformats.org/officeDocument/2006/relationships/slideLayout" Target="../slideLayouts/slideLayout13.xml"/><Relationship Id="rId4" Type="http://schemas.openxmlformats.org/officeDocument/2006/relationships/hyperlink" Target="https://www.tutorialspoint.com/software_testing_dictionary/alpha_testing.htm"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27238" y="2979505"/>
            <a:ext cx="7564618" cy="125344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24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Introduction to Interaction Diagrams</a:t>
            </a:r>
            <a:endParaRPr lang="en-US" sz="2400" b="1" i="0" u="none" strike="noStrike" cap="none" dirty="0">
              <a:solidFill>
                <a:schemeClr val="bg2">
                  <a:lumMod val="60000"/>
                  <a:lumOff val="40000"/>
                </a:schemeClr>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xmlns="" id="{C9F80F3F-71B9-9667-D443-B755FD9B5632}"/>
              </a:ext>
            </a:extLst>
          </p:cNvPr>
          <p:cNvSpPr txBox="1"/>
          <p:nvPr/>
        </p:nvSpPr>
        <p:spPr>
          <a:xfrm>
            <a:off x="1398799" y="2102069"/>
            <a:ext cx="6346401" cy="882293"/>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4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400" b="1" i="0" u="none" strike="noStrike" cap="none" dirty="0">
                <a:solidFill>
                  <a:schemeClr val="dk1"/>
                </a:solidFill>
                <a:latin typeface="Times New Roman"/>
                <a:ea typeface="Times New Roman"/>
                <a:cs typeface="Times New Roman"/>
                <a:sym typeface="Times New Roman"/>
              </a:rPr>
              <a:t>22CS017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b="1" dirty="0"/>
            </a:br>
            <a:r>
              <a:rPr lang="en-US" b="1" dirty="0"/>
              <a:t> Synchronous Message</a:t>
            </a:r>
            <a:r>
              <a:rPr lang="en-US" dirty="0"/>
              <a:t/>
            </a:r>
            <a:br>
              <a:rPr lang="en-US" dirty="0"/>
            </a:br>
            <a:endParaRPr lang="en-US" dirty="0"/>
          </a:p>
        </p:txBody>
      </p:sp>
      <p:sp>
        <p:nvSpPr>
          <p:cNvPr id="3" name="Text Placeholder 2"/>
          <p:cNvSpPr>
            <a:spLocks noGrp="1"/>
          </p:cNvSpPr>
          <p:nvPr>
            <p:ph type="body" idx="1"/>
          </p:nvPr>
        </p:nvSpPr>
        <p:spPr>
          <a:xfrm>
            <a:off x="375006" y="1162731"/>
            <a:ext cx="8229240" cy="3977280"/>
          </a:xfrm>
        </p:spPr>
        <p:txBody>
          <a:bodyPr>
            <a:normAutofit/>
          </a:bodyPr>
          <a:lstStyle/>
          <a:p>
            <a:pPr algn="just" fontAlgn="base"/>
            <a:r>
              <a:rPr lang="en-US" sz="1800" dirty="0">
                <a:latin typeface="Times New Roman" pitchFamily="18" charset="0"/>
                <a:cs typeface="Times New Roman" pitchFamily="18" charset="0"/>
              </a:rPr>
              <a:t>A synchronous message waits for a reply before the interaction can move forward. The sender waits until the receiver has completed the processing of the message. The caller continues only when it knows that the receiver has processed the previous message i.e. it receives a reply message.</a:t>
            </a:r>
          </a:p>
          <a:p>
            <a:pPr algn="just" fontAlgn="base"/>
            <a:r>
              <a:rPr lang="en-US" sz="1800" dirty="0">
                <a:latin typeface="Times New Roman" pitchFamily="18" charset="0"/>
                <a:cs typeface="Times New Roman" pitchFamily="18" charset="0"/>
              </a:rPr>
              <a:t>A large number of calls in object oriented programming are synchronous.</a:t>
            </a:r>
          </a:p>
          <a:p>
            <a:pPr algn="just" fontAlgn="base"/>
            <a:r>
              <a:rPr lang="en-US" sz="1800" dirty="0">
                <a:latin typeface="Times New Roman" pitchFamily="18" charset="0"/>
                <a:cs typeface="Times New Roman" pitchFamily="18" charset="0"/>
              </a:rPr>
              <a:t>We use a </a:t>
            </a:r>
            <a:r>
              <a:rPr lang="en-US" sz="1800" b="1" dirty="0">
                <a:latin typeface="Times New Roman" pitchFamily="18" charset="0"/>
                <a:cs typeface="Times New Roman" pitchFamily="18" charset="0"/>
              </a:rPr>
              <a:t>solid arrow head</a:t>
            </a:r>
            <a:r>
              <a:rPr lang="en-US" sz="1800" dirty="0">
                <a:latin typeface="Times New Roman" pitchFamily="18" charset="0"/>
                <a:cs typeface="Times New Roman" pitchFamily="18" charset="0"/>
              </a:rPr>
              <a:t> to represent a synchronous message.</a:t>
            </a:r>
          </a:p>
          <a:p>
            <a:pPr algn="just"/>
            <a:endParaRPr lang="en-US" sz="18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srcRect/>
          <a:stretch>
            <a:fillRect/>
          </a:stretch>
        </p:blipFill>
        <p:spPr bwMode="auto">
          <a:xfrm>
            <a:off x="1376737" y="3125395"/>
            <a:ext cx="5959011" cy="2998003"/>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DF5A89A3-9B2E-B20A-86E4-4296BCB2335E}"/>
              </a:ext>
            </a:extLst>
          </p:cNvPr>
          <p:cNvSpPr txBox="1"/>
          <p:nvPr/>
        </p:nvSpPr>
        <p:spPr>
          <a:xfrm>
            <a:off x="2971801" y="6441353"/>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4: - Notation Symbol for </a:t>
            </a:r>
            <a:r>
              <a:rPr lang="en-IN" b="1" dirty="0">
                <a:latin typeface="Times New Roman" pitchFamily="18" charset="0"/>
                <a:cs typeface="Times New Roman" pitchFamily="18" charset="0"/>
              </a:rPr>
              <a:t>Messages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Asynchronous Message</a:t>
            </a:r>
            <a:endParaRPr lang="en-US" dirty="0"/>
          </a:p>
        </p:txBody>
      </p:sp>
      <p:sp>
        <p:nvSpPr>
          <p:cNvPr id="3" name="Text Placeholder 2"/>
          <p:cNvSpPr>
            <a:spLocks noGrp="1"/>
          </p:cNvSpPr>
          <p:nvPr>
            <p:ph type="body" idx="1"/>
          </p:nvPr>
        </p:nvSpPr>
        <p:spPr/>
        <p:txBody>
          <a:bodyPr>
            <a:normAutofit/>
          </a:bodyPr>
          <a:lstStyle/>
          <a:p>
            <a:pPr algn="just">
              <a:buNone/>
            </a:pPr>
            <a:r>
              <a:rPr lang="en-US" sz="1800" dirty="0">
                <a:latin typeface="Times New Roman" pitchFamily="18" charset="0"/>
                <a:cs typeface="Times New Roman" pitchFamily="18" charset="0"/>
              </a:rPr>
              <a:t>	An asynchronous message does not wait for a reply from the receiver. The interaction moves forward irrespective of the receiver processing the previous message or not. We use a </a:t>
            </a:r>
            <a:r>
              <a:rPr lang="en-US" sz="1800" b="1" dirty="0">
                <a:latin typeface="Times New Roman" pitchFamily="18" charset="0"/>
                <a:cs typeface="Times New Roman" pitchFamily="18" charset="0"/>
              </a:rPr>
              <a:t>lined arrow head</a:t>
            </a:r>
            <a:r>
              <a:rPr lang="en-US" sz="1800" dirty="0">
                <a:latin typeface="Times New Roman" pitchFamily="18" charset="0"/>
                <a:cs typeface="Times New Roman" pitchFamily="18" charset="0"/>
              </a:rPr>
              <a:t> to represent an asynchronous message.</a:t>
            </a:r>
          </a:p>
        </p:txBody>
      </p:sp>
      <p:pic>
        <p:nvPicPr>
          <p:cNvPr id="5122" name="Picture 2"/>
          <p:cNvPicPr>
            <a:picLocks noChangeAspect="1" noChangeArrowheads="1"/>
          </p:cNvPicPr>
          <p:nvPr/>
        </p:nvPicPr>
        <p:blipFill>
          <a:blip r:embed="rId2"/>
          <a:srcRect/>
          <a:stretch>
            <a:fillRect/>
          </a:stretch>
        </p:blipFill>
        <p:spPr bwMode="auto">
          <a:xfrm>
            <a:off x="1469204" y="2722652"/>
            <a:ext cx="5835722" cy="339047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1233C470-E217-D698-D96B-6376AB9AB7C5}"/>
              </a:ext>
            </a:extLst>
          </p:cNvPr>
          <p:cNvSpPr txBox="1"/>
          <p:nvPr/>
        </p:nvSpPr>
        <p:spPr>
          <a:xfrm>
            <a:off x="3034480" y="611312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5: - Notation Symbols for Messages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br>
              <a:rPr lang="en-IN" dirty="0"/>
            </a:br>
            <a:r>
              <a:rPr lang="en-IN" dirty="0"/>
              <a:t> </a:t>
            </a:r>
            <a:r>
              <a:rPr lang="en-US" b="1" dirty="0"/>
              <a:t>Create Message</a:t>
            </a:r>
            <a:br>
              <a:rPr lang="en-US" b="1" dirty="0"/>
            </a:br>
            <a:endParaRPr lang="en-US" dirty="0"/>
          </a:p>
        </p:txBody>
      </p:sp>
      <p:sp>
        <p:nvSpPr>
          <p:cNvPr id="3" name="Text Placeholder 2"/>
          <p:cNvSpPr>
            <a:spLocks noGrp="1"/>
          </p:cNvSpPr>
          <p:nvPr>
            <p:ph type="body" idx="1"/>
          </p:nvPr>
        </p:nvSpPr>
        <p:spPr>
          <a:xfrm>
            <a:off x="175311" y="1440360"/>
            <a:ext cx="8768992" cy="3977280"/>
          </a:xfrm>
        </p:spPr>
        <p:txBody>
          <a:bodyPr>
            <a:normAutofit/>
          </a:bodyPr>
          <a:lstStyle/>
          <a:p>
            <a:pPr algn="just">
              <a:buNone/>
            </a:pPr>
            <a:r>
              <a:rPr lang="en-US" sz="1800" dirty="0">
                <a:latin typeface="Times New Roman" pitchFamily="18" charset="0"/>
                <a:cs typeface="Times New Roman" pitchFamily="18" charset="0"/>
              </a:rPr>
              <a:t>	We use a Create message to instantiate a new object in the sequence diagram. There are situations when a particular message call requires the creation of an object. It is represented with a dotted arrow and create word labeled on it to specify that it is the create Message symbol.	The creation of a new order on a e-commerce website would require a new object of Order class to be created.</a:t>
            </a:r>
          </a:p>
        </p:txBody>
      </p:sp>
      <p:pic>
        <p:nvPicPr>
          <p:cNvPr id="6146" name="Picture 2"/>
          <p:cNvPicPr>
            <a:picLocks noChangeAspect="1" noChangeArrowheads="1"/>
          </p:cNvPicPr>
          <p:nvPr/>
        </p:nvPicPr>
        <p:blipFill>
          <a:blip r:embed="rId2"/>
          <a:srcRect/>
          <a:stretch>
            <a:fillRect/>
          </a:stretch>
        </p:blipFill>
        <p:spPr bwMode="auto">
          <a:xfrm>
            <a:off x="1489753" y="2825394"/>
            <a:ext cx="6123398" cy="3224944"/>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55C07BE0-80AA-1C0B-DC4C-686EE031C938}"/>
              </a:ext>
            </a:extLst>
          </p:cNvPr>
          <p:cNvSpPr txBox="1"/>
          <p:nvPr/>
        </p:nvSpPr>
        <p:spPr>
          <a:xfrm>
            <a:off x="2972835" y="6231146"/>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6: - Notation Symbol for </a:t>
            </a:r>
            <a:r>
              <a:rPr lang="en-IN" b="1" dirty="0">
                <a:latin typeface="Times New Roman" pitchFamily="18" charset="0"/>
                <a:cs typeface="Times New Roman" pitchFamily="18" charset="0"/>
              </a:rPr>
              <a:t>Messages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b="1" dirty="0"/>
            </a:br>
            <a:r>
              <a:rPr lang="en-US" b="1" dirty="0"/>
              <a:t> Delete Message</a:t>
            </a:r>
            <a:br>
              <a:rPr lang="en-US" b="1" dirty="0"/>
            </a:br>
            <a:endParaRPr lang="en-US" dirty="0"/>
          </a:p>
        </p:txBody>
      </p:sp>
      <p:sp>
        <p:nvSpPr>
          <p:cNvPr id="3" name="Text Placeholder 2"/>
          <p:cNvSpPr>
            <a:spLocks noGrp="1"/>
          </p:cNvSpPr>
          <p:nvPr>
            <p:ph type="body" idx="1"/>
          </p:nvPr>
        </p:nvSpPr>
        <p:spPr>
          <a:xfrm>
            <a:off x="303087" y="1070263"/>
            <a:ext cx="8229240" cy="3977280"/>
          </a:xfrm>
        </p:spPr>
        <p:txBody>
          <a:bodyPr>
            <a:normAutofit/>
          </a:bodyPr>
          <a:lstStyle/>
          <a:p>
            <a:pPr>
              <a:buNone/>
            </a:pPr>
            <a:r>
              <a:rPr lang="en-US" sz="1800" dirty="0">
                <a:latin typeface="Times New Roman" pitchFamily="18" charset="0"/>
                <a:cs typeface="Times New Roman" pitchFamily="18" charset="0"/>
              </a:rPr>
              <a:t>	We use a Delete Message to delete an object. When an object is deallocated memory or is destroyed within the system we use the Delete Message symbol. It destroys the occurrence of the object in the system. It is represented by an arrow terminating with a x.</a:t>
            </a:r>
          </a:p>
          <a:p>
            <a:pPr>
              <a:buNone/>
            </a:pPr>
            <a:r>
              <a:rPr lang="en-US" sz="1800" dirty="0">
                <a:latin typeface="Times New Roman" pitchFamily="18" charset="0"/>
                <a:cs typeface="Times New Roman" pitchFamily="18" charset="0"/>
              </a:rPr>
              <a:t>	In the scenario below when the order is received by the user, the object of order class can be destroyed.</a:t>
            </a:r>
          </a:p>
        </p:txBody>
      </p:sp>
      <p:pic>
        <p:nvPicPr>
          <p:cNvPr id="7170" name="Picture 2"/>
          <p:cNvPicPr>
            <a:picLocks noChangeAspect="1" noChangeArrowheads="1"/>
          </p:cNvPicPr>
          <p:nvPr/>
        </p:nvPicPr>
        <p:blipFill>
          <a:blip r:embed="rId2"/>
          <a:srcRect/>
          <a:stretch>
            <a:fillRect/>
          </a:stretch>
        </p:blipFill>
        <p:spPr bwMode="auto">
          <a:xfrm>
            <a:off x="1438382" y="2856217"/>
            <a:ext cx="5845996" cy="3000054"/>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90643C21-A9F0-26CD-58AE-0F46139472E0}"/>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7: - Notation Symbol for Messages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b="1" dirty="0"/>
            </a:br>
            <a:r>
              <a:rPr lang="en-US" b="1" dirty="0"/>
              <a:t> Self Message</a:t>
            </a:r>
            <a:br>
              <a:rPr lang="en-US" b="1" dirty="0"/>
            </a:br>
            <a:endParaRPr lang="en-US" dirty="0"/>
          </a:p>
        </p:txBody>
      </p:sp>
      <p:sp>
        <p:nvSpPr>
          <p:cNvPr id="3" name="Text Placeholder 2"/>
          <p:cNvSpPr>
            <a:spLocks noGrp="1"/>
          </p:cNvSpPr>
          <p:nvPr>
            <p:ph type="body" idx="1"/>
          </p:nvPr>
        </p:nvSpPr>
        <p:spPr/>
        <p:txBody>
          <a:bodyPr>
            <a:normAutofit/>
          </a:bodyPr>
          <a:lstStyle/>
          <a:p>
            <a:pPr algn="just">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Certain scenarios </a:t>
            </a:r>
            <a:r>
              <a:rPr lang="en-US" sz="1800" dirty="0">
                <a:latin typeface="Times New Roman" pitchFamily="18" charset="0"/>
                <a:cs typeface="Times New Roman" pitchFamily="18" charset="0"/>
              </a:rPr>
              <a:t>might arise where the object needs to send a message to itself. Such messages are called Self Messages and are represented with a </a:t>
            </a:r>
            <a:r>
              <a:rPr lang="en-US" sz="1800" b="1" dirty="0">
                <a:latin typeface="Times New Roman" pitchFamily="18" charset="0"/>
                <a:cs typeface="Times New Roman" pitchFamily="18" charset="0"/>
              </a:rPr>
              <a:t>U shaped arrow</a:t>
            </a:r>
            <a:r>
              <a:rPr lang="en-US" sz="1800" dirty="0">
                <a:latin typeface="Times New Roman" pitchFamily="18" charset="0"/>
                <a:cs typeface="Times New Roman" pitchFamily="18" charset="0"/>
              </a:rPr>
              <a:t>.</a:t>
            </a:r>
          </a:p>
        </p:txBody>
      </p:sp>
      <p:pic>
        <p:nvPicPr>
          <p:cNvPr id="8194" name="Picture 2"/>
          <p:cNvPicPr>
            <a:picLocks noChangeAspect="1" noChangeArrowheads="1"/>
          </p:cNvPicPr>
          <p:nvPr/>
        </p:nvPicPr>
        <p:blipFill>
          <a:blip r:embed="rId2"/>
          <a:srcRect/>
          <a:stretch>
            <a:fillRect/>
          </a:stretch>
        </p:blipFill>
        <p:spPr bwMode="auto">
          <a:xfrm>
            <a:off x="1787703" y="2609636"/>
            <a:ext cx="4911048" cy="300005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68FB0A9F-936A-6101-80B6-73D81DC1865A}"/>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a:t>
            </a:r>
            <a:r>
              <a:rPr lang="en-IN" b="1" dirty="0">
                <a:latin typeface="Times New Roman" pitchFamily="18" charset="0"/>
                <a:cs typeface="Times New Roman" pitchFamily="18" charset="0"/>
              </a:rPr>
              <a:t>8</a:t>
            </a:r>
            <a:r>
              <a:rPr lang="en-IN" sz="1400" b="1" dirty="0">
                <a:latin typeface="Times New Roman" pitchFamily="18" charset="0"/>
                <a:cs typeface="Times New Roman" pitchFamily="18" charset="0"/>
              </a:rPr>
              <a:t>: - Notation Symbol for Messages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Another Example (Self Message) </a:t>
            </a:r>
            <a:endParaRPr lang="en-US" dirty="0"/>
          </a:p>
        </p:txBody>
      </p:sp>
      <p:sp>
        <p:nvSpPr>
          <p:cNvPr id="3" name="Text Placeholder 2"/>
          <p:cNvSpPr>
            <a:spLocks noGrp="1"/>
          </p:cNvSpPr>
          <p:nvPr>
            <p:ph type="body" idx="1"/>
          </p:nvPr>
        </p:nvSpPr>
        <p:spPr/>
        <p:txBody>
          <a:bodyPr>
            <a:normAutofit/>
          </a:bodyPr>
          <a:lstStyle/>
          <a:p>
            <a:pPr>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Consider a scenario where the device wants to access its webcam. Such a scenario is represented using a self message.</a:t>
            </a:r>
          </a:p>
        </p:txBody>
      </p:sp>
      <p:pic>
        <p:nvPicPr>
          <p:cNvPr id="9218" name="Picture 2"/>
          <p:cNvPicPr>
            <a:picLocks noChangeAspect="1" noChangeArrowheads="1"/>
          </p:cNvPicPr>
          <p:nvPr/>
        </p:nvPicPr>
        <p:blipFill>
          <a:blip r:embed="rId2"/>
          <a:srcRect/>
          <a:stretch>
            <a:fillRect/>
          </a:stretch>
        </p:blipFill>
        <p:spPr bwMode="auto">
          <a:xfrm>
            <a:off x="1428108" y="2630184"/>
            <a:ext cx="5763802" cy="323636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1BD31489-A064-DEF2-FEAE-470E923F7105}"/>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a:t>
            </a:r>
            <a:r>
              <a:rPr lang="en-IN" b="1" dirty="0">
                <a:latin typeface="Times New Roman" pitchFamily="18" charset="0"/>
                <a:cs typeface="Times New Roman" pitchFamily="18" charset="0"/>
              </a:rPr>
              <a:t>9</a:t>
            </a:r>
            <a:r>
              <a:rPr lang="en-IN" sz="1400" b="1" dirty="0">
                <a:latin typeface="Times New Roman" pitchFamily="18" charset="0"/>
                <a:cs typeface="Times New Roman" pitchFamily="18" charset="0"/>
              </a:rPr>
              <a:t>: - Notation Symbol for Messages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br>
              <a:rPr lang="en-IN" dirty="0"/>
            </a:br>
            <a:r>
              <a:rPr lang="en-IN" dirty="0"/>
              <a:t> </a:t>
            </a:r>
            <a:r>
              <a:rPr lang="en-US" b="1" dirty="0"/>
              <a:t>Reply Message</a:t>
            </a:r>
            <a:br>
              <a:rPr lang="en-US" b="1" dirty="0"/>
            </a:br>
            <a:endParaRPr lang="en-US" dirty="0"/>
          </a:p>
        </p:txBody>
      </p:sp>
      <p:sp>
        <p:nvSpPr>
          <p:cNvPr id="3" name="Text Placeholder 2"/>
          <p:cNvSpPr>
            <a:spLocks noGrp="1"/>
          </p:cNvSpPr>
          <p:nvPr>
            <p:ph type="body" idx="1"/>
          </p:nvPr>
        </p:nvSpPr>
        <p:spPr>
          <a:xfrm>
            <a:off x="282539" y="1553149"/>
            <a:ext cx="8229240" cy="3977280"/>
          </a:xfrm>
        </p:spPr>
        <p:txBody>
          <a:bodyPr>
            <a:normAutofit/>
          </a:bodyPr>
          <a:lstStyle/>
          <a:p>
            <a:pPr algn="just">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Reply messages </a:t>
            </a:r>
            <a:r>
              <a:rPr lang="en-US" sz="1800" dirty="0">
                <a:latin typeface="Times New Roman" pitchFamily="18" charset="0"/>
                <a:cs typeface="Times New Roman" pitchFamily="18" charset="0"/>
              </a:rPr>
              <a:t>are used to show the message being sent from the receiver to the sender. We represent a return/reply message using an </a:t>
            </a:r>
            <a:r>
              <a:rPr lang="en-US" sz="1800" b="1" dirty="0">
                <a:latin typeface="Times New Roman" pitchFamily="18" charset="0"/>
                <a:cs typeface="Times New Roman" pitchFamily="18" charset="0"/>
              </a:rPr>
              <a:t>open arrow head with a dotted line</a:t>
            </a:r>
            <a:r>
              <a:rPr lang="en-US" sz="1800" dirty="0">
                <a:latin typeface="Times New Roman" pitchFamily="18" charset="0"/>
                <a:cs typeface="Times New Roman" pitchFamily="18" charset="0"/>
              </a:rPr>
              <a:t>. The interaction moves forward only when a reply message is sent by the receiver.</a:t>
            </a:r>
          </a:p>
        </p:txBody>
      </p:sp>
      <p:pic>
        <p:nvPicPr>
          <p:cNvPr id="10242" name="Picture 2"/>
          <p:cNvPicPr>
            <a:picLocks noChangeAspect="1" noChangeArrowheads="1"/>
          </p:cNvPicPr>
          <p:nvPr/>
        </p:nvPicPr>
        <p:blipFill>
          <a:blip r:embed="rId2"/>
          <a:srcRect/>
          <a:stretch>
            <a:fillRect/>
          </a:stretch>
        </p:blipFill>
        <p:spPr bwMode="auto">
          <a:xfrm>
            <a:off x="1469204" y="2835667"/>
            <a:ext cx="5712432" cy="2095929"/>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34469C28-D8DA-D083-74A4-EFC012C547B1}"/>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10: - Notation Symbol for Messages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 Example</a:t>
            </a:r>
            <a:endParaRPr lang="en-US" sz="3200" b="1" dirty="0"/>
          </a:p>
        </p:txBody>
      </p:sp>
      <p:sp>
        <p:nvSpPr>
          <p:cNvPr id="3" name="Text Placeholder 2"/>
          <p:cNvSpPr>
            <a:spLocks noGrp="1"/>
          </p:cNvSpPr>
          <p:nvPr>
            <p:ph type="body" idx="1"/>
          </p:nvPr>
        </p:nvSpPr>
        <p:spPr/>
        <p:txBody>
          <a:bodyPr>
            <a:normAutofit/>
          </a:bodyPr>
          <a:lstStyle/>
          <a:p>
            <a:pPr algn="just">
              <a:buNone/>
            </a:pPr>
            <a:r>
              <a:rPr lang="en-US" sz="1800" dirty="0">
                <a:latin typeface="Times New Roman" pitchFamily="18" charset="0"/>
                <a:cs typeface="Times New Roman" pitchFamily="18" charset="0"/>
              </a:rPr>
              <a:t>	Consider the scenario where the device requests a photo from the user. Here the message which shows the photo being sent is a reply message.</a:t>
            </a:r>
          </a:p>
        </p:txBody>
      </p:sp>
      <p:pic>
        <p:nvPicPr>
          <p:cNvPr id="11266" name="Picture 2"/>
          <p:cNvPicPr>
            <a:picLocks noChangeAspect="1" noChangeArrowheads="1"/>
          </p:cNvPicPr>
          <p:nvPr/>
        </p:nvPicPr>
        <p:blipFill>
          <a:blip r:embed="rId2"/>
          <a:srcRect/>
          <a:stretch>
            <a:fillRect/>
          </a:stretch>
        </p:blipFill>
        <p:spPr bwMode="auto">
          <a:xfrm>
            <a:off x="1695236" y="2630184"/>
            <a:ext cx="5558319" cy="335965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758B66FB-8AC1-229A-3476-B1AB0F5EF083}"/>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a:t>
            </a:r>
            <a:r>
              <a:rPr lang="en-IN" b="1" dirty="0">
                <a:latin typeface="Times New Roman" pitchFamily="18" charset="0"/>
                <a:cs typeface="Times New Roman" pitchFamily="18" charset="0"/>
              </a:rPr>
              <a:t>11</a:t>
            </a:r>
            <a:r>
              <a:rPr lang="en-IN" sz="1400" b="1" dirty="0">
                <a:latin typeface="Times New Roman" pitchFamily="18" charset="0"/>
                <a:cs typeface="Times New Roman" pitchFamily="18" charset="0"/>
              </a:rPr>
              <a:t>: - Example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b="1" dirty="0"/>
            </a:br>
            <a:r>
              <a:rPr lang="en-US" b="1" dirty="0"/>
              <a:t> Found Message</a:t>
            </a:r>
            <a:br>
              <a:rPr lang="en-US" b="1" dirty="0"/>
            </a:br>
            <a:endParaRPr lang="en-US" dirty="0"/>
          </a:p>
        </p:txBody>
      </p:sp>
      <p:sp>
        <p:nvSpPr>
          <p:cNvPr id="3" name="Text Placeholder 2"/>
          <p:cNvSpPr>
            <a:spLocks noGrp="1"/>
          </p:cNvSpPr>
          <p:nvPr>
            <p:ph type="body" idx="1"/>
          </p:nvPr>
        </p:nvSpPr>
        <p:spPr/>
        <p:txBody>
          <a:bodyPr>
            <a:normAutofit/>
          </a:bodyPr>
          <a:lstStyle/>
          <a:p>
            <a:pPr algn="just">
              <a:buNone/>
            </a:pPr>
            <a:r>
              <a:rPr lang="en-US" sz="1800" dirty="0">
                <a:latin typeface="Times New Roman" pitchFamily="18" charset="0"/>
                <a:cs typeface="Times New Roman" pitchFamily="18" charset="0"/>
              </a:rPr>
              <a:t>	A Found message is used to represent a scenario where an unknown source sends the message. It is represented using an </a:t>
            </a:r>
            <a:r>
              <a:rPr lang="en-US" sz="1800" b="1" dirty="0">
                <a:latin typeface="Times New Roman" pitchFamily="18" charset="0"/>
                <a:cs typeface="Times New Roman" pitchFamily="18" charset="0"/>
              </a:rPr>
              <a:t>arrow directed towards a lifeline</a:t>
            </a:r>
            <a:r>
              <a:rPr lang="en-US" sz="1800" dirty="0">
                <a:latin typeface="Times New Roman" pitchFamily="18" charset="0"/>
                <a:cs typeface="Times New Roman" pitchFamily="18" charset="0"/>
              </a:rPr>
              <a:t> from an end point.</a:t>
            </a:r>
          </a:p>
        </p:txBody>
      </p:sp>
      <p:pic>
        <p:nvPicPr>
          <p:cNvPr id="12290" name="Picture 2"/>
          <p:cNvPicPr>
            <a:picLocks noChangeAspect="1" noChangeArrowheads="1"/>
          </p:cNvPicPr>
          <p:nvPr/>
        </p:nvPicPr>
        <p:blipFill>
          <a:blip r:embed="rId2"/>
          <a:srcRect/>
          <a:stretch>
            <a:fillRect/>
          </a:stretch>
        </p:blipFill>
        <p:spPr bwMode="auto">
          <a:xfrm>
            <a:off x="1777428" y="2774023"/>
            <a:ext cx="4900773" cy="3061698"/>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98095EAE-AC1D-D8DF-AF5E-0D0BA2A40F5D}"/>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12: - Notation Symbol for Messages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b="1" dirty="0"/>
            </a:br>
            <a:r>
              <a:rPr lang="en-US" b="1" dirty="0"/>
              <a:t> Lost Message</a:t>
            </a:r>
            <a:br>
              <a:rPr lang="en-US" b="1" dirty="0"/>
            </a:br>
            <a:endParaRPr lang="en-US" dirty="0"/>
          </a:p>
        </p:txBody>
      </p:sp>
      <p:sp>
        <p:nvSpPr>
          <p:cNvPr id="3" name="Text Placeholder 2"/>
          <p:cNvSpPr>
            <a:spLocks noGrp="1"/>
          </p:cNvSpPr>
          <p:nvPr>
            <p:ph type="body" idx="1"/>
          </p:nvPr>
        </p:nvSpPr>
        <p:spPr/>
        <p:txBody>
          <a:bodyPr>
            <a:normAutofit/>
          </a:bodyPr>
          <a:lstStyle/>
          <a:p>
            <a:pPr algn="just">
              <a:buNone/>
            </a:pPr>
            <a:r>
              <a:rPr lang="en-US" sz="1800" dirty="0">
                <a:latin typeface="Times New Roman" pitchFamily="18" charset="0"/>
                <a:cs typeface="Times New Roman" pitchFamily="18" charset="0"/>
              </a:rPr>
              <a:t>	A Lost message is used to represent a scenario where the recipient is not known to the system. It is represented using an arrow directed towards an end point from a lifeline.</a:t>
            </a:r>
          </a:p>
          <a:p>
            <a:pPr algn="just">
              <a:buNone/>
            </a:pPr>
            <a:r>
              <a:rPr lang="en-US" sz="1800" dirty="0">
                <a:latin typeface="Times New Roman" pitchFamily="18" charset="0"/>
                <a:cs typeface="Times New Roman" pitchFamily="18" charset="0"/>
              </a:rPr>
              <a:t>	Consider a scenario where a warning is generated.</a:t>
            </a:r>
          </a:p>
        </p:txBody>
      </p:sp>
      <p:pic>
        <p:nvPicPr>
          <p:cNvPr id="13314" name="Picture 2"/>
          <p:cNvPicPr>
            <a:picLocks noChangeAspect="1" noChangeArrowheads="1"/>
          </p:cNvPicPr>
          <p:nvPr/>
        </p:nvPicPr>
        <p:blipFill>
          <a:blip r:embed="rId2"/>
          <a:srcRect/>
          <a:stretch>
            <a:fillRect/>
          </a:stretch>
        </p:blipFill>
        <p:spPr bwMode="auto">
          <a:xfrm>
            <a:off x="1921267" y="3133618"/>
            <a:ext cx="4787758" cy="2321959"/>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D0717476-40FB-1D79-4074-8A2B228C4DFC}"/>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13: - Notation Symbol for Messages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692A3-49D1-A9BA-3A80-A389D2542718}"/>
              </a:ext>
            </a:extLst>
          </p:cNvPr>
          <p:cNvSpPr>
            <a:spLocks noGrp="1"/>
          </p:cNvSpPr>
          <p:nvPr>
            <p:ph type="title"/>
          </p:nvPr>
        </p:nvSpPr>
        <p:spPr>
          <a:xfrm>
            <a:off x="0" y="0"/>
            <a:ext cx="6154220" cy="914040"/>
          </a:xfrm>
        </p:spPr>
        <p:txBody>
          <a:bodyPr/>
          <a:lstStyle/>
          <a:p>
            <a:r>
              <a:rPr lang="en-IN" b="1" dirty="0"/>
              <a:t>     </a:t>
            </a:r>
            <a:r>
              <a:rPr lang="en-IN" sz="3200" b="1" dirty="0"/>
              <a:t>Contents</a:t>
            </a:r>
          </a:p>
        </p:txBody>
      </p:sp>
      <p:sp>
        <p:nvSpPr>
          <p:cNvPr id="3" name="Text Placeholder 2">
            <a:extLst>
              <a:ext uri="{FF2B5EF4-FFF2-40B4-BE49-F238E27FC236}">
                <a16:creationId xmlns:a16="http://schemas.microsoft.com/office/drawing/2014/main" xmlns="" id="{BB68DFDE-AFC8-65C8-CBCE-7BE66E953821}"/>
              </a:ext>
            </a:extLst>
          </p:cNvPr>
          <p:cNvSpPr>
            <a:spLocks noGrp="1"/>
          </p:cNvSpPr>
          <p:nvPr>
            <p:ph type="body" idx="1"/>
          </p:nvPr>
        </p:nvSpPr>
        <p:spPr/>
        <p:txBody>
          <a:bodyPr>
            <a:normAutofit/>
          </a:bodyPr>
          <a:lstStyle/>
          <a:p>
            <a:pPr algn="just"/>
            <a:r>
              <a:rPr lang="en-IN" sz="2000" dirty="0">
                <a:effectLst/>
                <a:latin typeface="Times New Roman" pitchFamily="18" charset="0"/>
                <a:ea typeface="Calibri" panose="020F0502020204030204" pitchFamily="34" charset="0"/>
                <a:cs typeface="Times New Roman" pitchFamily="18" charset="0"/>
              </a:rPr>
              <a:t>Introduction to Interaction diagrams</a:t>
            </a:r>
          </a:p>
          <a:p>
            <a:pPr algn="just"/>
            <a:r>
              <a:rPr lang="en-IN" sz="2000" i="0" dirty="0">
                <a:solidFill>
                  <a:srgbClr val="000000"/>
                </a:solidFill>
                <a:effectLst/>
                <a:latin typeface="Times New Roman" pitchFamily="18" charset="0"/>
                <a:cs typeface="Times New Roman" pitchFamily="18" charset="0"/>
              </a:rPr>
              <a:t>Purpose of Interaction Diagrams</a:t>
            </a:r>
          </a:p>
          <a:p>
            <a:pPr algn="just"/>
            <a:r>
              <a:rPr lang="en-IN" sz="2000" i="0" dirty="0">
                <a:solidFill>
                  <a:srgbClr val="000000"/>
                </a:solidFill>
                <a:effectLst/>
                <a:latin typeface="Times New Roman" pitchFamily="18" charset="0"/>
                <a:cs typeface="Times New Roman" pitchFamily="18" charset="0"/>
              </a:rPr>
              <a:t>Sequence </a:t>
            </a:r>
            <a:r>
              <a:rPr lang="en-IN" sz="2000" dirty="0">
                <a:solidFill>
                  <a:srgbClr val="000000"/>
                </a:solidFill>
                <a:latin typeface="Times New Roman" pitchFamily="18" charset="0"/>
                <a:cs typeface="Times New Roman" pitchFamily="18" charset="0"/>
              </a:rPr>
              <a:t>D</a:t>
            </a:r>
            <a:r>
              <a:rPr lang="en-IN" sz="2000" i="0" dirty="0">
                <a:solidFill>
                  <a:srgbClr val="000000"/>
                </a:solidFill>
                <a:effectLst/>
                <a:latin typeface="Times New Roman" pitchFamily="18" charset="0"/>
                <a:cs typeface="Times New Roman" pitchFamily="18" charset="0"/>
              </a:rPr>
              <a:t>iagram </a:t>
            </a:r>
            <a:r>
              <a:rPr lang="en-IN" sz="2000" dirty="0">
                <a:solidFill>
                  <a:srgbClr val="000000"/>
                </a:solidFill>
                <a:latin typeface="Times New Roman" pitchFamily="18" charset="0"/>
                <a:cs typeface="Times New Roman" pitchFamily="18" charset="0"/>
              </a:rPr>
              <a:t>N</a:t>
            </a:r>
            <a:r>
              <a:rPr lang="en-IN" sz="2000" i="0" dirty="0">
                <a:solidFill>
                  <a:srgbClr val="000000"/>
                </a:solidFill>
                <a:effectLst/>
                <a:latin typeface="Times New Roman" pitchFamily="18" charset="0"/>
                <a:cs typeface="Times New Roman" pitchFamily="18" charset="0"/>
              </a:rPr>
              <a:t>otations</a:t>
            </a:r>
          </a:p>
          <a:p>
            <a:pPr algn="just"/>
            <a:r>
              <a:rPr lang="en-US" sz="2000" dirty="0">
                <a:latin typeface="Times New Roman" pitchFamily="18" charset="0"/>
                <a:cs typeface="Times New Roman" pitchFamily="18" charset="0"/>
              </a:rPr>
              <a:t>How to Create Sequence Diagrams </a:t>
            </a:r>
          </a:p>
          <a:p>
            <a:pPr algn="just"/>
            <a:r>
              <a:rPr lang="en-US" sz="2000" dirty="0">
                <a:latin typeface="Times New Roman" pitchFamily="18" charset="0"/>
                <a:cs typeface="Times New Roman" pitchFamily="18" charset="0"/>
              </a:rPr>
              <a:t>Challenges of Using Sequence Diagrams</a:t>
            </a:r>
          </a:p>
          <a:p>
            <a:pPr algn="just"/>
            <a:r>
              <a:rPr lang="en-US" sz="2000" dirty="0">
                <a:latin typeface="Times New Roman" pitchFamily="18" charset="0"/>
                <a:cs typeface="Times New Roman" pitchFamily="18" charset="0"/>
              </a:rPr>
              <a:t>Sequence Diagram Examples </a:t>
            </a:r>
          </a:p>
          <a:p>
            <a:pPr algn="just"/>
            <a:endParaRPr lang="en-IN" sz="2000" i="0" dirty="0">
              <a:solidFill>
                <a:srgbClr val="000000"/>
              </a:solidFill>
              <a:effectLst/>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7813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br>
              <a:rPr lang="en-IN" dirty="0"/>
            </a:br>
            <a:r>
              <a:rPr lang="en-IN" dirty="0"/>
              <a:t> </a:t>
            </a:r>
            <a:r>
              <a:rPr lang="en-US" b="1" dirty="0"/>
              <a:t>Guards</a:t>
            </a:r>
            <a:br>
              <a:rPr lang="en-US" b="1" dirty="0"/>
            </a:br>
            <a:endParaRPr lang="en-US" dirty="0"/>
          </a:p>
        </p:txBody>
      </p:sp>
      <p:sp>
        <p:nvSpPr>
          <p:cNvPr id="3" name="Text Placeholder 2"/>
          <p:cNvSpPr>
            <a:spLocks noGrp="1"/>
          </p:cNvSpPr>
          <p:nvPr>
            <p:ph type="body" idx="1"/>
          </p:nvPr>
        </p:nvSpPr>
        <p:spPr>
          <a:xfrm>
            <a:off x="354458" y="1327117"/>
            <a:ext cx="8229240" cy="3977280"/>
          </a:xfrm>
        </p:spPr>
        <p:txBody>
          <a:bodyPr>
            <a:normAutofit/>
          </a:bodyPr>
          <a:lstStyle/>
          <a:p>
            <a:pPr>
              <a:buNone/>
            </a:pPr>
            <a:r>
              <a:rPr lang="en-US" sz="1800" dirty="0">
                <a:latin typeface="Times New Roman" pitchFamily="18" charset="0"/>
                <a:cs typeface="Times New Roman" pitchFamily="18" charset="0"/>
              </a:rPr>
              <a:t>	To model conditions we use guards in UML. They are used when we need to restrict the flow of messages on the pretext of a condition being met. Guards play an important role in letting software developers know the constraints attached to a system or a particular process.</a:t>
            </a:r>
          </a:p>
          <a:p>
            <a:pPr>
              <a:buNone/>
            </a:pPr>
            <a:r>
              <a:rPr lang="en-US" sz="1800" dirty="0">
                <a:latin typeface="Times New Roman" pitchFamily="18" charset="0"/>
                <a:cs typeface="Times New Roman" pitchFamily="18" charset="0"/>
              </a:rPr>
              <a:t>	In order to be able to withdraw cash, having a balance greater than zero is a condition that must be met as shown below.</a:t>
            </a:r>
          </a:p>
        </p:txBody>
      </p:sp>
      <p:pic>
        <p:nvPicPr>
          <p:cNvPr id="14338" name="Picture 2"/>
          <p:cNvPicPr>
            <a:picLocks noChangeAspect="1" noChangeArrowheads="1"/>
          </p:cNvPicPr>
          <p:nvPr/>
        </p:nvPicPr>
        <p:blipFill>
          <a:blip r:embed="rId2"/>
          <a:srcRect/>
          <a:stretch>
            <a:fillRect/>
          </a:stretch>
        </p:blipFill>
        <p:spPr bwMode="auto">
          <a:xfrm>
            <a:off x="1653432" y="3277220"/>
            <a:ext cx="5404206" cy="2989779"/>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FE35B289-7A08-C0B8-7825-E9EF97B60B3E}"/>
              </a:ext>
            </a:extLst>
          </p:cNvPr>
          <p:cNvSpPr txBox="1"/>
          <p:nvPr/>
        </p:nvSpPr>
        <p:spPr>
          <a:xfrm>
            <a:off x="2971800" y="6168084"/>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14: - Notation Symbols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 Example</a:t>
            </a:r>
            <a:endParaRPr lang="en-US" sz="3200" b="1" dirty="0"/>
          </a:p>
        </p:txBody>
      </p:sp>
      <p:pic>
        <p:nvPicPr>
          <p:cNvPr id="15362" name="Picture 2"/>
          <p:cNvPicPr>
            <a:picLocks noChangeAspect="1" noChangeArrowheads="1"/>
          </p:cNvPicPr>
          <p:nvPr/>
        </p:nvPicPr>
        <p:blipFill>
          <a:blip r:embed="rId2"/>
          <a:srcRect/>
          <a:stretch>
            <a:fillRect/>
          </a:stretch>
        </p:blipFill>
        <p:spPr bwMode="auto">
          <a:xfrm>
            <a:off x="1284270" y="1428106"/>
            <a:ext cx="6657654" cy="3667875"/>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xmlns="" id="{C75AA0DA-7302-6A0F-1579-191B0DC03327}"/>
              </a:ext>
            </a:extLst>
          </p:cNvPr>
          <p:cNvSpPr txBox="1"/>
          <p:nvPr/>
        </p:nvSpPr>
        <p:spPr>
          <a:xfrm>
            <a:off x="3560379" y="5302270"/>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15: - Example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A7EEE-B92F-64B9-9869-9C5D70B01794}"/>
              </a:ext>
            </a:extLst>
          </p:cNvPr>
          <p:cNvSpPr>
            <a:spLocks noGrp="1"/>
          </p:cNvSpPr>
          <p:nvPr>
            <p:ph type="title"/>
          </p:nvPr>
        </p:nvSpPr>
        <p:spPr>
          <a:xfrm>
            <a:off x="205483" y="136800"/>
            <a:ext cx="6226139" cy="914040"/>
          </a:xfrm>
        </p:spPr>
        <p:txBody>
          <a:bodyPr/>
          <a:lstStyle/>
          <a:p>
            <a:pPr algn="ctr"/>
            <a:r>
              <a:rPr lang="en-US" sz="3200" b="1" dirty="0">
                <a:solidFill>
                  <a:srgbClr val="000000"/>
                </a:solidFill>
                <a:latin typeface="Times New Roman" pitchFamily="18" charset="0"/>
                <a:cs typeface="Times New Roman" pitchFamily="18" charset="0"/>
              </a:rPr>
              <a:t/>
            </a:r>
            <a:br>
              <a:rPr lang="en-US" sz="3200" b="1" dirty="0">
                <a:solidFill>
                  <a:srgbClr val="000000"/>
                </a:solidFill>
                <a:latin typeface="Times New Roman" pitchFamily="18" charset="0"/>
                <a:cs typeface="Times New Roman" pitchFamily="18" charset="0"/>
              </a:rPr>
            </a:br>
            <a:r>
              <a:rPr lang="en-US" sz="3200" b="1" dirty="0"/>
              <a:t>How to Create Sequence Diagrams</a:t>
            </a:r>
            <a:br>
              <a:rPr lang="en-US" sz="3200" b="1" dirty="0"/>
            </a:br>
            <a:r>
              <a:rPr lang="en-US" sz="3200" b="1" i="0" dirty="0">
                <a:solidFill>
                  <a:srgbClr val="000000"/>
                </a:solidFill>
                <a:effectLst/>
                <a:latin typeface="Times New Roman" pitchFamily="18" charset="0"/>
                <a:cs typeface="Times New Roman" pitchFamily="18" charset="0"/>
              </a:rPr>
              <a:t/>
            </a:r>
            <a:br>
              <a:rPr lang="en-US" sz="3200" b="1" i="0" dirty="0">
                <a:solidFill>
                  <a:srgbClr val="000000"/>
                </a:solidFill>
                <a:effectLst/>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257B7E34-D58D-25B0-728C-BB88527F8E10}"/>
              </a:ext>
            </a:extLst>
          </p:cNvPr>
          <p:cNvSpPr>
            <a:spLocks noGrp="1"/>
          </p:cNvSpPr>
          <p:nvPr>
            <p:ph type="body" idx="1"/>
          </p:nvPr>
        </p:nvSpPr>
        <p:spPr>
          <a:xfrm>
            <a:off x="457200" y="1366345"/>
            <a:ext cx="8229240" cy="4215455"/>
          </a:xfrm>
        </p:spPr>
        <p:txBody>
          <a:bodyPr>
            <a:noAutofit/>
          </a:bodyPr>
          <a:lstStyle/>
          <a:p>
            <a:pPr algn="l">
              <a:buNone/>
            </a:pPr>
            <a:r>
              <a:rPr lang="en-US" sz="1800" b="0" i="0" dirty="0">
                <a:solidFill>
                  <a:srgbClr val="000000"/>
                </a:solidFill>
                <a:effectLst/>
                <a:latin typeface="Times New Roman" pitchFamily="18" charset="0"/>
                <a:cs typeface="Times New Roman" pitchFamily="18" charset="0"/>
              </a:rPr>
              <a:t>	</a:t>
            </a:r>
          </a:p>
          <a:p>
            <a:pPr algn="l">
              <a:buNone/>
            </a:pPr>
            <a:r>
              <a:rPr lang="en-US" sz="1800" b="1" i="0" dirty="0">
                <a:solidFill>
                  <a:srgbClr val="000000"/>
                </a:solidFill>
                <a:effectLst/>
                <a:latin typeface="Times New Roman" pitchFamily="18" charset="0"/>
                <a:cs typeface="Times New Roman" pitchFamily="18" charset="0"/>
              </a:rPr>
              <a:t>The following things are to be identified clearly before drawing the interaction diagram</a:t>
            </a:r>
          </a:p>
          <a:p>
            <a:pPr algn="l">
              <a:buNone/>
            </a:pPr>
            <a:endParaRPr lang="en-US" sz="1800" b="1" i="0" dirty="0">
              <a:solidFill>
                <a:srgbClr val="000000"/>
              </a:solidFill>
              <a:effectLst/>
              <a:latin typeface="Times New Roman" pitchFamily="18" charset="0"/>
              <a:cs typeface="Times New Roman" pitchFamily="18" charset="0"/>
            </a:endParaRPr>
          </a:p>
          <a:p>
            <a:pPr algn="l">
              <a:buFont typeface="+mj-lt"/>
              <a:buAutoNum type="arabicPeriod"/>
            </a:pPr>
            <a:r>
              <a:rPr lang="en-US" sz="1800" b="0" i="0" dirty="0">
                <a:solidFill>
                  <a:srgbClr val="000000"/>
                </a:solidFill>
                <a:effectLst/>
                <a:latin typeface="Times New Roman" pitchFamily="18" charset="0"/>
                <a:cs typeface="Times New Roman" pitchFamily="18" charset="0"/>
              </a:rPr>
              <a:t>Objects taking part in the interaction.</a:t>
            </a:r>
          </a:p>
          <a:p>
            <a:pPr algn="l">
              <a:buFont typeface="+mj-lt"/>
              <a:buAutoNum type="arabicPeriod"/>
            </a:pPr>
            <a:r>
              <a:rPr lang="en-US" sz="1800" b="0" i="0" dirty="0">
                <a:solidFill>
                  <a:srgbClr val="000000"/>
                </a:solidFill>
                <a:effectLst/>
                <a:latin typeface="Times New Roman" pitchFamily="18" charset="0"/>
                <a:cs typeface="Times New Roman" pitchFamily="18" charset="0"/>
              </a:rPr>
              <a:t>Message flows among the objects.</a:t>
            </a:r>
          </a:p>
          <a:p>
            <a:pPr algn="l">
              <a:buFont typeface="+mj-lt"/>
              <a:buAutoNum type="arabicPeriod"/>
            </a:pPr>
            <a:r>
              <a:rPr lang="en-US" sz="1800" b="0" i="0" dirty="0">
                <a:solidFill>
                  <a:srgbClr val="000000"/>
                </a:solidFill>
                <a:effectLst/>
                <a:latin typeface="Times New Roman" pitchFamily="18" charset="0"/>
                <a:cs typeface="Times New Roman" pitchFamily="18" charset="0"/>
              </a:rPr>
              <a:t>The sequence in which the messages are flowing.</a:t>
            </a:r>
          </a:p>
          <a:p>
            <a:pPr algn="l">
              <a:buFont typeface="+mj-lt"/>
              <a:buAutoNum type="arabicPeriod"/>
            </a:pPr>
            <a:r>
              <a:rPr lang="en-US" sz="1800" b="0" i="0" dirty="0">
                <a:solidFill>
                  <a:srgbClr val="000000"/>
                </a:solidFill>
                <a:effectLst/>
                <a:latin typeface="Times New Roman" pitchFamily="18" charset="0"/>
                <a:cs typeface="Times New Roman" pitchFamily="18" charset="0"/>
              </a:rPr>
              <a:t>Object organization.</a:t>
            </a:r>
          </a:p>
          <a:p>
            <a:pPr>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7089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90526" cy="842482"/>
          </a:xfrm>
        </p:spPr>
        <p:txBody>
          <a:bodyPr/>
          <a:lstStyle/>
          <a:p>
            <a:pPr algn="ctr"/>
            <a:r>
              <a:rPr lang="en-IN" sz="3200" b="1" dirty="0"/>
              <a:t> </a:t>
            </a:r>
            <a:br>
              <a:rPr lang="en-IN" sz="3200" b="1" dirty="0"/>
            </a:br>
            <a:r>
              <a:rPr lang="en-US" sz="3200" b="1" dirty="0"/>
              <a:t>Step-by-Step to Create   Sequence Diagram</a:t>
            </a:r>
            <a:br>
              <a:rPr lang="en-US" sz="3200" b="1" dirty="0"/>
            </a:br>
            <a:endParaRPr lang="en-US" sz="3200" b="1" dirty="0"/>
          </a:p>
        </p:txBody>
      </p:sp>
      <p:sp>
        <p:nvSpPr>
          <p:cNvPr id="3" name="Text Placeholder 2"/>
          <p:cNvSpPr>
            <a:spLocks noGrp="1"/>
          </p:cNvSpPr>
          <p:nvPr>
            <p:ph type="body" idx="1"/>
          </p:nvPr>
        </p:nvSpPr>
        <p:spPr/>
        <p:txBody>
          <a:bodyPr>
            <a:normAutofit/>
          </a:bodyPr>
          <a:lstStyle/>
          <a:p>
            <a:pPr algn="just" fontAlgn="base"/>
            <a:r>
              <a:rPr lang="en-US" sz="1800" b="1" dirty="0">
                <a:latin typeface="Times New Roman" pitchFamily="18" charset="0"/>
                <a:cs typeface="Times New Roman" pitchFamily="18" charset="0"/>
              </a:rPr>
              <a:t>Identify the Scenario:</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Understand the specific scenario or use case that you want to represent in the sequence diagram. This could be a specific interaction between objects or the flow of messages in a particular process.</a:t>
            </a:r>
          </a:p>
          <a:p>
            <a:pPr algn="just" fontAlgn="base"/>
            <a:r>
              <a:rPr lang="en-US" sz="1800" b="1" dirty="0">
                <a:latin typeface="Times New Roman" pitchFamily="18" charset="0"/>
                <a:cs typeface="Times New Roman" pitchFamily="18" charset="0"/>
              </a:rPr>
              <a:t>List the Participants: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Identify the participants (objects or actors) involved in the scenario. Participants can be users, systems, or external entities.</a:t>
            </a:r>
          </a:p>
          <a:p>
            <a:pPr algn="just" fontAlgn="base"/>
            <a:r>
              <a:rPr lang="en-US" sz="1800" b="1" dirty="0">
                <a:latin typeface="Times New Roman" pitchFamily="18" charset="0"/>
                <a:cs typeface="Times New Roman" pitchFamily="18" charset="0"/>
              </a:rPr>
              <a:t>Define Lifelines: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Draw a vertical dashed line for each participant, representing the lifeline of each object over time. The lifeline represents the existence of an object during the interaction.</a:t>
            </a:r>
          </a:p>
          <a:p>
            <a:pPr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b="1" dirty="0">
              <a:latin typeface="Times New Roman" pitchFamily="18" charset="0"/>
              <a:cs typeface="Times New Roman" pitchFamily="18" charset="0"/>
            </a:endParaRPr>
          </a:p>
          <a:p>
            <a:pPr algn="just">
              <a:buNone/>
            </a:pPr>
            <a:endParaRPr lang="en-US" sz="1800"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IN" dirty="0" smtClean="0"/>
              <a:t>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459" y="1368214"/>
            <a:ext cx="8229240" cy="3977280"/>
          </a:xfrm>
        </p:spPr>
        <p:txBody>
          <a:bodyPr>
            <a:normAutofit/>
          </a:bodyPr>
          <a:lstStyle/>
          <a:p>
            <a:pPr algn="just" fontAlgn="base"/>
            <a:r>
              <a:rPr lang="en-US" sz="1800" b="1" dirty="0">
                <a:latin typeface="Times New Roman" pitchFamily="18" charset="0"/>
                <a:cs typeface="Times New Roman" pitchFamily="18" charset="0"/>
              </a:rPr>
              <a:t>Arrange Lifelines: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Position the lifelines horizontally in the order of their involvement in the interaction. This helps in visualizing the flow of messages between participants.</a:t>
            </a:r>
          </a:p>
          <a:p>
            <a:pPr algn="just" fontAlgn="base"/>
            <a:r>
              <a:rPr lang="en-US" sz="1800" b="1" dirty="0">
                <a:latin typeface="Times New Roman" pitchFamily="18" charset="0"/>
                <a:cs typeface="Times New Roman" pitchFamily="18" charset="0"/>
              </a:rPr>
              <a:t>Add Activation Bars: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For each message, draw an activation bar on the lifeline of the sending participant. The activation bar represents the duration of time during which the participant is actively processing the message.</a:t>
            </a:r>
          </a:p>
          <a:p>
            <a:pPr algn="just" fontAlgn="base"/>
            <a:r>
              <a:rPr lang="en-US" sz="1800" b="1" dirty="0">
                <a:latin typeface="Times New Roman" pitchFamily="18" charset="0"/>
                <a:cs typeface="Times New Roman" pitchFamily="18" charset="0"/>
              </a:rPr>
              <a:t>Draw Messages: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Use arrows to represent messages between participants. Messages flow horizontally between lifelines, indicating the communication between objects. Different types of messages include synchronous (solid arrow), asynchronous (dashed arrow), and self-messages.</a:t>
            </a:r>
          </a:p>
          <a:p>
            <a:pPr algn="just">
              <a:buNone/>
            </a:pPr>
            <a:endParaRPr lang="en-US" sz="1800"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IN" dirty="0" smtClean="0"/>
              <a:t>  </a:t>
            </a:r>
            <a:endParaRPr lang="en-IN" dirty="0"/>
          </a:p>
        </p:txBody>
      </p:sp>
      <p:sp>
        <p:nvSpPr>
          <p:cNvPr id="2" name="Title 1">
            <a:extLst>
              <a:ext uri="{FF2B5EF4-FFF2-40B4-BE49-F238E27FC236}">
                <a16:creationId xmlns:a16="http://schemas.microsoft.com/office/drawing/2014/main" xmlns="" id="{5F88B012-1B03-A473-3C96-EE93ED941EF3}"/>
              </a:ext>
            </a:extLst>
          </p:cNvPr>
          <p:cNvSpPr>
            <a:spLocks noGrp="1"/>
          </p:cNvSpPr>
          <p:nvPr>
            <p:ph type="title"/>
          </p:nvPr>
        </p:nvSpPr>
        <p:spPr>
          <a:xfrm>
            <a:off x="0" y="0"/>
            <a:ext cx="6390526" cy="842482"/>
          </a:xfrm>
        </p:spPr>
        <p:txBody>
          <a:bodyPr/>
          <a:lstStyle/>
          <a:p>
            <a:pPr algn="ctr"/>
            <a:r>
              <a:rPr lang="en-IN" sz="3200" b="1" dirty="0"/>
              <a:t> </a:t>
            </a:r>
            <a:br>
              <a:rPr lang="en-IN" sz="3200" b="1" dirty="0"/>
            </a:br>
            <a:r>
              <a:rPr lang="en-US" sz="3200" b="1" dirty="0"/>
              <a:t>Step-by-Step to Create   Sequence Diagram</a:t>
            </a:r>
            <a:br>
              <a:rPr lang="en-US" sz="3200" b="1" dirty="0"/>
            </a:br>
            <a:endParaRPr lang="en-US" sz="3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55" y="1409311"/>
            <a:ext cx="8229240" cy="3977280"/>
          </a:xfrm>
        </p:spPr>
        <p:txBody>
          <a:bodyPr>
            <a:normAutofit/>
          </a:bodyPr>
          <a:lstStyle/>
          <a:p>
            <a:pPr algn="just" fontAlgn="base"/>
            <a:r>
              <a:rPr lang="en-US" sz="1800" b="1" dirty="0">
                <a:latin typeface="Times New Roman" pitchFamily="18" charset="0"/>
                <a:cs typeface="Times New Roman" pitchFamily="18" charset="0"/>
              </a:rPr>
              <a:t>Include Return Messages: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If a participant sends a response message, draw a dashed arrow returning to the original sender to represent the return message.</a:t>
            </a:r>
          </a:p>
          <a:p>
            <a:pPr algn="just" fontAlgn="base"/>
            <a:r>
              <a:rPr lang="en-US" sz="1800" b="1" dirty="0">
                <a:latin typeface="Times New Roman" pitchFamily="18" charset="0"/>
                <a:cs typeface="Times New Roman" pitchFamily="18" charset="0"/>
              </a:rPr>
              <a:t>Indicate Timing and Order:</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Use numbers to indicate the order of messages in the sequence. You can also use vertical dashed lines to represent occurrences of events or the passage of time.</a:t>
            </a:r>
          </a:p>
          <a:p>
            <a:pPr algn="just" fontAlgn="base"/>
            <a:r>
              <a:rPr lang="en-US" sz="1800" b="1" dirty="0">
                <a:latin typeface="Times New Roman" pitchFamily="18" charset="0"/>
                <a:cs typeface="Times New Roman" pitchFamily="18" charset="0"/>
              </a:rPr>
              <a:t>Include Conditions and Loops: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Use combined fragments to represent conditions (like if statements) and loops in the interaction. This adds complexity to the sequence diagram and helps in detailing the control flow.</a:t>
            </a:r>
          </a:p>
          <a:p>
            <a:pPr algn="just"/>
            <a:endParaRPr lang="en-US" sz="1800"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IN" dirty="0" smtClean="0"/>
              <a:t>    </a:t>
            </a:r>
            <a:endParaRPr lang="en-IN" dirty="0"/>
          </a:p>
        </p:txBody>
      </p:sp>
      <p:sp>
        <p:nvSpPr>
          <p:cNvPr id="2" name="Title 1">
            <a:extLst>
              <a:ext uri="{FF2B5EF4-FFF2-40B4-BE49-F238E27FC236}">
                <a16:creationId xmlns:a16="http://schemas.microsoft.com/office/drawing/2014/main" xmlns="" id="{36EDAFBD-0F8C-A4FA-BB90-22DDC74C0407}"/>
              </a:ext>
            </a:extLst>
          </p:cNvPr>
          <p:cNvSpPr>
            <a:spLocks noGrp="1"/>
          </p:cNvSpPr>
          <p:nvPr>
            <p:ph type="title"/>
          </p:nvPr>
        </p:nvSpPr>
        <p:spPr>
          <a:xfrm>
            <a:off x="0" y="0"/>
            <a:ext cx="6390526" cy="842482"/>
          </a:xfrm>
        </p:spPr>
        <p:txBody>
          <a:bodyPr/>
          <a:lstStyle/>
          <a:p>
            <a:pPr algn="ctr"/>
            <a:r>
              <a:rPr lang="en-IN" sz="3200" b="1" dirty="0"/>
              <a:t> </a:t>
            </a:r>
            <a:br>
              <a:rPr lang="en-IN" sz="3200" b="1" dirty="0"/>
            </a:br>
            <a:r>
              <a:rPr lang="en-US" sz="3200" b="1" dirty="0"/>
              <a:t>Step-by-Step to Create   Sequence Diagram</a:t>
            </a:r>
            <a:br>
              <a:rPr lang="en-US" sz="3200" b="1" dirty="0"/>
            </a:br>
            <a:endParaRPr lang="en-US" sz="3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just" fontAlgn="base"/>
            <a:r>
              <a:rPr lang="en-US" sz="1800" b="1" dirty="0">
                <a:latin typeface="Times New Roman" pitchFamily="18" charset="0"/>
                <a:cs typeface="Times New Roman" pitchFamily="18" charset="0"/>
              </a:rPr>
              <a:t>Consider Parallel Execution:</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If there are parallel activities happening, represent them by drawing parallel vertical dashed lines and placing the messages accordingly.</a:t>
            </a:r>
          </a:p>
          <a:p>
            <a:pPr algn="just" fontAlgn="base"/>
            <a:r>
              <a:rPr lang="en-US" sz="1800" b="1" dirty="0">
                <a:latin typeface="Times New Roman" pitchFamily="18" charset="0"/>
                <a:cs typeface="Times New Roman" pitchFamily="18" charset="0"/>
              </a:rPr>
              <a:t>Review and Refine:</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Review the sequence diagram for clarity and correctness. Ensure that it accurately represents the intended interaction. Refine as needed.</a:t>
            </a:r>
          </a:p>
          <a:p>
            <a:pPr algn="just" fontAlgn="base"/>
            <a:r>
              <a:rPr lang="en-US" sz="1800" b="1" dirty="0">
                <a:latin typeface="Times New Roman" pitchFamily="18" charset="0"/>
                <a:cs typeface="Times New Roman" pitchFamily="18" charset="0"/>
              </a:rPr>
              <a:t>Add Annotations and Comments: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Include any additional information, annotations, or comments that provide context or clarification for elements in the diagram.</a:t>
            </a:r>
          </a:p>
          <a:p>
            <a:pPr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3C043197-ACB4-E977-05F1-D4CE9055D2A3}"/>
              </a:ext>
            </a:extLst>
          </p:cNvPr>
          <p:cNvSpPr>
            <a:spLocks noGrp="1"/>
          </p:cNvSpPr>
          <p:nvPr>
            <p:ph type="title"/>
          </p:nvPr>
        </p:nvSpPr>
        <p:spPr>
          <a:xfrm>
            <a:off x="0" y="0"/>
            <a:ext cx="6390526" cy="842482"/>
          </a:xfrm>
        </p:spPr>
        <p:txBody>
          <a:bodyPr/>
          <a:lstStyle/>
          <a:p>
            <a:pPr algn="ctr"/>
            <a:r>
              <a:rPr lang="en-IN" sz="3200" b="1" dirty="0"/>
              <a:t> </a:t>
            </a:r>
            <a:br>
              <a:rPr lang="en-IN" sz="3200" b="1" dirty="0"/>
            </a:br>
            <a:r>
              <a:rPr lang="en-US" sz="3200" b="1" dirty="0"/>
              <a:t>Step-by-Step to Create   Sequence Diagram</a:t>
            </a:r>
            <a:br>
              <a:rPr lang="en-US" sz="3200" b="1" dirty="0"/>
            </a:br>
            <a:endParaRPr lang="en-US" sz="32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just" fontAlgn="base"/>
            <a:r>
              <a:rPr lang="en-US" sz="1800" b="1" dirty="0">
                <a:latin typeface="Times New Roman" pitchFamily="18" charset="0"/>
                <a:cs typeface="Times New Roman" pitchFamily="18" charset="0"/>
              </a:rPr>
              <a:t>Document Assumptions and Constraints: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If there are any assumptions or constraints related to the interaction, document them alongside the diagram.</a:t>
            </a:r>
          </a:p>
          <a:p>
            <a:pPr algn="just" fontAlgn="base"/>
            <a:r>
              <a:rPr lang="en-US" sz="1800" b="1" dirty="0">
                <a:latin typeface="Times New Roman" pitchFamily="18" charset="0"/>
                <a:cs typeface="Times New Roman" pitchFamily="18" charset="0"/>
              </a:rPr>
              <a:t>Tools: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Use a UML modeling tool or diagramming software to create a neat and professional-looking sequence diagram. These tools often provide features for easy editing, collaboration, and documentation.</a:t>
            </a:r>
          </a:p>
        </p:txBody>
      </p:sp>
      <p:sp>
        <p:nvSpPr>
          <p:cNvPr id="2" name="Title 1">
            <a:extLst>
              <a:ext uri="{FF2B5EF4-FFF2-40B4-BE49-F238E27FC236}">
                <a16:creationId xmlns:a16="http://schemas.microsoft.com/office/drawing/2014/main" xmlns="" id="{06EB61BF-D8AC-9E91-C5F2-438A657E88E1}"/>
              </a:ext>
            </a:extLst>
          </p:cNvPr>
          <p:cNvSpPr>
            <a:spLocks noGrp="1"/>
          </p:cNvSpPr>
          <p:nvPr>
            <p:ph type="title"/>
          </p:nvPr>
        </p:nvSpPr>
        <p:spPr>
          <a:xfrm>
            <a:off x="0" y="0"/>
            <a:ext cx="6390526" cy="842482"/>
          </a:xfrm>
        </p:spPr>
        <p:txBody>
          <a:bodyPr/>
          <a:lstStyle/>
          <a:p>
            <a:pPr algn="ctr"/>
            <a:r>
              <a:rPr lang="en-IN" sz="3200" b="1" dirty="0"/>
              <a:t> </a:t>
            </a:r>
            <a:br>
              <a:rPr lang="en-IN" sz="3200" b="1" dirty="0"/>
            </a:br>
            <a:r>
              <a:rPr lang="en-US" sz="3200" b="1" dirty="0"/>
              <a:t>Step-by-Step to Create   Sequence Diagram</a:t>
            </a:r>
            <a:br>
              <a:rPr lang="en-US" sz="3200" b="1" dirty="0"/>
            </a:br>
            <a:endParaRPr lang="en-US" sz="3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21348" cy="914040"/>
          </a:xfrm>
        </p:spPr>
        <p:txBody>
          <a:bodyPr/>
          <a:lstStyle/>
          <a:p>
            <a:r>
              <a:rPr lang="en-US" b="1" dirty="0"/>
              <a:t/>
            </a:r>
            <a:br>
              <a:rPr lang="en-US" b="1" dirty="0"/>
            </a:br>
            <a:r>
              <a:rPr lang="en-US" b="1" dirty="0"/>
              <a:t> Challenges of Using Sequence Diagrams</a:t>
            </a:r>
            <a:br>
              <a:rPr lang="en-US" b="1" dirty="0"/>
            </a:br>
            <a:endParaRPr lang="en-US" dirty="0"/>
          </a:p>
        </p:txBody>
      </p:sp>
      <p:sp>
        <p:nvSpPr>
          <p:cNvPr id="3" name="Text Placeholder 2"/>
          <p:cNvSpPr>
            <a:spLocks noGrp="1"/>
          </p:cNvSpPr>
          <p:nvPr>
            <p:ph type="body" idx="1"/>
          </p:nvPr>
        </p:nvSpPr>
        <p:spPr/>
        <p:txBody>
          <a:bodyPr>
            <a:normAutofit/>
          </a:bodyPr>
          <a:lstStyle/>
          <a:p>
            <a:pPr algn="just" fontAlgn="base"/>
            <a:r>
              <a:rPr lang="en-US" sz="1800" b="1" dirty="0">
                <a:latin typeface="Times New Roman" pitchFamily="18" charset="0"/>
                <a:cs typeface="Times New Roman" pitchFamily="18" charset="0"/>
              </a:rPr>
              <a:t>Complexity and Size: </a:t>
            </a:r>
            <a:r>
              <a:rPr lang="en-US" sz="1800" dirty="0">
                <a:latin typeface="Times New Roman" pitchFamily="18" charset="0"/>
                <a:cs typeface="Times New Roman" pitchFamily="18" charset="0"/>
              </a:rPr>
              <a:t>As systems grow in complexity, sequence diagrams can become large and intricate. Managing the size of the diagram while still accurately representing the interactions can be challenging, and overly complex diagrams may become difficult to understand.</a:t>
            </a:r>
          </a:p>
          <a:p>
            <a:pPr algn="just" fontAlgn="base"/>
            <a:r>
              <a:rPr lang="en-US" sz="1800" b="1" dirty="0">
                <a:latin typeface="Times New Roman" pitchFamily="18" charset="0"/>
                <a:cs typeface="Times New Roman" pitchFamily="18" charset="0"/>
              </a:rPr>
              <a:t>Abstraction Level: </a:t>
            </a:r>
            <a:r>
              <a:rPr lang="en-US" sz="1800" dirty="0">
                <a:latin typeface="Times New Roman" pitchFamily="18" charset="0"/>
                <a:cs typeface="Times New Roman" pitchFamily="18" charset="0"/>
              </a:rPr>
              <a:t>Striking the right balance in terms of abstraction can be challenging. Sequence diagrams need to be detailed enough to convey the necessary information, but too much detail can overwhelm readers. It’s important to focus on the most critical interactions without getting bogged down in minutiae.</a:t>
            </a:r>
          </a:p>
          <a:p>
            <a:pPr algn="just" fontAlgn="base"/>
            <a:r>
              <a:rPr lang="en-US" sz="1800" b="1" dirty="0">
                <a:latin typeface="Times New Roman" pitchFamily="18" charset="0"/>
                <a:cs typeface="Times New Roman" pitchFamily="18" charset="0"/>
              </a:rPr>
              <a:t>Dynamic Nature: </a:t>
            </a:r>
            <a:r>
              <a:rPr lang="en-US" sz="1800" dirty="0">
                <a:latin typeface="Times New Roman" pitchFamily="18" charset="0"/>
                <a:cs typeface="Times New Roman" pitchFamily="18" charset="0"/>
              </a:rPr>
              <a:t>Sequence diagrams represent dynamic aspects of a system, and as a result, they may change frequently during the development process. Keeping sequence diagrams up-to-date with the evolving system can be a challenge, especially in rapidly changing or agile development environments.</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55" y="1327117"/>
            <a:ext cx="8229240" cy="3977280"/>
          </a:xfrm>
        </p:spPr>
        <p:txBody>
          <a:bodyPr>
            <a:noAutofit/>
          </a:bodyPr>
          <a:lstStyle/>
          <a:p>
            <a:pPr algn="just" fontAlgn="base"/>
            <a:r>
              <a:rPr lang="en-US" sz="1800" b="1" dirty="0">
                <a:latin typeface="Times New Roman" pitchFamily="18" charset="0"/>
                <a:cs typeface="Times New Roman" pitchFamily="18" charset="0"/>
              </a:rPr>
              <a:t>Ambiguity in Messages: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Sometimes, it can be challenging to define the exact nature of messages between objects. Ambiguity in message content or meaning may lead to misunderstandings among stakeholders and impact the accuracy of the sequence diagram.</a:t>
            </a:r>
          </a:p>
          <a:p>
            <a:pPr algn="just" fontAlgn="base"/>
            <a:r>
              <a:rPr lang="en-US" sz="1800" b="1" dirty="0">
                <a:latin typeface="Times New Roman" pitchFamily="18" charset="0"/>
                <a:cs typeface="Times New Roman" pitchFamily="18" charset="0"/>
              </a:rPr>
              <a:t>Concurrency and Parallelism:</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Representing concurrent and parallel processes can be complex. While sequence diagrams have mechanisms to indicate parallel execution, visualizing multiple interactions happening simultaneously can be challenging and may require additional diagrammatic elements.</a:t>
            </a:r>
          </a:p>
          <a:p>
            <a:pPr algn="just" fontAlgn="base"/>
            <a:r>
              <a:rPr lang="en-US" sz="1800" b="1" dirty="0">
                <a:latin typeface="Times New Roman" pitchFamily="18" charset="0"/>
                <a:cs typeface="Times New Roman" pitchFamily="18" charset="0"/>
              </a:rPr>
              <a:t>Real-Time Constraints:</a:t>
            </a:r>
            <a:endParaRPr lang="en-US" sz="1800" dirty="0">
              <a:latin typeface="Times New Roman" pitchFamily="18" charset="0"/>
              <a:cs typeface="Times New Roman" pitchFamily="18" charset="0"/>
            </a:endParaRPr>
          </a:p>
          <a:p>
            <a:pPr lvl="1" algn="just" fontAlgn="base">
              <a:buNone/>
            </a:pPr>
            <a:r>
              <a:rPr lang="en-US" sz="1800" dirty="0">
                <a:latin typeface="Times New Roman" pitchFamily="18" charset="0"/>
                <a:cs typeface="Times New Roman" pitchFamily="18" charset="0"/>
              </a:rPr>
              <a:t>	Representing real-time constraints and precise timing requirements can be challenging. While sequence diagrams provide a sequential representation, accurately capturing and communicating real-time aspects might require additional documentation or complementary diagrams.</a:t>
            </a:r>
          </a:p>
          <a:p>
            <a:pPr algn="just"/>
            <a:endParaRPr lang="en-US" sz="1800"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CA842448-061E-95F5-31B2-7048263BD6CA}"/>
              </a:ext>
            </a:extLst>
          </p:cNvPr>
          <p:cNvSpPr>
            <a:spLocks noGrp="1"/>
          </p:cNvSpPr>
          <p:nvPr>
            <p:ph type="title"/>
          </p:nvPr>
        </p:nvSpPr>
        <p:spPr>
          <a:xfrm>
            <a:off x="0" y="0"/>
            <a:ext cx="6421348" cy="914040"/>
          </a:xfrm>
        </p:spPr>
        <p:txBody>
          <a:bodyPr/>
          <a:lstStyle/>
          <a:p>
            <a:r>
              <a:rPr lang="en-US" b="1" dirty="0"/>
              <a:t/>
            </a:r>
            <a:br>
              <a:rPr lang="en-US" b="1" dirty="0"/>
            </a:br>
            <a:r>
              <a:rPr lang="en-US" b="1" dirty="0"/>
              <a:t> Challenges of Using Sequence Diagrams</a:t>
            </a:r>
            <a:br>
              <a:rPr lang="en-US" b="1"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6462445" cy="914040"/>
          </a:xfrm>
        </p:spPr>
        <p:txBody>
          <a:bodyPr/>
          <a:lstStyle/>
          <a:p>
            <a:r>
              <a:rPr lang="en-IN" sz="3200" b="1" dirty="0">
                <a:latin typeface="Times New Roman" pitchFamily="18" charset="0"/>
                <a:ea typeface="Calibri" panose="020F0502020204030204" pitchFamily="34" charset="0"/>
                <a:cs typeface="Times New Roman" pitchFamily="18" charset="0"/>
              </a:rPr>
              <a:t/>
            </a:r>
            <a:br>
              <a:rPr lang="en-IN" sz="3200" b="1" dirty="0">
                <a:latin typeface="Times New Roman" pitchFamily="18" charset="0"/>
                <a:ea typeface="Calibri" panose="020F0502020204030204" pitchFamily="34" charset="0"/>
                <a:cs typeface="Times New Roman" pitchFamily="18" charset="0"/>
              </a:rPr>
            </a:br>
            <a:r>
              <a:rPr lang="en-IN" sz="3200" b="1" dirty="0">
                <a:latin typeface="Times New Roman" pitchFamily="18" charset="0"/>
                <a:ea typeface="Calibri" panose="020F0502020204030204" pitchFamily="34" charset="0"/>
                <a:cs typeface="Times New Roman" pitchFamily="18" charset="0"/>
              </a:rPr>
              <a:t>Introduction to Interaction Diagram</a:t>
            </a:r>
            <a:br>
              <a:rPr lang="en-IN" sz="3200" b="1" dirty="0">
                <a:latin typeface="Times New Roman" pitchFamily="18" charset="0"/>
                <a:ea typeface="Calibri" panose="020F0502020204030204" pitchFamily="34" charset="0"/>
                <a:cs typeface="Times New Roman" pitchFamily="18" charset="0"/>
              </a:rPr>
            </a:br>
            <a:endParaRPr lang="en-US" sz="3200" dirty="0"/>
          </a:p>
        </p:txBody>
      </p:sp>
      <p:sp>
        <p:nvSpPr>
          <p:cNvPr id="3" name="Text Placeholder 2"/>
          <p:cNvSpPr>
            <a:spLocks noGrp="1"/>
          </p:cNvSpPr>
          <p:nvPr>
            <p:ph type="body" idx="1"/>
          </p:nvPr>
        </p:nvSpPr>
        <p:spPr>
          <a:xfrm>
            <a:off x="220894" y="1491503"/>
            <a:ext cx="8440220" cy="4210653"/>
          </a:xfrm>
        </p:spPr>
        <p:txBody>
          <a:bodyPr>
            <a:normAutofit/>
          </a:bodyPr>
          <a:lstStyle/>
          <a:p>
            <a:pPr algn="just" fontAlgn="base">
              <a:buNone/>
            </a:pPr>
            <a:r>
              <a:rPr lang="en-US" sz="1800" dirty="0">
                <a:latin typeface="Times New Roman" pitchFamily="18" charset="0"/>
                <a:cs typeface="Times New Roman" pitchFamily="18" charset="0"/>
              </a:rPr>
              <a:t>	An </a:t>
            </a:r>
            <a:r>
              <a:rPr lang="en-US" sz="1800" b="1" dirty="0">
                <a:latin typeface="Times New Roman" pitchFamily="18" charset="0"/>
                <a:cs typeface="Times New Roman" pitchFamily="18" charset="0"/>
              </a:rPr>
              <a:t>interaction diagram </a:t>
            </a:r>
            <a:r>
              <a:rPr lang="en-US" sz="1800" dirty="0">
                <a:latin typeface="Times New Roman" pitchFamily="18" charset="0"/>
                <a:cs typeface="Times New Roman" pitchFamily="18" charset="0"/>
              </a:rPr>
              <a:t>is used to show the </a:t>
            </a:r>
            <a:r>
              <a:rPr lang="en-US" sz="1800" b="1" dirty="0">
                <a:latin typeface="Times New Roman" pitchFamily="18" charset="0"/>
                <a:cs typeface="Times New Roman" pitchFamily="18" charset="0"/>
              </a:rPr>
              <a:t>interactive behavior</a:t>
            </a:r>
            <a:r>
              <a:rPr lang="en-US" sz="1800" dirty="0">
                <a:latin typeface="Times New Roman" pitchFamily="18" charset="0"/>
                <a:cs typeface="Times New Roman" pitchFamily="18" charset="0"/>
              </a:rPr>
              <a:t> of a system. Since visualizing the interactions in a system can be difficult, we use different types of interaction diagrams to capture various features and aspects of interaction in a system.</a:t>
            </a:r>
          </a:p>
          <a:p>
            <a:pPr algn="just" fontAlgn="base">
              <a:buNone/>
            </a:pP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A sequence diagram simply depicts the interaction between the objects in a sequential order i.e. the order in which these interactions occur.</a:t>
            </a:r>
          </a:p>
          <a:p>
            <a:pPr algn="just" fontAlgn="base"/>
            <a:r>
              <a:rPr lang="en-US" sz="1800" dirty="0">
                <a:latin typeface="Times New Roman" pitchFamily="18" charset="0"/>
                <a:cs typeface="Times New Roman" pitchFamily="18" charset="0"/>
              </a:rPr>
              <a:t>We can also use the terms event diagrams or event scenarios to refer to a sequence diagram.</a:t>
            </a:r>
          </a:p>
          <a:p>
            <a:pPr algn="just" fontAlgn="base"/>
            <a:r>
              <a:rPr lang="en-US" sz="1800" dirty="0">
                <a:latin typeface="Times New Roman" pitchFamily="18" charset="0"/>
                <a:cs typeface="Times New Roman" pitchFamily="18" charset="0"/>
              </a:rPr>
              <a:t>Sequence diagrams describe how and in what order the objects in a system function.</a:t>
            </a:r>
          </a:p>
          <a:p>
            <a:pPr algn="just" fontAlgn="base"/>
            <a:r>
              <a:rPr lang="en-US" sz="1800" dirty="0">
                <a:latin typeface="Times New Roman" pitchFamily="18" charset="0"/>
                <a:cs typeface="Times New Roman" pitchFamily="18" charset="0"/>
              </a:rPr>
              <a:t>These diagrams are widely used by businessmen and software developers to document and understand requirements for new and existing systems.</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A46DB-F245-EBE7-4854-17BC0C774A82}"/>
              </a:ext>
            </a:extLst>
          </p:cNvPr>
          <p:cNvSpPr>
            <a:spLocks noGrp="1"/>
          </p:cNvSpPr>
          <p:nvPr>
            <p:ph type="title"/>
          </p:nvPr>
        </p:nvSpPr>
        <p:spPr>
          <a:xfrm>
            <a:off x="0" y="0"/>
            <a:ext cx="6421348" cy="914040"/>
          </a:xfrm>
        </p:spPr>
        <p:txBody>
          <a:bodyPr/>
          <a:lstStyle/>
          <a:p>
            <a:pPr algn="ctr"/>
            <a:r>
              <a:rPr lang="en-IN" sz="3200" b="1" dirty="0">
                <a:latin typeface="Times New Roman" pitchFamily="18" charset="0"/>
                <a:cs typeface="Times New Roman" pitchFamily="18" charset="0"/>
              </a:rPr>
              <a:t/>
            </a: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
            </a: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Example: </a:t>
            </a:r>
            <a:r>
              <a:rPr lang="en-IN" sz="3200" b="1" i="0" dirty="0">
                <a:effectLst/>
                <a:latin typeface="Times New Roman" pitchFamily="18" charset="0"/>
                <a:cs typeface="Times New Roman" pitchFamily="18" charset="0"/>
              </a:rPr>
              <a:t>Sequence Diagram of  </a:t>
            </a:r>
            <a:r>
              <a:rPr lang="en-IN" sz="3200" b="1" dirty="0">
                <a:latin typeface="Times New Roman" pitchFamily="18" charset="0"/>
                <a:cs typeface="Times New Roman" pitchFamily="18" charset="0"/>
              </a:rPr>
              <a:t>Order Management System</a:t>
            </a:r>
            <a:br>
              <a:rPr lang="en-IN" sz="3200" b="1" dirty="0">
                <a:latin typeface="Times New Roman" pitchFamily="18" charset="0"/>
                <a:cs typeface="Times New Roman" pitchFamily="18" charset="0"/>
              </a:rPr>
            </a:br>
            <a:r>
              <a:rPr lang="en-IN" sz="3200" b="1" i="0" dirty="0">
                <a:effectLst/>
                <a:latin typeface="Times New Roman" pitchFamily="18" charset="0"/>
                <a:cs typeface="Times New Roman" pitchFamily="18" charset="0"/>
              </a:rPr>
              <a:t/>
            </a:r>
            <a:br>
              <a:rPr lang="en-IN" sz="3200" b="1" i="0" dirty="0">
                <a:effectLst/>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pic>
        <p:nvPicPr>
          <p:cNvPr id="16386" name="Picture 2"/>
          <p:cNvPicPr>
            <a:picLocks noChangeAspect="1" noChangeArrowheads="1"/>
          </p:cNvPicPr>
          <p:nvPr/>
        </p:nvPicPr>
        <p:blipFill rotWithShape="1">
          <a:blip r:embed="rId2"/>
          <a:srcRect t="4952"/>
          <a:stretch/>
        </p:blipFill>
        <p:spPr bwMode="auto">
          <a:xfrm>
            <a:off x="143838" y="1086522"/>
            <a:ext cx="8856324" cy="5097516"/>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xmlns="" id="{75E6C5FE-4C5E-0B74-2F48-749ED675F1A9}"/>
              </a:ext>
            </a:extLst>
          </p:cNvPr>
          <p:cNvSpPr txBox="1"/>
          <p:nvPr/>
        </p:nvSpPr>
        <p:spPr>
          <a:xfrm>
            <a:off x="3210674" y="6356520"/>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16: - Example of Order Management System</a:t>
            </a:r>
            <a:endParaRPr lang="en-IN" dirty="0"/>
          </a:p>
        </p:txBody>
      </p:sp>
    </p:spTree>
    <p:extLst>
      <p:ext uri="{BB962C8B-B14F-4D97-AF65-F5344CB8AC3E}">
        <p14:creationId xmlns:p14="http://schemas.microsoft.com/office/powerpoint/2010/main" xmlns="" val="213033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FB171-451B-DE4B-E10F-F8B6D8FFD5DA}"/>
              </a:ext>
            </a:extLst>
          </p:cNvPr>
          <p:cNvSpPr>
            <a:spLocks noGrp="1"/>
          </p:cNvSpPr>
          <p:nvPr>
            <p:ph type="title"/>
          </p:nvPr>
        </p:nvSpPr>
        <p:spPr/>
        <p:txBody>
          <a:bodyPr/>
          <a:lstStyle/>
          <a:p>
            <a:r>
              <a:rPr lang="en-IN" sz="3200" b="1" dirty="0"/>
              <a:t> Cont..</a:t>
            </a:r>
          </a:p>
        </p:txBody>
      </p:sp>
      <p:sp>
        <p:nvSpPr>
          <p:cNvPr id="3" name="Text Placeholder 2">
            <a:extLst>
              <a:ext uri="{FF2B5EF4-FFF2-40B4-BE49-F238E27FC236}">
                <a16:creationId xmlns:a16="http://schemas.microsoft.com/office/drawing/2014/main" xmlns="" id="{E3EDE2B5-0CFD-453F-FA36-9B34F18E2FA1}"/>
              </a:ext>
            </a:extLst>
          </p:cNvPr>
          <p:cNvSpPr>
            <a:spLocks noGrp="1"/>
          </p:cNvSpPr>
          <p:nvPr>
            <p:ph type="body" idx="1"/>
          </p:nvPr>
        </p:nvSpPr>
        <p:spPr/>
        <p:txBody>
          <a:bodyPr>
            <a:normAutofit/>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The sequence diagram has four </a:t>
            </a:r>
            <a:r>
              <a:rPr lang="en-US" sz="1800" b="1" i="0" dirty="0">
                <a:solidFill>
                  <a:srgbClr val="000000"/>
                </a:solidFill>
                <a:effectLst/>
                <a:latin typeface="Times New Roman" panose="02020603050405020304" pitchFamily="18" charset="0"/>
                <a:cs typeface="Times New Roman" panose="02020603050405020304" pitchFamily="18" charset="0"/>
              </a:rPr>
              <a:t>objects (Customer, Order, Special Order and Normal Order).</a:t>
            </a:r>
          </a:p>
          <a:p>
            <a:pPr algn="just">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r>
              <a:rPr lang="en-US" sz="1800" b="0" i="0" dirty="0">
                <a:solidFill>
                  <a:srgbClr val="000000"/>
                </a:solidFill>
                <a:effectLst/>
                <a:latin typeface="Times New Roman" panose="02020603050405020304" pitchFamily="18" charset="0"/>
                <a:cs typeface="Times New Roman" panose="02020603050405020304" pitchFamily="18" charset="0"/>
              </a:rPr>
              <a:t>The following diagram shows the message sequence for </a:t>
            </a:r>
            <a:r>
              <a:rPr lang="en-US" sz="1800" b="1" i="1" dirty="0">
                <a:solidFill>
                  <a:srgbClr val="000000"/>
                </a:solidFill>
                <a:effectLst/>
                <a:latin typeface="Times New Roman" panose="02020603050405020304" pitchFamily="18" charset="0"/>
                <a:cs typeface="Times New Roman" panose="02020603050405020304" pitchFamily="18" charset="0"/>
              </a:rPr>
              <a:t>Special Order</a:t>
            </a:r>
            <a:r>
              <a:rPr lang="en-US" sz="1800" b="1" i="0" dirty="0">
                <a:solidFill>
                  <a:srgbClr val="000000"/>
                </a:solidFill>
                <a:effectLst/>
                <a:latin typeface="Times New Roman" panose="02020603050405020304" pitchFamily="18" charset="0"/>
                <a:cs typeface="Times New Roman" panose="02020603050405020304" pitchFamily="18" charset="0"/>
              </a:rPr>
              <a:t> object and the same can be used in case of </a:t>
            </a:r>
            <a:r>
              <a:rPr lang="en-US" sz="1800" b="1" i="1" dirty="0">
                <a:solidFill>
                  <a:srgbClr val="000000"/>
                </a:solidFill>
                <a:effectLst/>
                <a:latin typeface="Times New Roman" panose="02020603050405020304" pitchFamily="18" charset="0"/>
                <a:cs typeface="Times New Roman" panose="02020603050405020304" pitchFamily="18" charset="0"/>
              </a:rPr>
              <a:t>Normal Order</a:t>
            </a:r>
            <a:r>
              <a:rPr lang="en-US" sz="1800" b="1" i="0" dirty="0">
                <a:solidFill>
                  <a:srgbClr val="000000"/>
                </a:solidFill>
                <a:effectLst/>
                <a:latin typeface="Times New Roman" panose="02020603050405020304" pitchFamily="18" charset="0"/>
                <a:cs typeface="Times New Roman" panose="02020603050405020304" pitchFamily="18" charset="0"/>
              </a:rPr>
              <a:t> object.</a:t>
            </a:r>
            <a:r>
              <a:rPr lang="en-US" sz="1800" b="0" i="0" dirty="0">
                <a:solidFill>
                  <a:srgbClr val="000000"/>
                </a:solidFill>
                <a:effectLst/>
                <a:latin typeface="Times New Roman" panose="02020603050405020304" pitchFamily="18" charset="0"/>
                <a:cs typeface="Times New Roman" panose="02020603050405020304" pitchFamily="18" charset="0"/>
              </a:rPr>
              <a:t> It is important to understand the time sequence of message flows. The message flow is nothing but a method call of an object.</a:t>
            </a:r>
          </a:p>
          <a:p>
            <a:pPr algn="just"/>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r>
              <a:rPr lang="en-US" sz="1800" b="0" i="0" dirty="0">
                <a:solidFill>
                  <a:srgbClr val="000000"/>
                </a:solidFill>
                <a:effectLst/>
                <a:latin typeface="Times New Roman" panose="02020603050405020304" pitchFamily="18" charset="0"/>
                <a:cs typeface="Times New Roman" panose="02020603050405020304" pitchFamily="18" charset="0"/>
              </a:rPr>
              <a:t>The first call is</a:t>
            </a:r>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b="1" i="1" dirty="0" err="1">
                <a:solidFill>
                  <a:srgbClr val="000000"/>
                </a:solidFill>
                <a:effectLst/>
                <a:latin typeface="Times New Roman" panose="02020603050405020304" pitchFamily="18" charset="0"/>
                <a:cs typeface="Times New Roman" panose="02020603050405020304" pitchFamily="18" charset="0"/>
              </a:rPr>
              <a:t>sendOrder</a:t>
            </a:r>
            <a:r>
              <a:rPr lang="en-US" sz="1800" b="1" i="1" dirty="0">
                <a:solidFill>
                  <a:srgbClr val="000000"/>
                </a:solidFill>
                <a:effectLst/>
                <a:latin typeface="Times New Roman" panose="02020603050405020304" pitchFamily="18" charset="0"/>
                <a:cs typeface="Times New Roman" panose="02020603050405020304" pitchFamily="18" charset="0"/>
              </a:rPr>
              <a:t> ()</a:t>
            </a:r>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which is a method of </a:t>
            </a:r>
            <a:r>
              <a:rPr lang="en-US" sz="1800" b="0" i="1" dirty="0">
                <a:solidFill>
                  <a:srgbClr val="000000"/>
                </a:solidFill>
                <a:effectLst/>
                <a:latin typeface="Times New Roman" panose="02020603050405020304" pitchFamily="18" charset="0"/>
                <a:cs typeface="Times New Roman" panose="02020603050405020304" pitchFamily="18" charset="0"/>
              </a:rPr>
              <a:t>Order object</a:t>
            </a:r>
            <a:r>
              <a:rPr lang="en-US" sz="1800" b="0" i="0" dirty="0">
                <a:solidFill>
                  <a:srgbClr val="000000"/>
                </a:solidFill>
                <a:effectLst/>
                <a:latin typeface="Times New Roman" panose="02020603050405020304" pitchFamily="18" charset="0"/>
                <a:cs typeface="Times New Roman" panose="02020603050405020304" pitchFamily="18" charset="0"/>
              </a:rPr>
              <a:t>. The next call is </a:t>
            </a:r>
            <a:r>
              <a:rPr lang="en-US" sz="1800" b="1" i="1" dirty="0">
                <a:solidFill>
                  <a:srgbClr val="000000"/>
                </a:solidFill>
                <a:effectLst/>
                <a:latin typeface="Times New Roman" panose="02020603050405020304" pitchFamily="18" charset="0"/>
                <a:cs typeface="Times New Roman" panose="02020603050405020304" pitchFamily="18" charset="0"/>
              </a:rPr>
              <a:t>confirm ()</a:t>
            </a:r>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which is a method of </a:t>
            </a:r>
            <a:r>
              <a:rPr lang="en-US" sz="1800" b="1" i="1" dirty="0">
                <a:solidFill>
                  <a:srgbClr val="000000"/>
                </a:solidFill>
                <a:effectLst/>
                <a:latin typeface="Times New Roman" panose="02020603050405020304" pitchFamily="18" charset="0"/>
                <a:cs typeface="Times New Roman" panose="02020603050405020304" pitchFamily="18" charset="0"/>
              </a:rPr>
              <a:t>Special Order</a:t>
            </a:r>
            <a:r>
              <a:rPr lang="en-US" sz="1800" b="1" i="0" dirty="0">
                <a:solidFill>
                  <a:srgbClr val="000000"/>
                </a:solidFill>
                <a:effectLst/>
                <a:latin typeface="Times New Roman" panose="02020603050405020304" pitchFamily="18" charset="0"/>
                <a:cs typeface="Times New Roman" panose="02020603050405020304" pitchFamily="18" charset="0"/>
              </a:rPr>
              <a:t> object</a:t>
            </a:r>
            <a:r>
              <a:rPr lang="en-US" sz="1800" b="0" i="0" dirty="0">
                <a:solidFill>
                  <a:srgbClr val="000000"/>
                </a:solidFill>
                <a:effectLst/>
                <a:latin typeface="Times New Roman" panose="02020603050405020304" pitchFamily="18" charset="0"/>
                <a:cs typeface="Times New Roman" panose="02020603050405020304" pitchFamily="18" charset="0"/>
              </a:rPr>
              <a:t> and the last call is </a:t>
            </a:r>
            <a:r>
              <a:rPr lang="en-US" sz="1800" b="1" i="1" dirty="0">
                <a:solidFill>
                  <a:srgbClr val="000000"/>
                </a:solidFill>
                <a:effectLst/>
                <a:latin typeface="Times New Roman" panose="02020603050405020304" pitchFamily="18" charset="0"/>
                <a:cs typeface="Times New Roman" panose="02020603050405020304" pitchFamily="18" charset="0"/>
              </a:rPr>
              <a:t>Dispatch ()</a:t>
            </a:r>
            <a:r>
              <a:rPr lang="en-US" sz="1800" b="0" i="0" dirty="0">
                <a:solidFill>
                  <a:srgbClr val="000000"/>
                </a:solidFill>
                <a:effectLst/>
                <a:latin typeface="Times New Roman" panose="02020603050405020304" pitchFamily="18" charset="0"/>
                <a:cs typeface="Times New Roman" panose="02020603050405020304" pitchFamily="18" charset="0"/>
              </a:rPr>
              <a:t> which is a method of </a:t>
            </a:r>
            <a:r>
              <a:rPr lang="en-US" sz="1800" b="0" i="1" dirty="0">
                <a:solidFill>
                  <a:srgbClr val="000000"/>
                </a:solidFill>
                <a:effectLst/>
                <a:latin typeface="Times New Roman" panose="02020603050405020304" pitchFamily="18" charset="0"/>
                <a:cs typeface="Times New Roman" panose="02020603050405020304" pitchFamily="18" charset="0"/>
              </a:rPr>
              <a:t>Special Order</a:t>
            </a:r>
            <a:r>
              <a:rPr lang="en-US" sz="1800" b="0" i="0" dirty="0">
                <a:solidFill>
                  <a:srgbClr val="000000"/>
                </a:solidFill>
                <a:effectLst/>
                <a:latin typeface="Times New Roman" panose="02020603050405020304" pitchFamily="18" charset="0"/>
                <a:cs typeface="Times New Roman" panose="02020603050405020304" pitchFamily="18" charset="0"/>
              </a:rPr>
              <a:t> object. The following diagram mainly describes the method calls from one object to another, and this is also the actual scenario when the system is running.</a:t>
            </a:r>
          </a:p>
          <a:p>
            <a:pPr algn="just"/>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39A82F5-8304-D63F-0181-EBE09F62EF52}"/>
              </a:ext>
            </a:extLst>
          </p:cNvPr>
          <p:cNvSpPr>
            <a:spLocks noGrp="1"/>
          </p:cNvSpPr>
          <p:nvPr>
            <p:ph type="ftr" idx="11"/>
          </p:nvPr>
        </p:nvSpPr>
        <p:spPr/>
        <p:txBody>
          <a:bodyPr/>
          <a:lstStyle/>
          <a:p>
            <a:r>
              <a:rPr lang="en-IN" dirty="0" smtClean="0"/>
              <a:t>    </a:t>
            </a:r>
            <a:endParaRPr lang="en-IN" dirty="0"/>
          </a:p>
        </p:txBody>
      </p:sp>
    </p:spTree>
    <p:extLst>
      <p:ext uri="{BB962C8B-B14F-4D97-AF65-F5344CB8AC3E}">
        <p14:creationId xmlns:p14="http://schemas.microsoft.com/office/powerpoint/2010/main" xmlns="" val="1930471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FCEE5D-1406-FEAD-D879-35CC626F2BD8}"/>
              </a:ext>
            </a:extLst>
          </p:cNvPr>
          <p:cNvSpPr>
            <a:spLocks noGrp="1"/>
          </p:cNvSpPr>
          <p:nvPr>
            <p:ph type="title"/>
          </p:nvPr>
        </p:nvSpPr>
        <p:spPr>
          <a:xfrm>
            <a:off x="0" y="0"/>
            <a:ext cx="6453352" cy="914040"/>
          </a:xfrm>
        </p:spPr>
        <p:txBody>
          <a:bodyPr/>
          <a:lstStyle/>
          <a:p>
            <a:pPr algn="ctr"/>
            <a:r>
              <a:rPr lang="en-IN" sz="2400" b="1" i="0" dirty="0">
                <a:effectLst/>
                <a:latin typeface="Times New Roman" pitchFamily="18" charset="0"/>
                <a:cs typeface="Times New Roman" pitchFamily="18" charset="0"/>
              </a:rPr>
              <a:t/>
            </a:r>
            <a:br>
              <a:rPr lang="en-IN" sz="2400" b="1" i="0" dirty="0">
                <a:effectLst/>
                <a:latin typeface="Times New Roman" pitchFamily="18" charset="0"/>
                <a:cs typeface="Times New Roman" pitchFamily="18" charset="0"/>
              </a:rPr>
            </a:br>
            <a:r>
              <a:rPr lang="en-IN" sz="2400" b="1" dirty="0">
                <a:latin typeface="Times New Roman" pitchFamily="18" charset="0"/>
                <a:cs typeface="Times New Roman" pitchFamily="18" charset="0"/>
              </a:rPr>
              <a:t>Interaction Diagram (</a:t>
            </a:r>
            <a:r>
              <a:rPr lang="en-IN" sz="2400" b="1" i="0" dirty="0">
                <a:effectLst/>
                <a:latin typeface="Times New Roman" pitchFamily="18" charset="0"/>
                <a:cs typeface="Times New Roman" pitchFamily="18" charset="0"/>
              </a:rPr>
              <a:t>Collaboration Diagram-Order Management System)</a:t>
            </a:r>
            <a:br>
              <a:rPr lang="en-IN" sz="2400" b="1" i="0" dirty="0">
                <a:effectLst/>
                <a:latin typeface="Times New Roman" pitchFamily="18" charset="0"/>
                <a:cs typeface="Times New Roman" pitchFamily="18" charset="0"/>
              </a:rPr>
            </a:br>
            <a:endParaRPr lang="en-IN" sz="24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DD1EBC92-D4BA-CEB2-9C52-A65136982BC5}"/>
              </a:ext>
            </a:extLst>
          </p:cNvPr>
          <p:cNvPicPr>
            <a:picLocks noChangeAspect="1"/>
          </p:cNvPicPr>
          <p:nvPr/>
        </p:nvPicPr>
        <p:blipFill rotWithShape="1">
          <a:blip r:embed="rId2"/>
          <a:srcRect t="10396"/>
          <a:stretch/>
        </p:blipFill>
        <p:spPr>
          <a:xfrm>
            <a:off x="433640" y="1205600"/>
            <a:ext cx="8620018" cy="4805588"/>
          </a:xfrm>
          <a:prstGeom prst="rect">
            <a:avLst/>
          </a:prstGeom>
        </p:spPr>
      </p:pic>
      <p:sp>
        <p:nvSpPr>
          <p:cNvPr id="3" name="TextBox 2">
            <a:extLst>
              <a:ext uri="{FF2B5EF4-FFF2-40B4-BE49-F238E27FC236}">
                <a16:creationId xmlns:a16="http://schemas.microsoft.com/office/drawing/2014/main" xmlns="" id="{0414DFBE-AC35-B2A6-0113-0EF56AAC986F}"/>
              </a:ext>
            </a:extLst>
          </p:cNvPr>
          <p:cNvSpPr txBox="1"/>
          <p:nvPr/>
        </p:nvSpPr>
        <p:spPr>
          <a:xfrm>
            <a:off x="3591910" y="6011188"/>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17: - Example</a:t>
            </a:r>
            <a:endParaRPr lang="en-IN" dirty="0"/>
          </a:p>
        </p:txBody>
      </p:sp>
    </p:spTree>
    <p:extLst>
      <p:ext uri="{BB962C8B-B14F-4D97-AF65-F5344CB8AC3E}">
        <p14:creationId xmlns:p14="http://schemas.microsoft.com/office/powerpoint/2010/main" xmlns="" val="1795167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E82A5EB-62C4-A55E-1F49-1F9A2935540C}"/>
              </a:ext>
            </a:extLst>
          </p:cNvPr>
          <p:cNvSpPr>
            <a:spLocks noGrp="1"/>
          </p:cNvSpPr>
          <p:nvPr>
            <p:ph type="body" idx="1"/>
          </p:nvPr>
        </p:nvSpPr>
        <p:spPr/>
        <p:txBody>
          <a:bodyPr>
            <a:normAutofit/>
          </a:bodyPr>
          <a:lstStyle/>
          <a:p>
            <a:pPr marL="114300" indent="0">
              <a:buNone/>
            </a:pPr>
            <a:r>
              <a:rPr lang="en-IN" sz="2200" b="1" dirty="0">
                <a:latin typeface="Times New Roman" pitchFamily="18" charset="0"/>
                <a:cs typeface="Times New Roman" pitchFamily="18" charset="0"/>
              </a:rPr>
              <a:t>		</a:t>
            </a:r>
          </a:p>
          <a:p>
            <a:pPr marL="114300" indent="0">
              <a:buNone/>
            </a:pPr>
            <a:endParaRPr lang="en-IN" sz="2200" b="1" dirty="0">
              <a:latin typeface="Times New Roman" pitchFamily="18" charset="0"/>
              <a:cs typeface="Times New Roman" pitchFamily="18" charset="0"/>
            </a:endParaRPr>
          </a:p>
          <a:p>
            <a:pPr marL="114300" indent="0">
              <a:buNone/>
            </a:pPr>
            <a:endParaRPr lang="en-IN" sz="2200" b="1" dirty="0">
              <a:latin typeface="Times New Roman" pitchFamily="18" charset="0"/>
              <a:cs typeface="Times New Roman" pitchFamily="18" charset="0"/>
            </a:endParaRPr>
          </a:p>
          <a:p>
            <a:pPr marL="114300" indent="0">
              <a:buNone/>
            </a:pPr>
            <a:r>
              <a:rPr lang="en-IN" sz="2200" b="1" dirty="0">
                <a:latin typeface="Times New Roman" pitchFamily="18" charset="0"/>
                <a:cs typeface="Times New Roman" pitchFamily="18" charset="0"/>
              </a:rPr>
              <a:t>		Interaction Diagram (Sequence Diagram) </a:t>
            </a:r>
          </a:p>
          <a:p>
            <a:pPr marL="114300" indent="0">
              <a:buNone/>
            </a:pPr>
            <a:r>
              <a:rPr lang="en-IN" sz="2200" b="1" dirty="0">
                <a:latin typeface="Times New Roman" pitchFamily="18" charset="0"/>
                <a:cs typeface="Times New Roman" pitchFamily="18" charset="0"/>
              </a:rPr>
              <a:t>			     Some examples</a:t>
            </a:r>
          </a:p>
        </p:txBody>
      </p:sp>
      <p:sp>
        <p:nvSpPr>
          <p:cNvPr id="4" name="Footer Placeholder 3">
            <a:extLst>
              <a:ext uri="{FF2B5EF4-FFF2-40B4-BE49-F238E27FC236}">
                <a16:creationId xmlns:a16="http://schemas.microsoft.com/office/drawing/2014/main" xmlns="" id="{92F1B426-23B5-3B24-7F3F-28190C3AEA4E}"/>
              </a:ext>
            </a:extLst>
          </p:cNvPr>
          <p:cNvSpPr>
            <a:spLocks noGrp="1"/>
          </p:cNvSpPr>
          <p:nvPr>
            <p:ph type="ftr" idx="11"/>
          </p:nvPr>
        </p:nvSpPr>
        <p:spPr/>
        <p:txBody>
          <a:bodyPr/>
          <a:lstStyle/>
          <a:p>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61172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C0B74-309D-E7F2-5072-29F0DD7B09F3}"/>
              </a:ext>
            </a:extLst>
          </p:cNvPr>
          <p:cNvSpPr>
            <a:spLocks noGrp="1"/>
          </p:cNvSpPr>
          <p:nvPr>
            <p:ph type="title"/>
          </p:nvPr>
        </p:nvSpPr>
        <p:spPr/>
        <p:txBody>
          <a:bodyPr/>
          <a:lstStyle/>
          <a:p>
            <a:r>
              <a:rPr lang="en-IN" sz="3200" b="1" dirty="0"/>
              <a:t>  College Management System </a:t>
            </a:r>
          </a:p>
        </p:txBody>
      </p:sp>
      <p:sp>
        <p:nvSpPr>
          <p:cNvPr id="3" name="Text Placeholder 2">
            <a:extLst>
              <a:ext uri="{FF2B5EF4-FFF2-40B4-BE49-F238E27FC236}">
                <a16:creationId xmlns:a16="http://schemas.microsoft.com/office/drawing/2014/main" xmlns="" id="{53015FFF-2DB8-1385-9A33-B3C57571EF32}"/>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xmlns="" id="{90204ABB-4248-50F7-7E8B-D7C4E1B4792B}"/>
              </a:ext>
            </a:extLst>
          </p:cNvPr>
          <p:cNvSpPr>
            <a:spLocks noGrp="1"/>
          </p:cNvSpPr>
          <p:nvPr>
            <p:ph type="ftr" idx="11"/>
          </p:nvPr>
        </p:nvSpPr>
        <p:spPr/>
        <p:txBody>
          <a:bodyPr/>
          <a:lstStyle/>
          <a:p>
            <a:r>
              <a:rPr lang="en-IN" dirty="0" smtClean="0"/>
              <a:t>    </a:t>
            </a:r>
            <a:endParaRPr lang="en-IN" dirty="0"/>
          </a:p>
        </p:txBody>
      </p:sp>
      <p:pic>
        <p:nvPicPr>
          <p:cNvPr id="6" name="Picture 5">
            <a:extLst>
              <a:ext uri="{FF2B5EF4-FFF2-40B4-BE49-F238E27FC236}">
                <a16:creationId xmlns:a16="http://schemas.microsoft.com/office/drawing/2014/main" xmlns="" id="{DDE69382-D518-9A79-2B25-C60367F1E639}"/>
              </a:ext>
            </a:extLst>
          </p:cNvPr>
          <p:cNvPicPr>
            <a:picLocks noChangeAspect="1"/>
          </p:cNvPicPr>
          <p:nvPr/>
        </p:nvPicPr>
        <p:blipFill>
          <a:blip r:embed="rId2"/>
          <a:stretch>
            <a:fillRect/>
          </a:stretch>
        </p:blipFill>
        <p:spPr>
          <a:xfrm>
            <a:off x="174661" y="1314678"/>
            <a:ext cx="8825501" cy="4973105"/>
          </a:xfrm>
          <a:prstGeom prst="rect">
            <a:avLst/>
          </a:prstGeom>
        </p:spPr>
      </p:pic>
    </p:spTree>
    <p:extLst>
      <p:ext uri="{BB962C8B-B14F-4D97-AF65-F5344CB8AC3E}">
        <p14:creationId xmlns:p14="http://schemas.microsoft.com/office/powerpoint/2010/main" xmlns="" val="1917491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D649A-BF0A-7109-AE0E-00A452BFE801}"/>
              </a:ext>
            </a:extLst>
          </p:cNvPr>
          <p:cNvSpPr>
            <a:spLocks noGrp="1"/>
          </p:cNvSpPr>
          <p:nvPr>
            <p:ph type="title"/>
          </p:nvPr>
        </p:nvSpPr>
        <p:spPr/>
        <p:txBody>
          <a:bodyPr/>
          <a:lstStyle/>
          <a:p>
            <a:r>
              <a:rPr lang="en-IN" sz="3200" b="1" dirty="0"/>
              <a:t> Banking System</a:t>
            </a:r>
          </a:p>
        </p:txBody>
      </p:sp>
      <p:sp>
        <p:nvSpPr>
          <p:cNvPr id="3" name="Text Placeholder 2">
            <a:extLst>
              <a:ext uri="{FF2B5EF4-FFF2-40B4-BE49-F238E27FC236}">
                <a16:creationId xmlns:a16="http://schemas.microsoft.com/office/drawing/2014/main" xmlns="" id="{2FCA9889-E72D-2B0E-F5A4-9CCFC3E8BCCB}"/>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xmlns="" id="{B3EB1D88-D8C3-6167-C54B-978CE94DDA8A}"/>
              </a:ext>
            </a:extLst>
          </p:cNvPr>
          <p:cNvSpPr>
            <a:spLocks noGrp="1"/>
          </p:cNvSpPr>
          <p:nvPr>
            <p:ph type="ftr" idx="11"/>
          </p:nvPr>
        </p:nvSpPr>
        <p:spPr/>
        <p:txBody>
          <a:bodyPr/>
          <a:lstStyle/>
          <a:p>
            <a:r>
              <a:rPr lang="en-IN" dirty="0" smtClean="0"/>
              <a:t>   </a:t>
            </a:r>
            <a:endParaRPr lang="en-IN" dirty="0"/>
          </a:p>
        </p:txBody>
      </p:sp>
      <p:pic>
        <p:nvPicPr>
          <p:cNvPr id="6" name="Picture 5">
            <a:extLst>
              <a:ext uri="{FF2B5EF4-FFF2-40B4-BE49-F238E27FC236}">
                <a16:creationId xmlns:a16="http://schemas.microsoft.com/office/drawing/2014/main" xmlns="" id="{AB86137B-AA6D-D079-59EE-353248F666EA}"/>
              </a:ext>
            </a:extLst>
          </p:cNvPr>
          <p:cNvPicPr>
            <a:picLocks noChangeAspect="1"/>
          </p:cNvPicPr>
          <p:nvPr/>
        </p:nvPicPr>
        <p:blipFill>
          <a:blip r:embed="rId2"/>
          <a:stretch>
            <a:fillRect/>
          </a:stretch>
        </p:blipFill>
        <p:spPr>
          <a:xfrm>
            <a:off x="147144" y="1176022"/>
            <a:ext cx="8860221" cy="4983039"/>
          </a:xfrm>
          <a:prstGeom prst="rect">
            <a:avLst/>
          </a:prstGeom>
        </p:spPr>
      </p:pic>
    </p:spTree>
    <p:extLst>
      <p:ext uri="{BB962C8B-B14F-4D97-AF65-F5344CB8AC3E}">
        <p14:creationId xmlns:p14="http://schemas.microsoft.com/office/powerpoint/2010/main" xmlns="" val="200048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DDC6A74-6C13-2D2F-C608-B1486FFA7C1B}"/>
              </a:ext>
            </a:extLst>
          </p:cNvPr>
          <p:cNvSpPr txBox="1"/>
          <p:nvPr/>
        </p:nvSpPr>
        <p:spPr>
          <a:xfrm>
            <a:off x="147145" y="145656"/>
            <a:ext cx="6547944" cy="584775"/>
          </a:xfrm>
          <a:prstGeom prst="rect">
            <a:avLst/>
          </a:prstGeom>
          <a:noFill/>
        </p:spPr>
        <p:txBody>
          <a:bodyPr wrap="square">
            <a:spAutoFit/>
          </a:bodyPr>
          <a:lstStyle/>
          <a:p>
            <a:r>
              <a:rPr lang="en-IN" sz="3200" b="1" i="0" dirty="0">
                <a:solidFill>
                  <a:schemeClr val="tx1"/>
                </a:solidFill>
                <a:effectLst/>
                <a:latin typeface="Times New Roman" pitchFamily="18" charset="0"/>
                <a:cs typeface="Times New Roman" pitchFamily="18" charset="0"/>
              </a:rPr>
              <a:t>Practice Questions ?</a:t>
            </a:r>
            <a:endParaRPr lang="en-IN" sz="3200" dirty="0">
              <a:solidFill>
                <a:schemeClr val="tx1"/>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BB83B3E5-FBEE-1670-0A62-2CE34F0DCB96}"/>
              </a:ext>
            </a:extLst>
          </p:cNvPr>
          <p:cNvSpPr txBox="1"/>
          <p:nvPr/>
        </p:nvSpPr>
        <p:spPr>
          <a:xfrm>
            <a:off x="819807" y="1638126"/>
            <a:ext cx="7556938" cy="2862322"/>
          </a:xfrm>
          <a:prstGeom prst="rect">
            <a:avLst/>
          </a:prstGeom>
          <a:noFill/>
        </p:spPr>
        <p:txBody>
          <a:bodyPr wrap="square">
            <a:spAutoFit/>
          </a:bodyPr>
          <a:lstStyle/>
          <a:p>
            <a:pPr marL="457200" indent="-457200" algn="l" fontAlgn="base">
              <a:buFont typeface="+mj-lt"/>
              <a:buAutoNum type="arabicPeriod"/>
            </a:pPr>
            <a:r>
              <a:rPr lang="en-IN" sz="1800" dirty="0">
                <a:effectLst/>
                <a:latin typeface="Times New Roman" pitchFamily="18" charset="0"/>
                <a:ea typeface="Calibri" panose="020F0502020204030204" pitchFamily="34" charset="0"/>
                <a:cs typeface="Times New Roman" pitchFamily="18" charset="0"/>
              </a:rPr>
              <a:t>Draw the sequence diagram of Railway </a:t>
            </a:r>
            <a:r>
              <a:rPr lang="en-IN" sz="1800" dirty="0">
                <a:latin typeface="Times New Roman" pitchFamily="18" charset="0"/>
                <a:ea typeface="Calibri" panose="020F0502020204030204" pitchFamily="34" charset="0"/>
                <a:cs typeface="Times New Roman" pitchFamily="18" charset="0"/>
              </a:rPr>
              <a:t>R</a:t>
            </a:r>
            <a:r>
              <a:rPr lang="en-IN" sz="1800" dirty="0">
                <a:effectLst/>
                <a:latin typeface="Times New Roman" pitchFamily="18" charset="0"/>
                <a:ea typeface="Calibri" panose="020F0502020204030204" pitchFamily="34" charset="0"/>
                <a:cs typeface="Times New Roman" pitchFamily="18" charset="0"/>
              </a:rPr>
              <a:t>eservation </a:t>
            </a:r>
            <a:r>
              <a:rPr lang="en-IN" sz="1800" dirty="0">
                <a:latin typeface="Times New Roman" pitchFamily="18" charset="0"/>
                <a:ea typeface="Calibri" panose="020F0502020204030204" pitchFamily="34" charset="0"/>
                <a:cs typeface="Times New Roman" pitchFamily="18" charset="0"/>
              </a:rPr>
              <a:t>S</a:t>
            </a:r>
            <a:r>
              <a:rPr lang="en-IN" sz="1800" dirty="0">
                <a:effectLst/>
                <a:latin typeface="Times New Roman" pitchFamily="18" charset="0"/>
                <a:ea typeface="Calibri" panose="020F0502020204030204" pitchFamily="34" charset="0"/>
                <a:cs typeface="Times New Roman" pitchFamily="18" charset="0"/>
              </a:rPr>
              <a:t>ystem.</a:t>
            </a:r>
          </a:p>
          <a:p>
            <a:pPr marL="457200" indent="-457200" algn="l" fontAlgn="base">
              <a:buFont typeface="+mj-lt"/>
              <a:buAutoNum type="arabicPeriod"/>
            </a:pPr>
            <a:endParaRPr lang="en-IN" sz="1800" dirty="0">
              <a:effectLst/>
              <a:latin typeface="Times New Roman" pitchFamily="18" charset="0"/>
              <a:ea typeface="Calibri" panose="020F0502020204030204" pitchFamily="34" charset="0"/>
              <a:cs typeface="Times New Roman" pitchFamily="18" charset="0"/>
            </a:endParaRPr>
          </a:p>
          <a:p>
            <a:pPr marL="457200" indent="-457200" fontAlgn="base">
              <a:buFont typeface="+mj-lt"/>
              <a:buAutoNum type="arabicPeriod"/>
            </a:pPr>
            <a:r>
              <a:rPr lang="en-IN" sz="1800" dirty="0">
                <a:effectLst/>
                <a:latin typeface="Times New Roman" pitchFamily="18" charset="0"/>
                <a:ea typeface="Calibri" panose="020F0502020204030204" pitchFamily="34" charset="0"/>
                <a:cs typeface="Times New Roman" pitchFamily="18" charset="0"/>
              </a:rPr>
              <a:t>Draw the </a:t>
            </a:r>
            <a:r>
              <a:rPr lang="en-IN" sz="1800" dirty="0">
                <a:latin typeface="Times New Roman" pitchFamily="18" charset="0"/>
                <a:ea typeface="Calibri" panose="020F0502020204030204" pitchFamily="34" charset="0"/>
                <a:cs typeface="Times New Roman" pitchFamily="18" charset="0"/>
              </a:rPr>
              <a:t>sequence diagram of </a:t>
            </a:r>
            <a:r>
              <a:rPr lang="en-IN" sz="1800" dirty="0">
                <a:effectLst/>
                <a:latin typeface="Times New Roman" pitchFamily="18" charset="0"/>
                <a:ea typeface="Calibri" panose="020F0502020204030204" pitchFamily="34" charset="0"/>
                <a:cs typeface="Times New Roman" pitchFamily="18" charset="0"/>
              </a:rPr>
              <a:t>Library Management system.</a:t>
            </a:r>
          </a:p>
          <a:p>
            <a:pPr marL="457200" indent="-457200" algn="l" fontAlgn="base">
              <a:buFont typeface="+mj-lt"/>
              <a:buAutoNum type="arabicPeriod"/>
            </a:pPr>
            <a:endParaRPr lang="en-IN" sz="1800" dirty="0">
              <a:latin typeface="Times New Roman" pitchFamily="18" charset="0"/>
              <a:ea typeface="Calibri" panose="020F0502020204030204" pitchFamily="34" charset="0"/>
              <a:cs typeface="Times New Roman" pitchFamily="18" charset="0"/>
            </a:endParaRPr>
          </a:p>
          <a:p>
            <a:pPr marL="457200" indent="-457200" fontAlgn="base">
              <a:buFont typeface="+mj-lt"/>
              <a:buAutoNum type="arabicPeriod"/>
            </a:pPr>
            <a:r>
              <a:rPr lang="en-IN" sz="1800" dirty="0">
                <a:effectLst/>
                <a:latin typeface="Times New Roman" pitchFamily="18" charset="0"/>
                <a:ea typeface="Calibri" panose="020F0502020204030204" pitchFamily="34" charset="0"/>
                <a:cs typeface="Times New Roman" pitchFamily="18" charset="0"/>
              </a:rPr>
              <a:t>Draw the </a:t>
            </a:r>
            <a:r>
              <a:rPr lang="en-IN" sz="1800" dirty="0">
                <a:latin typeface="Times New Roman" pitchFamily="18" charset="0"/>
                <a:ea typeface="Calibri" panose="020F0502020204030204" pitchFamily="34" charset="0"/>
                <a:cs typeface="Times New Roman" pitchFamily="18" charset="0"/>
              </a:rPr>
              <a:t>sequence diagram of </a:t>
            </a:r>
            <a:r>
              <a:rPr lang="en-IN" sz="1800" dirty="0">
                <a:effectLst/>
                <a:latin typeface="Times New Roman" pitchFamily="18" charset="0"/>
                <a:ea typeface="Calibri" panose="020F0502020204030204" pitchFamily="34" charset="0"/>
                <a:cs typeface="Times New Roman" pitchFamily="18" charset="0"/>
              </a:rPr>
              <a:t>Hospital Management System.</a:t>
            </a:r>
          </a:p>
          <a:p>
            <a:pPr marL="457200" indent="-457200" algn="l" fontAlgn="base">
              <a:buFont typeface="+mj-lt"/>
              <a:buAutoNum type="arabicPeriod"/>
            </a:pPr>
            <a:endParaRPr lang="en-IN" sz="1800" dirty="0">
              <a:effectLst/>
              <a:latin typeface="Times New Roman" pitchFamily="18" charset="0"/>
              <a:ea typeface="Calibri" panose="020F0502020204030204" pitchFamily="34" charset="0"/>
              <a:cs typeface="Times New Roman" pitchFamily="18" charset="0"/>
            </a:endParaRPr>
          </a:p>
          <a:p>
            <a:pPr marL="457200" indent="-457200" algn="l" fontAlgn="base">
              <a:buFont typeface="+mj-lt"/>
              <a:buAutoNum type="arabicPeriod"/>
            </a:pPr>
            <a:r>
              <a:rPr lang="en-IN" sz="1800" dirty="0">
                <a:effectLst/>
                <a:latin typeface="Times New Roman" pitchFamily="18" charset="0"/>
                <a:ea typeface="Calibri" panose="020F0502020204030204" pitchFamily="34" charset="0"/>
                <a:cs typeface="Times New Roman" pitchFamily="18" charset="0"/>
              </a:rPr>
              <a:t>Draw the </a:t>
            </a:r>
            <a:r>
              <a:rPr lang="en-US" sz="1800" b="0" i="0" dirty="0">
                <a:solidFill>
                  <a:srgbClr val="000000"/>
                </a:solidFill>
                <a:effectLst/>
                <a:latin typeface="Times New Roman" pitchFamily="18" charset="0"/>
                <a:cs typeface="Times New Roman" pitchFamily="18" charset="0"/>
              </a:rPr>
              <a:t>collaboration diagram </a:t>
            </a:r>
            <a:r>
              <a:rPr lang="en-IN" sz="1800" dirty="0">
                <a:effectLst/>
                <a:latin typeface="Times New Roman" pitchFamily="18" charset="0"/>
                <a:ea typeface="Calibri" panose="020F0502020204030204" pitchFamily="34" charset="0"/>
                <a:cs typeface="Times New Roman" pitchFamily="18" charset="0"/>
              </a:rPr>
              <a:t>for Banking System.</a:t>
            </a:r>
          </a:p>
          <a:p>
            <a:pPr marL="285750" indent="-285750" algn="l" fontAlgn="base">
              <a:buFont typeface="Arial" panose="020B0604020202020204" pitchFamily="34" charset="0"/>
              <a:buChar char="•"/>
            </a:pPr>
            <a:endParaRPr lang="en-IN" sz="1800" dirty="0">
              <a:effectLst/>
              <a:latin typeface="Times New Roman" pitchFamily="18" charset="0"/>
              <a:ea typeface="Calibri" panose="020F0502020204030204" pitchFamily="34" charset="0"/>
              <a:cs typeface="Times New Roman" pitchFamily="18" charset="0"/>
            </a:endParaRPr>
          </a:p>
          <a:p>
            <a:pPr fontAlgn="base"/>
            <a:endParaRPr lang="en-US" sz="1800" i="0" dirty="0">
              <a:solidFill>
                <a:schemeClr val="tx1"/>
              </a:solidFill>
              <a:effectLst/>
              <a:latin typeface="Times New Roman" pitchFamily="18" charset="0"/>
              <a:cs typeface="Times New Roman" pitchFamily="18" charset="0"/>
            </a:endParaRPr>
          </a:p>
          <a:p>
            <a:pPr marL="285750" indent="-285750" algn="l" fontAlgn="base">
              <a:buFont typeface="Arial" panose="020B0604020202020204" pitchFamily="34" charset="0"/>
              <a:buChar char="•"/>
            </a:pPr>
            <a:endParaRPr lang="en-US" sz="1800" i="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985918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A133931-F016-E28E-6DEA-D45556203C87}"/>
              </a:ext>
            </a:extLst>
          </p:cNvPr>
          <p:cNvSpPr txBox="1"/>
          <p:nvPr/>
        </p:nvSpPr>
        <p:spPr>
          <a:xfrm>
            <a:off x="89554" y="275717"/>
            <a:ext cx="7395327" cy="523220"/>
          </a:xfrm>
          <a:prstGeom prst="rect">
            <a:avLst/>
          </a:prstGeom>
          <a:noFill/>
        </p:spPr>
        <p:txBody>
          <a:bodyPr wrap="square">
            <a:spAutoFit/>
          </a:bodyPr>
          <a:lstStyle/>
          <a:p>
            <a:pPr algn="ctr"/>
            <a:r>
              <a:rPr lang="en-US" altLang="en-US" sz="2800" b="1" baseline="0" dirty="0">
                <a:latin typeface="Times New Roman" pitchFamily="18" charset="0"/>
                <a:cs typeface="Times New Roman" pitchFamily="18" charset="0"/>
              </a:rPr>
              <a:t>Bibliography</a:t>
            </a:r>
          </a:p>
        </p:txBody>
      </p:sp>
      <p:sp>
        <p:nvSpPr>
          <p:cNvPr id="4" name="TextBox 3">
            <a:extLst>
              <a:ext uri="{FF2B5EF4-FFF2-40B4-BE49-F238E27FC236}">
                <a16:creationId xmlns:a16="http://schemas.microsoft.com/office/drawing/2014/main" xmlns="" id="{30E0F2C0-68C8-AD8D-4B1F-E2B4BEDD726F}"/>
              </a:ext>
            </a:extLst>
          </p:cNvPr>
          <p:cNvSpPr txBox="1"/>
          <p:nvPr/>
        </p:nvSpPr>
        <p:spPr>
          <a:xfrm>
            <a:off x="763571" y="2111382"/>
            <a:ext cx="7395327" cy="1477328"/>
          </a:xfrm>
          <a:prstGeom prst="rect">
            <a:avLst/>
          </a:prstGeom>
          <a:noFill/>
        </p:spPr>
        <p:txBody>
          <a:bodyPr wrap="square">
            <a:sp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hlinkClick r:id="rId2"/>
              </a:rPr>
              <a:t>https://www.tutorialspoint.com/uml/uml_interaction_diagram.htm</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hlinkClick r:id="rId3"/>
              </a:rPr>
              <a:t>https://www.geeksforgeeks.org/unified-modeling-language-uml-sequence-diagrams/</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hlinkClick r:id="rId4"/>
              </a:rPr>
              <a:t>https</a:t>
            </a:r>
            <a:r>
              <a:rPr lang="en-US" sz="1800" dirty="0">
                <a:latin typeface="Times New Roman" panose="02020603050405020304" pitchFamily="18" charset="0"/>
                <a:cs typeface="Times New Roman" panose="02020603050405020304" pitchFamily="18" charset="0"/>
                <a:hlinkClick r:id="rId4"/>
              </a:rPr>
              <a:t>://</a:t>
            </a:r>
            <a:r>
              <a:rPr lang="en-US" sz="1800" dirty="0" smtClean="0">
                <a:latin typeface="Times New Roman" panose="02020603050405020304" pitchFamily="18" charset="0"/>
                <a:cs typeface="Times New Roman" panose="02020603050405020304" pitchFamily="18" charset="0"/>
                <a:hlinkClick r:id="rId4"/>
              </a:rPr>
              <a:t>www.tutorialspoint.com/software_testing_dictionary/alpha_testing.htm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6278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E2D21-A49A-B7BF-33D0-B0F47636B016}"/>
              </a:ext>
            </a:extLst>
          </p:cNvPr>
          <p:cNvSpPr>
            <a:spLocks noGrp="1"/>
          </p:cNvSpPr>
          <p:nvPr>
            <p:ph type="title"/>
          </p:nvPr>
        </p:nvSpPr>
        <p:spPr>
          <a:xfrm>
            <a:off x="0" y="0"/>
            <a:ext cx="6575462" cy="914040"/>
          </a:xfrm>
        </p:spPr>
        <p:txBody>
          <a:bodyPr/>
          <a:lstStyle/>
          <a:p>
            <a:pPr algn="ctr"/>
            <a:r>
              <a:rPr lang="en-IN" sz="3200" b="1" dirty="0">
                <a:latin typeface="Times New Roman" pitchFamily="18" charset="0"/>
                <a:ea typeface="Calibri" panose="020F0502020204030204" pitchFamily="34" charset="0"/>
                <a:cs typeface="Times New Roman" pitchFamily="18" charset="0"/>
              </a:rPr>
              <a:t/>
            </a:r>
            <a:br>
              <a:rPr lang="en-IN" sz="3200" b="1" dirty="0">
                <a:latin typeface="Times New Roman" pitchFamily="18" charset="0"/>
                <a:ea typeface="Calibri" panose="020F0502020204030204" pitchFamily="34" charset="0"/>
                <a:cs typeface="Times New Roman" pitchFamily="18" charset="0"/>
              </a:rPr>
            </a:br>
            <a:r>
              <a:rPr lang="en-IN" sz="3200" b="1" dirty="0">
                <a:effectLst/>
                <a:latin typeface="Times New Roman" pitchFamily="18" charset="0"/>
                <a:ea typeface="Calibri" panose="020F0502020204030204" pitchFamily="34" charset="0"/>
                <a:cs typeface="Times New Roman" pitchFamily="18" charset="0"/>
              </a:rPr>
              <a:t/>
            </a:r>
            <a:br>
              <a:rPr lang="en-IN" sz="3200" b="1" dirty="0">
                <a:effectLst/>
                <a:latin typeface="Times New Roman" pitchFamily="18" charset="0"/>
                <a:ea typeface="Calibri" panose="020F0502020204030204" pitchFamily="34" charset="0"/>
                <a:cs typeface="Times New Roman" pitchFamily="18" charset="0"/>
              </a:rPr>
            </a:br>
            <a:endParaRPr lang="en-IN" sz="32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88130FB1-438F-B72C-1F06-19299947334A}"/>
              </a:ext>
            </a:extLst>
          </p:cNvPr>
          <p:cNvSpPr>
            <a:spLocks noGrp="1"/>
          </p:cNvSpPr>
          <p:nvPr>
            <p:ph type="body" idx="1"/>
          </p:nvPr>
        </p:nvSpPr>
        <p:spPr>
          <a:xfrm>
            <a:off x="261991" y="1337391"/>
            <a:ext cx="8229240" cy="3977280"/>
          </a:xfrm>
        </p:spPr>
        <p:txBody>
          <a:bodyPr>
            <a:normAutofit/>
          </a:bodyPr>
          <a:lstStyle/>
          <a:p>
            <a:pPr algn="just">
              <a:buNone/>
            </a:pP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From the term Interaction, it is clear that the diagram is used to describe some type of interactions among the different elements in the model. This interaction is a part of dynamic behavior of the system.</a:t>
            </a:r>
          </a:p>
          <a:p>
            <a:pPr algn="just">
              <a:buNone/>
            </a:pP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interactive behavior is represented by two diagrams known as </a:t>
            </a:r>
          </a:p>
          <a:p>
            <a:pPr marL="114300" indent="0" algn="just">
              <a:buNone/>
            </a:pPr>
            <a:r>
              <a:rPr lang="en-US" sz="20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Sequence diagram</a:t>
            </a: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p>
          <a:p>
            <a:pPr marL="114300" indent="0" algn="just">
              <a:buNone/>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0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Collaboration diagram</a:t>
            </a: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buNone/>
            </a:pP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basic purpose of both the diagrams are similar.</a:t>
            </a:r>
          </a:p>
          <a:p>
            <a:pPr algn="just">
              <a:buNone/>
            </a:pP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Sequence diagram emphasizes on time sequence of messages and collaboration diagram emphasizes on the structural organization of the objects that send and receive messages.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4DE6B9B-EBDF-7B02-B920-C401885FE357}"/>
              </a:ext>
            </a:extLst>
          </p:cNvPr>
          <p:cNvSpPr>
            <a:spLocks noGrp="1"/>
          </p:cNvSpPr>
          <p:nvPr>
            <p:ph type="ftr" idx="11"/>
          </p:nvPr>
        </p:nvSpPr>
        <p:spPr/>
        <p:txBody>
          <a:bodyPr/>
          <a:lstStyle/>
          <a:p>
            <a:r>
              <a:rPr lang="en-IN" dirty="0" smtClean="0"/>
              <a:t> </a:t>
            </a:r>
            <a:endParaRPr lang="en-IN" dirty="0"/>
          </a:p>
        </p:txBody>
      </p:sp>
      <p:sp>
        <p:nvSpPr>
          <p:cNvPr id="5" name="Title 1">
            <a:extLst>
              <a:ext uri="{FF2B5EF4-FFF2-40B4-BE49-F238E27FC236}">
                <a16:creationId xmlns:a16="http://schemas.microsoft.com/office/drawing/2014/main" xmlns="" id="{F0EB0A9F-890C-9527-38C6-8D2535F1B9E6}"/>
              </a:ext>
            </a:extLst>
          </p:cNvPr>
          <p:cNvSpPr txBox="1">
            <a:spLocks/>
          </p:cNvSpPr>
          <p:nvPr/>
        </p:nvSpPr>
        <p:spPr>
          <a:xfrm>
            <a:off x="-1" y="0"/>
            <a:ext cx="6462445" cy="91404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b="1">
                <a:latin typeface="Times New Roman" pitchFamily="18" charset="0"/>
                <a:ea typeface="Calibri" panose="020F0502020204030204" pitchFamily="34" charset="0"/>
                <a:cs typeface="Times New Roman" pitchFamily="18" charset="0"/>
              </a:rPr>
              <a:t/>
            </a:r>
            <a:br>
              <a:rPr lang="en-IN" sz="3200" b="1">
                <a:latin typeface="Times New Roman" pitchFamily="18" charset="0"/>
                <a:ea typeface="Calibri" panose="020F0502020204030204" pitchFamily="34" charset="0"/>
                <a:cs typeface="Times New Roman" pitchFamily="18" charset="0"/>
              </a:rPr>
            </a:br>
            <a:r>
              <a:rPr lang="en-IN" sz="3200" b="1">
                <a:latin typeface="Times New Roman" pitchFamily="18" charset="0"/>
                <a:ea typeface="Calibri" panose="020F0502020204030204" pitchFamily="34" charset="0"/>
                <a:cs typeface="Times New Roman" pitchFamily="18" charset="0"/>
              </a:rPr>
              <a:t>Introduction to Interaction Diagram</a:t>
            </a:r>
            <a:br>
              <a:rPr lang="en-IN" sz="3200" b="1">
                <a:latin typeface="Times New Roman" pitchFamily="18" charset="0"/>
                <a:ea typeface="Calibri" panose="020F0502020204030204" pitchFamily="34" charset="0"/>
                <a:cs typeface="Times New Roman" pitchFamily="18" charset="0"/>
              </a:rPr>
            </a:br>
            <a:endParaRPr lang="en-US" sz="3200" dirty="0"/>
          </a:p>
        </p:txBody>
      </p:sp>
    </p:spTree>
    <p:extLst>
      <p:ext uri="{BB962C8B-B14F-4D97-AF65-F5344CB8AC3E}">
        <p14:creationId xmlns:p14="http://schemas.microsoft.com/office/powerpoint/2010/main" xmlns="" val="103173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1FA39-D27F-7A25-BE0F-6516DEDB5CB0}"/>
              </a:ext>
            </a:extLst>
          </p:cNvPr>
          <p:cNvSpPr>
            <a:spLocks noGrp="1"/>
          </p:cNvSpPr>
          <p:nvPr>
            <p:ph type="title"/>
          </p:nvPr>
        </p:nvSpPr>
        <p:spPr>
          <a:xfrm>
            <a:off x="0" y="0"/>
            <a:ext cx="6400800" cy="914040"/>
          </a:xfrm>
        </p:spPr>
        <p:txBody>
          <a:bodyPr/>
          <a:lstStyle/>
          <a:p>
            <a:pPr algn="ctr"/>
            <a:r>
              <a:rPr lang="en-IN" sz="3200" b="1" dirty="0">
                <a:solidFill>
                  <a:srgbClr val="000000"/>
                </a:solidFill>
                <a:latin typeface="Times New Roman" pitchFamily="18" charset="0"/>
                <a:cs typeface="Times New Roman" pitchFamily="18" charset="0"/>
              </a:rPr>
              <a:t/>
            </a:r>
            <a:br>
              <a:rPr lang="en-IN" sz="3200" b="1" dirty="0">
                <a:solidFill>
                  <a:srgbClr val="000000"/>
                </a:solidFill>
                <a:latin typeface="Times New Roman" pitchFamily="18" charset="0"/>
                <a:cs typeface="Times New Roman" pitchFamily="18" charset="0"/>
              </a:rPr>
            </a:br>
            <a:r>
              <a:rPr lang="en-IN" sz="3200" b="1" i="0" dirty="0">
                <a:solidFill>
                  <a:srgbClr val="000000"/>
                </a:solidFill>
                <a:effectLst/>
                <a:latin typeface="Times New Roman" pitchFamily="18" charset="0"/>
                <a:cs typeface="Times New Roman" pitchFamily="18" charset="0"/>
              </a:rPr>
              <a:t>Purpose of Interaction Diagrams</a:t>
            </a:r>
            <a:br>
              <a:rPr lang="en-IN" sz="3200" b="1" i="0" dirty="0">
                <a:solidFill>
                  <a:srgbClr val="000000"/>
                </a:solidFill>
                <a:effectLst/>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AC8BC0EF-5F44-A59D-D993-B7640C67CA7B}"/>
              </a:ext>
            </a:extLst>
          </p:cNvPr>
          <p:cNvSpPr>
            <a:spLocks noGrp="1"/>
          </p:cNvSpPr>
          <p:nvPr>
            <p:ph type="body" idx="1"/>
          </p:nvPr>
        </p:nvSpPr>
        <p:spPr>
          <a:xfrm>
            <a:off x="233897" y="1440360"/>
            <a:ext cx="8571186" cy="3977280"/>
          </a:xfrm>
        </p:spPr>
        <p:txBody>
          <a:bodyPr>
            <a:normAutofit/>
          </a:bodyPr>
          <a:lstStyle/>
          <a:p>
            <a:pPr algn="just">
              <a:buNone/>
            </a:pPr>
            <a:r>
              <a:rPr lang="en-US" sz="2000" b="0" i="0" dirty="0">
                <a:solidFill>
                  <a:srgbClr val="000000"/>
                </a:solidFill>
                <a:effectLst/>
                <a:latin typeface="Times New Roman" panose="02020603050405020304" pitchFamily="18" charset="0"/>
                <a:cs typeface="Times New Roman" panose="02020603050405020304" pitchFamily="18" charset="0"/>
              </a:rPr>
              <a:t>	The purpose of interaction diagrams is to visualize the interactive behavior of the system. Visualizing the interaction is a difficult task. Hence, the solution is to use different types of models to capture the different aspects of the interaction.	Sequence and collaboration diagrams are used to capture the dynamic nature but from a different angle.</a:t>
            </a:r>
          </a:p>
          <a:p>
            <a:pPr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None/>
            </a:pPr>
            <a:r>
              <a:rPr lang="en-US" sz="2000" b="0" i="0" dirty="0">
                <a:solidFill>
                  <a:srgbClr val="000000"/>
                </a:solidFill>
                <a:effectLst/>
                <a:latin typeface="Times New Roman" panose="02020603050405020304" pitchFamily="18" charset="0"/>
                <a:cs typeface="Times New Roman" panose="02020603050405020304" pitchFamily="18" charset="0"/>
              </a:rPr>
              <a:t>	The purpose of interaction diagram is-</a:t>
            </a:r>
          </a:p>
          <a:p>
            <a:pPr lvl="1"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capture the dynamic behavior of a system.</a:t>
            </a:r>
          </a:p>
          <a:p>
            <a:pPr lvl="1"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describe the message flow in the system.</a:t>
            </a:r>
          </a:p>
          <a:p>
            <a:pPr lvl="1"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describe the structural organization of the objects.</a:t>
            </a:r>
          </a:p>
          <a:p>
            <a:pPr lvl="1"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describe the interaction among objects.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6168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 </a:t>
            </a:r>
            <a:br>
              <a:rPr lang="en-US" sz="3200" b="1" dirty="0"/>
            </a:br>
            <a:r>
              <a:rPr lang="en-US" sz="3200" b="1" dirty="0"/>
              <a:t> Sequence Diagram Notation</a:t>
            </a:r>
            <a:br>
              <a:rPr lang="en-US" sz="3200" b="1" dirty="0"/>
            </a:br>
            <a:endParaRPr lang="en-US" sz="3200" b="1" dirty="0"/>
          </a:p>
        </p:txBody>
      </p:sp>
      <p:sp>
        <p:nvSpPr>
          <p:cNvPr id="3" name="Text Placeholder 2"/>
          <p:cNvSpPr>
            <a:spLocks noGrp="1"/>
          </p:cNvSpPr>
          <p:nvPr>
            <p:ph type="body" idx="1"/>
          </p:nvPr>
        </p:nvSpPr>
        <p:spPr/>
        <p:txBody>
          <a:bodyPr>
            <a:normAutofit lnSpcReduction="10000"/>
          </a:bodyPr>
          <a:lstStyle/>
          <a:p>
            <a:pPr lvl="1" fontAlgn="base">
              <a:buNone/>
            </a:pPr>
            <a:r>
              <a:rPr lang="en-IN" sz="2000" b="1" dirty="0">
                <a:solidFill>
                  <a:schemeClr val="tx1"/>
                </a:solidFill>
                <a:latin typeface="Times New Roman" pitchFamily="18" charset="0"/>
                <a:cs typeface="Times New Roman" pitchFamily="18" charset="0"/>
              </a:rPr>
              <a:t>The following notations are used in the Sequence Diagram:</a:t>
            </a:r>
            <a:r>
              <a:rPr lang="en-IN" sz="2000" dirty="0">
                <a:solidFill>
                  <a:schemeClr val="tx1"/>
                </a:solidFill>
                <a:latin typeface="Times New Roman" pitchFamily="18" charset="0"/>
                <a:cs typeface="Times New Roman" pitchFamily="18" charset="0"/>
              </a:rPr>
              <a:t>- </a:t>
            </a:r>
          </a:p>
          <a:p>
            <a:pPr lvl="1" fontAlgn="base">
              <a:buNone/>
            </a:pPr>
            <a:endParaRPr lang="en-US" sz="2000" dirty="0">
              <a:solidFill>
                <a:schemeClr val="tx1"/>
              </a:solidFill>
              <a:latin typeface="Times New Roman" pitchFamily="18" charset="0"/>
              <a:cs typeface="Times New Roman" pitchFamily="18" charset="0"/>
            </a:endParaRP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Actors</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Lifelines</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Messages</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Create message</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Delete Message</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Self Message</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Reply Message</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Found Message</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Lost Message</a:t>
            </a:r>
          </a:p>
          <a:p>
            <a:pPr marL="1028700" lvl="1" indent="-457200" fontAlgn="base">
              <a:buFont typeface="+mj-lt"/>
              <a:buAutoNum type="arabicPeriod"/>
            </a:pPr>
            <a:r>
              <a:rPr lang="en-US" sz="2000" dirty="0">
                <a:solidFill>
                  <a:schemeClr val="tx1"/>
                </a:solidFill>
                <a:latin typeface="Times New Roman" pitchFamily="18" charset="0"/>
                <a:cs typeface="Times New Roman" pitchFamily="18" charset="0"/>
              </a:rPr>
              <a:t>Guards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br>
              <a:rPr lang="en-IN" dirty="0"/>
            </a:br>
            <a:r>
              <a:rPr lang="en-IN" dirty="0"/>
              <a:t> </a:t>
            </a:r>
            <a:r>
              <a:rPr lang="en-US" b="1" dirty="0"/>
              <a:t>Actors</a:t>
            </a:r>
            <a:br>
              <a:rPr lang="en-US" b="1" dirty="0"/>
            </a:br>
            <a:endParaRPr lang="en-US" dirty="0"/>
          </a:p>
        </p:txBody>
      </p:sp>
      <p:sp>
        <p:nvSpPr>
          <p:cNvPr id="3" name="Text Placeholder 2"/>
          <p:cNvSpPr>
            <a:spLocks noGrp="1"/>
          </p:cNvSpPr>
          <p:nvPr>
            <p:ph type="body" idx="1"/>
          </p:nvPr>
        </p:nvSpPr>
        <p:spPr>
          <a:xfrm>
            <a:off x="457380" y="1667581"/>
            <a:ext cx="8229240" cy="4470459"/>
          </a:xfrm>
        </p:spPr>
        <p:txBody>
          <a:bodyPr>
            <a:noAutofit/>
          </a:bodyPr>
          <a:lstStyle/>
          <a:p>
            <a:pPr algn="just">
              <a:buNone/>
            </a:pPr>
            <a:r>
              <a:rPr lang="en-US" sz="1800" dirty="0">
                <a:latin typeface="Times New Roman" pitchFamily="18" charset="0"/>
                <a:cs typeface="Times New Roman" pitchFamily="18" charset="0"/>
              </a:rPr>
              <a:t>	An actor in a UML diagram represents a type of role where it interacts with the system and its objects. It is important to note here that an actor is always outside the scope of the system we aim to model using the UML diagram.</a:t>
            </a:r>
          </a:p>
          <a:p>
            <a:pPr algn="just">
              <a:buNone/>
            </a:pPr>
            <a:endParaRPr lang="en-IN" sz="1800"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Figure 1: - Notation Symbol for Actor</a:t>
            </a:r>
          </a:p>
          <a:p>
            <a:pPr algn="just">
              <a:buNone/>
            </a:pPr>
            <a:r>
              <a:rPr lang="en-US" sz="1800" dirty="0">
                <a:latin typeface="Times New Roman" pitchFamily="18" charset="0"/>
                <a:cs typeface="Times New Roman" pitchFamily="18" charset="0"/>
              </a:rPr>
              <a:t>	We use actors to depict various roles including human users and other external subjects. We represent an actor in a UML diagram using a stick person notation. We can have multiple actors in a sequence diagram.</a:t>
            </a:r>
          </a:p>
        </p:txBody>
      </p:sp>
      <p:pic>
        <p:nvPicPr>
          <p:cNvPr id="1026" name="Picture 2"/>
          <p:cNvPicPr>
            <a:picLocks noChangeAspect="1" noChangeArrowheads="1"/>
          </p:cNvPicPr>
          <p:nvPr/>
        </p:nvPicPr>
        <p:blipFill>
          <a:blip r:embed="rId2"/>
          <a:srcRect/>
          <a:stretch>
            <a:fillRect/>
          </a:stretch>
        </p:blipFill>
        <p:spPr bwMode="auto">
          <a:xfrm>
            <a:off x="2486346" y="2668587"/>
            <a:ext cx="3792217" cy="181094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 </a:t>
            </a:r>
            <a:br>
              <a:rPr lang="en-IN" sz="3200" b="1" dirty="0"/>
            </a:br>
            <a:r>
              <a:rPr lang="en-IN" sz="3200" b="1" dirty="0"/>
              <a:t> </a:t>
            </a:r>
            <a:r>
              <a:rPr lang="en-US" sz="3200" b="1" dirty="0"/>
              <a:t>Lifelines</a:t>
            </a:r>
            <a:br>
              <a:rPr lang="en-US" sz="3200" b="1" dirty="0"/>
            </a:br>
            <a:endParaRPr lang="en-US" sz="3200" b="1" dirty="0"/>
          </a:p>
        </p:txBody>
      </p:sp>
      <p:sp>
        <p:nvSpPr>
          <p:cNvPr id="3" name="Text Placeholder 2"/>
          <p:cNvSpPr>
            <a:spLocks noGrp="1"/>
          </p:cNvSpPr>
          <p:nvPr>
            <p:ph type="body" idx="1"/>
          </p:nvPr>
        </p:nvSpPr>
        <p:spPr>
          <a:xfrm>
            <a:off x="457380" y="1334454"/>
            <a:ext cx="8229240" cy="4667760"/>
          </a:xfrm>
        </p:spPr>
        <p:txBody>
          <a:bodyPr>
            <a:normAutofit/>
          </a:bodyPr>
          <a:lstStyle/>
          <a:p>
            <a:pPr algn="just">
              <a:buNone/>
            </a:pPr>
            <a:r>
              <a:rPr lang="en-US" sz="1800" dirty="0">
                <a:latin typeface="Times New Roman" pitchFamily="18" charset="0"/>
                <a:cs typeface="Times New Roman" pitchFamily="18" charset="0"/>
              </a:rPr>
              <a:t>	A lifeline is a named element which depicts an individual participant in a sequence diagram. So basically each instance in a sequence diagram is represented by a lifeline. Lifeline elements are located at the top in a sequence diagram. The standard in UML for naming a lifeline follows the following format:</a:t>
            </a:r>
          </a:p>
        </p:txBody>
      </p:sp>
      <p:pic>
        <p:nvPicPr>
          <p:cNvPr id="2050" name="Picture 2"/>
          <p:cNvPicPr>
            <a:picLocks noChangeAspect="1" noChangeArrowheads="1"/>
          </p:cNvPicPr>
          <p:nvPr/>
        </p:nvPicPr>
        <p:blipFill>
          <a:blip r:embed="rId2"/>
          <a:srcRect/>
          <a:stretch>
            <a:fillRect/>
          </a:stretch>
        </p:blipFill>
        <p:spPr bwMode="auto">
          <a:xfrm>
            <a:off x="1582220" y="3145944"/>
            <a:ext cx="6069311" cy="2474020"/>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2C5EF6D4-B700-5122-C1B6-8EC198AB7FF8}"/>
              </a:ext>
            </a:extLst>
          </p:cNvPr>
          <p:cNvSpPr txBox="1"/>
          <p:nvPr/>
        </p:nvSpPr>
        <p:spPr>
          <a:xfrm>
            <a:off x="2501462" y="5848325"/>
            <a:ext cx="4645572" cy="307777"/>
          </a:xfrm>
          <a:prstGeom prst="rect">
            <a:avLst/>
          </a:prstGeom>
          <a:noFill/>
        </p:spPr>
        <p:txBody>
          <a:bodyPr wrap="square">
            <a:spAutoFit/>
          </a:bodyPr>
          <a:lstStyle/>
          <a:p>
            <a:r>
              <a:rPr lang="en-IN" sz="1400" b="1" dirty="0">
                <a:latin typeface="Times New Roman" pitchFamily="18" charset="0"/>
                <a:cs typeface="Times New Roman" pitchFamily="18" charset="0"/>
              </a:rPr>
              <a:t>Figure 2: - Notation Symbols for Lifelines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b="1" dirty="0"/>
            </a:br>
            <a:r>
              <a:rPr lang="en-US" b="1" dirty="0"/>
              <a:t> Messages</a:t>
            </a:r>
            <a:br>
              <a:rPr lang="en-US" b="1" dirty="0"/>
            </a:br>
            <a:endParaRPr lang="en-US" dirty="0"/>
          </a:p>
        </p:txBody>
      </p:sp>
      <p:sp>
        <p:nvSpPr>
          <p:cNvPr id="3" name="Text Placeholder 2"/>
          <p:cNvSpPr>
            <a:spLocks noGrp="1"/>
          </p:cNvSpPr>
          <p:nvPr>
            <p:ph type="body" idx="1"/>
          </p:nvPr>
        </p:nvSpPr>
        <p:spPr>
          <a:xfrm>
            <a:off x="457200" y="998344"/>
            <a:ext cx="8229240" cy="3977280"/>
          </a:xfrm>
        </p:spPr>
        <p:txBody>
          <a:bodyPr>
            <a:normAutofit/>
          </a:bodyPr>
          <a:lstStyle/>
          <a:p>
            <a:pPr fontAlgn="base">
              <a:buNone/>
            </a:pPr>
            <a:r>
              <a:rPr lang="en-US" sz="1800" dirty="0">
                <a:latin typeface="Times New Roman" pitchFamily="18" charset="0"/>
                <a:cs typeface="Times New Roman" pitchFamily="18" charset="0"/>
              </a:rPr>
              <a:t>	Communication between objects is depicted using messages. The messages appear in a sequential order on the lifeline.</a:t>
            </a:r>
          </a:p>
          <a:p>
            <a:pPr fontAlgn="base"/>
            <a:r>
              <a:rPr lang="en-US" sz="1800" dirty="0">
                <a:latin typeface="Times New Roman" pitchFamily="18" charset="0"/>
                <a:cs typeface="Times New Roman" pitchFamily="18" charset="0"/>
              </a:rPr>
              <a:t>We represent messages using arrows.</a:t>
            </a:r>
          </a:p>
          <a:p>
            <a:pPr fontAlgn="base"/>
            <a:r>
              <a:rPr lang="en-US" sz="1800" dirty="0">
                <a:latin typeface="Times New Roman" pitchFamily="18" charset="0"/>
                <a:cs typeface="Times New Roman" pitchFamily="18" charset="0"/>
              </a:rPr>
              <a:t>Lifelines and messages form the core of a sequence diagram.</a:t>
            </a:r>
          </a:p>
          <a:p>
            <a:endParaRPr lang="en-US" sz="18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986320" y="2465798"/>
            <a:ext cx="6935055" cy="3780890"/>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AD72A243-0355-01FC-6668-C853DC7304C7}"/>
              </a:ext>
            </a:extLst>
          </p:cNvPr>
          <p:cNvSpPr txBox="1"/>
          <p:nvPr/>
        </p:nvSpPr>
        <p:spPr>
          <a:xfrm>
            <a:off x="2603939" y="6289189"/>
            <a:ext cx="4640316" cy="307777"/>
          </a:xfrm>
          <a:prstGeom prst="rect">
            <a:avLst/>
          </a:prstGeom>
          <a:noFill/>
        </p:spPr>
        <p:txBody>
          <a:bodyPr wrap="square">
            <a:spAutoFit/>
          </a:bodyPr>
          <a:lstStyle/>
          <a:p>
            <a:r>
              <a:rPr lang="en-IN" sz="1400" b="1" dirty="0">
                <a:latin typeface="Times New Roman" pitchFamily="18" charset="0"/>
                <a:cs typeface="Times New Roman" pitchFamily="18" charset="0"/>
              </a:rPr>
              <a:t>Figure 3: - Notation Symbol for Messages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6168</TotalTime>
  <Words>540</Words>
  <Application>Microsoft Office PowerPoint</Application>
  <PresentationFormat>On-screen Show (4:3)</PresentationFormat>
  <Paragraphs>202</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Times New Roman</vt:lpstr>
      <vt:lpstr>Calibri</vt:lpstr>
      <vt:lpstr>Office Theme</vt:lpstr>
      <vt:lpstr>Slide 1</vt:lpstr>
      <vt:lpstr>     Contents</vt:lpstr>
      <vt:lpstr> Introduction to Interaction Diagram </vt:lpstr>
      <vt:lpstr>  </vt:lpstr>
      <vt:lpstr> Purpose of Interaction Diagrams </vt:lpstr>
      <vt:lpstr>   Sequence Diagram Notation </vt:lpstr>
      <vt:lpstr>   Actors </vt:lpstr>
      <vt:lpstr>   Lifelines </vt:lpstr>
      <vt:lpstr>   Messages </vt:lpstr>
      <vt:lpstr>   Synchronous Message </vt:lpstr>
      <vt:lpstr> Asynchronous Message</vt:lpstr>
      <vt:lpstr>   Create Message </vt:lpstr>
      <vt:lpstr>   Delete Message </vt:lpstr>
      <vt:lpstr>   Self Message </vt:lpstr>
      <vt:lpstr> Another Example (Self Message) </vt:lpstr>
      <vt:lpstr>   Reply Message </vt:lpstr>
      <vt:lpstr> Example</vt:lpstr>
      <vt:lpstr>   Found Message </vt:lpstr>
      <vt:lpstr>   Lost Message </vt:lpstr>
      <vt:lpstr>   Guards </vt:lpstr>
      <vt:lpstr> Example</vt:lpstr>
      <vt:lpstr> How to Create Sequence Diagrams  </vt:lpstr>
      <vt:lpstr>  Step-by-Step to Create   Sequence Diagram </vt:lpstr>
      <vt:lpstr>  Step-by-Step to Create   Sequence Diagram </vt:lpstr>
      <vt:lpstr>  Step-by-Step to Create   Sequence Diagram </vt:lpstr>
      <vt:lpstr>  Step-by-Step to Create   Sequence Diagram </vt:lpstr>
      <vt:lpstr>  Step-by-Step to Create   Sequence Diagram </vt:lpstr>
      <vt:lpstr>  Challenges of Using Sequence Diagrams </vt:lpstr>
      <vt:lpstr>  Challenges of Using Sequence Diagrams </vt:lpstr>
      <vt:lpstr>  Example: Sequence Diagram of  Order Management System  </vt:lpstr>
      <vt:lpstr> Cont..</vt:lpstr>
      <vt:lpstr> Interaction Diagram (Collaboration Diagram-Order Management System) </vt:lpstr>
      <vt:lpstr>Slide 33</vt:lpstr>
      <vt:lpstr>  College Management System </vt:lpstr>
      <vt:lpstr> Banking System</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vl</cp:lastModifiedBy>
  <cp:revision>73</cp:revision>
  <dcterms:created xsi:type="dcterms:W3CDTF">2010-04-09T07:36:15Z</dcterms:created>
  <dcterms:modified xsi:type="dcterms:W3CDTF">2024-04-18T04:24:35Z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