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7559675" cy="10691800"/>
  <p:embeddedFontLst>
    <p:embeddedFont>
      <p:font typeface="Inter"/>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gUeODKqZGIB1xkvNhwTkjSBMTT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9b4da00c2_0_0: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c9b4da00c2_0_0:notes"/>
          <p:cNvSpPr txBox="1"/>
          <p:nvPr>
            <p:ph idx="1" type="body"/>
          </p:nvPr>
        </p:nvSpPr>
        <p:spPr>
          <a:xfrm>
            <a:off x="755650" y="5145088"/>
            <a:ext cx="6048300" cy="421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c9b4da00c2_0_0: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d6e23b4aa_0_0: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6d6e23b4aa_0_0:notes"/>
          <p:cNvSpPr txBox="1"/>
          <p:nvPr>
            <p:ph idx="1" type="body"/>
          </p:nvPr>
        </p:nvSpPr>
        <p:spPr>
          <a:xfrm>
            <a:off x="755650" y="5145088"/>
            <a:ext cx="6048300" cy="421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6d6e23b4aa_0_0: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d6e23b4aa_0_7: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6d6e23b4aa_0_7:notes"/>
          <p:cNvSpPr txBox="1"/>
          <p:nvPr>
            <p:ph idx="1" type="body"/>
          </p:nvPr>
        </p:nvSpPr>
        <p:spPr>
          <a:xfrm>
            <a:off x="755650" y="5145088"/>
            <a:ext cx="6048300" cy="421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6d6e23b4aa_0_7: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d78e587a2_0_0: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d78e587a2_0_0:notes"/>
          <p:cNvSpPr txBox="1"/>
          <p:nvPr>
            <p:ph idx="1" type="body"/>
          </p:nvPr>
        </p:nvSpPr>
        <p:spPr>
          <a:xfrm>
            <a:off x="755650" y="5145088"/>
            <a:ext cx="6048300" cy="421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6d78e587a2_0_0:notes"/>
          <p:cNvSpPr txBox="1"/>
          <p:nvPr>
            <p:ph idx="12" type="sldNum"/>
          </p:nvPr>
        </p:nvSpPr>
        <p:spPr>
          <a:xfrm>
            <a:off x="4281488" y="10155238"/>
            <a:ext cx="32766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03" name="Google Shape;103;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12" name="Google Shape;112;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22" name="Google Shape;122;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31" name="Google Shape;131;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1" name="Shape 61"/>
        <p:cNvGrpSpPr/>
        <p:nvPr/>
      </p:nvGrpSpPr>
      <p:grpSpPr>
        <a:xfrm>
          <a:off x="0" y="0"/>
          <a:ext cx="0" cy="0"/>
          <a:chOff x="0" y="0"/>
          <a:chExt cx="0" cy="0"/>
        </a:xfrm>
      </p:grpSpPr>
      <p:sp>
        <p:nvSpPr>
          <p:cNvPr id="62" name="Google Shape;62;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7" name="Shape 67"/>
        <p:cNvGrpSpPr/>
        <p:nvPr/>
      </p:nvGrpSpPr>
      <p:grpSpPr>
        <a:xfrm>
          <a:off x="0" y="0"/>
          <a:ext cx="0" cy="0"/>
          <a:chOff x="0" y="0"/>
          <a:chExt cx="0" cy="0"/>
        </a:xfrm>
      </p:grpSpPr>
      <p:sp>
        <p:nvSpPr>
          <p:cNvPr id="68" name="Google Shape;68;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2" name="Shape 72"/>
        <p:cNvGrpSpPr/>
        <p:nvPr/>
      </p:nvGrpSpPr>
      <p:grpSpPr>
        <a:xfrm>
          <a:off x="0" y="0"/>
          <a:ext cx="0" cy="0"/>
          <a:chOff x="0" y="0"/>
          <a:chExt cx="0" cy="0"/>
        </a:xfrm>
      </p:grpSpPr>
      <p:sp>
        <p:nvSpPr>
          <p:cNvPr id="73" name="Google Shape;73;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9" name="Shape 79"/>
        <p:cNvGrpSpPr/>
        <p:nvPr/>
      </p:nvGrpSpPr>
      <p:grpSpPr>
        <a:xfrm>
          <a:off x="0" y="0"/>
          <a:ext cx="0" cy="0"/>
          <a:chOff x="0" y="0"/>
          <a:chExt cx="0" cy="0"/>
        </a:xfrm>
      </p:grpSpPr>
      <p:sp>
        <p:nvSpPr>
          <p:cNvPr id="80" name="Google Shape;80;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1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
        <p:nvSpPr>
          <p:cNvPr id="37" name="Google Shape;37;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9" name="Shape 39"/>
        <p:cNvGrpSpPr/>
        <p:nvPr/>
      </p:nvGrpSpPr>
      <p:grpSpPr>
        <a:xfrm>
          <a:off x="0" y="0"/>
          <a:ext cx="0" cy="0"/>
          <a:chOff x="0" y="0"/>
          <a:chExt cx="0" cy="0"/>
        </a:xfrm>
      </p:grpSpPr>
      <p:sp>
        <p:nvSpPr>
          <p:cNvPr id="40" name="Google Shape;40;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6" name="Shape 46"/>
        <p:cNvGrpSpPr/>
        <p:nvPr/>
      </p:nvGrpSpPr>
      <p:grpSpPr>
        <a:xfrm>
          <a:off x="0" y="0"/>
          <a:ext cx="0" cy="0"/>
          <a:chOff x="0" y="0"/>
          <a:chExt cx="0" cy="0"/>
        </a:xfrm>
      </p:grpSpPr>
      <p:sp>
        <p:nvSpPr>
          <p:cNvPr id="47" name="Google Shape;47;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8" name="Google Shape;48;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5" name="Shape 55"/>
        <p:cNvGrpSpPr/>
        <p:nvPr/>
      </p:nvGrpSpPr>
      <p:grpSpPr>
        <a:xfrm>
          <a:off x="0" y="0"/>
          <a:ext cx="0" cy="0"/>
          <a:chOff x="0" y="0"/>
          <a:chExt cx="0" cy="0"/>
        </a:xfrm>
      </p:grpSpPr>
      <p:sp>
        <p:nvSpPr>
          <p:cNvPr id="56" name="Google Shape;56;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visual-paradigm.com/guide/uml-unified-modeling-language/what-is-activity-diagram/" TargetMode="External"/><Relationship Id="rId4" Type="http://schemas.openxmlformats.org/officeDocument/2006/relationships/hyperlink" Target="https://www.geeksforgeeks.org/unified-modeling-language-uml-activity-diagrams/" TargetMode="External"/><Relationship Id="rId5" Type="http://schemas.openxmlformats.org/officeDocument/2006/relationships/hyperlink" Target="https://www.lucidchart.com/pages/uml-activity-diagram" TargetMode="External"/><Relationship Id="rId6" Type="http://schemas.openxmlformats.org/officeDocument/2006/relationships/hyperlink" Target="https://www.smartdraw.com/activity-diagra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400" u="none" cap="none" strike="noStrike">
                <a:solidFill>
                  <a:srgbClr val="0070C0"/>
                </a:solidFill>
                <a:latin typeface="Times New Roman"/>
                <a:ea typeface="Times New Roman"/>
                <a:cs typeface="Times New Roman"/>
                <a:sym typeface="Times New Roman"/>
              </a:rPr>
              <a:t>Activity Diagram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Object Oriented Software Engineering (OOSE)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22CS017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nvSpPr>
        <p:spPr>
          <a:xfrm>
            <a:off x="451946" y="1482152"/>
            <a:ext cx="8135008" cy="447814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900"/>
              <a:buFont typeface="Arial"/>
              <a:buNone/>
            </a:pPr>
            <a:r>
              <a:rPr b="0" i="0" lang="en-US" sz="1900" u="none" cap="none" strike="noStrike">
                <a:solidFill>
                  <a:srgbClr val="333333"/>
                </a:solidFill>
                <a:latin typeface="Times"/>
                <a:ea typeface="Times"/>
                <a:cs typeface="Times"/>
                <a:sym typeface="Times"/>
              </a:rPr>
              <a:t>An activity diagram can be used to portray business processes and workflows. Also, it used for modeling business as well as the software. An activity diagram is utilized for the followings: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00"/>
              <a:buFont typeface="Arial"/>
              <a:buNone/>
            </a:pPr>
            <a:r>
              <a:t/>
            </a:r>
            <a:endParaRPr b="0" i="0" sz="1900" u="none" cap="none" strike="noStrike">
              <a:solidFill>
                <a:srgbClr val="333333"/>
              </a:solidFill>
              <a:latin typeface="Times"/>
              <a:ea typeface="Times"/>
              <a:cs typeface="Times"/>
              <a:sym typeface="Times"/>
            </a:endParaRPr>
          </a:p>
          <a:p>
            <a:pPr indent="0" lvl="0" marL="0" marR="0" rtl="0" algn="just">
              <a:lnSpc>
                <a:spcPct val="100000"/>
              </a:lnSpc>
              <a:spcBef>
                <a:spcPts val="0"/>
              </a:spcBef>
              <a:spcAft>
                <a:spcPts val="0"/>
              </a:spcAft>
              <a:buClr>
                <a:srgbClr val="000000"/>
              </a:buClr>
              <a:buSzPts val="1900"/>
              <a:buFont typeface="Arial"/>
              <a:buNone/>
            </a:pPr>
            <a:r>
              <a:t/>
            </a:r>
            <a:endParaRPr b="0" i="0" sz="1900" u="none" cap="none" strike="noStrike">
              <a:solidFill>
                <a:srgbClr val="333333"/>
              </a:solidFill>
              <a:latin typeface="Times"/>
              <a:ea typeface="Times"/>
              <a:cs typeface="Times"/>
              <a:sym typeface="Times"/>
            </a:endParaRPr>
          </a:p>
          <a:p>
            <a:pPr indent="-285750" lvl="0" marL="285750" marR="0" rtl="0" algn="just">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Times"/>
                <a:ea typeface="Times"/>
                <a:cs typeface="Times"/>
                <a:sym typeface="Times"/>
              </a:rPr>
              <a:t>To graphically model the workflow in an easier and understandable way.</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Times"/>
                <a:ea typeface="Times"/>
                <a:cs typeface="Times"/>
                <a:sym typeface="Times"/>
              </a:rPr>
              <a:t>To model the execution flow among several activities.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Times"/>
                <a:ea typeface="Times"/>
                <a:cs typeface="Times"/>
                <a:sym typeface="Times"/>
              </a:rPr>
              <a:t>To model comprehensive information of a function or an algorithm employed within the system.</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Times"/>
                <a:ea typeface="Times"/>
                <a:cs typeface="Times"/>
                <a:sym typeface="Times"/>
              </a:rPr>
              <a:t>To model the business process and its workflow.</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Times"/>
                <a:ea typeface="Times"/>
                <a:cs typeface="Times"/>
                <a:sym typeface="Times"/>
              </a:rPr>
              <a:t>To envision the dynamic aspect of a system.</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Times"/>
                <a:ea typeface="Times"/>
                <a:cs typeface="Times"/>
                <a:sym typeface="Times"/>
              </a:rPr>
              <a:t>To generate the top-level flowcharts for representing the workflow of an application.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Times"/>
                <a:ea typeface="Times"/>
                <a:cs typeface="Times"/>
                <a:sym typeface="Times"/>
              </a:rPr>
              <a:t>To represent a high-level view of a distributed or an object-oriented system.</a:t>
            </a:r>
            <a:endParaRPr b="0" i="0" sz="1400" u="none" cap="none" strike="noStrike">
              <a:solidFill>
                <a:srgbClr val="000000"/>
              </a:solidFill>
              <a:latin typeface="Arial"/>
              <a:ea typeface="Arial"/>
              <a:cs typeface="Arial"/>
              <a:sym typeface="Arial"/>
            </a:endParaRPr>
          </a:p>
          <a:p>
            <a:pPr indent="-165100" lvl="0" marL="285750" marR="0" rtl="0" algn="just">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a:ea typeface="Times"/>
              <a:cs typeface="Times"/>
              <a:sym typeface="Times"/>
            </a:endParaRPr>
          </a:p>
        </p:txBody>
      </p:sp>
      <p:sp>
        <p:nvSpPr>
          <p:cNvPr id="163" name="Google Shape;163;p12"/>
          <p:cNvSpPr txBox="1"/>
          <p:nvPr/>
        </p:nvSpPr>
        <p:spPr>
          <a:xfrm>
            <a:off x="178675" y="145657"/>
            <a:ext cx="610651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610B38"/>
                </a:solidFill>
                <a:latin typeface="Times"/>
                <a:ea typeface="Times"/>
                <a:cs typeface="Times"/>
                <a:sym typeface="Times"/>
              </a:rPr>
              <a:t>When to use an Activity Diagram?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2c9b4da00c2_0_0"/>
          <p:cNvPicPr preferRelativeResize="0"/>
          <p:nvPr/>
        </p:nvPicPr>
        <p:blipFill rotWithShape="1">
          <a:blip r:embed="rId3">
            <a:alphaModFix/>
          </a:blip>
          <a:srcRect b="2969" l="1807" r="1028" t="6760"/>
          <a:stretch/>
        </p:blipFill>
        <p:spPr>
          <a:xfrm>
            <a:off x="458525" y="1246000"/>
            <a:ext cx="8403050" cy="4754751"/>
          </a:xfrm>
          <a:prstGeom prst="rect">
            <a:avLst/>
          </a:prstGeom>
          <a:noFill/>
          <a:ln>
            <a:noFill/>
          </a:ln>
        </p:spPr>
      </p:pic>
      <p:sp>
        <p:nvSpPr>
          <p:cNvPr id="170" name="Google Shape;170;g2c9b4da00c2_0_0"/>
          <p:cNvSpPr txBox="1"/>
          <p:nvPr/>
        </p:nvSpPr>
        <p:spPr>
          <a:xfrm>
            <a:off x="69777" y="125075"/>
            <a:ext cx="6519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Online Shopping - Activity Diagram</a:t>
            </a:r>
            <a:endParaRPr b="1" i="0" sz="3200" u="none" cap="none" strike="noStrike">
              <a:solidFill>
                <a:schemeClr val="dk1"/>
              </a:solidFill>
              <a:latin typeface="Times"/>
              <a:ea typeface="Times"/>
              <a:cs typeface="Times"/>
              <a:sym typeface="Times"/>
            </a:endParaRPr>
          </a:p>
        </p:txBody>
      </p:sp>
      <p:sp>
        <p:nvSpPr>
          <p:cNvPr id="171" name="Google Shape;171;g2c9b4da00c2_0_0"/>
          <p:cNvSpPr txBox="1"/>
          <p:nvPr/>
        </p:nvSpPr>
        <p:spPr>
          <a:xfrm>
            <a:off x="2932471" y="6210200"/>
            <a:ext cx="5071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Figure 4: Working of Online Shopping Activity Diagram</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g26d6e23b4aa_0_0"/>
          <p:cNvPicPr preferRelativeResize="0"/>
          <p:nvPr/>
        </p:nvPicPr>
        <p:blipFill rotWithShape="1">
          <a:blip r:embed="rId3">
            <a:alphaModFix/>
          </a:blip>
          <a:srcRect b="0" l="0" r="0" t="0"/>
          <a:stretch/>
        </p:blipFill>
        <p:spPr>
          <a:xfrm>
            <a:off x="1162937" y="1124125"/>
            <a:ext cx="6818124" cy="5229901"/>
          </a:xfrm>
          <a:prstGeom prst="rect">
            <a:avLst/>
          </a:prstGeom>
          <a:noFill/>
          <a:ln>
            <a:noFill/>
          </a:ln>
        </p:spPr>
      </p:pic>
      <p:sp>
        <p:nvSpPr>
          <p:cNvPr id="178" name="Google Shape;178;g26d6e23b4aa_0_0"/>
          <p:cNvSpPr txBox="1"/>
          <p:nvPr/>
        </p:nvSpPr>
        <p:spPr>
          <a:xfrm>
            <a:off x="69777" y="125075"/>
            <a:ext cx="6519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Sign up System - Activity Diagram</a:t>
            </a:r>
            <a:endParaRPr b="1" i="0" sz="3200" u="none" cap="none" strike="noStrike">
              <a:solidFill>
                <a:schemeClr val="dk1"/>
              </a:solidFill>
              <a:latin typeface="Times"/>
              <a:ea typeface="Times"/>
              <a:cs typeface="Times"/>
              <a:sym typeface="Times"/>
            </a:endParaRPr>
          </a:p>
        </p:txBody>
      </p:sp>
      <p:sp>
        <p:nvSpPr>
          <p:cNvPr id="179" name="Google Shape;179;g26d6e23b4aa_0_0"/>
          <p:cNvSpPr txBox="1"/>
          <p:nvPr/>
        </p:nvSpPr>
        <p:spPr>
          <a:xfrm>
            <a:off x="2184871" y="6354025"/>
            <a:ext cx="5071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Figure 5: Working of Signup system Activity Diagram</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26d6e23b4aa_0_7"/>
          <p:cNvPicPr preferRelativeResize="0"/>
          <p:nvPr/>
        </p:nvPicPr>
        <p:blipFill rotWithShape="1">
          <a:blip r:embed="rId3">
            <a:alphaModFix/>
          </a:blip>
          <a:srcRect b="0" l="0" r="0" t="0"/>
          <a:stretch/>
        </p:blipFill>
        <p:spPr>
          <a:xfrm>
            <a:off x="2378725" y="960225"/>
            <a:ext cx="4210050" cy="5393800"/>
          </a:xfrm>
          <a:prstGeom prst="rect">
            <a:avLst/>
          </a:prstGeom>
          <a:noFill/>
          <a:ln>
            <a:noFill/>
          </a:ln>
        </p:spPr>
      </p:pic>
      <p:sp>
        <p:nvSpPr>
          <p:cNvPr id="186" name="Google Shape;186;g26d6e23b4aa_0_7"/>
          <p:cNvSpPr txBox="1"/>
          <p:nvPr/>
        </p:nvSpPr>
        <p:spPr>
          <a:xfrm>
            <a:off x="69777" y="125075"/>
            <a:ext cx="6519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Order Placing - Activity Diagram</a:t>
            </a:r>
            <a:endParaRPr b="1" i="0" sz="3200" u="none" cap="none" strike="noStrike">
              <a:solidFill>
                <a:schemeClr val="dk1"/>
              </a:solidFill>
              <a:latin typeface="Times"/>
              <a:ea typeface="Times"/>
              <a:cs typeface="Times"/>
              <a:sym typeface="Times"/>
            </a:endParaRPr>
          </a:p>
        </p:txBody>
      </p:sp>
      <p:sp>
        <p:nvSpPr>
          <p:cNvPr id="187" name="Google Shape;187;g26d6e23b4aa_0_7"/>
          <p:cNvSpPr txBox="1"/>
          <p:nvPr/>
        </p:nvSpPr>
        <p:spPr>
          <a:xfrm>
            <a:off x="2184871" y="6354025"/>
            <a:ext cx="5071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Figure 5: Working of Order Placing Activity Diagram</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26d78e587a2_0_0"/>
          <p:cNvPicPr preferRelativeResize="0"/>
          <p:nvPr/>
        </p:nvPicPr>
        <p:blipFill>
          <a:blip r:embed="rId3">
            <a:alphaModFix/>
          </a:blip>
          <a:stretch>
            <a:fillRect/>
          </a:stretch>
        </p:blipFill>
        <p:spPr>
          <a:xfrm>
            <a:off x="727850" y="933425"/>
            <a:ext cx="7930925" cy="5380699"/>
          </a:xfrm>
          <a:prstGeom prst="rect">
            <a:avLst/>
          </a:prstGeom>
          <a:noFill/>
          <a:ln>
            <a:noFill/>
          </a:ln>
        </p:spPr>
      </p:pic>
      <p:sp>
        <p:nvSpPr>
          <p:cNvPr id="194" name="Google Shape;194;g26d78e587a2_0_0"/>
          <p:cNvSpPr txBox="1"/>
          <p:nvPr/>
        </p:nvSpPr>
        <p:spPr>
          <a:xfrm>
            <a:off x="-116000" y="0"/>
            <a:ext cx="6817500" cy="892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n-US" sz="2600">
                <a:solidFill>
                  <a:schemeClr val="dk1"/>
                </a:solidFill>
                <a:latin typeface="Times"/>
                <a:ea typeface="Times"/>
                <a:cs typeface="Times"/>
                <a:sym typeface="Times"/>
              </a:rPr>
              <a:t>Railway Reservation System-</a:t>
            </a:r>
            <a:r>
              <a:rPr b="1" i="0" lang="en-US" sz="2600" u="none" cap="none" strike="noStrike">
                <a:solidFill>
                  <a:schemeClr val="dk1"/>
                </a:solidFill>
                <a:latin typeface="Times"/>
                <a:ea typeface="Times"/>
                <a:cs typeface="Times"/>
                <a:sym typeface="Times"/>
              </a:rPr>
              <a:t> Activity Diagram</a:t>
            </a:r>
            <a:endParaRPr b="1" i="0" sz="2600" u="none" cap="none" strike="noStrike">
              <a:solidFill>
                <a:schemeClr val="dk1"/>
              </a:solidFill>
              <a:latin typeface="Times"/>
              <a:ea typeface="Times"/>
              <a:cs typeface="Times"/>
              <a:sym typeface="Times"/>
            </a:endParaRPr>
          </a:p>
        </p:txBody>
      </p:sp>
      <p:sp>
        <p:nvSpPr>
          <p:cNvPr id="195" name="Google Shape;195;g26d78e587a2_0_0"/>
          <p:cNvSpPr txBox="1"/>
          <p:nvPr/>
        </p:nvSpPr>
        <p:spPr>
          <a:xfrm>
            <a:off x="2184876" y="6354025"/>
            <a:ext cx="647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Figure </a:t>
            </a:r>
            <a:r>
              <a:rPr b="1" lang="en-US"/>
              <a:t>6</a:t>
            </a:r>
            <a:r>
              <a:rPr b="1" i="0" lang="en-US" sz="1400" u="none" cap="none" strike="noStrike">
                <a:solidFill>
                  <a:srgbClr val="000000"/>
                </a:solidFill>
                <a:latin typeface="Arial"/>
                <a:ea typeface="Arial"/>
                <a:cs typeface="Arial"/>
                <a:sym typeface="Arial"/>
              </a:rPr>
              <a:t>: Working of </a:t>
            </a:r>
            <a:r>
              <a:rPr b="1" lang="en-US"/>
              <a:t>Railway Reservation System</a:t>
            </a:r>
            <a:r>
              <a:rPr b="1" i="0" lang="en-US" sz="1400" u="none" cap="none" strike="noStrike">
                <a:solidFill>
                  <a:srgbClr val="000000"/>
                </a:solidFill>
                <a:latin typeface="Arial"/>
                <a:ea typeface="Arial"/>
                <a:cs typeface="Arial"/>
                <a:sym typeface="Arial"/>
              </a:rPr>
              <a:t> Diagram</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nvSpPr>
        <p:spPr>
          <a:xfrm>
            <a:off x="147145" y="145656"/>
            <a:ext cx="654794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a:ea typeface="Times"/>
                <a:cs typeface="Times"/>
                <a:sym typeface="Times"/>
              </a:rPr>
              <a:t>Practice Questions</a:t>
            </a:r>
            <a:endParaRPr b="0" i="0" sz="3600" u="none" cap="none" strike="noStrike">
              <a:solidFill>
                <a:schemeClr val="dk1"/>
              </a:solidFill>
              <a:latin typeface="Times"/>
              <a:ea typeface="Times"/>
              <a:cs typeface="Times"/>
              <a:sym typeface="Times"/>
            </a:endParaRPr>
          </a:p>
        </p:txBody>
      </p:sp>
      <p:sp>
        <p:nvSpPr>
          <p:cNvPr id="201" name="Google Shape;201;p13"/>
          <p:cNvSpPr txBox="1"/>
          <p:nvPr/>
        </p:nvSpPr>
        <p:spPr>
          <a:xfrm>
            <a:off x="281524" y="1448725"/>
            <a:ext cx="8151300" cy="42021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Times"/>
                <a:ea typeface="Times"/>
                <a:cs typeface="Times"/>
                <a:sym typeface="Times"/>
              </a:rPr>
              <a:t>An example of UML activity diagram describing behavior of the </a:t>
            </a:r>
            <a:r>
              <a:rPr b="1" i="0" lang="en-US" sz="1800" u="none" cap="none" strike="noStrike">
                <a:solidFill>
                  <a:schemeClr val="dk1"/>
                </a:solidFill>
                <a:latin typeface="Times"/>
                <a:ea typeface="Times"/>
                <a:cs typeface="Times"/>
                <a:sym typeface="Times"/>
              </a:rPr>
              <a:t>Purchase Ticket use case for a Ticket vending machine.</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Times"/>
                <a:ea typeface="Times"/>
                <a:cs typeface="Times"/>
                <a:sym typeface="Times"/>
              </a:rPr>
              <a:t>Electronic prescriptions UML activity diagram example is based on documentation for the </a:t>
            </a:r>
            <a:r>
              <a:rPr b="1" i="0" lang="en-US" sz="1800" u="none" cap="none" strike="noStrike">
                <a:solidFill>
                  <a:schemeClr val="dk1"/>
                </a:solidFill>
                <a:latin typeface="Times"/>
                <a:ea typeface="Times"/>
                <a:cs typeface="Times"/>
                <a:sym typeface="Times"/>
              </a:rPr>
              <a:t>Electronic Prescription Service (EPS) R2 developed by the NHS Connecting for Health (NHS CFH) in England.</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Times"/>
                <a:ea typeface="Times"/>
                <a:cs typeface="Times"/>
                <a:sym typeface="Times"/>
              </a:rPr>
              <a:t>An example of UML activity diagram </a:t>
            </a:r>
            <a:r>
              <a:rPr b="1" i="0" lang="en-US" sz="1800" u="none" cap="none" strike="noStrike">
                <a:solidFill>
                  <a:schemeClr val="dk1"/>
                </a:solidFill>
                <a:latin typeface="Times"/>
                <a:ea typeface="Times"/>
                <a:cs typeface="Times"/>
                <a:sym typeface="Times"/>
              </a:rPr>
              <a:t>to resolve an issue in software design.</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Times"/>
                <a:ea typeface="Times"/>
                <a:cs typeface="Times"/>
                <a:sym typeface="Times"/>
              </a:rPr>
              <a:t>An example of activity diagram for </a:t>
            </a:r>
            <a:r>
              <a:rPr b="1" i="0" lang="en-US" sz="1800" u="none" cap="none" strike="noStrike">
                <a:solidFill>
                  <a:schemeClr val="dk1"/>
                </a:solidFill>
                <a:latin typeface="Times"/>
                <a:ea typeface="Times"/>
                <a:cs typeface="Times"/>
                <a:sym typeface="Times"/>
              </a:rPr>
              <a:t>online placing Order</a:t>
            </a:r>
            <a:r>
              <a:rPr b="0" i="0" lang="en-US" sz="1800" u="none" cap="none" strike="noStrike">
                <a:solidFill>
                  <a:schemeClr val="dk1"/>
                </a:solidFill>
                <a:latin typeface="Times"/>
                <a:ea typeface="Times"/>
                <a:cs typeface="Times"/>
                <a:sym typeface="Times"/>
              </a:rPr>
              <a:t>.</a:t>
            </a:r>
            <a:endParaRPr sz="1800">
              <a:solidFill>
                <a:schemeClr val="dk1"/>
              </a:solidFill>
              <a:latin typeface="Times"/>
              <a:ea typeface="Times"/>
              <a:cs typeface="Times"/>
              <a:sym typeface="Times"/>
            </a:endParaRPr>
          </a:p>
          <a:p>
            <a:pPr indent="-342900" lvl="0" marL="342900" marR="0" rtl="0" algn="just">
              <a:lnSpc>
                <a:spcPct val="150000"/>
              </a:lnSpc>
              <a:spcBef>
                <a:spcPts val="0"/>
              </a:spcBef>
              <a:spcAft>
                <a:spcPts val="0"/>
              </a:spcAft>
              <a:buClr>
                <a:srgbClr val="000000"/>
              </a:buClr>
              <a:buSzPts val="1800"/>
              <a:buFont typeface="Arial"/>
              <a:buAutoNum type="arabicPeriod"/>
            </a:pPr>
            <a:r>
              <a:rPr lang="en-US" sz="1800">
                <a:solidFill>
                  <a:schemeClr val="dk1"/>
                </a:solidFill>
                <a:latin typeface="Times"/>
                <a:ea typeface="Times"/>
                <a:cs typeface="Times"/>
                <a:sym typeface="Times"/>
              </a:rPr>
              <a:t>An example of activity diagram for </a:t>
            </a:r>
            <a:r>
              <a:rPr b="1" lang="en-US" sz="1800">
                <a:solidFill>
                  <a:schemeClr val="dk1"/>
                </a:solidFill>
                <a:latin typeface="Times"/>
                <a:ea typeface="Times"/>
                <a:cs typeface="Times"/>
                <a:sym typeface="Times"/>
              </a:rPr>
              <a:t>EMail Connections.</a:t>
            </a:r>
            <a:endParaRPr sz="1800">
              <a:solidFill>
                <a:schemeClr val="dk1"/>
              </a:solidFill>
              <a:latin typeface="Times"/>
              <a:ea typeface="Times"/>
              <a:cs typeface="Times"/>
              <a:sym typeface="Times"/>
            </a:endParaRPr>
          </a:p>
          <a:p>
            <a:pPr indent="0" lvl="0" marL="457200" marR="0" rtl="0" algn="just">
              <a:lnSpc>
                <a:spcPct val="150000"/>
              </a:lnSpc>
              <a:spcBef>
                <a:spcPts val="0"/>
              </a:spcBef>
              <a:spcAft>
                <a:spcPts val="0"/>
              </a:spcAft>
              <a:buNone/>
            </a:pPr>
            <a:r>
              <a:t/>
            </a:r>
            <a:endParaRPr sz="1800">
              <a:solidFill>
                <a:schemeClr val="dk1"/>
              </a:solidFill>
              <a:latin typeface="Times"/>
              <a:ea typeface="Times"/>
              <a:cs typeface="Times"/>
              <a:sym typeface="Times"/>
            </a:endParaRPr>
          </a:p>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nvSpPr>
        <p:spPr>
          <a:xfrm>
            <a:off x="89554" y="275717"/>
            <a:ext cx="7395327"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a:ea typeface="Times"/>
                <a:cs typeface="Times"/>
                <a:sym typeface="Times"/>
              </a:rPr>
              <a:t>Bibliography</a:t>
            </a:r>
            <a:endParaRPr b="0" i="0" sz="1400" u="none" cap="none" strike="noStrike">
              <a:solidFill>
                <a:srgbClr val="000000"/>
              </a:solidFill>
              <a:latin typeface="Arial"/>
              <a:ea typeface="Arial"/>
              <a:cs typeface="Arial"/>
              <a:sym typeface="Arial"/>
            </a:endParaRPr>
          </a:p>
        </p:txBody>
      </p:sp>
      <p:sp>
        <p:nvSpPr>
          <p:cNvPr id="207" name="Google Shape;207;p14"/>
          <p:cNvSpPr txBox="1"/>
          <p:nvPr/>
        </p:nvSpPr>
        <p:spPr>
          <a:xfrm>
            <a:off x="763575" y="2111375"/>
            <a:ext cx="8083800" cy="20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https://www.visual-paradigm.com/guide/uml-unified-modeling-language/what-is-activity-diagram/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https://www.geeksforgeeks.org/unified-modeling-language-uml-activity-diagrams/</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https://www.lucidchart.com/pages/uml-activity-diagram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https://www.smartdraw.com/activity-diagram/</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https://creately.com/diagram/example/jlg33xw41/activity-diagram-for-login</a:t>
            </a:r>
            <a:endParaRPr sz="1800">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13" name="Google Shape;213;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214" name="Google Shape;214;p2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200" u="none" cap="none" strike="noStrik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0" name="Google Shape;100;p2"/>
          <p:cNvSpPr txBox="1"/>
          <p:nvPr>
            <p:ph idx="1" type="body"/>
          </p:nvPr>
        </p:nvSpPr>
        <p:spPr>
          <a:xfrm>
            <a:off x="675349" y="1895075"/>
            <a:ext cx="7826002" cy="4039737"/>
          </a:xfrm>
          <a:prstGeom prst="rect">
            <a:avLst/>
          </a:prstGeom>
          <a:noFill/>
          <a:ln>
            <a:noFill/>
          </a:ln>
        </p:spPr>
        <p:txBody>
          <a:bodyPr anchorCtr="0" anchor="t" bIns="0" lIns="0" spcFirstLastPara="1" rIns="0" wrap="square" tIns="0">
            <a:noAutofit/>
          </a:bodyPr>
          <a:lstStyle/>
          <a:p>
            <a:pPr indent="-342900" lvl="0" marL="342900" rtl="0" algn="l">
              <a:lnSpc>
                <a:spcPct val="150000"/>
              </a:lnSpc>
              <a:spcBef>
                <a:spcPts val="0"/>
              </a:spcBef>
              <a:spcAft>
                <a:spcPts val="0"/>
              </a:spcAft>
              <a:buSzPts val="2800"/>
              <a:buChar char="•"/>
            </a:pPr>
            <a:r>
              <a:rPr b="1" i="0" lang="en-US" sz="2000" u="none" cap="none" strike="noStrike">
                <a:solidFill>
                  <a:schemeClr val="dk1"/>
                </a:solidFill>
                <a:latin typeface="Times"/>
                <a:ea typeface="Times"/>
                <a:cs typeface="Times"/>
                <a:sym typeface="Times"/>
              </a:rPr>
              <a:t>What is Activity Diagram</a:t>
            </a:r>
            <a:endParaRPr/>
          </a:p>
          <a:p>
            <a:pPr indent="-342900" lvl="0" marL="342900" rtl="0" algn="l">
              <a:lnSpc>
                <a:spcPct val="150000"/>
              </a:lnSpc>
              <a:spcBef>
                <a:spcPts val="0"/>
              </a:spcBef>
              <a:spcAft>
                <a:spcPts val="0"/>
              </a:spcAft>
              <a:buSzPts val="2800"/>
              <a:buChar char="•"/>
            </a:pPr>
            <a:r>
              <a:rPr b="1" lang="en-US" sz="2000">
                <a:latin typeface="Times"/>
                <a:ea typeface="Times"/>
                <a:cs typeface="Times"/>
                <a:sym typeface="Times"/>
              </a:rPr>
              <a:t>Components of Activity Diagram</a:t>
            </a:r>
            <a:endParaRPr/>
          </a:p>
          <a:p>
            <a:pPr indent="-342900" lvl="0" marL="342900" rtl="0" algn="l">
              <a:lnSpc>
                <a:spcPct val="150000"/>
              </a:lnSpc>
              <a:spcBef>
                <a:spcPts val="0"/>
              </a:spcBef>
              <a:spcAft>
                <a:spcPts val="0"/>
              </a:spcAft>
              <a:buSzPts val="2800"/>
              <a:buChar char="•"/>
            </a:pPr>
            <a:r>
              <a:rPr b="1" i="0" lang="en-US" sz="2000" u="none" cap="none" strike="noStrike">
                <a:solidFill>
                  <a:schemeClr val="dk1"/>
                </a:solidFill>
                <a:latin typeface="Times"/>
                <a:ea typeface="Times"/>
                <a:cs typeface="Times"/>
                <a:sym typeface="Times"/>
              </a:rPr>
              <a:t>Wh</a:t>
            </a:r>
            <a:r>
              <a:rPr b="1" lang="en-US" sz="2000">
                <a:latin typeface="Times"/>
                <a:ea typeface="Times"/>
                <a:cs typeface="Times"/>
                <a:sym typeface="Times"/>
              </a:rPr>
              <a:t>e</a:t>
            </a:r>
            <a:r>
              <a:rPr b="1" i="0" lang="en-US" sz="2000" u="none" cap="none" strike="noStrike">
                <a:solidFill>
                  <a:schemeClr val="dk1"/>
                </a:solidFill>
                <a:latin typeface="Times"/>
                <a:ea typeface="Times"/>
                <a:cs typeface="Times"/>
                <a:sym typeface="Times"/>
              </a:rPr>
              <a:t>n to use Activity Diagram</a:t>
            </a:r>
            <a:endParaRPr/>
          </a:p>
          <a:p>
            <a:pPr indent="-342900" lvl="0" marL="342900" rtl="0" algn="l">
              <a:lnSpc>
                <a:spcPct val="150000"/>
              </a:lnSpc>
              <a:spcBef>
                <a:spcPts val="0"/>
              </a:spcBef>
              <a:spcAft>
                <a:spcPts val="0"/>
              </a:spcAft>
              <a:buSzPts val="2800"/>
              <a:buChar char="•"/>
            </a:pPr>
            <a:r>
              <a:rPr b="1" lang="en-US" sz="2000">
                <a:solidFill>
                  <a:schemeClr val="dk1"/>
                </a:solidFill>
                <a:latin typeface="Times"/>
                <a:ea typeface="Times"/>
                <a:cs typeface="Times"/>
                <a:sym typeface="Times"/>
              </a:rPr>
              <a:t>Practice Questions</a:t>
            </a:r>
            <a:endParaRPr/>
          </a:p>
          <a:p>
            <a:pPr indent="-342900" lvl="0" marL="342900" rtl="0" algn="l">
              <a:lnSpc>
                <a:spcPct val="150000"/>
              </a:lnSpc>
              <a:spcBef>
                <a:spcPts val="0"/>
              </a:spcBef>
              <a:spcAft>
                <a:spcPts val="0"/>
              </a:spcAft>
              <a:buSzPts val="2800"/>
              <a:buChar char="•"/>
            </a:pPr>
            <a:r>
              <a:rPr b="1" lang="en-US" sz="2000">
                <a:solidFill>
                  <a:schemeClr val="dk1"/>
                </a:solidFill>
                <a:latin typeface="Times"/>
                <a:ea typeface="Times"/>
                <a:cs typeface="Times"/>
                <a:sym typeface="Times"/>
              </a:rPr>
              <a:t>Bibliography</a:t>
            </a:r>
            <a:endParaRPr/>
          </a:p>
          <a:p>
            <a:pPr indent="0" lvl="0" marL="0" rtl="0" algn="l">
              <a:lnSpc>
                <a:spcPct val="150000"/>
              </a:lnSpc>
              <a:spcBef>
                <a:spcPts val="0"/>
              </a:spcBef>
              <a:spcAft>
                <a:spcPts val="0"/>
              </a:spcAft>
              <a:buSzPts val="2800"/>
              <a:buNone/>
            </a:pPr>
            <a:r>
              <a:rPr b="1" i="0" lang="en-US" sz="2000">
                <a:solidFill>
                  <a:schemeClr val="dk1"/>
                </a:solidFill>
                <a:latin typeface="Times"/>
                <a:ea typeface="Times"/>
                <a:cs typeface="Times"/>
                <a:sym typeface="Times"/>
              </a:rPr>
              <a:t> </a:t>
            </a:r>
            <a:endParaRPr b="1" sz="2000">
              <a:solidFill>
                <a:schemeClr val="dk1"/>
              </a:solidFill>
              <a:latin typeface="Times"/>
              <a:ea typeface="Times"/>
              <a:cs typeface="Times"/>
              <a:sym typeface="Times"/>
            </a:endParaRPr>
          </a:p>
          <a:p>
            <a:pPr indent="-165100" lvl="0" marL="342900" marR="0" rtl="0" algn="l">
              <a:lnSpc>
                <a:spcPct val="150000"/>
              </a:lnSpc>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1600">
              <a:latin typeface="Times"/>
              <a:ea typeface="Times"/>
              <a:cs typeface="Times"/>
              <a:sym typeface="Times"/>
            </a:endParaRPr>
          </a:p>
          <a:p>
            <a:pPr indent="-165100" lvl="0" marL="342900" marR="0" rtl="0" algn="l">
              <a:lnSpc>
                <a:spcPct val="150000"/>
              </a:lnSpc>
              <a:spcBef>
                <a:spcPts val="0"/>
              </a:spcBef>
              <a:spcAft>
                <a:spcPts val="0"/>
              </a:spcAft>
              <a:buClr>
                <a:schemeClr val="dk1"/>
              </a:buClr>
              <a:buSzPts val="2800"/>
              <a:buFont typeface="Times New Roman"/>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07" name="Google Shape;107;p4"/>
          <p:cNvSpPr txBox="1"/>
          <p:nvPr/>
        </p:nvSpPr>
        <p:spPr>
          <a:xfrm>
            <a:off x="435990" y="236469"/>
            <a:ext cx="322716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Activity Diagram</a:t>
            </a:r>
            <a:endParaRPr b="0" i="0" sz="1400" u="none" cap="none" strike="noStrike">
              <a:solidFill>
                <a:srgbClr val="000000"/>
              </a:solidFill>
              <a:latin typeface="Arial"/>
              <a:ea typeface="Arial"/>
              <a:cs typeface="Arial"/>
              <a:sym typeface="Arial"/>
            </a:endParaRPr>
          </a:p>
        </p:txBody>
      </p:sp>
      <p:sp>
        <p:nvSpPr>
          <p:cNvPr id="108" name="Google Shape;108;p4"/>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4"/>
          <p:cNvSpPr/>
          <p:nvPr/>
        </p:nvSpPr>
        <p:spPr>
          <a:xfrm>
            <a:off x="325820" y="1932479"/>
            <a:ext cx="8523889" cy="378565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333333"/>
                </a:solidFill>
                <a:latin typeface="Times"/>
                <a:ea typeface="Times"/>
                <a:cs typeface="Times"/>
                <a:sym typeface="Times"/>
              </a:rPr>
              <a:t>Activity diagram </a:t>
            </a:r>
            <a:r>
              <a:rPr b="0" i="0" lang="en-US" sz="2000" u="none" cap="none" strike="noStrike">
                <a:solidFill>
                  <a:srgbClr val="333333"/>
                </a:solidFill>
                <a:latin typeface="Times"/>
                <a:ea typeface="Times"/>
                <a:cs typeface="Times"/>
                <a:sym typeface="Times"/>
              </a:rPr>
              <a:t>is used to demonstrate the flow of control within the system rather than the implementation.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333333"/>
                </a:solidFill>
                <a:latin typeface="Times"/>
                <a:ea typeface="Times"/>
                <a:cs typeface="Times"/>
                <a:sym typeface="Times"/>
              </a:rPr>
              <a:t>It models the concurrent and sequential activities.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333333"/>
                </a:solidFill>
                <a:latin typeface="Times"/>
                <a:ea typeface="Times"/>
                <a:cs typeface="Times"/>
                <a:sym typeface="Times"/>
              </a:rPr>
              <a:t>The activity diagram helps in envisioning the workflow from one activity to another.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333333"/>
                </a:solidFill>
                <a:latin typeface="Times"/>
                <a:ea typeface="Times"/>
                <a:cs typeface="Times"/>
                <a:sym typeface="Times"/>
              </a:rPr>
              <a:t>It put emphasis on the condition of flow and the order in which it occurs. The flow can be sequential, branched, or concurrent, and to deal with such kinds of flows, the activity diagram has come up with a fork, join, etc.</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Times"/>
              <a:ea typeface="Times"/>
              <a:cs typeface="Times"/>
              <a:sym typeface="Times"/>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333333"/>
                </a:solidFill>
                <a:latin typeface="Times"/>
                <a:ea typeface="Times"/>
                <a:cs typeface="Times"/>
                <a:sym typeface="Times"/>
              </a:rPr>
              <a:t>It is also termed as an object-oriented flowchart. It encompasses activities composed of a set of actions or operations that are applied to model the behavioral diagram.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16" name="Google Shape;116;p6"/>
          <p:cNvSpPr txBox="1"/>
          <p:nvPr/>
        </p:nvSpPr>
        <p:spPr>
          <a:xfrm>
            <a:off x="435990" y="236469"/>
            <a:ext cx="322716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Activity Diagram</a:t>
            </a:r>
            <a:endParaRPr b="1" i="0" sz="3200" u="none" cap="none" strike="noStrike">
              <a:solidFill>
                <a:schemeClr val="dk1"/>
              </a:solidFill>
              <a:latin typeface="Times"/>
              <a:ea typeface="Times"/>
              <a:cs typeface="Times"/>
              <a:sym typeface="Times"/>
            </a:endParaRPr>
          </a:p>
        </p:txBody>
      </p:sp>
      <p:sp>
        <p:nvSpPr>
          <p:cNvPr id="117" name="Google Shape;117;p6"/>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8" name="Google Shape;118;p6"/>
          <p:cNvSpPr txBox="1"/>
          <p:nvPr/>
        </p:nvSpPr>
        <p:spPr>
          <a:xfrm>
            <a:off x="3605048" y="6327228"/>
            <a:ext cx="340830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Figure 1: Example of Activity Diagram</a:t>
            </a:r>
            <a:endParaRPr b="1" i="0" sz="1400" u="none" cap="none" strike="noStrike">
              <a:solidFill>
                <a:srgbClr val="000000"/>
              </a:solidFill>
              <a:latin typeface="Arial"/>
              <a:ea typeface="Arial"/>
              <a:cs typeface="Arial"/>
              <a:sym typeface="Arial"/>
            </a:endParaRPr>
          </a:p>
        </p:txBody>
      </p:sp>
      <p:pic>
        <p:nvPicPr>
          <p:cNvPr descr="What is Activity Diagram?" id="119" name="Google Shape;119;p6"/>
          <p:cNvPicPr preferRelativeResize="0"/>
          <p:nvPr/>
        </p:nvPicPr>
        <p:blipFill rotWithShape="1">
          <a:blip r:embed="rId3">
            <a:alphaModFix/>
          </a:blip>
          <a:srcRect b="0" l="0" r="0" t="0"/>
          <a:stretch/>
        </p:blipFill>
        <p:spPr>
          <a:xfrm>
            <a:off x="1174859" y="919162"/>
            <a:ext cx="6297996" cy="501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26" name="Google Shape;126;p7"/>
          <p:cNvSpPr txBox="1"/>
          <p:nvPr/>
        </p:nvSpPr>
        <p:spPr>
          <a:xfrm>
            <a:off x="435990" y="236469"/>
            <a:ext cx="322716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Activity Diagram</a:t>
            </a:r>
            <a:endParaRPr b="0" i="0" sz="1400" u="none" cap="none" strike="noStrike">
              <a:solidFill>
                <a:srgbClr val="000000"/>
              </a:solidFill>
              <a:latin typeface="Arial"/>
              <a:ea typeface="Arial"/>
              <a:cs typeface="Arial"/>
              <a:sym typeface="Arial"/>
            </a:endParaRPr>
          </a:p>
        </p:txBody>
      </p:sp>
      <p:sp>
        <p:nvSpPr>
          <p:cNvPr id="127" name="Google Shape;127;p7"/>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7"/>
          <p:cNvSpPr/>
          <p:nvPr/>
        </p:nvSpPr>
        <p:spPr>
          <a:xfrm>
            <a:off x="336332" y="1397674"/>
            <a:ext cx="8229600" cy="4062651"/>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a:ea typeface="Times"/>
                <a:cs typeface="Times"/>
                <a:sym typeface="Times"/>
              </a:rPr>
              <a:t>Notation of an Activity diagram: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a:ea typeface="Times"/>
              <a:cs typeface="Times"/>
              <a:sym typeface="Times"/>
            </a:endParaRPr>
          </a:p>
          <a:p>
            <a:pPr indent="-342900" lvl="0" marL="342900" marR="0" rtl="0" algn="just">
              <a:lnSpc>
                <a:spcPct val="100000"/>
              </a:lnSpc>
              <a:spcBef>
                <a:spcPts val="0"/>
              </a:spcBef>
              <a:spcAft>
                <a:spcPts val="0"/>
              </a:spcAft>
              <a:buClr>
                <a:srgbClr val="000000"/>
              </a:buClr>
              <a:buSzPts val="2400"/>
              <a:buFont typeface="Arial"/>
              <a:buChar char="•"/>
            </a:pPr>
            <a:r>
              <a:rPr b="1" i="0" lang="en-US" sz="2400" u="none" cap="none" strike="noStrike">
                <a:solidFill>
                  <a:srgbClr val="333333"/>
                </a:solidFill>
                <a:latin typeface="Times"/>
                <a:ea typeface="Times"/>
                <a:cs typeface="Times"/>
                <a:sym typeface="Times"/>
              </a:rPr>
              <a:t>Initial State:</a:t>
            </a:r>
            <a:r>
              <a:rPr b="0" i="0" lang="en-US" sz="2400" u="none" cap="none" strike="noStrike">
                <a:solidFill>
                  <a:srgbClr val="333333"/>
                </a:solidFill>
                <a:latin typeface="Times"/>
                <a:ea typeface="Times"/>
                <a:cs typeface="Times"/>
                <a:sym typeface="Times"/>
              </a:rPr>
              <a:t> It depicts the initial stage or beginning of the set of actions.</a:t>
            </a:r>
            <a:r>
              <a:rPr b="1" i="0" lang="en-US" sz="2400" u="none" cap="none" strike="noStrike">
                <a:solidFill>
                  <a:srgbClr val="333333"/>
                </a:solidFill>
                <a:latin typeface="Times"/>
                <a:ea typeface="Times"/>
                <a:cs typeface="Times"/>
                <a:sym typeface="Times"/>
              </a:rPr>
              <a:t>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Char char="•"/>
            </a:pPr>
            <a:r>
              <a:rPr b="1" i="0" lang="en-US" sz="2400" u="none" cap="none" strike="noStrike">
                <a:solidFill>
                  <a:srgbClr val="333333"/>
                </a:solidFill>
                <a:latin typeface="Times"/>
                <a:ea typeface="Times"/>
                <a:cs typeface="Times"/>
                <a:sym typeface="Times"/>
              </a:rPr>
              <a:t>Final State:</a:t>
            </a:r>
            <a:r>
              <a:rPr b="0" i="0" lang="en-US" sz="2400" u="none" cap="none" strike="noStrike">
                <a:solidFill>
                  <a:srgbClr val="333333"/>
                </a:solidFill>
                <a:latin typeface="Times"/>
                <a:ea typeface="Times"/>
                <a:cs typeface="Times"/>
                <a:sym typeface="Times"/>
              </a:rPr>
              <a:t> It is the stage where all the control flows and object flows end.</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Char char="•"/>
            </a:pPr>
            <a:r>
              <a:rPr b="1" i="0" lang="en-US" sz="2400" u="none" cap="none" strike="noStrike">
                <a:solidFill>
                  <a:srgbClr val="333333"/>
                </a:solidFill>
                <a:latin typeface="Times"/>
                <a:ea typeface="Times"/>
                <a:cs typeface="Times"/>
                <a:sym typeface="Times"/>
              </a:rPr>
              <a:t>Decision Box:</a:t>
            </a:r>
            <a:r>
              <a:rPr b="0" i="0" lang="en-US" sz="2400" u="none" cap="none" strike="noStrike">
                <a:solidFill>
                  <a:srgbClr val="333333"/>
                </a:solidFill>
                <a:latin typeface="Times"/>
                <a:ea typeface="Times"/>
                <a:cs typeface="Times"/>
                <a:sym typeface="Times"/>
              </a:rPr>
              <a:t> It makes sure that the control flow or object flow will follow only one path.</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Char char="•"/>
            </a:pPr>
            <a:r>
              <a:rPr b="1" i="0" lang="en-US" sz="2400" u="none" cap="none" strike="noStrike">
                <a:solidFill>
                  <a:srgbClr val="333333"/>
                </a:solidFill>
                <a:latin typeface="Times"/>
                <a:ea typeface="Times"/>
                <a:cs typeface="Times"/>
                <a:sym typeface="Times"/>
              </a:rPr>
              <a:t>Action Box:</a:t>
            </a:r>
            <a:r>
              <a:rPr b="0" i="0" lang="en-US" sz="2400" u="none" cap="none" strike="noStrike">
                <a:solidFill>
                  <a:srgbClr val="333333"/>
                </a:solidFill>
                <a:latin typeface="Times"/>
                <a:ea typeface="Times"/>
                <a:cs typeface="Times"/>
                <a:sym typeface="Times"/>
              </a:rPr>
              <a:t> It represents the set of actions that are to be performed</a:t>
            </a:r>
            <a:r>
              <a:rPr b="0" i="0" lang="en-US" sz="2400" u="none" cap="none" strike="noStrike">
                <a:solidFill>
                  <a:srgbClr val="333333"/>
                </a:solidFill>
                <a:latin typeface="Inter"/>
                <a:ea typeface="Inter"/>
                <a:cs typeface="Inter"/>
                <a:sym typeface="Inter"/>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35" name="Google Shape;135;p8"/>
          <p:cNvSpPr txBox="1"/>
          <p:nvPr/>
        </p:nvSpPr>
        <p:spPr>
          <a:xfrm>
            <a:off x="1687162" y="204816"/>
            <a:ext cx="322716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Activity Diagram</a:t>
            </a:r>
            <a:endParaRPr b="1" i="0" sz="3200" u="none" cap="none" strike="noStrike">
              <a:solidFill>
                <a:schemeClr val="dk1"/>
              </a:solidFill>
              <a:latin typeface="Times"/>
              <a:ea typeface="Times"/>
              <a:cs typeface="Times"/>
              <a:sym typeface="Times"/>
            </a:endParaRPr>
          </a:p>
        </p:txBody>
      </p:sp>
      <p:pic>
        <p:nvPicPr>
          <p:cNvPr id="136" name="Google Shape;136;p8"/>
          <p:cNvPicPr preferRelativeResize="0"/>
          <p:nvPr/>
        </p:nvPicPr>
        <p:blipFill rotWithShape="1">
          <a:blip r:embed="rId3">
            <a:alphaModFix/>
          </a:blip>
          <a:srcRect b="0" l="0" r="0" t="0"/>
          <a:stretch/>
        </p:blipFill>
        <p:spPr>
          <a:xfrm>
            <a:off x="3276487" y="1367611"/>
            <a:ext cx="2591025" cy="4122777"/>
          </a:xfrm>
          <a:prstGeom prst="rect">
            <a:avLst/>
          </a:prstGeom>
          <a:noFill/>
          <a:ln>
            <a:noFill/>
          </a:ln>
        </p:spPr>
      </p:pic>
      <p:sp>
        <p:nvSpPr>
          <p:cNvPr id="137" name="Google Shape;137;p8"/>
          <p:cNvSpPr txBox="1"/>
          <p:nvPr/>
        </p:nvSpPr>
        <p:spPr>
          <a:xfrm>
            <a:off x="2874258" y="5990897"/>
            <a:ext cx="33954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Figure 2: Notation of Activity Diagram</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Basic Activity Diagram" id="142" name="Google Shape;142;p9"/>
          <p:cNvPicPr preferRelativeResize="0"/>
          <p:nvPr/>
        </p:nvPicPr>
        <p:blipFill rotWithShape="1">
          <a:blip r:embed="rId3">
            <a:alphaModFix/>
          </a:blip>
          <a:srcRect b="0" l="0" r="0" t="0"/>
          <a:stretch/>
        </p:blipFill>
        <p:spPr>
          <a:xfrm>
            <a:off x="2268264" y="1074683"/>
            <a:ext cx="4105699" cy="4708634"/>
          </a:xfrm>
          <a:prstGeom prst="rect">
            <a:avLst/>
          </a:prstGeom>
          <a:noFill/>
          <a:ln>
            <a:noFill/>
          </a:ln>
        </p:spPr>
      </p:pic>
      <p:sp>
        <p:nvSpPr>
          <p:cNvPr id="143" name="Google Shape;143;p9"/>
          <p:cNvSpPr txBox="1"/>
          <p:nvPr/>
        </p:nvSpPr>
        <p:spPr>
          <a:xfrm>
            <a:off x="1687162" y="204816"/>
            <a:ext cx="322716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Activity Diagram</a:t>
            </a:r>
            <a:endParaRPr b="1" i="0" sz="3200" u="none" cap="none" strike="noStrike">
              <a:solidFill>
                <a:schemeClr val="dk1"/>
              </a:solidFill>
              <a:latin typeface="Times"/>
              <a:ea typeface="Times"/>
              <a:cs typeface="Times"/>
              <a:sym typeface="Times"/>
            </a:endParaRPr>
          </a:p>
        </p:txBody>
      </p:sp>
      <p:sp>
        <p:nvSpPr>
          <p:cNvPr id="144" name="Google Shape;144;p9"/>
          <p:cNvSpPr txBox="1"/>
          <p:nvPr/>
        </p:nvSpPr>
        <p:spPr>
          <a:xfrm>
            <a:off x="2874258" y="5990897"/>
            <a:ext cx="338746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Figure 3: Working of Activity Diagram</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nvSpPr>
        <p:spPr>
          <a:xfrm>
            <a:off x="341586" y="1682933"/>
            <a:ext cx="8460828" cy="246221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Times"/>
                <a:ea typeface="Times"/>
                <a:cs typeface="Times"/>
                <a:sym typeface="Times"/>
              </a:rPr>
              <a:t>Example :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latin typeface="Times"/>
              <a:ea typeface="Times"/>
              <a:cs typeface="Times"/>
              <a:sym typeface="Times"/>
            </a:endParaRPr>
          </a:p>
          <a:p>
            <a:pPr indent="0" lvl="0" marL="0" marR="0" rtl="0" algn="just">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latin typeface="Times"/>
              <a:ea typeface="Times"/>
              <a:cs typeface="Times"/>
              <a:sym typeface="Times"/>
            </a:endParaRPr>
          </a:p>
          <a:p>
            <a:pPr indent="0" lvl="0" marL="0" marR="0" rtl="0" algn="just">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Times"/>
                <a:ea typeface="Times"/>
                <a:cs typeface="Times"/>
                <a:sym typeface="Times"/>
              </a:rPr>
              <a:t>I</a:t>
            </a:r>
            <a:r>
              <a:rPr b="0" i="0" lang="en-US" sz="2200" u="none" cap="none" strike="noStrike">
                <a:solidFill>
                  <a:srgbClr val="333333"/>
                </a:solidFill>
                <a:latin typeface="Times"/>
                <a:ea typeface="Times"/>
                <a:cs typeface="Times"/>
                <a:sym typeface="Times"/>
              </a:rPr>
              <a:t>nput parameter is the Requested order, and once the order is accepted, all of the required information is then filled, payment is also accepted, and then the order is shipped. It permits order shipment before an invoice is sent or payment is completed.</a:t>
            </a:r>
            <a:endParaRPr b="0" i="0" sz="2200" u="none" cap="none" strike="noStrike">
              <a:solidFill>
                <a:schemeClr val="dk1"/>
              </a:solidFill>
              <a:latin typeface="Times"/>
              <a:ea typeface="Times"/>
              <a:cs typeface="Times"/>
              <a:sym typeface="Times"/>
            </a:endParaRPr>
          </a:p>
        </p:txBody>
      </p:sp>
      <p:sp>
        <p:nvSpPr>
          <p:cNvPr id="150" name="Google Shape;150;p10"/>
          <p:cNvSpPr txBox="1"/>
          <p:nvPr/>
        </p:nvSpPr>
        <p:spPr>
          <a:xfrm>
            <a:off x="1687162" y="204816"/>
            <a:ext cx="322716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Activity Diagram</a:t>
            </a:r>
            <a:endParaRPr b="1" i="0" sz="3200" u="none" cap="none" strike="noStrike">
              <a:solidFill>
                <a:schemeClr val="dk1"/>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UML Activity Diagram" id="155" name="Google Shape;155;p11"/>
          <p:cNvPicPr preferRelativeResize="0"/>
          <p:nvPr/>
        </p:nvPicPr>
        <p:blipFill rotWithShape="1">
          <a:blip r:embed="rId3">
            <a:alphaModFix/>
          </a:blip>
          <a:srcRect b="0" l="0" r="0" t="0"/>
          <a:stretch/>
        </p:blipFill>
        <p:spPr>
          <a:xfrm>
            <a:off x="677917" y="1460938"/>
            <a:ext cx="7620000" cy="4136478"/>
          </a:xfrm>
          <a:prstGeom prst="rect">
            <a:avLst/>
          </a:prstGeom>
          <a:noFill/>
          <a:ln>
            <a:noFill/>
          </a:ln>
        </p:spPr>
      </p:pic>
      <p:sp>
        <p:nvSpPr>
          <p:cNvPr id="156" name="Google Shape;156;p11"/>
          <p:cNvSpPr txBox="1"/>
          <p:nvPr/>
        </p:nvSpPr>
        <p:spPr>
          <a:xfrm>
            <a:off x="2874258" y="5990897"/>
            <a:ext cx="340830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Figure 4: Example of Activity Diagram</a:t>
            </a:r>
            <a:endParaRPr b="1" i="0" sz="1400" u="none" cap="none" strike="noStrike">
              <a:solidFill>
                <a:srgbClr val="000000"/>
              </a:solidFill>
              <a:latin typeface="Arial"/>
              <a:ea typeface="Arial"/>
              <a:cs typeface="Arial"/>
              <a:sym typeface="Arial"/>
            </a:endParaRPr>
          </a:p>
        </p:txBody>
      </p:sp>
      <p:sp>
        <p:nvSpPr>
          <p:cNvPr id="157" name="Google Shape;157;p11"/>
          <p:cNvSpPr txBox="1"/>
          <p:nvPr/>
        </p:nvSpPr>
        <p:spPr>
          <a:xfrm>
            <a:off x="1687162" y="204816"/>
            <a:ext cx="322716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Activity Diagram</a:t>
            </a:r>
            <a:endParaRPr b="1" i="0" sz="3200" u="none" cap="none" strike="noStrike">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