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37" roundtripDataSignature="AMtx7mhqLm9aJzxF6+EZlUFbL7gksCqlO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6CD8EFF-71C7-43DE-B7EC-A948998B887D}">
  <a:tblStyle styleId="{36CD8EFF-71C7-43DE-B7EC-A948998B887D}"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FF3E9"/>
          </a:solidFill>
        </a:fill>
      </a:tcStyle>
    </a:wholeTbl>
    <a:band1H>
      <a:tcTxStyle/>
      <a:tcStyle>
        <a:fill>
          <a:solidFill>
            <a:srgbClr val="DEE7D0"/>
          </a:solidFill>
        </a:fill>
      </a:tcStyle>
    </a:band1H>
    <a:band2H>
      <a:tcTxStyle/>
    </a:band2H>
    <a:band1V>
      <a:tcTxStyle/>
      <a:tcStyle>
        <a:fill>
          <a:solidFill>
            <a:srgbClr val="DEE7D0"/>
          </a:solidFill>
        </a:fill>
      </a:tcStyle>
    </a:band1V>
    <a:band2V>
      <a:tcTxStyle/>
    </a:band2V>
    <a:lastCol>
      <a:tcTxStyle b="on" i="off">
        <a:font>
          <a:latin typeface="Arial"/>
          <a:ea typeface="Arial"/>
          <a:cs typeface="Arial"/>
        </a:font>
        <a:schemeClr val="lt1"/>
      </a:tcTxStyle>
      <a:tcStyle>
        <a:fill>
          <a:solidFill>
            <a:schemeClr val="accent3"/>
          </a:solidFill>
        </a:fill>
      </a:tcStyle>
    </a:lastCol>
    <a:firstCol>
      <a:tcTxStyle b="on" i="off">
        <a:font>
          <a:latin typeface="Arial"/>
          <a:ea typeface="Arial"/>
          <a:cs typeface="Arial"/>
        </a:font>
        <a:schemeClr val="lt1"/>
      </a:tcTxStyle>
      <a:tcStyle>
        <a:fill>
          <a:solidFill>
            <a:schemeClr val="accent3"/>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3"/>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3"/>
          </a:solidFill>
        </a:fill>
      </a:tcStyle>
    </a:firstRow>
    <a:neCell>
      <a:tcTxStyle/>
    </a:neCell>
    <a:nwCell>
      <a:tcTxStyle/>
    </a:nwCell>
  </a:tblStyle>
  <a:tblStyle styleId="{C065AEC0-F6E0-4BA5-9ED9-2F5C453BB6CF}" styleName="Table_1">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customschemas.google.com/relationships/presentationmetadata" Target="meta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p1: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4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4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4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4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4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4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4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5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p2: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5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5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5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5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5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5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5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5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5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6: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7" name="Google Shape;267;p26: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3" name="Google Shape;273;p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4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4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Blank Slide">
    <p:spTree>
      <p:nvGrpSpPr>
        <p:cNvPr id="28" name="Shape 28"/>
        <p:cNvGrpSpPr/>
        <p:nvPr/>
      </p:nvGrpSpPr>
      <p:grpSpPr>
        <a:xfrm>
          <a:off x="0" y="0"/>
          <a:ext cx="0" cy="0"/>
          <a:chOff x="0" y="0"/>
          <a:chExt cx="0" cy="0"/>
        </a:xfrm>
      </p:grpSpPr>
      <p:sp>
        <p:nvSpPr>
          <p:cNvPr id="29" name="Google Shape;29;p29"/>
          <p:cNvSpPr txBox="1"/>
          <p:nvPr>
            <p:ph idx="11" type="ftr"/>
          </p:nvPr>
        </p:nvSpPr>
        <p:spPr>
          <a:xfrm>
            <a:off x="457559" y="6356520"/>
            <a:ext cx="8499154"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0070C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63" name="Shape 63"/>
        <p:cNvGrpSpPr/>
        <p:nvPr/>
      </p:nvGrpSpPr>
      <p:grpSpPr>
        <a:xfrm>
          <a:off x="0" y="0"/>
          <a:ext cx="0" cy="0"/>
          <a:chOff x="0" y="0"/>
          <a:chExt cx="0" cy="0"/>
        </a:xfrm>
      </p:grpSpPr>
      <p:sp>
        <p:nvSpPr>
          <p:cNvPr id="64" name="Google Shape;64;p37"/>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37"/>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37"/>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37"/>
          <p:cNvSpPr txBox="1"/>
          <p:nvPr>
            <p:ph idx="3"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37"/>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69" name="Shape 69"/>
        <p:cNvGrpSpPr/>
        <p:nvPr/>
      </p:nvGrpSpPr>
      <p:grpSpPr>
        <a:xfrm>
          <a:off x="0" y="0"/>
          <a:ext cx="0" cy="0"/>
          <a:chOff x="0" y="0"/>
          <a:chExt cx="0" cy="0"/>
        </a:xfrm>
      </p:grpSpPr>
      <p:sp>
        <p:nvSpPr>
          <p:cNvPr id="70" name="Google Shape;70;p38"/>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8"/>
          <p:cNvSpPr txBox="1"/>
          <p:nvPr>
            <p:ph idx="1" type="body"/>
          </p:nvPr>
        </p:nvSpPr>
        <p:spPr>
          <a:xfrm>
            <a:off x="457200" y="160452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38"/>
          <p:cNvSpPr txBox="1"/>
          <p:nvPr>
            <p:ph idx="2"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38"/>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74" name="Shape 74"/>
        <p:cNvGrpSpPr/>
        <p:nvPr/>
      </p:nvGrpSpPr>
      <p:grpSpPr>
        <a:xfrm>
          <a:off x="0" y="0"/>
          <a:ext cx="0" cy="0"/>
          <a:chOff x="0" y="0"/>
          <a:chExt cx="0" cy="0"/>
        </a:xfrm>
      </p:grpSpPr>
      <p:sp>
        <p:nvSpPr>
          <p:cNvPr id="75" name="Google Shape;75;p39"/>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9"/>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9"/>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39"/>
          <p:cNvSpPr txBox="1"/>
          <p:nvPr>
            <p:ph idx="3"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39"/>
          <p:cNvSpPr txBox="1"/>
          <p:nvPr>
            <p:ph idx="4"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39"/>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81" name="Shape 81"/>
        <p:cNvGrpSpPr/>
        <p:nvPr/>
      </p:nvGrpSpPr>
      <p:grpSpPr>
        <a:xfrm>
          <a:off x="0" y="0"/>
          <a:ext cx="0" cy="0"/>
          <a:chOff x="0" y="0"/>
          <a:chExt cx="0" cy="0"/>
        </a:xfrm>
      </p:grpSpPr>
      <p:sp>
        <p:nvSpPr>
          <p:cNvPr id="82" name="Google Shape;82;p40"/>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40"/>
          <p:cNvSpPr txBox="1"/>
          <p:nvPr>
            <p:ph idx="1" type="body"/>
          </p:nvPr>
        </p:nvSpPr>
        <p:spPr>
          <a:xfrm>
            <a:off x="45720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40"/>
          <p:cNvSpPr txBox="1"/>
          <p:nvPr>
            <p:ph idx="2" type="body"/>
          </p:nvPr>
        </p:nvSpPr>
        <p:spPr>
          <a:xfrm>
            <a:off x="323964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40"/>
          <p:cNvSpPr txBox="1"/>
          <p:nvPr>
            <p:ph idx="3" type="body"/>
          </p:nvPr>
        </p:nvSpPr>
        <p:spPr>
          <a:xfrm>
            <a:off x="602208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40"/>
          <p:cNvSpPr txBox="1"/>
          <p:nvPr>
            <p:ph idx="4" type="body"/>
          </p:nvPr>
        </p:nvSpPr>
        <p:spPr>
          <a:xfrm>
            <a:off x="45720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40"/>
          <p:cNvSpPr txBox="1"/>
          <p:nvPr>
            <p:ph idx="5" type="body"/>
          </p:nvPr>
        </p:nvSpPr>
        <p:spPr>
          <a:xfrm>
            <a:off x="323964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40"/>
          <p:cNvSpPr txBox="1"/>
          <p:nvPr>
            <p:ph idx="6" type="body"/>
          </p:nvPr>
        </p:nvSpPr>
        <p:spPr>
          <a:xfrm>
            <a:off x="602208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40"/>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30" name="Shape 30"/>
        <p:cNvGrpSpPr/>
        <p:nvPr/>
      </p:nvGrpSpPr>
      <p:grpSpPr>
        <a:xfrm>
          <a:off x="0" y="0"/>
          <a:ext cx="0" cy="0"/>
          <a:chOff x="0" y="0"/>
          <a:chExt cx="0" cy="0"/>
        </a:xfrm>
      </p:grpSpPr>
      <p:sp>
        <p:nvSpPr>
          <p:cNvPr id="31" name="Google Shape;31;p30"/>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0"/>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0"/>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4" name="Shape 34"/>
        <p:cNvGrpSpPr/>
        <p:nvPr/>
      </p:nvGrpSpPr>
      <p:grpSpPr>
        <a:xfrm>
          <a:off x="0" y="0"/>
          <a:ext cx="0" cy="0"/>
          <a:chOff x="0" y="0"/>
          <a:chExt cx="0" cy="0"/>
        </a:xfrm>
      </p:grpSpPr>
      <p:sp>
        <p:nvSpPr>
          <p:cNvPr id="35" name="Google Shape;35;p60"/>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6" name="Google Shape;36;p60"/>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60"/>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38" name="Shape 38"/>
        <p:cNvGrpSpPr/>
        <p:nvPr/>
      </p:nvGrpSpPr>
      <p:grpSpPr>
        <a:xfrm>
          <a:off x="0" y="0"/>
          <a:ext cx="0" cy="0"/>
          <a:chOff x="0" y="0"/>
          <a:chExt cx="0" cy="0"/>
        </a:xfrm>
      </p:grpSpPr>
      <p:sp>
        <p:nvSpPr>
          <p:cNvPr id="39" name="Google Shape;39;p31"/>
          <p:cNvSpPr txBox="1"/>
          <p:nvPr>
            <p:ph type="title"/>
          </p:nvPr>
        </p:nvSpPr>
        <p:spPr>
          <a:xfrm>
            <a:off x="0" y="0"/>
            <a:ext cx="6476760" cy="83772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31"/>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41" name="Shape 41"/>
        <p:cNvGrpSpPr/>
        <p:nvPr/>
      </p:nvGrpSpPr>
      <p:grpSpPr>
        <a:xfrm>
          <a:off x="0" y="0"/>
          <a:ext cx="0" cy="0"/>
          <a:chOff x="0" y="0"/>
          <a:chExt cx="0" cy="0"/>
        </a:xfrm>
      </p:grpSpPr>
      <p:sp>
        <p:nvSpPr>
          <p:cNvPr id="42" name="Google Shape;42;p32"/>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2"/>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44" name="Google Shape;44;p32"/>
          <p:cNvSpPr txBox="1"/>
          <p:nvPr>
            <p:ph idx="11" type="ftr"/>
          </p:nvPr>
        </p:nvSpPr>
        <p:spPr>
          <a:xfrm>
            <a:off x="457199" y="6356520"/>
            <a:ext cx="8229239"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33"/>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3"/>
          <p:cNvSpPr txBox="1"/>
          <p:nvPr>
            <p:ph idx="11" type="ftr"/>
          </p:nvPr>
        </p:nvSpPr>
        <p:spPr>
          <a:xfrm>
            <a:off x="352540" y="6356520"/>
            <a:ext cx="8361802"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p:cSld name="Centered Text">
    <p:spTree>
      <p:nvGrpSpPr>
        <p:cNvPr id="48" name="Shape 48"/>
        <p:cNvGrpSpPr/>
        <p:nvPr/>
      </p:nvGrpSpPr>
      <p:grpSpPr>
        <a:xfrm>
          <a:off x="0" y="0"/>
          <a:ext cx="0" cy="0"/>
          <a:chOff x="0" y="0"/>
          <a:chExt cx="0" cy="0"/>
        </a:xfrm>
      </p:grpSpPr>
      <p:sp>
        <p:nvSpPr>
          <p:cNvPr id="49" name="Google Shape;49;p34"/>
          <p:cNvSpPr txBox="1"/>
          <p:nvPr>
            <p:ph idx="1" type="subTitle"/>
          </p:nvPr>
        </p:nvSpPr>
        <p:spPr>
          <a:xfrm>
            <a:off x="0" y="0"/>
            <a:ext cx="5486040" cy="42382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50" name="Google Shape;50;p34"/>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51" name="Shape 51"/>
        <p:cNvGrpSpPr/>
        <p:nvPr/>
      </p:nvGrpSpPr>
      <p:grpSpPr>
        <a:xfrm>
          <a:off x="0" y="0"/>
          <a:ext cx="0" cy="0"/>
          <a:chOff x="0" y="0"/>
          <a:chExt cx="0" cy="0"/>
        </a:xfrm>
      </p:grpSpPr>
      <p:sp>
        <p:nvSpPr>
          <p:cNvPr id="52" name="Google Shape;52;p35"/>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5"/>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35"/>
          <p:cNvSpPr txBox="1"/>
          <p:nvPr>
            <p:ph idx="2" type="body"/>
          </p:nvPr>
        </p:nvSpPr>
        <p:spPr>
          <a:xfrm>
            <a:off x="467424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35"/>
          <p:cNvSpPr txBox="1"/>
          <p:nvPr>
            <p:ph idx="3"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35"/>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57" name="Shape 57"/>
        <p:cNvGrpSpPr/>
        <p:nvPr/>
      </p:nvGrpSpPr>
      <p:grpSpPr>
        <a:xfrm>
          <a:off x="0" y="0"/>
          <a:ext cx="0" cy="0"/>
          <a:chOff x="0" y="0"/>
          <a:chExt cx="0" cy="0"/>
        </a:xfrm>
      </p:grpSpPr>
      <p:sp>
        <p:nvSpPr>
          <p:cNvPr id="58" name="Google Shape;58;p36"/>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36"/>
          <p:cNvSpPr txBox="1"/>
          <p:nvPr>
            <p:ph idx="1" type="body"/>
          </p:nvPr>
        </p:nvSpPr>
        <p:spPr>
          <a:xfrm>
            <a:off x="45720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36"/>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36"/>
          <p:cNvSpPr txBox="1"/>
          <p:nvPr>
            <p:ph idx="3"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36"/>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3.png"/><Relationship Id="rId2" Type="http://schemas.openxmlformats.org/officeDocument/2006/relationships/image" Target="../media/image4.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6"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28"/>
          <p:cNvSpPr/>
          <p:nvPr/>
        </p:nvSpPr>
        <p:spPr>
          <a:xfrm>
            <a:off x="0" y="0"/>
            <a:ext cx="9143640" cy="837720"/>
          </a:xfrm>
          <a:prstGeom prst="rect">
            <a:avLst/>
          </a:prstGeom>
          <a:solidFill>
            <a:srgbClr val="FF33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8"/>
          <p:cNvSpPr/>
          <p:nvPr/>
        </p:nvSpPr>
        <p:spPr>
          <a:xfrm flipH="1" rot="10800000">
            <a:off x="0" y="6704640"/>
            <a:ext cx="9143640" cy="197640"/>
          </a:xfrm>
          <a:prstGeom prst="rect">
            <a:avLst/>
          </a:pr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gif" id="12" name="Google Shape;12;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pic>
        <p:nvPicPr>
          <p:cNvPr descr="LOGO.gif" id="13" name="Google Shape;13;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grpSp>
        <p:nvGrpSpPr>
          <p:cNvPr id="14" name="Google Shape;14;p28"/>
          <p:cNvGrpSpPr/>
          <p:nvPr/>
        </p:nvGrpSpPr>
        <p:grpSpPr>
          <a:xfrm>
            <a:off x="6146640" y="0"/>
            <a:ext cx="2997000" cy="875880"/>
            <a:chOff x="6146640" y="0"/>
            <a:chExt cx="2997000" cy="875880"/>
          </a:xfrm>
        </p:grpSpPr>
        <p:sp>
          <p:nvSpPr>
            <p:cNvPr id="15" name="Google Shape;15;p28"/>
            <p:cNvSpPr/>
            <p:nvPr/>
          </p:nvSpPr>
          <p:spPr>
            <a:xfrm>
              <a:off x="6146640" y="0"/>
              <a:ext cx="2997000" cy="837720"/>
            </a:xfrm>
            <a:prstGeom prst="rect">
              <a:avLst/>
            </a:prstGeom>
            <a:solidFill>
              <a:srgbClr val="FF33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gif" id="16" name="Google Shape;16;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sp>
          <p:nvSpPr>
            <p:cNvPr id="17" name="Google Shape;17;p28"/>
            <p:cNvSpPr/>
            <p:nvPr/>
          </p:nvSpPr>
          <p:spPr>
            <a:xfrm>
              <a:off x="6527880" y="190440"/>
              <a:ext cx="2076120" cy="68544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logo.jpg" id="18" name="Google Shape;18;p28"/>
          <p:cNvPicPr preferRelativeResize="0"/>
          <p:nvPr/>
        </p:nvPicPr>
        <p:blipFill rotWithShape="1">
          <a:blip r:embed="rId2">
            <a:alphaModFix/>
          </a:blip>
          <a:srcRect b="0" l="0" r="0" t="0"/>
          <a:stretch/>
        </p:blipFill>
        <p:spPr>
          <a:xfrm>
            <a:off x="6553080" y="228600"/>
            <a:ext cx="1920600" cy="609120"/>
          </a:xfrm>
          <a:prstGeom prst="rect">
            <a:avLst/>
          </a:prstGeom>
          <a:noFill/>
          <a:ln>
            <a:noFill/>
          </a:ln>
        </p:spPr>
      </p:pic>
      <p:pic>
        <p:nvPicPr>
          <p:cNvPr descr="LOGO.gif" id="19" name="Google Shape;19;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grpSp>
        <p:nvGrpSpPr>
          <p:cNvPr id="20" name="Google Shape;20;p28"/>
          <p:cNvGrpSpPr/>
          <p:nvPr/>
        </p:nvGrpSpPr>
        <p:grpSpPr>
          <a:xfrm>
            <a:off x="6146640" y="0"/>
            <a:ext cx="2997000" cy="875880"/>
            <a:chOff x="6146640" y="0"/>
            <a:chExt cx="2997000" cy="875880"/>
          </a:xfrm>
        </p:grpSpPr>
        <p:sp>
          <p:nvSpPr>
            <p:cNvPr id="21" name="Google Shape;21;p28"/>
            <p:cNvSpPr/>
            <p:nvPr/>
          </p:nvSpPr>
          <p:spPr>
            <a:xfrm>
              <a:off x="6146640" y="0"/>
              <a:ext cx="2997000" cy="837720"/>
            </a:xfrm>
            <a:prstGeom prst="rect">
              <a:avLst/>
            </a:prstGeom>
            <a:solidFill>
              <a:srgbClr val="FF33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gif" id="22" name="Google Shape;22;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sp>
          <p:nvSpPr>
            <p:cNvPr id="23" name="Google Shape;23;p28"/>
            <p:cNvSpPr/>
            <p:nvPr/>
          </p:nvSpPr>
          <p:spPr>
            <a:xfrm>
              <a:off x="6527880" y="190440"/>
              <a:ext cx="2076120" cy="68544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logo.jpg" id="24" name="Google Shape;24;p28"/>
          <p:cNvPicPr preferRelativeResize="0"/>
          <p:nvPr/>
        </p:nvPicPr>
        <p:blipFill rotWithShape="1">
          <a:blip r:embed="rId2">
            <a:alphaModFix/>
          </a:blip>
          <a:srcRect b="0" l="0" r="0" t="0"/>
          <a:stretch/>
        </p:blipFill>
        <p:spPr>
          <a:xfrm>
            <a:off x="6553080" y="228600"/>
            <a:ext cx="1920600" cy="609120"/>
          </a:xfrm>
          <a:prstGeom prst="rect">
            <a:avLst/>
          </a:prstGeom>
          <a:noFill/>
          <a:ln>
            <a:noFill/>
          </a:ln>
        </p:spPr>
      </p:pic>
      <p:sp>
        <p:nvSpPr>
          <p:cNvPr id="25" name="Google Shape;25;p28"/>
          <p:cNvSpPr txBox="1"/>
          <p:nvPr>
            <p:ph type="title"/>
          </p:nvPr>
        </p:nvSpPr>
        <p:spPr>
          <a:xfrm>
            <a:off x="0" y="0"/>
            <a:ext cx="6476760" cy="83772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2800"/>
              <a:buFont typeface="Times New Roman"/>
              <a:buNone/>
              <a:defRPr b="0" i="0" sz="28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6" name="Google Shape;26;p28"/>
          <p:cNvSpPr txBox="1"/>
          <p:nvPr>
            <p:ph idx="1" type="body"/>
          </p:nvPr>
        </p:nvSpPr>
        <p:spPr>
          <a:xfrm>
            <a:off x="457200" y="1371600"/>
            <a:ext cx="8229240" cy="4525560"/>
          </a:xfrm>
          <a:prstGeom prst="rect">
            <a:avLst/>
          </a:prstGeom>
          <a:noFill/>
          <a:ln>
            <a:noFill/>
          </a:ln>
        </p:spPr>
        <p:txBody>
          <a:bodyPr anchorCtr="0" anchor="t" bIns="45700" lIns="91425" spcFirstLastPara="1" rIns="91425" wrap="square" tIns="45700">
            <a:noAutofit/>
          </a:bodyPr>
          <a:lstStyle>
            <a:lvl1pPr indent="-330200" lvl="0" marL="457200" marR="0" rtl="0" algn="l">
              <a:lnSpc>
                <a:spcPct val="9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17500" lvl="1" marL="9144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04800" lvl="3" marL="1828800" marR="0" rtl="0" algn="l">
              <a:lnSpc>
                <a:spcPct val="9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292100" lvl="4" marL="2286000" marR="0" rtl="0" algn="l">
              <a:lnSpc>
                <a:spcPct val="90000"/>
              </a:lnSpc>
              <a:spcBef>
                <a:spcPts val="5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7" name="Google Shape;27;p28"/>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
          <p:cNvSpPr txBox="1"/>
          <p:nvPr/>
        </p:nvSpPr>
        <p:spPr>
          <a:xfrm>
            <a:off x="1350963" y="2987676"/>
            <a:ext cx="6723062" cy="2613025"/>
          </a:xfrm>
          <a:prstGeom prst="rect">
            <a:avLst/>
          </a:prstGeom>
          <a:noFill/>
          <a:ln>
            <a:noFill/>
          </a:ln>
        </p:spPr>
        <p:txBody>
          <a:bodyPr anchorCtr="0" anchor="t" bIns="40600" lIns="81250" spcFirstLastPara="1" rIns="81250" wrap="square" tIns="40600">
            <a:noAutofit/>
          </a:bodyPr>
          <a:lstStyle/>
          <a:p>
            <a:pPr indent="0" lvl="0" marL="0" marR="0" rtl="0" algn="ctr">
              <a:lnSpc>
                <a:spcPct val="100000"/>
              </a:lnSpc>
              <a:spcBef>
                <a:spcPts val="0"/>
              </a:spcBef>
              <a:spcAft>
                <a:spcPts val="0"/>
              </a:spcAft>
              <a:buClr>
                <a:srgbClr val="000000"/>
              </a:buClr>
              <a:buSzPts val="1778"/>
              <a:buFont typeface="Arial"/>
              <a:buNone/>
            </a:pPr>
            <a:r>
              <a:t/>
            </a:r>
            <a:endParaRPr b="1" i="0" sz="1778"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356"/>
              </a:spcBef>
              <a:spcAft>
                <a:spcPts val="0"/>
              </a:spcAft>
              <a:buClr>
                <a:srgbClr val="000000"/>
              </a:buClr>
              <a:buSzPts val="2133"/>
              <a:buFont typeface="Arial"/>
              <a:buNone/>
            </a:pPr>
            <a:r>
              <a:t/>
            </a:r>
            <a:endParaRPr b="1" i="0" sz="2133" u="none" cap="none" strike="noStrike">
              <a:solidFill>
                <a:srgbClr val="0070C0"/>
              </a:solidFill>
              <a:latin typeface="Times New Roman"/>
              <a:ea typeface="Times New Roman"/>
              <a:cs typeface="Times New Roman"/>
              <a:sym typeface="Times New Roman"/>
            </a:endParaRPr>
          </a:p>
          <a:p>
            <a:pPr indent="0" lvl="0" marL="0" marR="0" rtl="0" algn="ctr">
              <a:lnSpc>
                <a:spcPct val="100000"/>
              </a:lnSpc>
              <a:spcBef>
                <a:spcPts val="356"/>
              </a:spcBef>
              <a:spcAft>
                <a:spcPts val="0"/>
              </a:spcAft>
              <a:buClr>
                <a:srgbClr val="000000"/>
              </a:buClr>
              <a:buSzPts val="2133"/>
              <a:buFont typeface="Arial"/>
              <a:buNone/>
            </a:pPr>
            <a:r>
              <a:rPr b="1" i="0" lang="en-US" sz="2133" u="none" cap="none" strike="noStrike">
                <a:solidFill>
                  <a:srgbClr val="0070C0"/>
                </a:solidFill>
                <a:latin typeface="Times New Roman"/>
                <a:ea typeface="Times New Roman"/>
                <a:cs typeface="Times New Roman"/>
                <a:sym typeface="Times New Roman"/>
              </a:rPr>
              <a:t>Software Project Planning</a:t>
            </a:r>
            <a:endParaRPr b="1" i="0" sz="2133" u="none" cap="none" strike="noStrike">
              <a:solidFill>
                <a:srgbClr val="0070C0"/>
              </a:solidFill>
              <a:latin typeface="Times New Roman"/>
              <a:ea typeface="Times New Roman"/>
              <a:cs typeface="Times New Roman"/>
              <a:sym typeface="Times New Roman"/>
            </a:endParaRPr>
          </a:p>
          <a:p>
            <a:pPr indent="0" lvl="0" marL="0" marR="0" rtl="0" algn="ctr">
              <a:lnSpc>
                <a:spcPct val="100000"/>
              </a:lnSpc>
              <a:spcBef>
                <a:spcPts val="356"/>
              </a:spcBef>
              <a:spcAft>
                <a:spcPts val="0"/>
              </a:spcAft>
              <a:buClr>
                <a:srgbClr val="000000"/>
              </a:buClr>
              <a:buSzPts val="3200"/>
              <a:buFont typeface="Arial"/>
              <a:buNone/>
            </a:pPr>
            <a:r>
              <a:t/>
            </a:r>
            <a:endParaRPr b="1" i="0" sz="3200" u="none" cap="none" strike="noStrike">
              <a:solidFill>
                <a:srgbClr val="0070C0"/>
              </a:solidFill>
              <a:latin typeface="Times New Roman"/>
              <a:ea typeface="Times New Roman"/>
              <a:cs typeface="Times New Roman"/>
              <a:sym typeface="Times New Roman"/>
            </a:endParaRPr>
          </a:p>
          <a:p>
            <a:pPr indent="0" lvl="0" marL="0" marR="0" rtl="0" algn="ctr">
              <a:lnSpc>
                <a:spcPct val="100000"/>
              </a:lnSpc>
              <a:spcBef>
                <a:spcPts val="356"/>
              </a:spcBef>
              <a:spcAft>
                <a:spcPts val="0"/>
              </a:spcAft>
              <a:buClr>
                <a:srgbClr val="000000"/>
              </a:buClr>
              <a:buSzPts val="1778"/>
              <a:buFont typeface="Arial"/>
              <a:buNone/>
            </a:pPr>
            <a:r>
              <a:t/>
            </a:r>
            <a:endParaRPr b="1" i="0" sz="1778" u="none" cap="none" strike="noStrike">
              <a:solidFill>
                <a:srgbClr val="0070C0"/>
              </a:solidFill>
              <a:latin typeface="Times New Roman"/>
              <a:ea typeface="Times New Roman"/>
              <a:cs typeface="Times New Roman"/>
              <a:sym typeface="Times New Roman"/>
            </a:endParaRPr>
          </a:p>
          <a:p>
            <a:pPr indent="0" lvl="0" marL="0" marR="0" rtl="0" algn="ctr">
              <a:lnSpc>
                <a:spcPct val="100000"/>
              </a:lnSpc>
              <a:spcBef>
                <a:spcPts val="356"/>
              </a:spcBef>
              <a:spcAft>
                <a:spcPts val="0"/>
              </a:spcAft>
              <a:buClr>
                <a:srgbClr val="000000"/>
              </a:buClr>
              <a:buSzPts val="1778"/>
              <a:buFont typeface="Arial"/>
              <a:buNone/>
            </a:pPr>
            <a:r>
              <a:t/>
            </a:r>
            <a:endParaRPr b="1" i="0" sz="1778" u="none" cap="none" strike="noStrike">
              <a:solidFill>
                <a:srgbClr val="0070C0"/>
              </a:solidFill>
              <a:latin typeface="Times New Roman"/>
              <a:ea typeface="Times New Roman"/>
              <a:cs typeface="Times New Roman"/>
              <a:sym typeface="Times New Roman"/>
            </a:endParaRPr>
          </a:p>
          <a:p>
            <a:pPr indent="0" lvl="0" marL="0" marR="0" rtl="0" algn="ctr">
              <a:lnSpc>
                <a:spcPct val="150000"/>
              </a:lnSpc>
              <a:spcBef>
                <a:spcPts val="356"/>
              </a:spcBef>
              <a:spcAft>
                <a:spcPts val="0"/>
              </a:spcAft>
              <a:buClr>
                <a:srgbClr val="000000"/>
              </a:buClr>
              <a:buSzPts val="1778"/>
              <a:buFont typeface="Arial"/>
              <a:buNone/>
            </a:pPr>
            <a:r>
              <a:t/>
            </a:r>
            <a:endParaRPr b="0" i="0" sz="1778" u="none" cap="none" strike="noStrike">
              <a:solidFill>
                <a:srgbClr val="000000"/>
              </a:solidFill>
              <a:latin typeface="Calibri"/>
              <a:ea typeface="Calibri"/>
              <a:cs typeface="Calibri"/>
              <a:sym typeface="Calibri"/>
            </a:endParaRPr>
          </a:p>
          <a:p>
            <a:pPr indent="0" lvl="0" marL="0" marR="0" rtl="0" algn="l">
              <a:lnSpc>
                <a:spcPct val="100000"/>
              </a:lnSpc>
              <a:spcBef>
                <a:spcPts val="570"/>
              </a:spcBef>
              <a:spcAft>
                <a:spcPts val="0"/>
              </a:spcAft>
              <a:buClr>
                <a:srgbClr val="000000"/>
              </a:buClr>
              <a:buSzPts val="1778"/>
              <a:buFont typeface="Arial"/>
              <a:buNone/>
            </a:pPr>
            <a:r>
              <a:t/>
            </a:r>
            <a:endParaRPr b="0" i="0" sz="1778" u="none" cap="none" strike="noStrike">
              <a:solidFill>
                <a:srgbClr val="000000"/>
              </a:solidFill>
              <a:latin typeface="Calibri"/>
              <a:ea typeface="Calibri"/>
              <a:cs typeface="Calibri"/>
              <a:sym typeface="Calibri"/>
            </a:endParaRPr>
          </a:p>
        </p:txBody>
      </p:sp>
      <p:sp>
        <p:nvSpPr>
          <p:cNvPr id="95" name="Google Shape;95;p1"/>
          <p:cNvSpPr txBox="1"/>
          <p:nvPr/>
        </p:nvSpPr>
        <p:spPr>
          <a:xfrm>
            <a:off x="1751014" y="2249488"/>
            <a:ext cx="5641975" cy="1282700"/>
          </a:xfrm>
          <a:prstGeom prst="rect">
            <a:avLst/>
          </a:prstGeom>
          <a:noFill/>
          <a:ln>
            <a:noFill/>
          </a:ln>
        </p:spPr>
        <p:txBody>
          <a:bodyPr anchorCtr="0" anchor="t" bIns="40600" lIns="81250" spcFirstLastPara="1" rIns="81250" wrap="square" tIns="40600">
            <a:spAutoFit/>
          </a:bodyPr>
          <a:lstStyle/>
          <a:p>
            <a:pPr indent="0" lvl="0" marL="0" marR="0" rtl="0" algn="ctr">
              <a:lnSpc>
                <a:spcPct val="100000"/>
              </a:lnSpc>
              <a:spcBef>
                <a:spcPts val="0"/>
              </a:spcBef>
              <a:spcAft>
                <a:spcPts val="0"/>
              </a:spcAft>
              <a:buClr>
                <a:srgbClr val="000000"/>
              </a:buClr>
              <a:buSzPts val="2489"/>
              <a:buFont typeface="Arial"/>
              <a:buNone/>
            </a:pPr>
            <a:r>
              <a:rPr b="1" i="0" lang="en-US" sz="2489" u="none" cap="none" strike="noStrike">
                <a:solidFill>
                  <a:schemeClr val="dk1"/>
                </a:solidFill>
                <a:latin typeface="Times New Roman"/>
                <a:ea typeface="Times New Roman"/>
                <a:cs typeface="Times New Roman"/>
                <a:sym typeface="Times New Roman"/>
              </a:rPr>
              <a:t>Object Oriented Software Engineering (OOSE)</a:t>
            </a:r>
            <a:endParaRPr b="0" i="0" sz="1244" u="none" cap="none" strike="noStrike">
              <a:solidFill>
                <a:srgbClr val="000000"/>
              </a:solidFill>
              <a:latin typeface="Arial"/>
              <a:ea typeface="Arial"/>
              <a:cs typeface="Arial"/>
              <a:sym typeface="Arial"/>
            </a:endParaRPr>
          </a:p>
          <a:p>
            <a:pPr indent="0" lvl="0" marL="0" marR="0" rtl="0" algn="ctr">
              <a:lnSpc>
                <a:spcPct val="100000"/>
              </a:lnSpc>
              <a:spcBef>
                <a:spcPts val="356"/>
              </a:spcBef>
              <a:spcAft>
                <a:spcPts val="0"/>
              </a:spcAft>
              <a:buClr>
                <a:srgbClr val="000000"/>
              </a:buClr>
              <a:buSzPts val="2489"/>
              <a:buFont typeface="Arial"/>
              <a:buNone/>
            </a:pPr>
            <a:r>
              <a:rPr b="1" i="0" lang="en-US" sz="2489" u="none" cap="none" strike="noStrike">
                <a:solidFill>
                  <a:schemeClr val="dk1"/>
                </a:solidFill>
                <a:latin typeface="Times New Roman"/>
                <a:ea typeface="Times New Roman"/>
                <a:cs typeface="Times New Roman"/>
                <a:sym typeface="Times New Roman"/>
              </a:rPr>
              <a:t>22CS017</a:t>
            </a:r>
            <a:endParaRPr b="0" i="0" sz="1244"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43"/>
          <p:cNvSpPr txBox="1"/>
          <p:nvPr/>
        </p:nvSpPr>
        <p:spPr>
          <a:xfrm>
            <a:off x="1016379" y="1363980"/>
            <a:ext cx="6950331" cy="415498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Average productivity = 620 LOC/pm</a:t>
            </a:r>
            <a:endParaRPr/>
          </a:p>
          <a:p>
            <a:pPr indent="0" lvl="0" marL="0" marR="0" rtl="0" algn="l">
              <a:lnSpc>
                <a:spcPct val="15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Labor rate = Rs. 8000 per month</a:t>
            </a:r>
            <a:endParaRPr/>
          </a:p>
          <a:p>
            <a:pPr indent="0" lvl="0" marL="0" marR="0" rtl="0" algn="l">
              <a:lnSpc>
                <a:spcPct val="15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Cost of line per code =  labor rate per month / average productivity </a:t>
            </a:r>
            <a:endParaRPr/>
          </a:p>
          <a:p>
            <a:pPr indent="0" lvl="0" marL="0" marR="0" rtl="0" algn="l">
              <a:lnSpc>
                <a:spcPct val="15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                                      =   8000/620  = Rs.13</a:t>
            </a:r>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152" name="Google Shape;152;p43"/>
          <p:cNvSpPr txBox="1"/>
          <p:nvPr/>
        </p:nvSpPr>
        <p:spPr>
          <a:xfrm>
            <a:off x="0" y="148590"/>
            <a:ext cx="5486040" cy="91404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1" i="0" lang="en-US" sz="3200" u="none" cap="none" strike="noStrike">
                <a:solidFill>
                  <a:srgbClr val="000000"/>
                </a:solidFill>
                <a:latin typeface="Times New Roman"/>
                <a:ea typeface="Times New Roman"/>
                <a:cs typeface="Times New Roman"/>
                <a:sym typeface="Times New Roman"/>
              </a:rPr>
              <a:t>Historical data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44"/>
          <p:cNvSpPr txBox="1"/>
          <p:nvPr/>
        </p:nvSpPr>
        <p:spPr>
          <a:xfrm>
            <a:off x="413385" y="1215390"/>
            <a:ext cx="7953375" cy="4893647"/>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   The total estimated project cost = total Estimated lines of code * Cost per line of code </a:t>
            </a:r>
            <a:endParaRPr/>
          </a:p>
          <a:p>
            <a:pPr indent="0" lvl="0" marL="0" marR="0" rtl="0" algn="just">
              <a:lnSpc>
                <a:spcPct val="15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                                                      = 33200 * 13 </a:t>
            </a:r>
            <a:endParaRPr/>
          </a:p>
          <a:p>
            <a:pPr indent="0" lvl="0" marL="0" marR="0" rtl="0" algn="just">
              <a:lnSpc>
                <a:spcPct val="15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                                                      = Rs.  4, 31,000 </a:t>
            </a:r>
            <a:endParaRPr/>
          </a:p>
          <a:p>
            <a:pPr indent="0" lvl="0" marL="0" marR="0" rtl="0" algn="just">
              <a:lnSpc>
                <a:spcPct val="15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   The estimated effort = Total estimated LOC / average productivity in person months</a:t>
            </a:r>
            <a:endParaRPr/>
          </a:p>
          <a:p>
            <a:pPr indent="0" lvl="0" marL="0" marR="0" rtl="0" algn="just">
              <a:lnSpc>
                <a:spcPct val="15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                                     = 33200 / 620  </a:t>
            </a:r>
            <a:endParaRPr/>
          </a:p>
          <a:p>
            <a:pPr indent="0" lvl="0" marL="0" marR="0" rtl="0" algn="just">
              <a:lnSpc>
                <a:spcPct val="15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                                     = 54 person-months.</a:t>
            </a:r>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sp>
        <p:nvSpPr>
          <p:cNvPr id="158" name="Google Shape;158;p44"/>
          <p:cNvSpPr txBox="1"/>
          <p:nvPr/>
        </p:nvSpPr>
        <p:spPr>
          <a:xfrm>
            <a:off x="0" y="148590"/>
            <a:ext cx="5486040" cy="91404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1" i="0" lang="en-US" sz="3200" u="none" cap="none" strike="noStrike">
                <a:solidFill>
                  <a:srgbClr val="000000"/>
                </a:solidFill>
                <a:latin typeface="Times New Roman"/>
                <a:ea typeface="Times New Roman"/>
                <a:cs typeface="Times New Roman"/>
                <a:sym typeface="Times New Roman"/>
              </a:rPr>
              <a:t>Historical data (cont.)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45"/>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sz="3200"/>
              <a:t>Decomposition </a:t>
            </a:r>
            <a:r>
              <a:rPr b="1" lang="en-US" sz="3200">
                <a:solidFill>
                  <a:schemeClr val="dk1"/>
                </a:solidFill>
              </a:rPr>
              <a:t>techniques</a:t>
            </a:r>
            <a:endParaRPr b="1" sz="3200"/>
          </a:p>
        </p:txBody>
      </p:sp>
      <p:sp>
        <p:nvSpPr>
          <p:cNvPr id="164" name="Google Shape;164;p45"/>
          <p:cNvSpPr txBox="1"/>
          <p:nvPr>
            <p:ph idx="1" type="body"/>
          </p:nvPr>
        </p:nvSpPr>
        <p:spPr>
          <a:xfrm>
            <a:off x="457380" y="1318770"/>
            <a:ext cx="8229240" cy="3977280"/>
          </a:xfrm>
          <a:prstGeom prst="rect">
            <a:avLst/>
          </a:prstGeom>
          <a:noFill/>
          <a:ln>
            <a:noFill/>
          </a:ln>
        </p:spPr>
        <p:txBody>
          <a:bodyPr anchorCtr="0" anchor="t" bIns="0" lIns="0" spcFirstLastPara="1" rIns="0" wrap="square" tIns="0">
            <a:normAutofit/>
          </a:bodyPr>
          <a:lstStyle/>
          <a:p>
            <a:pPr indent="-609600" lvl="0" marL="609600" rtl="0" algn="l">
              <a:lnSpc>
                <a:spcPct val="90000"/>
              </a:lnSpc>
              <a:spcBef>
                <a:spcPts val="1000"/>
              </a:spcBef>
              <a:spcAft>
                <a:spcPts val="0"/>
              </a:spcAft>
              <a:buSzPts val="1800"/>
              <a:buFont typeface="Times New Roman"/>
              <a:buNone/>
            </a:pPr>
            <a:r>
              <a:rPr lang="en-US" sz="2400">
                <a:latin typeface="Times New Roman"/>
                <a:ea typeface="Times New Roman"/>
                <a:cs typeface="Times New Roman"/>
                <a:sym typeface="Times New Roman"/>
              </a:rPr>
              <a:t>Decomposition should be done in such a way that</a:t>
            </a:r>
            <a:endParaRPr/>
          </a:p>
          <a:p>
            <a:pPr indent="-609600" lvl="0" marL="609600" rtl="0" algn="l">
              <a:lnSpc>
                <a:spcPct val="90000"/>
              </a:lnSpc>
              <a:spcBef>
                <a:spcPts val="1000"/>
              </a:spcBef>
              <a:spcAft>
                <a:spcPts val="0"/>
              </a:spcAft>
              <a:buSzPts val="1800"/>
              <a:buFont typeface="Times New Roman"/>
              <a:buNone/>
            </a:pPr>
            <a:r>
              <a:rPr lang="en-US" sz="2400">
                <a:latin typeface="Times New Roman"/>
                <a:ea typeface="Times New Roman"/>
                <a:cs typeface="Times New Roman"/>
                <a:sym typeface="Times New Roman"/>
              </a:rPr>
              <a:t>1.	Size can be properly estimated,</a:t>
            </a:r>
            <a:endParaRPr/>
          </a:p>
          <a:p>
            <a:pPr indent="-609600" lvl="0" marL="609600" rtl="0" algn="l">
              <a:lnSpc>
                <a:spcPct val="90000"/>
              </a:lnSpc>
              <a:spcBef>
                <a:spcPts val="1000"/>
              </a:spcBef>
              <a:spcAft>
                <a:spcPts val="0"/>
              </a:spcAft>
              <a:buSzPts val="1800"/>
              <a:buFont typeface="Times New Roman"/>
              <a:buNone/>
            </a:pPr>
            <a:r>
              <a:rPr lang="en-US" sz="2400">
                <a:latin typeface="Times New Roman"/>
                <a:ea typeface="Times New Roman"/>
                <a:cs typeface="Times New Roman"/>
                <a:sym typeface="Times New Roman"/>
              </a:rPr>
              <a:t>2.	Cost or effort required for each component can be accurately estimated,</a:t>
            </a:r>
            <a:endParaRPr/>
          </a:p>
          <a:p>
            <a:pPr indent="-609600" lvl="0" marL="609600" rtl="0" algn="just">
              <a:lnSpc>
                <a:spcPct val="90000"/>
              </a:lnSpc>
              <a:spcBef>
                <a:spcPts val="1000"/>
              </a:spcBef>
              <a:spcAft>
                <a:spcPts val="0"/>
              </a:spcAft>
              <a:buSzPts val="1800"/>
              <a:buFont typeface="Times New Roman"/>
              <a:buNone/>
            </a:pPr>
            <a:r>
              <a:rPr lang="en-US" sz="2400">
                <a:latin typeface="Times New Roman"/>
                <a:ea typeface="Times New Roman"/>
                <a:cs typeface="Times New Roman"/>
                <a:sym typeface="Times New Roman"/>
              </a:rPr>
              <a:t>3.	The team's ability to handle the components is well known, and</a:t>
            </a:r>
            <a:endParaRPr/>
          </a:p>
          <a:p>
            <a:pPr indent="-609600" lvl="0" marL="609600" rtl="0" algn="l">
              <a:lnSpc>
                <a:spcPct val="90000"/>
              </a:lnSpc>
              <a:spcBef>
                <a:spcPts val="1000"/>
              </a:spcBef>
              <a:spcAft>
                <a:spcPts val="0"/>
              </a:spcAft>
              <a:buSzPts val="1800"/>
              <a:buFont typeface="Times New Roman"/>
              <a:buNone/>
            </a:pPr>
            <a:r>
              <a:rPr lang="en-US" sz="2400">
                <a:latin typeface="Times New Roman"/>
                <a:ea typeface="Times New Roman"/>
                <a:cs typeface="Times New Roman"/>
                <a:sym typeface="Times New Roman"/>
              </a:rPr>
              <a:t>4.	The estimated values will be relatively unaffected by changes to the requirements.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2"/>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sz="3200">
                <a:solidFill>
                  <a:schemeClr val="dk1"/>
                </a:solidFill>
              </a:rPr>
              <a:t>Decomposition techniques</a:t>
            </a:r>
            <a:endParaRPr b="1" sz="3200" u="sng">
              <a:solidFill>
                <a:schemeClr val="dk1"/>
              </a:solidFill>
            </a:endParaRPr>
          </a:p>
        </p:txBody>
      </p:sp>
      <p:sp>
        <p:nvSpPr>
          <p:cNvPr id="170" name="Google Shape;170;p22"/>
          <p:cNvSpPr txBox="1"/>
          <p:nvPr>
            <p:ph idx="1" type="body"/>
          </p:nvPr>
        </p:nvSpPr>
        <p:spPr>
          <a:xfrm>
            <a:off x="320220" y="1152450"/>
            <a:ext cx="8229240" cy="4141620"/>
          </a:xfrm>
          <a:prstGeom prst="rect">
            <a:avLst/>
          </a:prstGeom>
          <a:noFill/>
          <a:ln>
            <a:noFill/>
          </a:ln>
        </p:spPr>
        <p:txBody>
          <a:bodyPr anchorCtr="0" anchor="t" bIns="0" lIns="0" spcFirstLastPara="1" rIns="0" wrap="square" tIns="0">
            <a:normAutofit/>
          </a:bodyPr>
          <a:lstStyle/>
          <a:p>
            <a:pPr indent="0" lvl="0" marL="114300" rtl="0" algn="l">
              <a:lnSpc>
                <a:spcPct val="90000"/>
              </a:lnSpc>
              <a:spcBef>
                <a:spcPts val="1000"/>
              </a:spcBef>
              <a:spcAft>
                <a:spcPts val="0"/>
              </a:spcAft>
              <a:buSzPts val="1800"/>
              <a:buNone/>
            </a:pPr>
            <a:r>
              <a:rPr lang="en-US" sz="2400">
                <a:latin typeface="Times New Roman"/>
                <a:ea typeface="Times New Roman"/>
                <a:cs typeface="Times New Roman"/>
                <a:sym typeface="Times New Roman"/>
              </a:rPr>
              <a:t>The steps of decomposition techniques are as follows:</a:t>
            </a:r>
            <a:endParaRPr/>
          </a:p>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Decompose the problem (i.e., s/w project estimation) into set of smaller problems</a:t>
            </a:r>
            <a:endParaRPr/>
          </a:p>
          <a:p>
            <a:pPr indent="0" lvl="0" marL="628650" rtl="0" algn="l">
              <a:lnSpc>
                <a:spcPct val="90000"/>
              </a:lnSpc>
              <a:spcBef>
                <a:spcPts val="1000"/>
              </a:spcBef>
              <a:spcAft>
                <a:spcPts val="0"/>
              </a:spcAft>
              <a:buSzPts val="1800"/>
              <a:buNone/>
            </a:pPr>
            <a:r>
              <a:rPr lang="en-US" sz="2400">
                <a:latin typeface="Times New Roman"/>
                <a:ea typeface="Times New Roman"/>
                <a:cs typeface="Times New Roman"/>
                <a:sym typeface="Times New Roman"/>
              </a:rPr>
              <a:t>a. decomposition of the problem</a:t>
            </a:r>
            <a:endParaRPr/>
          </a:p>
          <a:p>
            <a:pPr indent="0" lvl="0" marL="628650" rtl="0" algn="l">
              <a:lnSpc>
                <a:spcPct val="90000"/>
              </a:lnSpc>
              <a:spcBef>
                <a:spcPts val="1000"/>
              </a:spcBef>
              <a:spcAft>
                <a:spcPts val="0"/>
              </a:spcAft>
              <a:buSzPts val="1800"/>
              <a:buNone/>
            </a:pPr>
            <a:r>
              <a:rPr lang="en-US" sz="2400">
                <a:latin typeface="Times New Roman"/>
                <a:ea typeface="Times New Roman"/>
                <a:cs typeface="Times New Roman"/>
                <a:sym typeface="Times New Roman"/>
              </a:rPr>
              <a:t>b. decomposition of the process </a:t>
            </a:r>
            <a:endParaRPr/>
          </a:p>
          <a:p>
            <a:pPr indent="-342900" lvl="0" marL="457200" rtl="0" algn="just">
              <a:lnSpc>
                <a:spcPct val="90000"/>
              </a:lnSpc>
              <a:spcBef>
                <a:spcPts val="1000"/>
              </a:spcBef>
              <a:spcAft>
                <a:spcPts val="0"/>
              </a:spcAft>
              <a:buSzPts val="1800"/>
              <a:buChar char="•"/>
            </a:pPr>
            <a:r>
              <a:rPr lang="en-US" sz="2400">
                <a:latin typeface="Times New Roman"/>
                <a:ea typeface="Times New Roman"/>
                <a:cs typeface="Times New Roman"/>
                <a:sym typeface="Times New Roman"/>
              </a:rPr>
              <a:t>Before decomposition, one must understand project scope and generate estimate of project </a:t>
            </a:r>
            <a:r>
              <a:rPr b="1" lang="en-US" sz="2400">
                <a:latin typeface="Times New Roman"/>
                <a:ea typeface="Times New Roman"/>
                <a:cs typeface="Times New Roman"/>
                <a:sym typeface="Times New Roman"/>
              </a:rPr>
              <a:t>size</a:t>
            </a:r>
            <a:endParaRPr sz="2400">
              <a:latin typeface="Times New Roman"/>
              <a:ea typeface="Times New Roman"/>
              <a:cs typeface="Times New Roman"/>
              <a:sym typeface="Times New Roman"/>
            </a:endParaRPr>
          </a:p>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Accuracy of estimate strongly influenced by accuracy of size estimate</a:t>
            </a:r>
            <a:endParaRPr/>
          </a:p>
          <a:p>
            <a:pPr indent="-228600" lvl="0" marL="457200" rtl="0" algn="l">
              <a:lnSpc>
                <a:spcPct val="90000"/>
              </a:lnSpc>
              <a:spcBef>
                <a:spcPts val="1000"/>
              </a:spcBef>
              <a:spcAft>
                <a:spcPts val="0"/>
              </a:spcAft>
              <a:buClr>
                <a:schemeClr val="dk1"/>
              </a:buClr>
              <a:buSzPts val="1800"/>
              <a:buNone/>
            </a:pPr>
            <a:r>
              <a:t/>
            </a:r>
            <a:endParaRPr sz="24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46"/>
          <p:cNvSpPr txBox="1"/>
          <p:nvPr>
            <p:ph type="title"/>
          </p:nvPr>
        </p:nvSpPr>
        <p:spPr>
          <a:xfrm>
            <a:off x="0" y="0"/>
            <a:ext cx="549783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sz="3200">
                <a:solidFill>
                  <a:schemeClr val="dk1"/>
                </a:solidFill>
              </a:rPr>
              <a:t>Decomposition </a:t>
            </a:r>
            <a:r>
              <a:rPr b="1" lang="en-US" sz="3200"/>
              <a:t>Estimation Techniques</a:t>
            </a:r>
            <a:endParaRPr b="1" sz="3200"/>
          </a:p>
        </p:txBody>
      </p:sp>
      <p:sp>
        <p:nvSpPr>
          <p:cNvPr id="176" name="Google Shape;176;p46"/>
          <p:cNvSpPr txBox="1"/>
          <p:nvPr>
            <p:ph idx="1" type="body"/>
          </p:nvPr>
        </p:nvSpPr>
        <p:spPr>
          <a:xfrm>
            <a:off x="609240" y="1022160"/>
            <a:ext cx="8077200" cy="5058600"/>
          </a:xfrm>
          <a:prstGeom prst="rect">
            <a:avLst/>
          </a:prstGeom>
          <a:noFill/>
          <a:ln>
            <a:noFill/>
          </a:ln>
        </p:spPr>
        <p:txBody>
          <a:bodyPr anchorCtr="0" anchor="t" bIns="0" lIns="0" spcFirstLastPara="1" rIns="0" wrap="square" tIns="0">
            <a:normAutofit/>
          </a:bodyPr>
          <a:lstStyle/>
          <a:p>
            <a:pPr indent="-342900" lvl="1" marL="914400" rtl="0" algn="l">
              <a:lnSpc>
                <a:spcPct val="90000"/>
              </a:lnSpc>
              <a:spcBef>
                <a:spcPts val="500"/>
              </a:spcBef>
              <a:spcAft>
                <a:spcPts val="0"/>
              </a:spcAft>
              <a:buSzPts val="1800"/>
              <a:buFont typeface="Times New Roman"/>
              <a:buNone/>
            </a:pPr>
            <a:r>
              <a:rPr b="1" lang="en-US" sz="2400">
                <a:latin typeface="Times New Roman"/>
                <a:ea typeface="Times New Roman"/>
                <a:cs typeface="Times New Roman"/>
                <a:sym typeface="Times New Roman"/>
              </a:rPr>
              <a:t>Problem-Based Estimation</a:t>
            </a:r>
            <a:endParaRPr/>
          </a:p>
          <a:p>
            <a:pPr indent="-342900" lvl="1" marL="914400" rtl="0" algn="l">
              <a:lnSpc>
                <a:spcPct val="90000"/>
              </a:lnSpc>
              <a:spcBef>
                <a:spcPts val="500"/>
              </a:spcBef>
              <a:spcAft>
                <a:spcPts val="0"/>
              </a:spcAft>
              <a:buSzPts val="1800"/>
              <a:buFont typeface="Times New Roman"/>
              <a:buNone/>
            </a:pPr>
            <a:r>
              <a:rPr lang="en-US" sz="2400">
                <a:latin typeface="Times New Roman"/>
                <a:ea typeface="Times New Roman"/>
                <a:cs typeface="Times New Roman"/>
                <a:sym typeface="Times New Roman"/>
              </a:rPr>
              <a:t>1.	Based on the software scope, decompose the software into problem functions that can be estimated individually.</a:t>
            </a:r>
            <a:endParaRPr/>
          </a:p>
          <a:p>
            <a:pPr indent="-342900" lvl="1" marL="914400" rtl="0" algn="l">
              <a:lnSpc>
                <a:spcPct val="90000"/>
              </a:lnSpc>
              <a:spcBef>
                <a:spcPts val="500"/>
              </a:spcBef>
              <a:spcAft>
                <a:spcPts val="0"/>
              </a:spcAft>
              <a:buSzPts val="1800"/>
              <a:buFont typeface="Times New Roman"/>
              <a:buNone/>
            </a:pPr>
            <a:r>
              <a:rPr lang="en-US" sz="2400">
                <a:latin typeface="Times New Roman"/>
                <a:ea typeface="Times New Roman"/>
                <a:cs typeface="Times New Roman"/>
                <a:sym typeface="Times New Roman"/>
              </a:rPr>
              <a:t>2.	Estimate LOC or FP of each function.</a:t>
            </a:r>
            <a:endParaRPr/>
          </a:p>
          <a:p>
            <a:pPr indent="-342900" lvl="1" marL="914400" rtl="0" algn="just">
              <a:lnSpc>
                <a:spcPct val="90000"/>
              </a:lnSpc>
              <a:spcBef>
                <a:spcPts val="500"/>
              </a:spcBef>
              <a:spcAft>
                <a:spcPts val="0"/>
              </a:spcAft>
              <a:buSzPts val="1800"/>
              <a:buFont typeface="Times New Roman"/>
              <a:buNone/>
            </a:pPr>
            <a:r>
              <a:rPr lang="en-US" sz="2400">
                <a:latin typeface="Times New Roman"/>
                <a:ea typeface="Times New Roman"/>
                <a:cs typeface="Times New Roman"/>
                <a:sym typeface="Times New Roman"/>
              </a:rPr>
              <a:t>3.	Make optimistic (s</a:t>
            </a:r>
            <a:r>
              <a:rPr baseline="-25000" lang="en-US" sz="2400">
                <a:latin typeface="Times New Roman"/>
                <a:ea typeface="Times New Roman"/>
                <a:cs typeface="Times New Roman"/>
                <a:sym typeface="Times New Roman"/>
              </a:rPr>
              <a:t>opt</a:t>
            </a:r>
            <a:r>
              <a:rPr lang="en-US" sz="2400">
                <a:latin typeface="Times New Roman"/>
                <a:ea typeface="Times New Roman"/>
                <a:cs typeface="Times New Roman"/>
                <a:sym typeface="Times New Roman"/>
              </a:rPr>
              <a:t>), most likely (s</a:t>
            </a:r>
            <a:r>
              <a:rPr baseline="-25000" lang="en-US" sz="2400">
                <a:latin typeface="Times New Roman"/>
                <a:ea typeface="Times New Roman"/>
                <a:cs typeface="Times New Roman"/>
                <a:sym typeface="Times New Roman"/>
              </a:rPr>
              <a:t>m</a:t>
            </a:r>
            <a:r>
              <a:rPr lang="en-US" sz="2400">
                <a:latin typeface="Times New Roman"/>
                <a:ea typeface="Times New Roman"/>
                <a:cs typeface="Times New Roman"/>
                <a:sym typeface="Times New Roman"/>
              </a:rPr>
              <a:t>), and pessimistic (s</a:t>
            </a:r>
            <a:r>
              <a:rPr baseline="-25000" lang="en-US" sz="2400">
                <a:latin typeface="Times New Roman"/>
                <a:ea typeface="Times New Roman"/>
                <a:cs typeface="Times New Roman"/>
                <a:sym typeface="Times New Roman"/>
              </a:rPr>
              <a:t>pess</a:t>
            </a:r>
            <a:r>
              <a:rPr lang="en-US" sz="2400">
                <a:latin typeface="Times New Roman"/>
                <a:ea typeface="Times New Roman"/>
                <a:cs typeface="Times New Roman"/>
                <a:sym typeface="Times New Roman"/>
              </a:rPr>
              <a:t>) estimates for each item.  Then compute the expected value:</a:t>
            </a:r>
            <a:endParaRPr/>
          </a:p>
          <a:p>
            <a:pPr indent="-342900" lvl="1" marL="914400" rtl="0" algn="l">
              <a:lnSpc>
                <a:spcPct val="90000"/>
              </a:lnSpc>
              <a:spcBef>
                <a:spcPts val="500"/>
              </a:spcBef>
              <a:spcAft>
                <a:spcPts val="0"/>
              </a:spcAft>
              <a:buSzPts val="1800"/>
              <a:buFont typeface="Times New Roman"/>
              <a:buNone/>
            </a:pPr>
            <a:r>
              <a:rPr lang="en-US" sz="2400">
                <a:latin typeface="Times New Roman"/>
                <a:ea typeface="Times New Roman"/>
                <a:cs typeface="Times New Roman"/>
                <a:sym typeface="Times New Roman"/>
              </a:rPr>
              <a:t>			EV = (s</a:t>
            </a:r>
            <a:r>
              <a:rPr baseline="-25000" lang="en-US" sz="2400">
                <a:latin typeface="Times New Roman"/>
                <a:ea typeface="Times New Roman"/>
                <a:cs typeface="Times New Roman"/>
                <a:sym typeface="Times New Roman"/>
              </a:rPr>
              <a:t>opt</a:t>
            </a:r>
            <a:r>
              <a:rPr lang="en-US" sz="2400">
                <a:latin typeface="Times New Roman"/>
                <a:ea typeface="Times New Roman"/>
                <a:cs typeface="Times New Roman"/>
                <a:sym typeface="Times New Roman"/>
              </a:rPr>
              <a:t>  + 4 s</a:t>
            </a:r>
            <a:r>
              <a:rPr baseline="-25000" lang="en-US" sz="2400">
                <a:latin typeface="Times New Roman"/>
                <a:ea typeface="Times New Roman"/>
                <a:cs typeface="Times New Roman"/>
                <a:sym typeface="Times New Roman"/>
              </a:rPr>
              <a:t>m</a:t>
            </a:r>
            <a:r>
              <a:rPr lang="en-US" sz="2400">
                <a:latin typeface="Times New Roman"/>
                <a:ea typeface="Times New Roman"/>
                <a:cs typeface="Times New Roman"/>
                <a:sym typeface="Times New Roman"/>
              </a:rPr>
              <a:t> + s</a:t>
            </a:r>
            <a:r>
              <a:rPr baseline="-25000" lang="en-US" sz="2400">
                <a:latin typeface="Times New Roman"/>
                <a:ea typeface="Times New Roman"/>
                <a:cs typeface="Times New Roman"/>
                <a:sym typeface="Times New Roman"/>
              </a:rPr>
              <a:t>pess</a:t>
            </a:r>
            <a:r>
              <a:rPr lang="en-US" sz="2400">
                <a:latin typeface="Times New Roman"/>
                <a:ea typeface="Times New Roman"/>
                <a:cs typeface="Times New Roman"/>
                <a:sym typeface="Times New Roman"/>
              </a:rPr>
              <a:t>)/6</a:t>
            </a:r>
            <a:endParaRPr/>
          </a:p>
          <a:p>
            <a:pPr indent="-457200" lvl="1" marL="1028700" rtl="0" algn="l">
              <a:lnSpc>
                <a:spcPct val="90000"/>
              </a:lnSpc>
              <a:spcBef>
                <a:spcPts val="500"/>
              </a:spcBef>
              <a:spcAft>
                <a:spcPts val="0"/>
              </a:spcAft>
              <a:buSzPts val="1800"/>
              <a:buFont typeface="Times New Roman"/>
              <a:buAutoNum type="arabicPeriod" startAt="4"/>
            </a:pPr>
            <a:r>
              <a:rPr lang="en-US" sz="2400">
                <a:latin typeface="Times New Roman"/>
                <a:ea typeface="Times New Roman"/>
                <a:cs typeface="Times New Roman"/>
                <a:sym typeface="Times New Roman"/>
              </a:rPr>
              <a:t>Apply baseline productivity metrics to compute estimated cost or effort.</a:t>
            </a:r>
            <a:endParaRPr/>
          </a:p>
          <a:p>
            <a:pPr indent="0" lvl="1" marL="571500" rtl="0" algn="l">
              <a:lnSpc>
                <a:spcPct val="90000"/>
              </a:lnSpc>
              <a:spcBef>
                <a:spcPts val="500"/>
              </a:spcBef>
              <a:spcAft>
                <a:spcPts val="0"/>
              </a:spcAft>
              <a:buSzPts val="1800"/>
              <a:buNone/>
            </a:pPr>
            <a:r>
              <a:rPr b="1" lang="en-US" sz="2400">
                <a:latin typeface="Times New Roman"/>
                <a:ea typeface="Times New Roman"/>
                <a:cs typeface="Times New Roman"/>
                <a:sym typeface="Times New Roman"/>
              </a:rPr>
              <a:t>Process-Based Estimation</a:t>
            </a:r>
            <a:endParaRPr/>
          </a:p>
          <a:p>
            <a:pPr indent="-285750" lvl="0" marL="857250" rtl="0" algn="l">
              <a:lnSpc>
                <a:spcPct val="90000"/>
              </a:lnSpc>
              <a:spcBef>
                <a:spcPts val="1000"/>
              </a:spcBef>
              <a:spcAft>
                <a:spcPts val="0"/>
              </a:spcAft>
              <a:buSzPts val="1800"/>
              <a:buFont typeface="Times New Roman"/>
              <a:buAutoNum type="arabicPeriod"/>
            </a:pPr>
            <a:r>
              <a:rPr lang="en-US" sz="2400">
                <a:latin typeface="Times New Roman"/>
                <a:ea typeface="Times New Roman"/>
                <a:cs typeface="Times New Roman"/>
                <a:sym typeface="Times New Roman"/>
              </a:rPr>
              <a:t>Decompose the process into a set of tasks or activities.</a:t>
            </a:r>
            <a:endParaRPr/>
          </a:p>
          <a:p>
            <a:pPr indent="-285750" lvl="0" marL="857250" rtl="0" algn="l">
              <a:lnSpc>
                <a:spcPct val="90000"/>
              </a:lnSpc>
              <a:spcBef>
                <a:spcPts val="1000"/>
              </a:spcBef>
              <a:spcAft>
                <a:spcPts val="0"/>
              </a:spcAft>
              <a:buSzPts val="1800"/>
              <a:buFont typeface="Times New Roman"/>
              <a:buAutoNum type="arabicPeriod"/>
            </a:pPr>
            <a:r>
              <a:rPr lang="en-US" sz="2400">
                <a:latin typeface="Times New Roman"/>
                <a:ea typeface="Times New Roman"/>
                <a:cs typeface="Times New Roman"/>
                <a:sym typeface="Times New Roman"/>
              </a:rPr>
              <a:t>Estimate the cost or effort required for each.</a:t>
            </a:r>
            <a:endParaRPr b="1" sz="2400">
              <a:latin typeface="Times New Roman"/>
              <a:ea typeface="Times New Roman"/>
              <a:cs typeface="Times New Roman"/>
              <a:sym typeface="Times New Roman"/>
            </a:endParaRPr>
          </a:p>
          <a:p>
            <a:pPr indent="0" lvl="1" marL="571500" rtl="0" algn="l">
              <a:lnSpc>
                <a:spcPct val="90000"/>
              </a:lnSpc>
              <a:spcBef>
                <a:spcPts val="500"/>
              </a:spcBef>
              <a:spcAft>
                <a:spcPts val="0"/>
              </a:spcAft>
              <a:buSzPts val="1800"/>
              <a:buNone/>
            </a:pPr>
            <a:r>
              <a:t/>
            </a:r>
            <a:endParaRPr b="1" sz="2400">
              <a:latin typeface="Times New Roman"/>
              <a:ea typeface="Times New Roman"/>
              <a:cs typeface="Times New Roman"/>
              <a:sym typeface="Times New Roman"/>
            </a:endParaRPr>
          </a:p>
          <a:p>
            <a:pPr indent="0" lvl="1" marL="571500" rtl="0" algn="l">
              <a:lnSpc>
                <a:spcPct val="90000"/>
              </a:lnSpc>
              <a:spcBef>
                <a:spcPts val="500"/>
              </a:spcBef>
              <a:spcAft>
                <a:spcPts val="0"/>
              </a:spcAft>
              <a:buSzPts val="1800"/>
              <a:buNone/>
            </a:pPr>
            <a:r>
              <a:t/>
            </a:r>
            <a:endParaRPr sz="2400">
              <a:latin typeface="Times New Roman"/>
              <a:ea typeface="Times New Roman"/>
              <a:cs typeface="Times New Roman"/>
              <a:sym typeface="Times New Roman"/>
            </a:endParaRPr>
          </a:p>
          <a:p>
            <a:pPr indent="-342900" lvl="1" marL="1028700" rtl="0" algn="l">
              <a:lnSpc>
                <a:spcPct val="90000"/>
              </a:lnSpc>
              <a:spcBef>
                <a:spcPts val="500"/>
              </a:spcBef>
              <a:spcAft>
                <a:spcPts val="0"/>
              </a:spcAft>
              <a:buSzPts val="1800"/>
              <a:buFont typeface="Arial"/>
              <a:buNone/>
            </a:pPr>
            <a:r>
              <a:t/>
            </a:r>
            <a:endParaRPr sz="24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47"/>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sz="3200"/>
              <a:t>Empirical Estimation Models</a:t>
            </a:r>
            <a:endParaRPr/>
          </a:p>
        </p:txBody>
      </p:sp>
      <p:sp>
        <p:nvSpPr>
          <p:cNvPr id="182" name="Google Shape;182;p47"/>
          <p:cNvSpPr txBox="1"/>
          <p:nvPr>
            <p:ph idx="1" type="body"/>
          </p:nvPr>
        </p:nvSpPr>
        <p:spPr>
          <a:xfrm>
            <a:off x="457200" y="1022160"/>
            <a:ext cx="8229240" cy="3977280"/>
          </a:xfrm>
          <a:prstGeom prst="rect">
            <a:avLst/>
          </a:prstGeom>
          <a:noFill/>
          <a:ln>
            <a:noFill/>
          </a:ln>
        </p:spPr>
        <p:txBody>
          <a:bodyPr anchorCtr="0" anchor="t" bIns="0" lIns="0" spcFirstLastPara="1" rIns="0" wrap="square" tIns="0">
            <a:noAutofit/>
          </a:bodyPr>
          <a:lstStyle/>
          <a:p>
            <a:pPr indent="-342900" lvl="0" marL="457200" rtl="0" algn="just">
              <a:lnSpc>
                <a:spcPct val="90000"/>
              </a:lnSpc>
              <a:spcBef>
                <a:spcPts val="1000"/>
              </a:spcBef>
              <a:spcAft>
                <a:spcPts val="0"/>
              </a:spcAft>
              <a:buSzPts val="1800"/>
              <a:buChar char="•"/>
            </a:pPr>
            <a:r>
              <a:rPr lang="en-US" sz="2400">
                <a:latin typeface="Times New Roman"/>
                <a:ea typeface="Times New Roman"/>
                <a:cs typeface="Times New Roman"/>
                <a:sym typeface="Times New Roman"/>
              </a:rPr>
              <a:t>An estimation model provides empirically derived formulas to predict effort as a function of LOC or FP.</a:t>
            </a:r>
            <a:endParaRPr/>
          </a:p>
          <a:p>
            <a:pPr indent="-342900" lvl="0" marL="457200" rtl="0" algn="just">
              <a:lnSpc>
                <a:spcPct val="90000"/>
              </a:lnSpc>
              <a:spcBef>
                <a:spcPts val="1000"/>
              </a:spcBef>
              <a:spcAft>
                <a:spcPts val="0"/>
              </a:spcAft>
              <a:buSzPts val="1800"/>
              <a:buChar char="•"/>
            </a:pPr>
            <a:r>
              <a:rPr lang="en-US" sz="2400">
                <a:latin typeface="Times New Roman"/>
                <a:ea typeface="Times New Roman"/>
                <a:cs typeface="Times New Roman"/>
                <a:sym typeface="Times New Roman"/>
              </a:rPr>
              <a:t>The data used to support these models are derived from a limited sample.  Thus, no model is appropriate for all classes of software.</a:t>
            </a:r>
            <a:endParaRPr/>
          </a:p>
          <a:p>
            <a:pPr indent="-342900" lvl="1" marL="914400" rtl="0" algn="l">
              <a:lnSpc>
                <a:spcPct val="90000"/>
              </a:lnSpc>
              <a:spcBef>
                <a:spcPts val="500"/>
              </a:spcBef>
              <a:spcAft>
                <a:spcPts val="0"/>
              </a:spcAft>
              <a:buSzPts val="1800"/>
              <a:buFont typeface="Arial"/>
              <a:buNone/>
            </a:pPr>
            <a:r>
              <a:t/>
            </a:r>
            <a:endParaRPr b="1" sz="2400">
              <a:latin typeface="Times New Roman"/>
              <a:ea typeface="Times New Roman"/>
              <a:cs typeface="Times New Roman"/>
              <a:sym typeface="Times New Roman"/>
            </a:endParaRPr>
          </a:p>
          <a:p>
            <a:pPr indent="-342900" lvl="1" marL="914400" rtl="0" algn="l">
              <a:lnSpc>
                <a:spcPct val="90000"/>
              </a:lnSpc>
              <a:spcBef>
                <a:spcPts val="500"/>
              </a:spcBef>
              <a:spcAft>
                <a:spcPts val="0"/>
              </a:spcAft>
              <a:buSzPts val="1800"/>
              <a:buFont typeface="Times New Roman"/>
              <a:buNone/>
            </a:pPr>
            <a:r>
              <a:rPr b="1" lang="en-US" sz="2400">
                <a:latin typeface="Times New Roman"/>
                <a:ea typeface="Times New Roman"/>
                <a:cs typeface="Times New Roman"/>
                <a:sym typeface="Times New Roman"/>
              </a:rPr>
              <a:t>Structure of Estimation Model</a:t>
            </a:r>
            <a:endParaRPr/>
          </a:p>
          <a:p>
            <a:pPr indent="-342900" lvl="1" marL="914400" rtl="0" algn="l">
              <a:lnSpc>
                <a:spcPct val="90000"/>
              </a:lnSpc>
              <a:spcBef>
                <a:spcPts val="500"/>
              </a:spcBef>
              <a:spcAft>
                <a:spcPts val="0"/>
              </a:spcAft>
              <a:buSzPts val="1800"/>
              <a:buFont typeface="Arial"/>
              <a:buNone/>
            </a:pPr>
            <a:r>
              <a:t/>
            </a:r>
            <a:endParaRPr b="1" sz="2400">
              <a:latin typeface="Times New Roman"/>
              <a:ea typeface="Times New Roman"/>
              <a:cs typeface="Times New Roman"/>
              <a:sym typeface="Times New Roman"/>
            </a:endParaRPr>
          </a:p>
          <a:p>
            <a:pPr indent="-342900" lvl="1" marL="914400" rtl="0" algn="l">
              <a:lnSpc>
                <a:spcPct val="90000"/>
              </a:lnSpc>
              <a:spcBef>
                <a:spcPts val="500"/>
              </a:spcBef>
              <a:spcAft>
                <a:spcPts val="0"/>
              </a:spcAft>
              <a:buSzPts val="1800"/>
              <a:buFont typeface="Times New Roman"/>
              <a:buNone/>
            </a:pPr>
            <a:r>
              <a:rPr b="1" lang="en-US" sz="2400">
                <a:latin typeface="Times New Roman"/>
                <a:ea typeface="Times New Roman"/>
                <a:cs typeface="Times New Roman"/>
                <a:sym typeface="Times New Roman"/>
              </a:rPr>
              <a:t>E = A + BX</a:t>
            </a:r>
            <a:r>
              <a:rPr b="1" baseline="30000" lang="en-US" sz="2400">
                <a:latin typeface="Times New Roman"/>
                <a:ea typeface="Times New Roman"/>
                <a:cs typeface="Times New Roman"/>
                <a:sym typeface="Times New Roman"/>
              </a:rPr>
              <a:t>C</a:t>
            </a:r>
            <a:r>
              <a:rPr b="1" lang="en-US" sz="2400">
                <a:latin typeface="Times New Roman"/>
                <a:ea typeface="Times New Roman"/>
                <a:cs typeface="Times New Roman"/>
                <a:sym typeface="Times New Roman"/>
              </a:rPr>
              <a:t> </a:t>
            </a:r>
            <a:endParaRPr/>
          </a:p>
          <a:p>
            <a:pPr indent="-342900" lvl="1" marL="914400" rtl="0" algn="l">
              <a:lnSpc>
                <a:spcPct val="90000"/>
              </a:lnSpc>
              <a:spcBef>
                <a:spcPts val="500"/>
              </a:spcBef>
              <a:spcAft>
                <a:spcPts val="0"/>
              </a:spcAft>
              <a:buSzPts val="1800"/>
              <a:buFont typeface="Times New Roman"/>
              <a:buNone/>
            </a:pPr>
            <a:r>
              <a:rPr lang="en-US" sz="2400">
                <a:latin typeface="Times New Roman"/>
                <a:ea typeface="Times New Roman"/>
                <a:cs typeface="Times New Roman"/>
                <a:sym typeface="Times New Roman"/>
              </a:rPr>
              <a:t>	</a:t>
            </a:r>
            <a:endParaRPr/>
          </a:p>
          <a:p>
            <a:pPr indent="0" lvl="1" marL="571500" rtl="0" algn="just">
              <a:lnSpc>
                <a:spcPct val="90000"/>
              </a:lnSpc>
              <a:spcBef>
                <a:spcPts val="500"/>
              </a:spcBef>
              <a:spcAft>
                <a:spcPts val="0"/>
              </a:spcAft>
              <a:buSzPts val="1800"/>
              <a:buFont typeface="Times New Roman"/>
              <a:buNone/>
            </a:pPr>
            <a:r>
              <a:rPr lang="en-US" sz="2400">
                <a:latin typeface="Times New Roman"/>
                <a:ea typeface="Times New Roman"/>
                <a:cs typeface="Times New Roman"/>
                <a:sym typeface="Times New Roman"/>
              </a:rPr>
              <a:t>where A, B, and C are empirically derived constants, E is the effort in person months, and X is the estimation variable, either in LOC or FP.</a:t>
            </a:r>
            <a:endParaRPr/>
          </a:p>
          <a:p>
            <a:pPr indent="-228600" lvl="0" marL="457200" rtl="0" algn="just">
              <a:lnSpc>
                <a:spcPct val="90000"/>
              </a:lnSpc>
              <a:spcBef>
                <a:spcPts val="1000"/>
              </a:spcBef>
              <a:spcAft>
                <a:spcPts val="0"/>
              </a:spcAft>
              <a:buSzPts val="1800"/>
              <a:buNone/>
            </a:pPr>
            <a:r>
              <a:t/>
            </a:r>
            <a:endParaRPr sz="24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7"/>
          <p:cNvSpPr txBox="1"/>
          <p:nvPr/>
        </p:nvSpPr>
        <p:spPr>
          <a:xfrm>
            <a:off x="547687" y="887730"/>
            <a:ext cx="8048625" cy="4708981"/>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a:p>
            <a:pPr indent="-285750" lvl="0" marL="285750" marR="0" rtl="0" algn="just">
              <a:lnSpc>
                <a:spcPct val="150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Used to measure the size of a  computer program by counting the number of lines in the text of the program's  source code. </a:t>
            </a:r>
            <a:endParaRPr/>
          </a:p>
          <a:p>
            <a:pPr indent="-285750" lvl="0" marL="285750" marR="0" rtl="0" algn="just">
              <a:lnSpc>
                <a:spcPct val="150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Also called as </a:t>
            </a:r>
            <a:r>
              <a:rPr b="1" i="0" lang="en-US" sz="2400" u="none" cap="none" strike="noStrike">
                <a:solidFill>
                  <a:srgbClr val="000000"/>
                </a:solidFill>
                <a:latin typeface="Times New Roman"/>
                <a:ea typeface="Times New Roman"/>
                <a:cs typeface="Times New Roman"/>
                <a:sym typeface="Times New Roman"/>
              </a:rPr>
              <a:t>Source lines of code</a:t>
            </a:r>
            <a:r>
              <a:rPr b="0" i="0" lang="en-US" sz="2400" u="none" cap="none" strike="noStrike">
                <a:solidFill>
                  <a:srgbClr val="000000"/>
                </a:solidFill>
                <a:latin typeface="Times New Roman"/>
                <a:ea typeface="Times New Roman"/>
                <a:cs typeface="Times New Roman"/>
                <a:sym typeface="Times New Roman"/>
              </a:rPr>
              <a:t> (</a:t>
            </a:r>
            <a:r>
              <a:rPr b="1" i="0" lang="en-US" sz="2400" u="none" cap="none" strike="noStrike">
                <a:solidFill>
                  <a:srgbClr val="000000"/>
                </a:solidFill>
                <a:latin typeface="Times New Roman"/>
                <a:ea typeface="Times New Roman"/>
                <a:cs typeface="Times New Roman"/>
                <a:sym typeface="Times New Roman"/>
              </a:rPr>
              <a:t>SLOC</a:t>
            </a:r>
            <a:r>
              <a:rPr b="0" i="0" lang="en-US" sz="2400" u="none" cap="none" strike="noStrike">
                <a:solidFill>
                  <a:srgbClr val="000000"/>
                </a:solidFill>
                <a:latin typeface="Times New Roman"/>
                <a:ea typeface="Times New Roman"/>
                <a:cs typeface="Times New Roman"/>
                <a:sym typeface="Times New Roman"/>
              </a:rPr>
              <a:t>). LOC is used to predict the amount of effort that will be required to develop a program, as well as to estimate programming productivity or maintainability once the software is produced.</a:t>
            </a:r>
            <a:endParaRPr/>
          </a:p>
          <a:p>
            <a:pPr indent="0" lvl="0" marL="0" marR="0" rtl="0" algn="just">
              <a:lnSpc>
                <a:spcPct val="15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 </a:t>
            </a:r>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sp>
        <p:nvSpPr>
          <p:cNvPr id="188" name="Google Shape;188;p17"/>
          <p:cNvSpPr txBox="1"/>
          <p:nvPr/>
        </p:nvSpPr>
        <p:spPr>
          <a:xfrm>
            <a:off x="0" y="228600"/>
            <a:ext cx="6572250" cy="9140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3000" u="none" cap="none" strike="noStrike">
                <a:solidFill>
                  <a:schemeClr val="dk1"/>
                </a:solidFill>
                <a:latin typeface="Times New Roman"/>
                <a:ea typeface="Times New Roman"/>
                <a:cs typeface="Times New Roman"/>
                <a:sym typeface="Times New Roman"/>
              </a:rPr>
              <a:t>Lines of Code (LOC) </a:t>
            </a:r>
            <a:r>
              <a:rPr b="1" i="0" lang="en-US" sz="2800" u="none" cap="none" strike="noStrike">
                <a:solidFill>
                  <a:schemeClr val="dk1"/>
                </a:solidFill>
                <a:latin typeface="Times New Roman"/>
                <a:ea typeface="Times New Roman"/>
                <a:cs typeface="Times New Roman"/>
                <a:sym typeface="Times New Roman"/>
              </a:rPr>
              <a:t>(Direct Approach)</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48"/>
          <p:cNvSpPr txBox="1"/>
          <p:nvPr/>
        </p:nvSpPr>
        <p:spPr>
          <a:xfrm>
            <a:off x="551497" y="1005841"/>
            <a:ext cx="7858125" cy="5563831"/>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The units of LOC are</a:t>
            </a:r>
            <a:endParaRPr/>
          </a:p>
          <a:p>
            <a:pPr indent="-285750" lvl="0" marL="285750" marR="0" rtl="0" algn="just">
              <a:lnSpc>
                <a:spcPct val="150000"/>
              </a:lnSpc>
              <a:spcBef>
                <a:spcPts val="0"/>
              </a:spcBef>
              <a:spcAft>
                <a:spcPts val="0"/>
              </a:spcAft>
              <a:buClr>
                <a:srgbClr val="000000"/>
              </a:buClr>
              <a:buSzPts val="2400"/>
              <a:buFont typeface="Noto Sans Symbols"/>
              <a:buChar char="⮚"/>
            </a:pPr>
            <a:r>
              <a:rPr b="1" i="0" lang="en-US" sz="2400" u="none" cap="none" strike="noStrike">
                <a:solidFill>
                  <a:srgbClr val="000000"/>
                </a:solidFill>
                <a:latin typeface="Times New Roman"/>
                <a:ea typeface="Times New Roman"/>
                <a:cs typeface="Times New Roman"/>
                <a:sym typeface="Times New Roman"/>
              </a:rPr>
              <a:t>KLOC-</a:t>
            </a:r>
            <a:r>
              <a:rPr b="0" i="0" lang="en-US" sz="2400" u="none" cap="none" strike="noStrike">
                <a:solidFill>
                  <a:srgbClr val="000000"/>
                </a:solidFill>
                <a:latin typeface="Times New Roman"/>
                <a:ea typeface="Times New Roman"/>
                <a:cs typeface="Times New Roman"/>
                <a:sym typeface="Times New Roman"/>
              </a:rPr>
              <a:t> Thousand lines of code</a:t>
            </a:r>
            <a:endParaRPr/>
          </a:p>
          <a:p>
            <a:pPr indent="-285750" lvl="0" marL="285750" marR="0" rtl="0" algn="just">
              <a:lnSpc>
                <a:spcPct val="150000"/>
              </a:lnSpc>
              <a:spcBef>
                <a:spcPts val="0"/>
              </a:spcBef>
              <a:spcAft>
                <a:spcPts val="0"/>
              </a:spcAft>
              <a:buClr>
                <a:srgbClr val="000000"/>
              </a:buClr>
              <a:buSzPts val="2400"/>
              <a:buFont typeface="Noto Sans Symbols"/>
              <a:buChar char="⮚"/>
            </a:pPr>
            <a:r>
              <a:rPr b="1" i="0" lang="en-US" sz="2400" u="none" cap="none" strike="noStrike">
                <a:solidFill>
                  <a:srgbClr val="000000"/>
                </a:solidFill>
                <a:latin typeface="Times New Roman"/>
                <a:ea typeface="Times New Roman"/>
                <a:cs typeface="Times New Roman"/>
                <a:sym typeface="Times New Roman"/>
              </a:rPr>
              <a:t>NLOC-</a:t>
            </a:r>
            <a:r>
              <a:rPr b="0" i="0" lang="en-US" sz="2400" u="none" cap="none" strike="noStrike">
                <a:solidFill>
                  <a:srgbClr val="000000"/>
                </a:solidFill>
                <a:latin typeface="Times New Roman"/>
                <a:ea typeface="Times New Roman"/>
                <a:cs typeface="Times New Roman"/>
                <a:sym typeface="Times New Roman"/>
              </a:rPr>
              <a:t> Non comment lines of code</a:t>
            </a:r>
            <a:endParaRPr/>
          </a:p>
          <a:p>
            <a:pPr indent="-285750" lvl="0" marL="285750" marR="0" rtl="0" algn="just">
              <a:lnSpc>
                <a:spcPct val="150000"/>
              </a:lnSpc>
              <a:spcBef>
                <a:spcPts val="0"/>
              </a:spcBef>
              <a:spcAft>
                <a:spcPts val="0"/>
              </a:spcAft>
              <a:buClr>
                <a:srgbClr val="000000"/>
              </a:buClr>
              <a:buSzPts val="2400"/>
              <a:buFont typeface="Noto Sans Symbols"/>
              <a:buChar char="⮚"/>
            </a:pPr>
            <a:r>
              <a:rPr b="1" i="0" lang="en-US" sz="2400" u="none" cap="none" strike="noStrike">
                <a:solidFill>
                  <a:srgbClr val="000000"/>
                </a:solidFill>
                <a:latin typeface="Times New Roman"/>
                <a:ea typeface="Times New Roman"/>
                <a:cs typeface="Times New Roman"/>
                <a:sym typeface="Times New Roman"/>
              </a:rPr>
              <a:t>KDSI</a:t>
            </a:r>
            <a:r>
              <a:rPr b="0" i="0" lang="en-US" sz="2400" u="none" cap="none" strike="noStrike">
                <a:solidFill>
                  <a:srgbClr val="000000"/>
                </a:solidFill>
                <a:latin typeface="Times New Roman"/>
                <a:ea typeface="Times New Roman"/>
                <a:cs typeface="Times New Roman"/>
                <a:sym typeface="Times New Roman"/>
              </a:rPr>
              <a:t>- Thousands of delivered source instruction.</a:t>
            </a:r>
            <a:endParaRPr/>
          </a:p>
          <a:p>
            <a:pPr indent="0" lvl="0" marL="0" marR="0" rtl="0" algn="just">
              <a:lnSpc>
                <a:spcPct val="15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The size is estimated by comparing it with the existing systems of same kind. The experts use it to predict the required size of various components of software and then add them to get the total size.</a:t>
            </a:r>
            <a:endParaRPr/>
          </a:p>
          <a:p>
            <a:pPr indent="-133350" lvl="0" marL="285750" marR="0" rtl="0" algn="just">
              <a:lnSpc>
                <a:spcPct val="150000"/>
              </a:lnSpc>
              <a:spcBef>
                <a:spcPts val="0"/>
              </a:spcBef>
              <a:spcAft>
                <a:spcPts val="0"/>
              </a:spcAft>
              <a:buClr>
                <a:srgbClr val="000000"/>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194" name="Google Shape;194;p48"/>
          <p:cNvSpPr txBox="1"/>
          <p:nvPr/>
        </p:nvSpPr>
        <p:spPr>
          <a:xfrm>
            <a:off x="0" y="228600"/>
            <a:ext cx="6572250" cy="9140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3000" u="none" cap="none" strike="noStrike">
                <a:solidFill>
                  <a:schemeClr val="dk1"/>
                </a:solidFill>
                <a:latin typeface="Times New Roman"/>
                <a:ea typeface="Times New Roman"/>
                <a:cs typeface="Times New Roman"/>
                <a:sym typeface="Times New Roman"/>
              </a:rPr>
              <a:t>Lines of Code (LOC) </a:t>
            </a:r>
            <a:r>
              <a:rPr b="1" i="0" lang="en-US" sz="2800" u="none" cap="none" strike="noStrike">
                <a:solidFill>
                  <a:schemeClr val="dk1"/>
                </a:solidFill>
                <a:latin typeface="Times New Roman"/>
                <a:ea typeface="Times New Roman"/>
                <a:cs typeface="Times New Roman"/>
                <a:sym typeface="Times New Roman"/>
              </a:rPr>
              <a:t>(Cont..)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49"/>
          <p:cNvSpPr txBox="1"/>
          <p:nvPr/>
        </p:nvSpPr>
        <p:spPr>
          <a:xfrm>
            <a:off x="630555" y="1047750"/>
            <a:ext cx="7458274" cy="5447645"/>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Consider the Three-dimensional geometric analysis function.</a:t>
            </a:r>
            <a:endParaRPr/>
          </a:p>
          <a:p>
            <a:pPr indent="0" lvl="0" marL="0" marR="0" rtl="0" algn="just">
              <a:lnSpc>
                <a:spcPct val="15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 The LOC estimates of this function are as follows.</a:t>
            </a:r>
            <a:endParaRPr/>
          </a:p>
          <a:p>
            <a:pPr indent="0" lvl="0" marL="0" marR="0" rtl="0" algn="just">
              <a:lnSpc>
                <a:spcPct val="15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                Optimistic   (s</a:t>
            </a:r>
            <a:r>
              <a:rPr b="0" baseline="-25000" i="0" lang="en-US" sz="2400" u="none" cap="none" strike="noStrike">
                <a:solidFill>
                  <a:srgbClr val="000000"/>
                </a:solidFill>
                <a:latin typeface="Times New Roman"/>
                <a:ea typeface="Times New Roman"/>
                <a:cs typeface="Times New Roman"/>
                <a:sym typeface="Times New Roman"/>
              </a:rPr>
              <a:t>opt</a:t>
            </a:r>
            <a:r>
              <a:rPr b="0" i="0" lang="en-US" sz="2400" u="none" cap="none" strike="noStrike">
                <a:solidFill>
                  <a:srgbClr val="000000"/>
                </a:solidFill>
                <a:latin typeface="Times New Roman"/>
                <a:ea typeface="Times New Roman"/>
                <a:cs typeface="Times New Roman"/>
                <a:sym typeface="Times New Roman"/>
              </a:rPr>
              <a:t>)= 4600 LOC,  </a:t>
            </a:r>
            <a:endParaRPr/>
          </a:p>
          <a:p>
            <a:pPr indent="0" lvl="0" marL="0" marR="0" rtl="0" algn="just">
              <a:lnSpc>
                <a:spcPct val="15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                most likely (s</a:t>
            </a:r>
            <a:r>
              <a:rPr b="0" baseline="-25000" i="0" lang="en-US" sz="2400" u="none" cap="none" strike="noStrike">
                <a:solidFill>
                  <a:srgbClr val="000000"/>
                </a:solidFill>
                <a:latin typeface="Times New Roman"/>
                <a:ea typeface="Times New Roman"/>
                <a:cs typeface="Times New Roman"/>
                <a:sym typeface="Times New Roman"/>
              </a:rPr>
              <a:t>likely</a:t>
            </a:r>
            <a:r>
              <a:rPr b="0" i="0" lang="en-US" sz="2400" u="none" cap="none" strike="noStrike">
                <a:solidFill>
                  <a:srgbClr val="000000"/>
                </a:solidFill>
                <a:latin typeface="Times New Roman"/>
                <a:ea typeface="Times New Roman"/>
                <a:cs typeface="Times New Roman"/>
                <a:sym typeface="Times New Roman"/>
              </a:rPr>
              <a:t>)= 6900 LOC and </a:t>
            </a:r>
            <a:endParaRPr/>
          </a:p>
          <a:p>
            <a:pPr indent="0" lvl="0" marL="0" marR="0" rtl="0" algn="just">
              <a:lnSpc>
                <a:spcPct val="15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                pessimistic (s</a:t>
            </a:r>
            <a:r>
              <a:rPr b="0" baseline="-25000" i="0" lang="en-US" sz="2400" u="none" cap="none" strike="noStrike">
                <a:solidFill>
                  <a:srgbClr val="000000"/>
                </a:solidFill>
                <a:latin typeface="Times New Roman"/>
                <a:ea typeface="Times New Roman"/>
                <a:cs typeface="Times New Roman"/>
                <a:sym typeface="Times New Roman"/>
              </a:rPr>
              <a:t>pess</a:t>
            </a:r>
            <a:r>
              <a:rPr b="0" i="0" lang="en-US" sz="2400" u="none" cap="none" strike="noStrike">
                <a:solidFill>
                  <a:srgbClr val="000000"/>
                </a:solidFill>
                <a:latin typeface="Times New Roman"/>
                <a:ea typeface="Times New Roman"/>
                <a:cs typeface="Times New Roman"/>
                <a:sym typeface="Times New Roman"/>
              </a:rPr>
              <a:t>) = 8600 LOC</a:t>
            </a:r>
            <a:endParaRPr/>
          </a:p>
          <a:p>
            <a:pPr indent="0" lvl="0" marL="0" marR="0" rtl="0" algn="just">
              <a:lnSpc>
                <a:spcPct val="15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     the estimated LOC  = (s</a:t>
            </a:r>
            <a:r>
              <a:rPr b="0" baseline="-25000" i="0" lang="en-US" sz="2400" u="none" cap="none" strike="noStrike">
                <a:solidFill>
                  <a:srgbClr val="000000"/>
                </a:solidFill>
                <a:latin typeface="Times New Roman"/>
                <a:ea typeface="Times New Roman"/>
                <a:cs typeface="Times New Roman"/>
                <a:sym typeface="Times New Roman"/>
              </a:rPr>
              <a:t>opt</a:t>
            </a:r>
            <a:r>
              <a:rPr b="0" i="0" lang="en-US" sz="2400" u="none" cap="none" strike="noStrike">
                <a:solidFill>
                  <a:srgbClr val="000000"/>
                </a:solidFill>
                <a:latin typeface="Times New Roman"/>
                <a:ea typeface="Times New Roman"/>
                <a:cs typeface="Times New Roman"/>
                <a:sym typeface="Times New Roman"/>
              </a:rPr>
              <a:t> + 4s</a:t>
            </a:r>
            <a:r>
              <a:rPr b="0" baseline="-25000" i="0" lang="en-US" sz="2400" u="none" cap="none" strike="noStrike">
                <a:solidFill>
                  <a:srgbClr val="000000"/>
                </a:solidFill>
                <a:latin typeface="Times New Roman"/>
                <a:ea typeface="Times New Roman"/>
                <a:cs typeface="Times New Roman"/>
                <a:sym typeface="Times New Roman"/>
              </a:rPr>
              <a:t>m</a:t>
            </a:r>
            <a:r>
              <a:rPr b="0" i="0" lang="en-US" sz="2400" u="none" cap="none" strike="noStrike">
                <a:solidFill>
                  <a:srgbClr val="000000"/>
                </a:solidFill>
                <a:latin typeface="Times New Roman"/>
                <a:ea typeface="Times New Roman"/>
                <a:cs typeface="Times New Roman"/>
                <a:sym typeface="Times New Roman"/>
              </a:rPr>
              <a:t> + s</a:t>
            </a:r>
            <a:r>
              <a:rPr b="0" baseline="-25000" i="0" lang="en-US" sz="2400" u="none" cap="none" strike="noStrike">
                <a:solidFill>
                  <a:srgbClr val="000000"/>
                </a:solidFill>
                <a:latin typeface="Times New Roman"/>
                <a:ea typeface="Times New Roman"/>
                <a:cs typeface="Times New Roman"/>
                <a:sym typeface="Times New Roman"/>
              </a:rPr>
              <a:t>pess</a:t>
            </a:r>
            <a:r>
              <a:rPr b="0" i="0" lang="en-US" sz="2400" u="none" cap="none" strike="noStrike">
                <a:solidFill>
                  <a:srgbClr val="000000"/>
                </a:solidFill>
                <a:latin typeface="Times New Roman"/>
                <a:ea typeface="Times New Roman"/>
                <a:cs typeface="Times New Roman"/>
                <a:sym typeface="Times New Roman"/>
              </a:rPr>
              <a:t>) / 6 </a:t>
            </a:r>
            <a:endParaRPr/>
          </a:p>
          <a:p>
            <a:pPr indent="0" lvl="0" marL="0" marR="0" rtl="0" algn="just">
              <a:lnSpc>
                <a:spcPct val="15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                                     = (4600 + 4*6900 +8600) / 6 </a:t>
            </a:r>
            <a:endParaRPr/>
          </a:p>
          <a:p>
            <a:pPr indent="0" lvl="0" marL="0" marR="0" rtl="0" algn="just">
              <a:lnSpc>
                <a:spcPct val="15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                                     = 6800 LOC</a:t>
            </a:r>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sp>
        <p:nvSpPr>
          <p:cNvPr id="200" name="Google Shape;200;p49"/>
          <p:cNvSpPr txBox="1"/>
          <p:nvPr/>
        </p:nvSpPr>
        <p:spPr>
          <a:xfrm>
            <a:off x="-80010" y="114717"/>
            <a:ext cx="6046470"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000" u="none" cap="none" strike="noStrike">
                <a:solidFill>
                  <a:srgbClr val="000000"/>
                </a:solidFill>
                <a:latin typeface="Times New Roman"/>
                <a:ea typeface="Times New Roman"/>
                <a:cs typeface="Times New Roman"/>
                <a:sym typeface="Times New Roman"/>
              </a:rPr>
              <a:t>Example of LOC-based estimation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graphicFrame>
        <p:nvGraphicFramePr>
          <p:cNvPr id="205" name="Google Shape;205;p50"/>
          <p:cNvGraphicFramePr/>
          <p:nvPr/>
        </p:nvGraphicFramePr>
        <p:xfrm>
          <a:off x="1333500" y="1238250"/>
          <a:ext cx="3000000" cy="3000000"/>
        </p:xfrm>
        <a:graphic>
          <a:graphicData uri="http://schemas.openxmlformats.org/drawingml/2006/table">
            <a:tbl>
              <a:tblPr bandRow="1" firstRow="1">
                <a:noFill/>
                <a:tableStyleId>{36CD8EFF-71C7-43DE-B7EC-A948998B887D}</a:tableStyleId>
              </a:tblPr>
              <a:tblGrid>
                <a:gridCol w="4727900"/>
                <a:gridCol w="1510975"/>
              </a:tblGrid>
              <a:tr h="590575">
                <a:tc>
                  <a:txBody>
                    <a:bodyPr/>
                    <a:lstStyle/>
                    <a:p>
                      <a:pPr indent="0" lvl="0" marL="0" marR="0" rtl="0" algn="l">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Function</a:t>
                      </a:r>
                      <a:endParaRPr/>
                    </a:p>
                  </a:txBody>
                  <a:tcPr marT="28575" marB="28575" marR="57150" marL="57150"/>
                </a:tc>
                <a:tc>
                  <a:txBody>
                    <a:bodyPr/>
                    <a:lstStyle/>
                    <a:p>
                      <a:pPr indent="0" lvl="0" marL="0" marR="0" rtl="0" algn="l">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Estimated LOC</a:t>
                      </a:r>
                      <a:endParaRPr/>
                    </a:p>
                  </a:txBody>
                  <a:tcPr marT="28575" marB="28575" marR="57150" marL="57150"/>
                </a:tc>
              </a:tr>
              <a:tr h="400075">
                <a:tc>
                  <a:txBody>
                    <a:bodyPr/>
                    <a:lstStyle/>
                    <a:p>
                      <a:pPr indent="0" lvl="0" marL="0" marR="0" rtl="0" algn="just">
                        <a:lnSpc>
                          <a:spcPct val="150000"/>
                        </a:lnSpc>
                        <a:spcBef>
                          <a:spcPts val="0"/>
                        </a:spcBef>
                        <a:spcAft>
                          <a:spcPts val="0"/>
                        </a:spcAft>
                        <a:buNone/>
                      </a:pPr>
                      <a:r>
                        <a:rPr lang="en-US" sz="1800" u="none" cap="none" strike="noStrike">
                          <a:latin typeface="Times New Roman"/>
                          <a:ea typeface="Times New Roman"/>
                          <a:cs typeface="Times New Roman"/>
                          <a:sym typeface="Times New Roman"/>
                        </a:rPr>
                        <a:t>User interface and control facilities (UICF)</a:t>
                      </a:r>
                      <a:endParaRPr sz="1800" u="none" cap="none" strike="noStrike">
                        <a:latin typeface="Calibri"/>
                        <a:ea typeface="Calibri"/>
                        <a:cs typeface="Calibri"/>
                        <a:sym typeface="Calibri"/>
                      </a:endParaRPr>
                    </a:p>
                  </a:txBody>
                  <a:tcPr marT="0" marB="0" marR="42875" marL="42875"/>
                </a:tc>
                <a:tc>
                  <a:txBody>
                    <a:bodyPr/>
                    <a:lstStyle/>
                    <a:p>
                      <a:pPr indent="0" lvl="0" marL="0" marR="0" rtl="0" algn="just">
                        <a:lnSpc>
                          <a:spcPct val="150000"/>
                        </a:lnSpc>
                        <a:spcBef>
                          <a:spcPts val="0"/>
                        </a:spcBef>
                        <a:spcAft>
                          <a:spcPts val="0"/>
                        </a:spcAft>
                        <a:buNone/>
                      </a:pPr>
                      <a:r>
                        <a:rPr lang="en-US" sz="1800" u="none" cap="none" strike="noStrike">
                          <a:latin typeface="Times New Roman"/>
                          <a:ea typeface="Times New Roman"/>
                          <a:cs typeface="Times New Roman"/>
                          <a:sym typeface="Times New Roman"/>
                        </a:rPr>
                        <a:t>2300</a:t>
                      </a:r>
                      <a:endParaRPr sz="1800" u="none" cap="none" strike="noStrike">
                        <a:latin typeface="Calibri"/>
                        <a:ea typeface="Calibri"/>
                        <a:cs typeface="Calibri"/>
                        <a:sym typeface="Calibri"/>
                      </a:endParaRPr>
                    </a:p>
                  </a:txBody>
                  <a:tcPr marT="0" marB="0" marR="42875" marL="42875"/>
                </a:tc>
              </a:tr>
              <a:tr h="400075">
                <a:tc>
                  <a:txBody>
                    <a:bodyPr/>
                    <a:lstStyle/>
                    <a:p>
                      <a:pPr indent="0" lvl="0" marL="0" marR="0" rtl="0" algn="just">
                        <a:lnSpc>
                          <a:spcPct val="150000"/>
                        </a:lnSpc>
                        <a:spcBef>
                          <a:spcPts val="0"/>
                        </a:spcBef>
                        <a:spcAft>
                          <a:spcPts val="0"/>
                        </a:spcAft>
                        <a:buNone/>
                      </a:pPr>
                      <a:r>
                        <a:rPr lang="en-US" sz="1800" u="none" cap="none" strike="noStrike">
                          <a:latin typeface="Times New Roman"/>
                          <a:ea typeface="Times New Roman"/>
                          <a:cs typeface="Times New Roman"/>
                          <a:sym typeface="Times New Roman"/>
                        </a:rPr>
                        <a:t>Two-dimensional geometric analysis (2DGA)</a:t>
                      </a:r>
                      <a:endParaRPr sz="1800" u="none" cap="none" strike="noStrike">
                        <a:latin typeface="Calibri"/>
                        <a:ea typeface="Calibri"/>
                        <a:cs typeface="Calibri"/>
                        <a:sym typeface="Calibri"/>
                      </a:endParaRPr>
                    </a:p>
                  </a:txBody>
                  <a:tcPr marT="0" marB="0" marR="42875" marL="42875"/>
                </a:tc>
                <a:tc>
                  <a:txBody>
                    <a:bodyPr/>
                    <a:lstStyle/>
                    <a:p>
                      <a:pPr indent="0" lvl="0" marL="0" marR="0" rtl="0" algn="just">
                        <a:lnSpc>
                          <a:spcPct val="150000"/>
                        </a:lnSpc>
                        <a:spcBef>
                          <a:spcPts val="0"/>
                        </a:spcBef>
                        <a:spcAft>
                          <a:spcPts val="0"/>
                        </a:spcAft>
                        <a:buNone/>
                      </a:pPr>
                      <a:r>
                        <a:rPr lang="en-US" sz="1800" u="none" cap="none" strike="noStrike">
                          <a:latin typeface="Times New Roman"/>
                          <a:ea typeface="Times New Roman"/>
                          <a:cs typeface="Times New Roman"/>
                          <a:sym typeface="Times New Roman"/>
                        </a:rPr>
                        <a:t>5300</a:t>
                      </a:r>
                      <a:endParaRPr sz="1800" u="none" cap="none" strike="noStrike">
                        <a:latin typeface="Calibri"/>
                        <a:ea typeface="Calibri"/>
                        <a:cs typeface="Calibri"/>
                        <a:sym typeface="Calibri"/>
                      </a:endParaRPr>
                    </a:p>
                  </a:txBody>
                  <a:tcPr marT="0" marB="0" marR="42875" marL="42875"/>
                </a:tc>
              </a:tr>
              <a:tr h="400075">
                <a:tc>
                  <a:txBody>
                    <a:bodyPr/>
                    <a:lstStyle/>
                    <a:p>
                      <a:pPr indent="0" lvl="0" marL="0" marR="0" rtl="0" algn="just">
                        <a:lnSpc>
                          <a:spcPct val="150000"/>
                        </a:lnSpc>
                        <a:spcBef>
                          <a:spcPts val="0"/>
                        </a:spcBef>
                        <a:spcAft>
                          <a:spcPts val="0"/>
                        </a:spcAft>
                        <a:buNone/>
                      </a:pPr>
                      <a:r>
                        <a:rPr lang="en-US" sz="1800" u="none" cap="none" strike="noStrike">
                          <a:latin typeface="Times New Roman"/>
                          <a:ea typeface="Times New Roman"/>
                          <a:cs typeface="Times New Roman"/>
                          <a:sym typeface="Times New Roman"/>
                        </a:rPr>
                        <a:t>Three-dimensional geometric analysis (3DGA)</a:t>
                      </a:r>
                      <a:endParaRPr sz="1800" u="none" cap="none" strike="noStrike">
                        <a:latin typeface="Calibri"/>
                        <a:ea typeface="Calibri"/>
                        <a:cs typeface="Calibri"/>
                        <a:sym typeface="Calibri"/>
                      </a:endParaRPr>
                    </a:p>
                  </a:txBody>
                  <a:tcPr marT="0" marB="0" marR="42875" marL="42875"/>
                </a:tc>
                <a:tc>
                  <a:txBody>
                    <a:bodyPr/>
                    <a:lstStyle/>
                    <a:p>
                      <a:pPr indent="0" lvl="0" marL="0" marR="0" rtl="0" algn="just">
                        <a:lnSpc>
                          <a:spcPct val="150000"/>
                        </a:lnSpc>
                        <a:spcBef>
                          <a:spcPts val="0"/>
                        </a:spcBef>
                        <a:spcAft>
                          <a:spcPts val="0"/>
                        </a:spcAft>
                        <a:buNone/>
                      </a:pPr>
                      <a:r>
                        <a:rPr lang="en-US" sz="1800" u="none" cap="none" strike="noStrike">
                          <a:latin typeface="Times New Roman"/>
                          <a:ea typeface="Times New Roman"/>
                          <a:cs typeface="Times New Roman"/>
                          <a:sym typeface="Times New Roman"/>
                        </a:rPr>
                        <a:t>6800</a:t>
                      </a:r>
                      <a:endParaRPr sz="1800" u="none" cap="none" strike="noStrike">
                        <a:latin typeface="Calibri"/>
                        <a:ea typeface="Calibri"/>
                        <a:cs typeface="Calibri"/>
                        <a:sym typeface="Calibri"/>
                      </a:endParaRPr>
                    </a:p>
                  </a:txBody>
                  <a:tcPr marT="0" marB="0" marR="42875" marL="42875"/>
                </a:tc>
              </a:tr>
              <a:tr h="400075">
                <a:tc>
                  <a:txBody>
                    <a:bodyPr/>
                    <a:lstStyle/>
                    <a:p>
                      <a:pPr indent="0" lvl="0" marL="0" marR="0" rtl="0" algn="just">
                        <a:lnSpc>
                          <a:spcPct val="150000"/>
                        </a:lnSpc>
                        <a:spcBef>
                          <a:spcPts val="0"/>
                        </a:spcBef>
                        <a:spcAft>
                          <a:spcPts val="0"/>
                        </a:spcAft>
                        <a:buNone/>
                      </a:pPr>
                      <a:r>
                        <a:rPr lang="en-US" sz="1800" u="none" cap="none" strike="noStrike">
                          <a:latin typeface="Times New Roman"/>
                          <a:ea typeface="Times New Roman"/>
                          <a:cs typeface="Times New Roman"/>
                          <a:sym typeface="Times New Roman"/>
                        </a:rPr>
                        <a:t>Database management (DBM)</a:t>
                      </a:r>
                      <a:endParaRPr sz="1800" u="none" cap="none" strike="noStrike">
                        <a:latin typeface="Calibri"/>
                        <a:ea typeface="Calibri"/>
                        <a:cs typeface="Calibri"/>
                        <a:sym typeface="Calibri"/>
                      </a:endParaRPr>
                    </a:p>
                  </a:txBody>
                  <a:tcPr marT="0" marB="0" marR="42875" marL="42875"/>
                </a:tc>
                <a:tc>
                  <a:txBody>
                    <a:bodyPr/>
                    <a:lstStyle/>
                    <a:p>
                      <a:pPr indent="0" lvl="0" marL="0" marR="0" rtl="0" algn="just">
                        <a:lnSpc>
                          <a:spcPct val="150000"/>
                        </a:lnSpc>
                        <a:spcBef>
                          <a:spcPts val="0"/>
                        </a:spcBef>
                        <a:spcAft>
                          <a:spcPts val="0"/>
                        </a:spcAft>
                        <a:buNone/>
                      </a:pPr>
                      <a:r>
                        <a:rPr lang="en-US" sz="1800" u="none" cap="none" strike="noStrike">
                          <a:latin typeface="Times New Roman"/>
                          <a:ea typeface="Times New Roman"/>
                          <a:cs typeface="Times New Roman"/>
                          <a:sym typeface="Times New Roman"/>
                        </a:rPr>
                        <a:t>3350</a:t>
                      </a:r>
                      <a:endParaRPr sz="1800" u="none" cap="none" strike="noStrike">
                        <a:latin typeface="Calibri"/>
                        <a:ea typeface="Calibri"/>
                        <a:cs typeface="Calibri"/>
                        <a:sym typeface="Calibri"/>
                      </a:endParaRPr>
                    </a:p>
                  </a:txBody>
                  <a:tcPr marT="0" marB="0" marR="42875" marL="42875"/>
                </a:tc>
              </a:tr>
              <a:tr h="400075">
                <a:tc>
                  <a:txBody>
                    <a:bodyPr/>
                    <a:lstStyle/>
                    <a:p>
                      <a:pPr indent="0" lvl="0" marL="0" marR="0" rtl="0" algn="just">
                        <a:lnSpc>
                          <a:spcPct val="150000"/>
                        </a:lnSpc>
                        <a:spcBef>
                          <a:spcPts val="0"/>
                        </a:spcBef>
                        <a:spcAft>
                          <a:spcPts val="0"/>
                        </a:spcAft>
                        <a:buNone/>
                      </a:pPr>
                      <a:r>
                        <a:rPr lang="en-US" sz="1800" u="none" cap="none" strike="noStrike">
                          <a:latin typeface="Times New Roman"/>
                          <a:ea typeface="Times New Roman"/>
                          <a:cs typeface="Times New Roman"/>
                          <a:sym typeface="Times New Roman"/>
                        </a:rPr>
                        <a:t>Computer graphics display facilities (CGDF)</a:t>
                      </a:r>
                      <a:endParaRPr sz="1800" u="none" cap="none" strike="noStrike">
                        <a:latin typeface="Calibri"/>
                        <a:ea typeface="Calibri"/>
                        <a:cs typeface="Calibri"/>
                        <a:sym typeface="Calibri"/>
                      </a:endParaRPr>
                    </a:p>
                  </a:txBody>
                  <a:tcPr marT="0" marB="0" marR="42875" marL="42875"/>
                </a:tc>
                <a:tc>
                  <a:txBody>
                    <a:bodyPr/>
                    <a:lstStyle/>
                    <a:p>
                      <a:pPr indent="0" lvl="0" marL="0" marR="0" rtl="0" algn="just">
                        <a:lnSpc>
                          <a:spcPct val="150000"/>
                        </a:lnSpc>
                        <a:spcBef>
                          <a:spcPts val="0"/>
                        </a:spcBef>
                        <a:spcAft>
                          <a:spcPts val="0"/>
                        </a:spcAft>
                        <a:buNone/>
                      </a:pPr>
                      <a:r>
                        <a:rPr lang="en-US" sz="1800" u="none" cap="none" strike="noStrike">
                          <a:latin typeface="Times New Roman"/>
                          <a:ea typeface="Times New Roman"/>
                          <a:cs typeface="Times New Roman"/>
                          <a:sym typeface="Times New Roman"/>
                        </a:rPr>
                        <a:t>4950</a:t>
                      </a:r>
                      <a:endParaRPr sz="1800" u="none" cap="none" strike="noStrike">
                        <a:latin typeface="Calibri"/>
                        <a:ea typeface="Calibri"/>
                        <a:cs typeface="Calibri"/>
                        <a:sym typeface="Calibri"/>
                      </a:endParaRPr>
                    </a:p>
                  </a:txBody>
                  <a:tcPr marT="0" marB="0" marR="42875" marL="42875"/>
                </a:tc>
              </a:tr>
              <a:tr h="400075">
                <a:tc>
                  <a:txBody>
                    <a:bodyPr/>
                    <a:lstStyle/>
                    <a:p>
                      <a:pPr indent="0" lvl="0" marL="0" marR="0" rtl="0" algn="just">
                        <a:lnSpc>
                          <a:spcPct val="150000"/>
                        </a:lnSpc>
                        <a:spcBef>
                          <a:spcPts val="0"/>
                        </a:spcBef>
                        <a:spcAft>
                          <a:spcPts val="0"/>
                        </a:spcAft>
                        <a:buNone/>
                      </a:pPr>
                      <a:r>
                        <a:rPr lang="en-US" sz="1800" u="none" cap="none" strike="noStrike">
                          <a:latin typeface="Times New Roman"/>
                          <a:ea typeface="Times New Roman"/>
                          <a:cs typeface="Times New Roman"/>
                          <a:sym typeface="Times New Roman"/>
                        </a:rPr>
                        <a:t>Peripheral control function (PCF)</a:t>
                      </a:r>
                      <a:endParaRPr sz="1800" u="none" cap="none" strike="noStrike">
                        <a:latin typeface="Calibri"/>
                        <a:ea typeface="Calibri"/>
                        <a:cs typeface="Calibri"/>
                        <a:sym typeface="Calibri"/>
                      </a:endParaRPr>
                    </a:p>
                  </a:txBody>
                  <a:tcPr marT="0" marB="0" marR="42875" marL="42875"/>
                </a:tc>
                <a:tc>
                  <a:txBody>
                    <a:bodyPr/>
                    <a:lstStyle/>
                    <a:p>
                      <a:pPr indent="0" lvl="0" marL="0" marR="0" rtl="0" algn="just">
                        <a:lnSpc>
                          <a:spcPct val="150000"/>
                        </a:lnSpc>
                        <a:spcBef>
                          <a:spcPts val="0"/>
                        </a:spcBef>
                        <a:spcAft>
                          <a:spcPts val="0"/>
                        </a:spcAft>
                        <a:buNone/>
                      </a:pPr>
                      <a:r>
                        <a:rPr lang="en-US" sz="1800" u="none" cap="none" strike="noStrike">
                          <a:latin typeface="Times New Roman"/>
                          <a:ea typeface="Times New Roman"/>
                          <a:cs typeface="Times New Roman"/>
                          <a:sym typeface="Times New Roman"/>
                        </a:rPr>
                        <a:t>2100</a:t>
                      </a:r>
                      <a:endParaRPr sz="1800" u="none" cap="none" strike="noStrike">
                        <a:latin typeface="Calibri"/>
                        <a:ea typeface="Calibri"/>
                        <a:cs typeface="Calibri"/>
                        <a:sym typeface="Calibri"/>
                      </a:endParaRPr>
                    </a:p>
                  </a:txBody>
                  <a:tcPr marT="0" marB="0" marR="42875" marL="42875"/>
                </a:tc>
              </a:tr>
              <a:tr h="400075">
                <a:tc>
                  <a:txBody>
                    <a:bodyPr/>
                    <a:lstStyle/>
                    <a:p>
                      <a:pPr indent="0" lvl="0" marL="0" marR="0" rtl="0" algn="just">
                        <a:lnSpc>
                          <a:spcPct val="150000"/>
                        </a:lnSpc>
                        <a:spcBef>
                          <a:spcPts val="0"/>
                        </a:spcBef>
                        <a:spcAft>
                          <a:spcPts val="0"/>
                        </a:spcAft>
                        <a:buNone/>
                      </a:pPr>
                      <a:r>
                        <a:rPr lang="en-US" sz="1800" u="none" cap="none" strike="noStrike">
                          <a:latin typeface="Times New Roman"/>
                          <a:ea typeface="Times New Roman"/>
                          <a:cs typeface="Times New Roman"/>
                          <a:sym typeface="Times New Roman"/>
                        </a:rPr>
                        <a:t>Design analysis modules (DAM)</a:t>
                      </a:r>
                      <a:endParaRPr sz="1800" u="none" cap="none" strike="noStrike">
                        <a:latin typeface="Calibri"/>
                        <a:ea typeface="Calibri"/>
                        <a:cs typeface="Calibri"/>
                        <a:sym typeface="Calibri"/>
                      </a:endParaRPr>
                    </a:p>
                  </a:txBody>
                  <a:tcPr marT="0" marB="0" marR="42875" marL="42875"/>
                </a:tc>
                <a:tc>
                  <a:txBody>
                    <a:bodyPr/>
                    <a:lstStyle/>
                    <a:p>
                      <a:pPr indent="0" lvl="0" marL="0" marR="0" rtl="0" algn="just">
                        <a:lnSpc>
                          <a:spcPct val="150000"/>
                        </a:lnSpc>
                        <a:spcBef>
                          <a:spcPts val="0"/>
                        </a:spcBef>
                        <a:spcAft>
                          <a:spcPts val="0"/>
                        </a:spcAft>
                        <a:buNone/>
                      </a:pPr>
                      <a:r>
                        <a:rPr lang="en-US" sz="1800" u="none" cap="none" strike="noStrike">
                          <a:latin typeface="Times New Roman"/>
                          <a:ea typeface="Times New Roman"/>
                          <a:cs typeface="Times New Roman"/>
                          <a:sym typeface="Times New Roman"/>
                        </a:rPr>
                        <a:t>8400</a:t>
                      </a:r>
                      <a:endParaRPr sz="1800" u="none" cap="none" strike="noStrike">
                        <a:latin typeface="Calibri"/>
                        <a:ea typeface="Calibri"/>
                        <a:cs typeface="Calibri"/>
                        <a:sym typeface="Calibri"/>
                      </a:endParaRPr>
                    </a:p>
                  </a:txBody>
                  <a:tcPr marT="0" marB="0" marR="42875" marL="42875"/>
                </a:tc>
              </a:tr>
              <a:tr h="400075">
                <a:tc>
                  <a:txBody>
                    <a:bodyPr/>
                    <a:lstStyle/>
                    <a:p>
                      <a:pPr indent="0" lvl="0" marL="0" marR="0" rtl="0" algn="just">
                        <a:lnSpc>
                          <a:spcPct val="150000"/>
                        </a:lnSpc>
                        <a:spcBef>
                          <a:spcPts val="0"/>
                        </a:spcBef>
                        <a:spcAft>
                          <a:spcPts val="0"/>
                        </a:spcAft>
                        <a:buNone/>
                      </a:pPr>
                      <a:r>
                        <a:rPr lang="en-US" sz="1800" u="none" cap="none" strike="noStrike">
                          <a:latin typeface="Times New Roman"/>
                          <a:ea typeface="Times New Roman"/>
                          <a:cs typeface="Times New Roman"/>
                          <a:sym typeface="Times New Roman"/>
                        </a:rPr>
                        <a:t>Total Estimated lines of code (LOC)</a:t>
                      </a:r>
                      <a:endParaRPr sz="1800" u="none" cap="none" strike="noStrike">
                        <a:latin typeface="Calibri"/>
                        <a:ea typeface="Calibri"/>
                        <a:cs typeface="Calibri"/>
                        <a:sym typeface="Calibri"/>
                      </a:endParaRPr>
                    </a:p>
                  </a:txBody>
                  <a:tcPr marT="0" marB="0" marR="42875" marL="42875"/>
                </a:tc>
                <a:tc>
                  <a:txBody>
                    <a:bodyPr/>
                    <a:lstStyle/>
                    <a:p>
                      <a:pPr indent="0" lvl="0" marL="0" marR="0" rtl="0" algn="just">
                        <a:lnSpc>
                          <a:spcPct val="150000"/>
                        </a:lnSpc>
                        <a:spcBef>
                          <a:spcPts val="0"/>
                        </a:spcBef>
                        <a:spcAft>
                          <a:spcPts val="0"/>
                        </a:spcAft>
                        <a:buNone/>
                      </a:pPr>
                      <a:r>
                        <a:rPr lang="en-US" sz="1800" u="none" cap="none" strike="noStrike">
                          <a:latin typeface="Times New Roman"/>
                          <a:ea typeface="Times New Roman"/>
                          <a:cs typeface="Times New Roman"/>
                          <a:sym typeface="Times New Roman"/>
                        </a:rPr>
                        <a:t>33200</a:t>
                      </a:r>
                      <a:endParaRPr sz="1800" u="none" cap="none" strike="noStrike">
                        <a:latin typeface="Calibri"/>
                        <a:ea typeface="Calibri"/>
                        <a:cs typeface="Calibri"/>
                        <a:sym typeface="Calibri"/>
                      </a:endParaRPr>
                    </a:p>
                  </a:txBody>
                  <a:tcPr marT="0" marB="0" marR="42875" marL="42875"/>
                </a:tc>
              </a:tr>
            </a:tbl>
          </a:graphicData>
        </a:graphic>
      </p:graphicFrame>
      <p:sp>
        <p:nvSpPr>
          <p:cNvPr id="206" name="Google Shape;206;p50"/>
          <p:cNvSpPr txBox="1"/>
          <p:nvPr/>
        </p:nvSpPr>
        <p:spPr>
          <a:xfrm>
            <a:off x="2512431" y="5191125"/>
            <a:ext cx="2755883"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800" u="none" cap="none" strike="noStrike">
                <a:solidFill>
                  <a:srgbClr val="000000"/>
                </a:solidFill>
                <a:latin typeface="Times New Roman"/>
                <a:ea typeface="Times New Roman"/>
                <a:cs typeface="Times New Roman"/>
                <a:sym typeface="Times New Roman"/>
              </a:rPr>
              <a:t>Table 1: LOC Calculation</a:t>
            </a:r>
            <a:endParaRPr/>
          </a:p>
        </p:txBody>
      </p:sp>
      <p:sp>
        <p:nvSpPr>
          <p:cNvPr id="207" name="Google Shape;207;p50"/>
          <p:cNvSpPr txBox="1"/>
          <p:nvPr/>
        </p:nvSpPr>
        <p:spPr>
          <a:xfrm>
            <a:off x="0" y="-102453"/>
            <a:ext cx="6480810" cy="98488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900" u="none" cap="none" strike="noStrike">
                <a:solidFill>
                  <a:srgbClr val="000000"/>
                </a:solidFill>
                <a:latin typeface="Times New Roman"/>
                <a:ea typeface="Times New Roman"/>
                <a:cs typeface="Times New Roman"/>
                <a:sym typeface="Times New Roman"/>
              </a:rPr>
              <a:t>Example of LOC-based estimation</a:t>
            </a:r>
            <a:endParaRPr/>
          </a:p>
          <a:p>
            <a:pPr indent="0" lvl="0" marL="0" marR="0" rtl="0" algn="l">
              <a:lnSpc>
                <a:spcPct val="100000"/>
              </a:lnSpc>
              <a:spcBef>
                <a:spcPts val="0"/>
              </a:spcBef>
              <a:spcAft>
                <a:spcPts val="0"/>
              </a:spcAft>
              <a:buNone/>
            </a:pPr>
            <a:r>
              <a:rPr b="1" i="0" lang="en-US" sz="2900" u="none" cap="none" strike="noStrike">
                <a:solidFill>
                  <a:srgbClr val="000000"/>
                </a:solidFill>
                <a:latin typeface="Times New Roman"/>
                <a:ea typeface="Times New Roman"/>
                <a:cs typeface="Times New Roman"/>
                <a:sym typeface="Times New Roman"/>
              </a:rPr>
              <a:t>( cont..)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
          <p:cNvSpPr txBox="1"/>
          <p:nvPr/>
        </p:nvSpPr>
        <p:spPr>
          <a:xfrm>
            <a:off x="102930" y="338870"/>
            <a:ext cx="5350720" cy="797907"/>
          </a:xfrm>
          <a:prstGeom prst="rect">
            <a:avLst/>
          </a:prstGeom>
          <a:noFill/>
          <a:ln>
            <a:noFill/>
          </a:ln>
        </p:spPr>
        <p:txBody>
          <a:bodyPr anchorCtr="0" anchor="ctr" bIns="40600" lIns="81250" spcFirstLastPara="1" rIns="81250" wrap="square" tIns="40600">
            <a:no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rgbClr val="000000"/>
                </a:solidFill>
                <a:latin typeface="Times New Roman"/>
                <a:ea typeface="Times New Roman"/>
                <a:cs typeface="Times New Roman"/>
                <a:sym typeface="Times New Roman"/>
              </a:rPr>
              <a:t>Index</a:t>
            </a:r>
            <a:endParaRPr b="0" i="0" sz="4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Arial"/>
              <a:ea typeface="Arial"/>
              <a:cs typeface="Arial"/>
              <a:sym typeface="Arial"/>
            </a:endParaRPr>
          </a:p>
        </p:txBody>
      </p:sp>
      <p:sp>
        <p:nvSpPr>
          <p:cNvPr id="101" name="Google Shape;101;p2"/>
          <p:cNvSpPr txBox="1"/>
          <p:nvPr/>
        </p:nvSpPr>
        <p:spPr>
          <a:xfrm>
            <a:off x="658213" y="1237460"/>
            <a:ext cx="7856640" cy="4396414"/>
          </a:xfrm>
          <a:prstGeom prst="rect">
            <a:avLst/>
          </a:prstGeom>
          <a:noFill/>
          <a:ln>
            <a:noFill/>
          </a:ln>
        </p:spPr>
        <p:txBody>
          <a:bodyPr anchorCtr="0" anchor="t" bIns="40600" lIns="81250" spcFirstLastPara="1" rIns="81250" wrap="square" tIns="40600">
            <a:noAutofit/>
          </a:bodyPr>
          <a:lstStyle/>
          <a:p>
            <a:pPr indent="-197566" lvl="0" marL="304817" marR="0" rtl="0" algn="l">
              <a:lnSpc>
                <a:spcPct val="150000"/>
              </a:lnSpc>
              <a:spcBef>
                <a:spcPts val="0"/>
              </a:spcBef>
              <a:spcAft>
                <a:spcPts val="0"/>
              </a:spcAft>
              <a:buClr>
                <a:srgbClr val="000000"/>
              </a:buClr>
              <a:buSzPts val="1689"/>
              <a:buFont typeface="Arial"/>
              <a:buNone/>
            </a:pPr>
            <a:r>
              <a:t/>
            </a:r>
            <a:endParaRPr b="0" i="0" sz="1689" u="none" cap="none" strike="noStrike">
              <a:solidFill>
                <a:srgbClr val="000000"/>
              </a:solidFill>
              <a:latin typeface="Calibri"/>
              <a:ea typeface="Calibri"/>
              <a:cs typeface="Calibri"/>
              <a:sym typeface="Calibri"/>
            </a:endParaRPr>
          </a:p>
          <a:p>
            <a:pPr indent="0" lvl="0" marL="0" marR="0" rtl="0" algn="l">
              <a:lnSpc>
                <a:spcPct val="150000"/>
              </a:lnSpc>
              <a:spcBef>
                <a:spcPts val="356"/>
              </a:spcBef>
              <a:spcAft>
                <a:spcPts val="0"/>
              </a:spcAft>
              <a:buClr>
                <a:srgbClr val="000000"/>
              </a:buClr>
              <a:buSzPts val="1689"/>
              <a:buFont typeface="Arial"/>
              <a:buNone/>
            </a:pPr>
            <a:r>
              <a:t/>
            </a:r>
            <a:endParaRPr b="0" i="0" sz="1689" u="none" cap="none" strike="noStrike">
              <a:solidFill>
                <a:srgbClr val="000000"/>
              </a:solidFill>
              <a:latin typeface="Calibri"/>
              <a:ea typeface="Calibri"/>
              <a:cs typeface="Calibri"/>
              <a:sym typeface="Calibri"/>
            </a:endParaRPr>
          </a:p>
          <a:p>
            <a:pPr indent="0" lvl="0" marL="0" marR="0" rtl="0" algn="l">
              <a:lnSpc>
                <a:spcPct val="150000"/>
              </a:lnSpc>
              <a:spcBef>
                <a:spcPts val="356"/>
              </a:spcBef>
              <a:spcAft>
                <a:spcPts val="0"/>
              </a:spcAft>
              <a:buClr>
                <a:srgbClr val="000000"/>
              </a:buClr>
              <a:buSzPts val="1689"/>
              <a:buFont typeface="Arial"/>
              <a:buNone/>
            </a:pPr>
            <a:r>
              <a:t/>
            </a:r>
            <a:endParaRPr b="0" i="0" sz="1689" u="none" cap="none" strike="noStrike">
              <a:solidFill>
                <a:srgbClr val="000000"/>
              </a:solidFill>
              <a:latin typeface="Calibri"/>
              <a:ea typeface="Calibri"/>
              <a:cs typeface="Calibri"/>
              <a:sym typeface="Calibri"/>
            </a:endParaRPr>
          </a:p>
          <a:p>
            <a:pPr indent="0" lvl="0" marL="0" marR="0" rtl="0" algn="l">
              <a:lnSpc>
                <a:spcPct val="150000"/>
              </a:lnSpc>
              <a:spcBef>
                <a:spcPts val="356"/>
              </a:spcBef>
              <a:spcAft>
                <a:spcPts val="0"/>
              </a:spcAft>
              <a:buClr>
                <a:srgbClr val="000000"/>
              </a:buClr>
              <a:buSzPts val="1689"/>
              <a:buFont typeface="Arial"/>
              <a:buNone/>
            </a:pPr>
            <a:r>
              <a:t/>
            </a:r>
            <a:endParaRPr b="0" i="0" sz="1689" u="none" cap="none" strike="noStrike">
              <a:solidFill>
                <a:srgbClr val="000000"/>
              </a:solidFill>
              <a:latin typeface="Calibri"/>
              <a:ea typeface="Calibri"/>
              <a:cs typeface="Calibri"/>
              <a:sym typeface="Calibri"/>
            </a:endParaRPr>
          </a:p>
          <a:p>
            <a:pPr indent="0" lvl="0" marL="0" marR="0" rtl="0" algn="l">
              <a:lnSpc>
                <a:spcPct val="150000"/>
              </a:lnSpc>
              <a:spcBef>
                <a:spcPts val="356"/>
              </a:spcBef>
              <a:spcAft>
                <a:spcPts val="0"/>
              </a:spcAft>
              <a:buClr>
                <a:srgbClr val="000000"/>
              </a:buClr>
              <a:buSzPts val="1689"/>
              <a:buFont typeface="Arial"/>
              <a:buNone/>
            </a:pPr>
            <a:r>
              <a:t/>
            </a:r>
            <a:endParaRPr b="0" i="0" sz="1689" u="none" cap="none" strike="noStrike">
              <a:solidFill>
                <a:srgbClr val="000000"/>
              </a:solidFill>
              <a:latin typeface="Calibri"/>
              <a:ea typeface="Calibri"/>
              <a:cs typeface="Calibri"/>
              <a:sym typeface="Calibri"/>
            </a:endParaRPr>
          </a:p>
          <a:p>
            <a:pPr indent="0" lvl="0" marL="0" marR="0" rtl="0" algn="l">
              <a:lnSpc>
                <a:spcPct val="150000"/>
              </a:lnSpc>
              <a:spcBef>
                <a:spcPts val="356"/>
              </a:spcBef>
              <a:spcAft>
                <a:spcPts val="0"/>
              </a:spcAft>
              <a:buClr>
                <a:srgbClr val="000000"/>
              </a:buClr>
              <a:buSzPts val="1689"/>
              <a:buFont typeface="Arial"/>
              <a:buNone/>
            </a:pPr>
            <a:r>
              <a:t/>
            </a:r>
            <a:endParaRPr b="0" i="0" sz="1689" u="none" cap="none" strike="noStrike">
              <a:solidFill>
                <a:srgbClr val="000000"/>
              </a:solidFill>
              <a:latin typeface="Calibri"/>
              <a:ea typeface="Calibri"/>
              <a:cs typeface="Calibri"/>
              <a:sym typeface="Calibri"/>
            </a:endParaRPr>
          </a:p>
          <a:p>
            <a:pPr indent="0" lvl="0" marL="0" marR="0" rtl="0" algn="l">
              <a:lnSpc>
                <a:spcPct val="100000"/>
              </a:lnSpc>
              <a:spcBef>
                <a:spcPts val="356"/>
              </a:spcBef>
              <a:spcAft>
                <a:spcPts val="0"/>
              </a:spcAft>
              <a:buClr>
                <a:srgbClr val="000000"/>
              </a:buClr>
              <a:buSzPts val="1689"/>
              <a:buFont typeface="Arial"/>
              <a:buNone/>
            </a:pPr>
            <a:r>
              <a:t/>
            </a:r>
            <a:endParaRPr b="0" i="0" sz="1689" u="none" cap="none" strike="noStrike">
              <a:solidFill>
                <a:srgbClr val="000000"/>
              </a:solidFill>
              <a:latin typeface="Calibri"/>
              <a:ea typeface="Calibri"/>
              <a:cs typeface="Calibri"/>
              <a:sym typeface="Calibri"/>
            </a:endParaRPr>
          </a:p>
          <a:p>
            <a:pPr indent="0" lvl="0" marL="0" marR="0" rtl="0" algn="l">
              <a:lnSpc>
                <a:spcPct val="100000"/>
              </a:lnSpc>
              <a:spcBef>
                <a:spcPts val="356"/>
              </a:spcBef>
              <a:spcAft>
                <a:spcPts val="0"/>
              </a:spcAft>
              <a:buClr>
                <a:srgbClr val="000000"/>
              </a:buClr>
              <a:buSzPts val="1689"/>
              <a:buFont typeface="Arial"/>
              <a:buNone/>
            </a:pPr>
            <a:r>
              <a:t/>
            </a:r>
            <a:endParaRPr b="0" i="0" sz="1689" u="none" cap="none" strike="noStrike">
              <a:solidFill>
                <a:srgbClr val="000000"/>
              </a:solidFill>
              <a:latin typeface="Calibri"/>
              <a:ea typeface="Calibri"/>
              <a:cs typeface="Calibri"/>
              <a:sym typeface="Calibri"/>
            </a:endParaRPr>
          </a:p>
          <a:p>
            <a:pPr indent="0" lvl="0" marL="0" marR="0" rtl="0" algn="l">
              <a:lnSpc>
                <a:spcPct val="100000"/>
              </a:lnSpc>
              <a:spcBef>
                <a:spcPts val="356"/>
              </a:spcBef>
              <a:spcAft>
                <a:spcPts val="0"/>
              </a:spcAft>
              <a:buClr>
                <a:srgbClr val="000000"/>
              </a:buClr>
              <a:buSzPts val="1689"/>
              <a:buFont typeface="Arial"/>
              <a:buNone/>
            </a:pPr>
            <a:r>
              <a:t/>
            </a:r>
            <a:endParaRPr b="0" i="0" sz="1689" u="none" cap="none" strike="noStrike">
              <a:solidFill>
                <a:srgbClr val="000000"/>
              </a:solidFill>
              <a:latin typeface="Calibri"/>
              <a:ea typeface="Calibri"/>
              <a:cs typeface="Calibri"/>
              <a:sym typeface="Calibri"/>
            </a:endParaRPr>
          </a:p>
          <a:p>
            <a:pPr indent="0" lvl="0" marL="0" marR="0" rtl="0" algn="l">
              <a:lnSpc>
                <a:spcPct val="100000"/>
              </a:lnSpc>
              <a:spcBef>
                <a:spcPts val="356"/>
              </a:spcBef>
              <a:spcAft>
                <a:spcPts val="0"/>
              </a:spcAft>
              <a:buClr>
                <a:srgbClr val="000000"/>
              </a:buClr>
              <a:buSzPts val="1689"/>
              <a:buFont typeface="Arial"/>
              <a:buNone/>
            </a:pPr>
            <a:r>
              <a:t/>
            </a:r>
            <a:endParaRPr b="0" i="0" sz="1689" u="none" cap="none" strike="noStrike">
              <a:solidFill>
                <a:srgbClr val="000000"/>
              </a:solidFill>
              <a:latin typeface="Calibri"/>
              <a:ea typeface="Calibri"/>
              <a:cs typeface="Calibri"/>
              <a:sym typeface="Calibri"/>
            </a:endParaRPr>
          </a:p>
          <a:p>
            <a:pPr indent="0" lvl="0" marL="0" marR="0" rtl="0" algn="l">
              <a:lnSpc>
                <a:spcPct val="100000"/>
              </a:lnSpc>
              <a:spcBef>
                <a:spcPts val="356"/>
              </a:spcBef>
              <a:spcAft>
                <a:spcPts val="0"/>
              </a:spcAft>
              <a:buClr>
                <a:srgbClr val="000000"/>
              </a:buClr>
              <a:buSzPts val="1689"/>
              <a:buFont typeface="Arial"/>
              <a:buNone/>
            </a:pPr>
            <a:r>
              <a:t/>
            </a:r>
            <a:endParaRPr b="0" i="0" sz="1689" u="none" cap="none" strike="noStrike">
              <a:solidFill>
                <a:srgbClr val="000000"/>
              </a:solidFill>
              <a:latin typeface="Calibri"/>
              <a:ea typeface="Calibri"/>
              <a:cs typeface="Calibri"/>
              <a:sym typeface="Calibri"/>
            </a:endParaRPr>
          </a:p>
          <a:p>
            <a:pPr indent="0" lvl="0" marL="0" marR="0" rtl="0" algn="l">
              <a:lnSpc>
                <a:spcPct val="100000"/>
              </a:lnSpc>
              <a:spcBef>
                <a:spcPts val="356"/>
              </a:spcBef>
              <a:spcAft>
                <a:spcPts val="0"/>
              </a:spcAft>
              <a:buClr>
                <a:srgbClr val="000000"/>
              </a:buClr>
              <a:buSzPts val="1689"/>
              <a:buFont typeface="Arial"/>
              <a:buNone/>
            </a:pPr>
            <a:r>
              <a:t/>
            </a:r>
            <a:endParaRPr b="0" i="0" sz="1689" u="none" cap="none" strike="noStrike">
              <a:solidFill>
                <a:srgbClr val="000000"/>
              </a:solidFill>
              <a:latin typeface="Calibri"/>
              <a:ea typeface="Calibri"/>
              <a:cs typeface="Calibri"/>
              <a:sym typeface="Calibri"/>
            </a:endParaRPr>
          </a:p>
        </p:txBody>
      </p:sp>
      <p:sp>
        <p:nvSpPr>
          <p:cNvPr id="102" name="Google Shape;102;p2"/>
          <p:cNvSpPr txBox="1"/>
          <p:nvPr>
            <p:ph idx="1" type="body"/>
          </p:nvPr>
        </p:nvSpPr>
        <p:spPr>
          <a:xfrm>
            <a:off x="1093777" y="2042992"/>
            <a:ext cx="6956400" cy="3591000"/>
          </a:xfrm>
          <a:prstGeom prst="rect">
            <a:avLst/>
          </a:prstGeom>
          <a:noFill/>
          <a:ln>
            <a:noFill/>
          </a:ln>
        </p:spPr>
        <p:txBody>
          <a:bodyPr anchorCtr="0" anchor="t" bIns="0" lIns="0" spcFirstLastPara="1" rIns="0" wrap="square" tIns="0">
            <a:noAutofit/>
          </a:bodyPr>
          <a:lstStyle/>
          <a:p>
            <a:pPr indent="-342900" lvl="0" marL="457200" rtl="0" algn="l">
              <a:lnSpc>
                <a:spcPct val="107000"/>
              </a:lnSpc>
              <a:spcBef>
                <a:spcPts val="1800"/>
              </a:spcBef>
              <a:spcAft>
                <a:spcPts val="0"/>
              </a:spcAft>
              <a:buSzPts val="1800"/>
              <a:buChar char="•"/>
            </a:pPr>
            <a:r>
              <a:rPr b="1" lang="en-US" sz="2400">
                <a:latin typeface="Times New Roman"/>
                <a:ea typeface="Times New Roman"/>
                <a:cs typeface="Times New Roman"/>
                <a:sym typeface="Times New Roman"/>
              </a:rPr>
              <a:t>Software Scope and Resources</a:t>
            </a:r>
            <a:endParaRPr b="1" sz="2400">
              <a:latin typeface="Times New Roman"/>
              <a:ea typeface="Times New Roman"/>
              <a:cs typeface="Times New Roman"/>
              <a:sym typeface="Times New Roman"/>
            </a:endParaRPr>
          </a:p>
          <a:p>
            <a:pPr indent="-342900" lvl="0" marL="457200" rtl="0" algn="l">
              <a:lnSpc>
                <a:spcPct val="107000"/>
              </a:lnSpc>
              <a:spcBef>
                <a:spcPts val="1800"/>
              </a:spcBef>
              <a:spcAft>
                <a:spcPts val="0"/>
              </a:spcAft>
              <a:buSzPts val="1800"/>
              <a:buChar char="•"/>
            </a:pPr>
            <a:r>
              <a:rPr b="1" lang="en-US" sz="2400">
                <a:solidFill>
                  <a:schemeClr val="dk1"/>
                </a:solidFill>
                <a:latin typeface="Times New Roman"/>
                <a:ea typeface="Times New Roman"/>
                <a:cs typeface="Times New Roman"/>
                <a:sym typeface="Times New Roman"/>
              </a:rPr>
              <a:t>Software Project Estimation</a:t>
            </a:r>
            <a:endParaRPr sz="2400"/>
          </a:p>
          <a:p>
            <a:pPr indent="-342900" lvl="0" marL="457200" rtl="0" algn="l">
              <a:lnSpc>
                <a:spcPct val="107000"/>
              </a:lnSpc>
              <a:spcBef>
                <a:spcPts val="1800"/>
              </a:spcBef>
              <a:spcAft>
                <a:spcPts val="0"/>
              </a:spcAft>
              <a:buSzPts val="1800"/>
              <a:buChar char="•"/>
            </a:pPr>
            <a:r>
              <a:rPr b="1" i="0" lang="en-US" sz="2400" u="none" strike="noStrike">
                <a:solidFill>
                  <a:schemeClr val="dk1"/>
                </a:solidFill>
                <a:latin typeface="Times New Roman"/>
                <a:ea typeface="Times New Roman"/>
                <a:cs typeface="Times New Roman"/>
                <a:sym typeface="Times New Roman"/>
              </a:rPr>
              <a:t>Metrics for software project size estimation</a:t>
            </a:r>
            <a:endParaRPr sz="2400"/>
          </a:p>
          <a:p>
            <a:pPr indent="-342900" lvl="2" marL="1371600" rtl="0" algn="l">
              <a:lnSpc>
                <a:spcPct val="107000"/>
              </a:lnSpc>
              <a:spcBef>
                <a:spcPts val="1300"/>
              </a:spcBef>
              <a:spcAft>
                <a:spcPts val="0"/>
              </a:spcAft>
              <a:buSzPts val="1800"/>
              <a:buChar char="•"/>
            </a:pPr>
            <a:r>
              <a:rPr b="1" i="0" lang="en-US" sz="2400" u="none" strike="noStrike">
                <a:solidFill>
                  <a:schemeClr val="dk1"/>
                </a:solidFill>
                <a:latin typeface="Times New Roman"/>
                <a:ea typeface="Times New Roman"/>
                <a:cs typeface="Times New Roman"/>
                <a:sym typeface="Times New Roman"/>
              </a:rPr>
              <a:t>Lines of Code (LOC)  </a:t>
            </a:r>
            <a:endParaRPr sz="2400"/>
          </a:p>
          <a:p>
            <a:pPr indent="-342900" lvl="2" marL="1371600" rtl="0" algn="l">
              <a:lnSpc>
                <a:spcPct val="107000"/>
              </a:lnSpc>
              <a:spcBef>
                <a:spcPts val="1300"/>
              </a:spcBef>
              <a:spcAft>
                <a:spcPts val="0"/>
              </a:spcAft>
              <a:buSzPts val="1800"/>
              <a:buChar char="•"/>
            </a:pPr>
            <a:r>
              <a:rPr b="1" i="0" lang="en-US" sz="2400" u="none" strike="noStrike">
                <a:solidFill>
                  <a:schemeClr val="dk1"/>
                </a:solidFill>
                <a:latin typeface="Times New Roman"/>
                <a:ea typeface="Times New Roman"/>
                <a:cs typeface="Times New Roman"/>
                <a:sym typeface="Times New Roman"/>
              </a:rPr>
              <a:t>Computing Function Point</a:t>
            </a:r>
            <a:endParaRPr sz="2400"/>
          </a:p>
          <a:p>
            <a:pPr indent="-228600" lvl="2" marL="1371600" rtl="0" algn="l">
              <a:lnSpc>
                <a:spcPct val="107000"/>
              </a:lnSpc>
              <a:spcBef>
                <a:spcPts val="1300"/>
              </a:spcBef>
              <a:spcAft>
                <a:spcPts val="0"/>
              </a:spcAft>
              <a:buSzPts val="1800"/>
              <a:buNone/>
            </a:pPr>
            <a:r>
              <a:t/>
            </a:r>
            <a:endParaRPr b="1" i="0" sz="2400" u="none" strike="noStrike">
              <a:solidFill>
                <a:schemeClr val="dk1"/>
              </a:solidFill>
              <a:latin typeface="Times New Roman"/>
              <a:ea typeface="Times New Roman"/>
              <a:cs typeface="Times New Roman"/>
              <a:sym typeface="Times New Roman"/>
            </a:endParaRPr>
          </a:p>
          <a:p>
            <a:pPr indent="0" lvl="0" marL="0" rtl="0" algn="l">
              <a:lnSpc>
                <a:spcPct val="150000"/>
              </a:lnSpc>
              <a:spcBef>
                <a:spcPts val="800"/>
              </a:spcBef>
              <a:spcAft>
                <a:spcPts val="0"/>
              </a:spcAft>
              <a:buSzPts val="2800"/>
              <a:buNone/>
            </a:pPr>
            <a:r>
              <a:rPr b="1" lang="en-US" sz="2400">
                <a:solidFill>
                  <a:schemeClr val="dk1"/>
                </a:solidFill>
                <a:latin typeface="Times New Roman"/>
                <a:ea typeface="Times New Roman"/>
                <a:cs typeface="Times New Roman"/>
                <a:sym typeface="Times New Roman"/>
              </a:rPr>
              <a:t> </a:t>
            </a:r>
            <a:endParaRPr b="1" sz="2400">
              <a:solidFill>
                <a:schemeClr val="dk1"/>
              </a:solidFill>
              <a:latin typeface="Times New Roman"/>
              <a:ea typeface="Times New Roman"/>
              <a:cs typeface="Times New Roman"/>
              <a:sym typeface="Times New Roman"/>
            </a:endParaRPr>
          </a:p>
          <a:p>
            <a:pPr indent="-146763" lvl="0" marL="304817" rtl="0" algn="l">
              <a:lnSpc>
                <a:spcPct val="150000"/>
              </a:lnSpc>
              <a:spcBef>
                <a:spcPts val="0"/>
              </a:spcBef>
              <a:spcAft>
                <a:spcPts val="0"/>
              </a:spcAft>
              <a:buSzPts val="2800"/>
              <a:buNone/>
            </a:pPr>
            <a:r>
              <a:t/>
            </a:r>
            <a:endParaRPr b="1" sz="2400">
              <a:solidFill>
                <a:schemeClr val="dk1"/>
              </a:solidFill>
              <a:latin typeface="Times New Roman"/>
              <a:ea typeface="Times New Roman"/>
              <a:cs typeface="Times New Roman"/>
              <a:sym typeface="Times New Roman"/>
            </a:endParaRPr>
          </a:p>
          <a:p>
            <a:pPr indent="-146763" lvl="0" marL="304817" rtl="0" algn="l">
              <a:lnSpc>
                <a:spcPct val="150000"/>
              </a:lnSpc>
              <a:spcBef>
                <a:spcPts val="0"/>
              </a:spcBef>
              <a:spcAft>
                <a:spcPts val="0"/>
              </a:spcAft>
              <a:buSzPts val="2800"/>
              <a:buNone/>
            </a:pPr>
            <a:r>
              <a:t/>
            </a:r>
            <a:endParaRPr b="1" sz="2400">
              <a:solidFill>
                <a:schemeClr val="dk1"/>
              </a:solidFill>
              <a:latin typeface="Times New Roman"/>
              <a:ea typeface="Times New Roman"/>
              <a:cs typeface="Times New Roman"/>
              <a:sym typeface="Times New Roman"/>
            </a:endParaRPr>
          </a:p>
          <a:p>
            <a:pPr indent="-146763" lvl="0" marL="304817" rtl="0" algn="l">
              <a:lnSpc>
                <a:spcPct val="150000"/>
              </a:lnSpc>
              <a:spcBef>
                <a:spcPts val="0"/>
              </a:spcBef>
              <a:spcAft>
                <a:spcPts val="0"/>
              </a:spcAft>
              <a:buSzPts val="2800"/>
              <a:buNone/>
            </a:pPr>
            <a:r>
              <a:t/>
            </a:r>
            <a:endParaRPr b="1" sz="2400">
              <a:solidFill>
                <a:schemeClr val="dk1"/>
              </a:solidFill>
              <a:latin typeface="Times New Roman"/>
              <a:ea typeface="Times New Roman"/>
              <a:cs typeface="Times New Roman"/>
              <a:sym typeface="Times New Roman"/>
            </a:endParaRPr>
          </a:p>
          <a:p>
            <a:pPr indent="-146763" lvl="0" marL="304817" rtl="0" algn="l">
              <a:lnSpc>
                <a:spcPct val="150000"/>
              </a:lnSpc>
              <a:spcBef>
                <a:spcPts val="0"/>
              </a:spcBef>
              <a:spcAft>
                <a:spcPts val="0"/>
              </a:spcAft>
              <a:buSzPts val="2800"/>
              <a:buNone/>
            </a:pPr>
            <a:r>
              <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51"/>
          <p:cNvSpPr txBox="1"/>
          <p:nvPr/>
        </p:nvSpPr>
        <p:spPr>
          <a:xfrm>
            <a:off x="521970" y="797510"/>
            <a:ext cx="7947660" cy="4154984"/>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2400" u="none" cap="none" strike="noStrike">
                <a:solidFill>
                  <a:srgbClr val="000000"/>
                </a:solidFill>
                <a:latin typeface="Times New Roman"/>
                <a:ea typeface="Times New Roman"/>
                <a:cs typeface="Times New Roman"/>
                <a:sym typeface="Times New Roman"/>
              </a:rPr>
              <a:t> </a:t>
            </a:r>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Used to measure the functionality delivered by a system. Using historical data, the FP metric can be used to</a:t>
            </a:r>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 (1) estimate the cost or effort required to design, code, and test the software.</a:t>
            </a:r>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(2) predict the number of errors that will be encountered during testing. </a:t>
            </a:r>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(3) forecast the number of components and/or the number of projected source lines in the implemented system.</a:t>
            </a:r>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213" name="Google Shape;213;p51"/>
          <p:cNvSpPr txBox="1"/>
          <p:nvPr/>
        </p:nvSpPr>
        <p:spPr>
          <a:xfrm>
            <a:off x="0" y="148590"/>
            <a:ext cx="6069330" cy="9140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3200" u="none" cap="none" strike="noStrike">
                <a:solidFill>
                  <a:schemeClr val="dk1"/>
                </a:solidFill>
                <a:latin typeface="Times New Roman"/>
                <a:ea typeface="Times New Roman"/>
                <a:cs typeface="Times New Roman"/>
                <a:sym typeface="Times New Roman"/>
              </a:rPr>
              <a:t>Function Point (FP) Estimation</a:t>
            </a:r>
            <a:endParaRPr b="0" i="0" sz="3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52"/>
          <p:cNvSpPr txBox="1"/>
          <p:nvPr/>
        </p:nvSpPr>
        <p:spPr>
          <a:xfrm>
            <a:off x="666750" y="1381125"/>
            <a:ext cx="7905750" cy="3903954"/>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Function points are derived using the information domain values. </a:t>
            </a:r>
            <a:endParaRPr/>
          </a:p>
          <a:p>
            <a:pPr indent="-285750" lvl="0" marL="285750" marR="0" rtl="0" algn="just">
              <a:lnSpc>
                <a:spcPct val="150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Number of External Inputs (EI)</a:t>
            </a:r>
            <a:endParaRPr/>
          </a:p>
          <a:p>
            <a:pPr indent="-285750" lvl="0" marL="285750" marR="0" rtl="0" algn="just">
              <a:lnSpc>
                <a:spcPct val="150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Number of External Outputs (EO)</a:t>
            </a:r>
            <a:endParaRPr/>
          </a:p>
          <a:p>
            <a:pPr indent="-285750" lvl="0" marL="285750" marR="0" rtl="0" algn="just">
              <a:lnSpc>
                <a:spcPct val="150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Number of External Inquiries (EQ)</a:t>
            </a:r>
            <a:endParaRPr/>
          </a:p>
          <a:p>
            <a:pPr indent="-285750" lvl="0" marL="285750" marR="0" rtl="0" algn="just">
              <a:lnSpc>
                <a:spcPct val="150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Number of Internal Logical Files (ILF)</a:t>
            </a:r>
            <a:endParaRPr/>
          </a:p>
          <a:p>
            <a:pPr indent="-285750" lvl="0" marL="285750" marR="0" rtl="0" algn="just">
              <a:lnSpc>
                <a:spcPct val="150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Times New Roman"/>
                <a:ea typeface="Times New Roman"/>
                <a:cs typeface="Times New Roman"/>
                <a:sym typeface="Times New Roman"/>
              </a:rPr>
              <a:t>Number of External Interface Files (EIF) </a:t>
            </a:r>
            <a:endParaRPr/>
          </a:p>
        </p:txBody>
      </p:sp>
      <p:sp>
        <p:nvSpPr>
          <p:cNvPr id="219" name="Google Shape;219;p52"/>
          <p:cNvSpPr txBox="1"/>
          <p:nvPr/>
        </p:nvSpPr>
        <p:spPr>
          <a:xfrm>
            <a:off x="0" y="-102870"/>
            <a:ext cx="6069330" cy="8797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2800" u="none" cap="none" strike="noStrike">
                <a:solidFill>
                  <a:schemeClr val="dk1"/>
                </a:solidFill>
                <a:latin typeface="Times New Roman"/>
                <a:ea typeface="Times New Roman"/>
                <a:cs typeface="Times New Roman"/>
                <a:sym typeface="Times New Roman"/>
              </a:rPr>
              <a:t>Function Point (FP) Estimation</a:t>
            </a:r>
            <a:endParaRPr/>
          </a:p>
          <a:p>
            <a:pPr indent="0" lvl="0" marL="0" marR="0" rtl="0" algn="l">
              <a:lnSpc>
                <a:spcPct val="100000"/>
              </a:lnSpc>
              <a:spcBef>
                <a:spcPts val="0"/>
              </a:spcBef>
              <a:spcAft>
                <a:spcPts val="0"/>
              </a:spcAft>
              <a:buNone/>
            </a:pPr>
            <a:r>
              <a:rPr b="1" i="0" lang="en-US" sz="2800" u="none" cap="none" strike="noStrike">
                <a:solidFill>
                  <a:schemeClr val="dk1"/>
                </a:solidFill>
                <a:latin typeface="Times New Roman"/>
                <a:ea typeface="Times New Roman"/>
                <a:cs typeface="Times New Roman"/>
                <a:sym typeface="Times New Roman"/>
              </a:rPr>
              <a:t>( cont..)</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graphicFrame>
        <p:nvGraphicFramePr>
          <p:cNvPr id="224" name="Google Shape;224;p53"/>
          <p:cNvGraphicFramePr/>
          <p:nvPr/>
        </p:nvGraphicFramePr>
        <p:xfrm>
          <a:off x="1106480" y="1609725"/>
          <a:ext cx="3000000" cy="3000000"/>
        </p:xfrm>
        <a:graphic>
          <a:graphicData uri="http://schemas.openxmlformats.org/drawingml/2006/table">
            <a:tbl>
              <a:tblPr bandRow="1" firstRow="1">
                <a:noFill/>
                <a:tableStyleId>{C065AEC0-F6E0-4BA5-9ED9-2F5C453BB6CF}</a:tableStyleId>
              </a:tblPr>
              <a:tblGrid>
                <a:gridCol w="2267500"/>
                <a:gridCol w="766475"/>
                <a:gridCol w="798425"/>
                <a:gridCol w="993600"/>
                <a:gridCol w="841375"/>
                <a:gridCol w="1571625"/>
              </a:tblGrid>
              <a:tr h="351575">
                <a:tc rowSpan="2">
                  <a:txBody>
                    <a:bodyPr/>
                    <a:lstStyle/>
                    <a:p>
                      <a:pPr indent="0" lvl="0" marL="0" marR="0" rtl="0" algn="l">
                        <a:lnSpc>
                          <a:spcPct val="100000"/>
                        </a:lnSpc>
                        <a:spcBef>
                          <a:spcPts val="0"/>
                        </a:spcBef>
                        <a:spcAft>
                          <a:spcPts val="0"/>
                        </a:spcAft>
                        <a:buNone/>
                      </a:pPr>
                      <a:r>
                        <a:rPr lang="en-US" sz="1500" u="none" cap="none" strike="noStrike">
                          <a:latin typeface="Times New Roman"/>
                          <a:ea typeface="Times New Roman"/>
                          <a:cs typeface="Times New Roman"/>
                          <a:sym typeface="Times New Roman"/>
                        </a:rPr>
                        <a:t>Information</a:t>
                      </a:r>
                      <a:r>
                        <a:rPr lang="en-US" sz="1500" u="none" cap="none" strike="noStrike">
                          <a:latin typeface="Times New Roman"/>
                          <a:ea typeface="Times New Roman"/>
                          <a:cs typeface="Times New Roman"/>
                          <a:sym typeface="Times New Roman"/>
                        </a:rPr>
                        <a:t> Domain Value</a:t>
                      </a:r>
                      <a:endParaRPr sz="1500" u="none" cap="none" strike="noStrike">
                        <a:latin typeface="Times New Roman"/>
                        <a:ea typeface="Times New Roman"/>
                        <a:cs typeface="Times New Roman"/>
                        <a:sym typeface="Times New Roman"/>
                      </a:endParaRPr>
                    </a:p>
                  </a:txBody>
                  <a:tcPr marT="28575" marB="28575" marR="57150" marL="57150"/>
                </a:tc>
                <a:tc rowSpan="2">
                  <a:txBody>
                    <a:bodyPr/>
                    <a:lstStyle/>
                    <a:p>
                      <a:pPr indent="0" lvl="0" marL="0" marR="0" rtl="0" algn="l">
                        <a:lnSpc>
                          <a:spcPct val="100000"/>
                        </a:lnSpc>
                        <a:spcBef>
                          <a:spcPts val="0"/>
                        </a:spcBef>
                        <a:spcAft>
                          <a:spcPts val="0"/>
                        </a:spcAft>
                        <a:buNone/>
                      </a:pPr>
                      <a:r>
                        <a:rPr lang="en-US" sz="1500" u="none" cap="none" strike="noStrike">
                          <a:latin typeface="Times New Roman"/>
                          <a:ea typeface="Times New Roman"/>
                          <a:cs typeface="Times New Roman"/>
                          <a:sym typeface="Times New Roman"/>
                        </a:rPr>
                        <a:t>Count</a:t>
                      </a:r>
                      <a:endParaRPr/>
                    </a:p>
                  </a:txBody>
                  <a:tcPr marT="28575" marB="28575" marR="57150" marL="57150"/>
                </a:tc>
                <a:tc gridSpan="3">
                  <a:txBody>
                    <a:bodyPr/>
                    <a:lstStyle/>
                    <a:p>
                      <a:pPr indent="0" lvl="0" marL="0" marR="0" rtl="0" algn="l">
                        <a:lnSpc>
                          <a:spcPct val="100000"/>
                        </a:lnSpc>
                        <a:spcBef>
                          <a:spcPts val="0"/>
                        </a:spcBef>
                        <a:spcAft>
                          <a:spcPts val="0"/>
                        </a:spcAft>
                        <a:buNone/>
                      </a:pPr>
                      <a:r>
                        <a:rPr lang="en-US" sz="1500" u="none" cap="none" strike="noStrike">
                          <a:latin typeface="Times New Roman"/>
                          <a:ea typeface="Times New Roman"/>
                          <a:cs typeface="Times New Roman"/>
                          <a:sym typeface="Times New Roman"/>
                        </a:rPr>
                        <a:t>Weight factor (WF)</a:t>
                      </a:r>
                      <a:endParaRPr/>
                    </a:p>
                  </a:txBody>
                  <a:tcPr marT="28575" marB="28575" marR="57150" marL="57150"/>
                </a:tc>
                <a:tc hMerge="1"/>
                <a:tc hMerge="1"/>
                <a:tc rowSpan="2">
                  <a:txBody>
                    <a:bodyPr/>
                    <a:lstStyle/>
                    <a:p>
                      <a:pPr indent="0" lvl="0" marL="0" marR="0" rtl="0" algn="l">
                        <a:lnSpc>
                          <a:spcPct val="100000"/>
                        </a:lnSpc>
                        <a:spcBef>
                          <a:spcPts val="0"/>
                        </a:spcBef>
                        <a:spcAft>
                          <a:spcPts val="0"/>
                        </a:spcAft>
                        <a:buNone/>
                      </a:pPr>
                      <a:r>
                        <a:rPr lang="en-US" sz="1500" u="none" cap="none" strike="noStrike">
                          <a:latin typeface="Times New Roman"/>
                          <a:ea typeface="Times New Roman"/>
                          <a:cs typeface="Times New Roman"/>
                          <a:sym typeface="Times New Roman"/>
                        </a:rPr>
                        <a:t>FP count</a:t>
                      </a:r>
                      <a:endParaRPr/>
                    </a:p>
                  </a:txBody>
                  <a:tcPr marT="28575" marB="28575" marR="57150" marL="57150"/>
                </a:tc>
              </a:tr>
              <a:tr h="500725">
                <a:tc vMerge="1"/>
                <a:tc vMerge="1"/>
                <a:tc>
                  <a:txBody>
                    <a:bodyPr/>
                    <a:lstStyle/>
                    <a:p>
                      <a:pPr indent="0" lvl="0" marL="0" marR="0" rtl="0" algn="l">
                        <a:lnSpc>
                          <a:spcPct val="100000"/>
                        </a:lnSpc>
                        <a:spcBef>
                          <a:spcPts val="0"/>
                        </a:spcBef>
                        <a:spcAft>
                          <a:spcPts val="0"/>
                        </a:spcAft>
                        <a:buNone/>
                      </a:pPr>
                      <a:r>
                        <a:rPr lang="en-US" sz="1500" u="none" cap="none" strike="noStrike">
                          <a:latin typeface="Times New Roman"/>
                          <a:ea typeface="Times New Roman"/>
                          <a:cs typeface="Times New Roman"/>
                          <a:sym typeface="Times New Roman"/>
                        </a:rPr>
                        <a:t>Simple</a:t>
                      </a:r>
                      <a:endParaRPr/>
                    </a:p>
                  </a:txBody>
                  <a:tcPr marT="28575" marB="28575" marR="57150" marL="57150"/>
                </a:tc>
                <a:tc>
                  <a:txBody>
                    <a:bodyPr/>
                    <a:lstStyle/>
                    <a:p>
                      <a:pPr indent="0" lvl="0" marL="0" marR="0" rtl="0" algn="l">
                        <a:lnSpc>
                          <a:spcPct val="100000"/>
                        </a:lnSpc>
                        <a:spcBef>
                          <a:spcPts val="0"/>
                        </a:spcBef>
                        <a:spcAft>
                          <a:spcPts val="0"/>
                        </a:spcAft>
                        <a:buNone/>
                      </a:pPr>
                      <a:r>
                        <a:rPr lang="en-US" sz="1500" u="none" cap="none" strike="noStrike">
                          <a:latin typeface="Times New Roman"/>
                          <a:ea typeface="Times New Roman"/>
                          <a:cs typeface="Times New Roman"/>
                          <a:sym typeface="Times New Roman"/>
                        </a:rPr>
                        <a:t>Average</a:t>
                      </a:r>
                      <a:endParaRPr/>
                    </a:p>
                  </a:txBody>
                  <a:tcPr marT="28575" marB="28575" marR="57150" marL="57150"/>
                </a:tc>
                <a:tc>
                  <a:txBody>
                    <a:bodyPr/>
                    <a:lstStyle/>
                    <a:p>
                      <a:pPr indent="0" lvl="0" marL="0" marR="0" rtl="0" algn="l">
                        <a:lnSpc>
                          <a:spcPct val="100000"/>
                        </a:lnSpc>
                        <a:spcBef>
                          <a:spcPts val="0"/>
                        </a:spcBef>
                        <a:spcAft>
                          <a:spcPts val="0"/>
                        </a:spcAft>
                        <a:buNone/>
                      </a:pPr>
                      <a:r>
                        <a:rPr lang="en-US" sz="1500" u="none" cap="none" strike="noStrike">
                          <a:latin typeface="Times New Roman"/>
                          <a:ea typeface="Times New Roman"/>
                          <a:cs typeface="Times New Roman"/>
                          <a:sym typeface="Times New Roman"/>
                        </a:rPr>
                        <a:t>Complex</a:t>
                      </a:r>
                      <a:endParaRPr/>
                    </a:p>
                  </a:txBody>
                  <a:tcPr marT="28575" marB="28575" marR="57150" marL="57150"/>
                </a:tc>
                <a:tc vMerge="1"/>
              </a:tr>
              <a:tr h="342900">
                <a:tc>
                  <a:txBody>
                    <a:bodyPr/>
                    <a:lstStyle/>
                    <a:p>
                      <a:pPr indent="0" lvl="0" marL="0" marR="0" rtl="0" algn="l">
                        <a:lnSpc>
                          <a:spcPct val="100000"/>
                        </a:lnSpc>
                        <a:spcBef>
                          <a:spcPts val="0"/>
                        </a:spcBef>
                        <a:spcAft>
                          <a:spcPts val="0"/>
                        </a:spcAft>
                        <a:buNone/>
                      </a:pPr>
                      <a:r>
                        <a:rPr lang="en-US" sz="1500" u="none" cap="none" strike="noStrike">
                          <a:solidFill>
                            <a:schemeClr val="dk1"/>
                          </a:solidFill>
                          <a:latin typeface="Times New Roman"/>
                          <a:ea typeface="Times New Roman"/>
                          <a:cs typeface="Times New Roman"/>
                          <a:sym typeface="Times New Roman"/>
                        </a:rPr>
                        <a:t>External Inputs </a:t>
                      </a:r>
                      <a:endParaRPr sz="1500" u="none" cap="none" strike="noStrike">
                        <a:latin typeface="Times New Roman"/>
                        <a:ea typeface="Times New Roman"/>
                        <a:cs typeface="Times New Roman"/>
                        <a:sym typeface="Times New Roman"/>
                      </a:endParaRPr>
                    </a:p>
                  </a:txBody>
                  <a:tcPr marT="28575" marB="28575" marR="57150" marL="57150"/>
                </a:tc>
                <a:tc>
                  <a:txBody>
                    <a:bodyPr/>
                    <a:lstStyle/>
                    <a:p>
                      <a:pPr indent="0" lvl="0" marL="0" marR="0" rtl="0" algn="l">
                        <a:lnSpc>
                          <a:spcPct val="100000"/>
                        </a:lnSpc>
                        <a:spcBef>
                          <a:spcPts val="0"/>
                        </a:spcBef>
                        <a:spcAft>
                          <a:spcPts val="0"/>
                        </a:spcAft>
                        <a:buNone/>
                      </a:pPr>
                      <a:r>
                        <a:rPr lang="en-US" sz="1400" u="none" cap="none" strike="noStrike"/>
                        <a:t>A</a:t>
                      </a:r>
                      <a:endParaRPr/>
                    </a:p>
                  </a:txBody>
                  <a:tcPr marT="28575" marB="28575" marR="57150" marL="57150"/>
                </a:tc>
                <a:tc>
                  <a:txBody>
                    <a:bodyPr/>
                    <a:lstStyle/>
                    <a:p>
                      <a:pPr indent="0" lvl="0" marL="0" marR="0" rtl="0" algn="l">
                        <a:lnSpc>
                          <a:spcPct val="100000"/>
                        </a:lnSpc>
                        <a:spcBef>
                          <a:spcPts val="0"/>
                        </a:spcBef>
                        <a:spcAft>
                          <a:spcPts val="0"/>
                        </a:spcAft>
                        <a:buNone/>
                      </a:pPr>
                      <a:r>
                        <a:rPr lang="en-US" sz="1500" u="none" cap="none" strike="noStrike">
                          <a:latin typeface="Times New Roman"/>
                          <a:ea typeface="Times New Roman"/>
                          <a:cs typeface="Times New Roman"/>
                          <a:sym typeface="Times New Roman"/>
                        </a:rPr>
                        <a:t>3</a:t>
                      </a:r>
                      <a:endParaRPr/>
                    </a:p>
                  </a:txBody>
                  <a:tcPr marT="28575" marB="28575" marR="57150" marL="57150"/>
                </a:tc>
                <a:tc>
                  <a:txBody>
                    <a:bodyPr/>
                    <a:lstStyle/>
                    <a:p>
                      <a:pPr indent="0" lvl="0" marL="0" marR="0" rtl="0" algn="l">
                        <a:lnSpc>
                          <a:spcPct val="100000"/>
                        </a:lnSpc>
                        <a:spcBef>
                          <a:spcPts val="0"/>
                        </a:spcBef>
                        <a:spcAft>
                          <a:spcPts val="0"/>
                        </a:spcAft>
                        <a:buNone/>
                      </a:pPr>
                      <a:r>
                        <a:rPr lang="en-US" sz="1500" u="none" cap="none" strike="noStrike">
                          <a:latin typeface="Times New Roman"/>
                          <a:ea typeface="Times New Roman"/>
                          <a:cs typeface="Times New Roman"/>
                          <a:sym typeface="Times New Roman"/>
                        </a:rPr>
                        <a:t>4</a:t>
                      </a:r>
                      <a:endParaRPr/>
                    </a:p>
                  </a:txBody>
                  <a:tcPr marT="28575" marB="28575" marR="57150" marL="57150"/>
                </a:tc>
                <a:tc>
                  <a:txBody>
                    <a:bodyPr/>
                    <a:lstStyle/>
                    <a:p>
                      <a:pPr indent="0" lvl="0" marL="0" marR="0" rtl="0" algn="l">
                        <a:lnSpc>
                          <a:spcPct val="100000"/>
                        </a:lnSpc>
                        <a:spcBef>
                          <a:spcPts val="0"/>
                        </a:spcBef>
                        <a:spcAft>
                          <a:spcPts val="0"/>
                        </a:spcAft>
                        <a:buNone/>
                      </a:pPr>
                      <a:r>
                        <a:rPr lang="en-US" sz="1500" u="none" cap="none" strike="noStrike">
                          <a:latin typeface="Times New Roman"/>
                          <a:ea typeface="Times New Roman"/>
                          <a:cs typeface="Times New Roman"/>
                          <a:sym typeface="Times New Roman"/>
                        </a:rPr>
                        <a:t>6</a:t>
                      </a:r>
                      <a:endParaRPr/>
                    </a:p>
                  </a:txBody>
                  <a:tcPr marT="28575" marB="28575" marR="57150" marL="57150"/>
                </a:tc>
                <a:tc>
                  <a:txBody>
                    <a:bodyPr/>
                    <a:lstStyle/>
                    <a:p>
                      <a:pPr indent="0" lvl="0" marL="0" marR="0" rtl="0" algn="just">
                        <a:lnSpc>
                          <a:spcPct val="150000"/>
                        </a:lnSpc>
                        <a:spcBef>
                          <a:spcPts val="0"/>
                        </a:spcBef>
                        <a:spcAft>
                          <a:spcPts val="0"/>
                        </a:spcAft>
                        <a:buNone/>
                      </a:pPr>
                      <a:r>
                        <a:rPr lang="en-US" sz="1500" u="none" cap="none" strike="noStrike">
                          <a:latin typeface="Times New Roman"/>
                          <a:ea typeface="Times New Roman"/>
                          <a:cs typeface="Times New Roman"/>
                          <a:sym typeface="Times New Roman"/>
                        </a:rPr>
                        <a:t>P = A * WF </a:t>
                      </a:r>
                      <a:endParaRPr sz="1500" u="none" cap="none" strike="noStrike">
                        <a:latin typeface="Calibri"/>
                        <a:ea typeface="Calibri"/>
                        <a:cs typeface="Calibri"/>
                        <a:sym typeface="Calibri"/>
                      </a:endParaRPr>
                    </a:p>
                  </a:txBody>
                  <a:tcPr marT="0" marB="0" marR="42875" marL="42875"/>
                </a:tc>
              </a:tr>
              <a:tr h="342900">
                <a:tc>
                  <a:txBody>
                    <a:bodyPr/>
                    <a:lstStyle/>
                    <a:p>
                      <a:pPr indent="0" lvl="0" marL="0" marR="0" rtl="0" algn="l">
                        <a:lnSpc>
                          <a:spcPct val="150000"/>
                        </a:lnSpc>
                        <a:spcBef>
                          <a:spcPts val="0"/>
                        </a:spcBef>
                        <a:spcAft>
                          <a:spcPts val="0"/>
                        </a:spcAft>
                        <a:buNone/>
                      </a:pPr>
                      <a:r>
                        <a:rPr lang="en-US" sz="1500" u="none" cap="none" strike="noStrike">
                          <a:latin typeface="Times New Roman"/>
                          <a:ea typeface="Times New Roman"/>
                          <a:cs typeface="Times New Roman"/>
                          <a:sym typeface="Times New Roman"/>
                        </a:rPr>
                        <a:t>External Outputs</a:t>
                      </a:r>
                      <a:endParaRPr/>
                    </a:p>
                  </a:txBody>
                  <a:tcPr marT="0" marB="0" marR="42875" marL="42875"/>
                </a:tc>
                <a:tc>
                  <a:txBody>
                    <a:bodyPr/>
                    <a:lstStyle/>
                    <a:p>
                      <a:pPr indent="0" lvl="0" marL="0" marR="0" rtl="0" algn="l">
                        <a:lnSpc>
                          <a:spcPct val="100000"/>
                        </a:lnSpc>
                        <a:spcBef>
                          <a:spcPts val="0"/>
                        </a:spcBef>
                        <a:spcAft>
                          <a:spcPts val="0"/>
                        </a:spcAft>
                        <a:buNone/>
                      </a:pPr>
                      <a:r>
                        <a:rPr lang="en-US" sz="1400" u="none" cap="none" strike="noStrike"/>
                        <a:t>B</a:t>
                      </a:r>
                      <a:endParaRPr/>
                    </a:p>
                  </a:txBody>
                  <a:tcPr marT="28575" marB="28575" marR="57150" marL="57150"/>
                </a:tc>
                <a:tc>
                  <a:txBody>
                    <a:bodyPr/>
                    <a:lstStyle/>
                    <a:p>
                      <a:pPr indent="0" lvl="0" marL="0" marR="0" rtl="0" algn="l">
                        <a:lnSpc>
                          <a:spcPct val="100000"/>
                        </a:lnSpc>
                        <a:spcBef>
                          <a:spcPts val="0"/>
                        </a:spcBef>
                        <a:spcAft>
                          <a:spcPts val="0"/>
                        </a:spcAft>
                        <a:buNone/>
                      </a:pPr>
                      <a:r>
                        <a:rPr lang="en-US" sz="1500" u="none" cap="none" strike="noStrike">
                          <a:latin typeface="Times New Roman"/>
                          <a:ea typeface="Times New Roman"/>
                          <a:cs typeface="Times New Roman"/>
                          <a:sym typeface="Times New Roman"/>
                        </a:rPr>
                        <a:t>4</a:t>
                      </a:r>
                      <a:endParaRPr/>
                    </a:p>
                  </a:txBody>
                  <a:tcPr marT="28575" marB="28575" marR="57150" marL="57150"/>
                </a:tc>
                <a:tc>
                  <a:txBody>
                    <a:bodyPr/>
                    <a:lstStyle/>
                    <a:p>
                      <a:pPr indent="0" lvl="0" marL="0" marR="0" rtl="0" algn="l">
                        <a:lnSpc>
                          <a:spcPct val="100000"/>
                        </a:lnSpc>
                        <a:spcBef>
                          <a:spcPts val="0"/>
                        </a:spcBef>
                        <a:spcAft>
                          <a:spcPts val="0"/>
                        </a:spcAft>
                        <a:buNone/>
                      </a:pPr>
                      <a:r>
                        <a:rPr lang="en-US" sz="1500" u="none" cap="none" strike="noStrike">
                          <a:latin typeface="Times New Roman"/>
                          <a:ea typeface="Times New Roman"/>
                          <a:cs typeface="Times New Roman"/>
                          <a:sym typeface="Times New Roman"/>
                        </a:rPr>
                        <a:t>5</a:t>
                      </a:r>
                      <a:endParaRPr/>
                    </a:p>
                  </a:txBody>
                  <a:tcPr marT="28575" marB="28575" marR="57150" marL="57150"/>
                </a:tc>
                <a:tc>
                  <a:txBody>
                    <a:bodyPr/>
                    <a:lstStyle/>
                    <a:p>
                      <a:pPr indent="0" lvl="0" marL="0" marR="0" rtl="0" algn="l">
                        <a:lnSpc>
                          <a:spcPct val="100000"/>
                        </a:lnSpc>
                        <a:spcBef>
                          <a:spcPts val="0"/>
                        </a:spcBef>
                        <a:spcAft>
                          <a:spcPts val="0"/>
                        </a:spcAft>
                        <a:buNone/>
                      </a:pPr>
                      <a:r>
                        <a:rPr lang="en-US" sz="1500" u="none" cap="none" strike="noStrike">
                          <a:latin typeface="Times New Roman"/>
                          <a:ea typeface="Times New Roman"/>
                          <a:cs typeface="Times New Roman"/>
                          <a:sym typeface="Times New Roman"/>
                        </a:rPr>
                        <a:t>7</a:t>
                      </a:r>
                      <a:endParaRPr/>
                    </a:p>
                  </a:txBody>
                  <a:tcPr marT="28575" marB="28575" marR="57150" marL="57150"/>
                </a:tc>
                <a:tc>
                  <a:txBody>
                    <a:bodyPr/>
                    <a:lstStyle/>
                    <a:p>
                      <a:pPr indent="0" lvl="0" marL="0" marR="0" rtl="0" algn="just">
                        <a:lnSpc>
                          <a:spcPct val="150000"/>
                        </a:lnSpc>
                        <a:spcBef>
                          <a:spcPts val="0"/>
                        </a:spcBef>
                        <a:spcAft>
                          <a:spcPts val="0"/>
                        </a:spcAft>
                        <a:buNone/>
                      </a:pPr>
                      <a:r>
                        <a:rPr lang="en-US" sz="1500" u="none" cap="none" strike="noStrike">
                          <a:latin typeface="Times New Roman"/>
                          <a:ea typeface="Times New Roman"/>
                          <a:cs typeface="Times New Roman"/>
                          <a:sym typeface="Times New Roman"/>
                        </a:rPr>
                        <a:t>Q = B * WF</a:t>
                      </a:r>
                      <a:endParaRPr sz="1500" u="none" cap="none" strike="noStrike">
                        <a:latin typeface="Calibri"/>
                        <a:ea typeface="Calibri"/>
                        <a:cs typeface="Calibri"/>
                        <a:sym typeface="Calibri"/>
                      </a:endParaRPr>
                    </a:p>
                  </a:txBody>
                  <a:tcPr marT="0" marB="0" marR="42875" marL="42875"/>
                </a:tc>
              </a:tr>
              <a:tr h="342900">
                <a:tc>
                  <a:txBody>
                    <a:bodyPr/>
                    <a:lstStyle/>
                    <a:p>
                      <a:pPr indent="0" lvl="0" marL="0" marR="0" rtl="0" algn="l">
                        <a:lnSpc>
                          <a:spcPct val="150000"/>
                        </a:lnSpc>
                        <a:spcBef>
                          <a:spcPts val="0"/>
                        </a:spcBef>
                        <a:spcAft>
                          <a:spcPts val="0"/>
                        </a:spcAft>
                        <a:buNone/>
                      </a:pPr>
                      <a:r>
                        <a:rPr lang="en-US" sz="1500" u="none" cap="none" strike="noStrike">
                          <a:latin typeface="Times New Roman"/>
                          <a:ea typeface="Times New Roman"/>
                          <a:cs typeface="Times New Roman"/>
                          <a:sym typeface="Times New Roman"/>
                        </a:rPr>
                        <a:t>External Inquiries</a:t>
                      </a:r>
                      <a:endParaRPr/>
                    </a:p>
                  </a:txBody>
                  <a:tcPr marT="0" marB="0" marR="42875" marL="42875"/>
                </a:tc>
                <a:tc>
                  <a:txBody>
                    <a:bodyPr/>
                    <a:lstStyle/>
                    <a:p>
                      <a:pPr indent="0" lvl="0" marL="0" marR="0" rtl="0" algn="l">
                        <a:lnSpc>
                          <a:spcPct val="100000"/>
                        </a:lnSpc>
                        <a:spcBef>
                          <a:spcPts val="0"/>
                        </a:spcBef>
                        <a:spcAft>
                          <a:spcPts val="0"/>
                        </a:spcAft>
                        <a:buNone/>
                      </a:pPr>
                      <a:r>
                        <a:rPr lang="en-US" sz="1400" u="none" cap="none" strike="noStrike"/>
                        <a:t>C</a:t>
                      </a:r>
                      <a:endParaRPr/>
                    </a:p>
                  </a:txBody>
                  <a:tcPr marT="28575" marB="28575" marR="57150" marL="57150"/>
                </a:tc>
                <a:tc>
                  <a:txBody>
                    <a:bodyPr/>
                    <a:lstStyle/>
                    <a:p>
                      <a:pPr indent="0" lvl="0" marL="0" marR="0" rtl="0" algn="l">
                        <a:lnSpc>
                          <a:spcPct val="100000"/>
                        </a:lnSpc>
                        <a:spcBef>
                          <a:spcPts val="0"/>
                        </a:spcBef>
                        <a:spcAft>
                          <a:spcPts val="0"/>
                        </a:spcAft>
                        <a:buNone/>
                      </a:pPr>
                      <a:r>
                        <a:rPr lang="en-US" sz="1500" u="none" cap="none" strike="noStrike">
                          <a:latin typeface="Times New Roman"/>
                          <a:ea typeface="Times New Roman"/>
                          <a:cs typeface="Times New Roman"/>
                          <a:sym typeface="Times New Roman"/>
                        </a:rPr>
                        <a:t>3</a:t>
                      </a:r>
                      <a:endParaRPr/>
                    </a:p>
                  </a:txBody>
                  <a:tcPr marT="28575" marB="28575" marR="57150" marL="57150"/>
                </a:tc>
                <a:tc>
                  <a:txBody>
                    <a:bodyPr/>
                    <a:lstStyle/>
                    <a:p>
                      <a:pPr indent="0" lvl="0" marL="0" marR="0" rtl="0" algn="l">
                        <a:lnSpc>
                          <a:spcPct val="100000"/>
                        </a:lnSpc>
                        <a:spcBef>
                          <a:spcPts val="0"/>
                        </a:spcBef>
                        <a:spcAft>
                          <a:spcPts val="0"/>
                        </a:spcAft>
                        <a:buNone/>
                      </a:pPr>
                      <a:r>
                        <a:rPr lang="en-US" sz="1500" u="none" cap="none" strike="noStrike">
                          <a:latin typeface="Times New Roman"/>
                          <a:ea typeface="Times New Roman"/>
                          <a:cs typeface="Times New Roman"/>
                          <a:sym typeface="Times New Roman"/>
                        </a:rPr>
                        <a:t>4</a:t>
                      </a:r>
                      <a:endParaRPr/>
                    </a:p>
                  </a:txBody>
                  <a:tcPr marT="28575" marB="28575" marR="57150" marL="57150"/>
                </a:tc>
                <a:tc>
                  <a:txBody>
                    <a:bodyPr/>
                    <a:lstStyle/>
                    <a:p>
                      <a:pPr indent="0" lvl="0" marL="0" marR="0" rtl="0" algn="l">
                        <a:lnSpc>
                          <a:spcPct val="100000"/>
                        </a:lnSpc>
                        <a:spcBef>
                          <a:spcPts val="0"/>
                        </a:spcBef>
                        <a:spcAft>
                          <a:spcPts val="0"/>
                        </a:spcAft>
                        <a:buNone/>
                      </a:pPr>
                      <a:r>
                        <a:rPr lang="en-US" sz="1500" u="none" cap="none" strike="noStrike">
                          <a:latin typeface="Times New Roman"/>
                          <a:ea typeface="Times New Roman"/>
                          <a:cs typeface="Times New Roman"/>
                          <a:sym typeface="Times New Roman"/>
                        </a:rPr>
                        <a:t>6</a:t>
                      </a:r>
                      <a:endParaRPr/>
                    </a:p>
                  </a:txBody>
                  <a:tcPr marT="28575" marB="28575" marR="57150" marL="57150"/>
                </a:tc>
                <a:tc>
                  <a:txBody>
                    <a:bodyPr/>
                    <a:lstStyle/>
                    <a:p>
                      <a:pPr indent="0" lvl="0" marL="0" marR="0" rtl="0" algn="just">
                        <a:lnSpc>
                          <a:spcPct val="150000"/>
                        </a:lnSpc>
                        <a:spcBef>
                          <a:spcPts val="0"/>
                        </a:spcBef>
                        <a:spcAft>
                          <a:spcPts val="0"/>
                        </a:spcAft>
                        <a:buNone/>
                      </a:pPr>
                      <a:r>
                        <a:rPr lang="en-US" sz="1500" u="none" cap="none" strike="noStrike">
                          <a:latin typeface="Times New Roman"/>
                          <a:ea typeface="Times New Roman"/>
                          <a:cs typeface="Times New Roman"/>
                          <a:sym typeface="Times New Roman"/>
                        </a:rPr>
                        <a:t>R = C * WF</a:t>
                      </a:r>
                      <a:endParaRPr sz="1500" u="none" cap="none" strike="noStrike">
                        <a:latin typeface="Calibri"/>
                        <a:ea typeface="Calibri"/>
                        <a:cs typeface="Calibri"/>
                        <a:sym typeface="Calibri"/>
                      </a:endParaRPr>
                    </a:p>
                  </a:txBody>
                  <a:tcPr marT="0" marB="0" marR="42875" marL="42875"/>
                </a:tc>
              </a:tr>
              <a:tr h="627625">
                <a:tc>
                  <a:txBody>
                    <a:bodyPr/>
                    <a:lstStyle/>
                    <a:p>
                      <a:pPr indent="0" lvl="0" marL="0" marR="0" rtl="0" algn="l">
                        <a:lnSpc>
                          <a:spcPct val="150000"/>
                        </a:lnSpc>
                        <a:spcBef>
                          <a:spcPts val="0"/>
                        </a:spcBef>
                        <a:spcAft>
                          <a:spcPts val="0"/>
                        </a:spcAft>
                        <a:buNone/>
                      </a:pPr>
                      <a:r>
                        <a:rPr lang="en-US" sz="1500" u="none" cap="none" strike="noStrike">
                          <a:latin typeface="Times New Roman"/>
                          <a:ea typeface="Times New Roman"/>
                          <a:cs typeface="Times New Roman"/>
                          <a:sym typeface="Times New Roman"/>
                        </a:rPr>
                        <a:t>Internal Logical Files</a:t>
                      </a:r>
                      <a:endParaRPr/>
                    </a:p>
                  </a:txBody>
                  <a:tcPr marT="0" marB="0" marR="42875" marL="42875"/>
                </a:tc>
                <a:tc>
                  <a:txBody>
                    <a:bodyPr/>
                    <a:lstStyle/>
                    <a:p>
                      <a:pPr indent="0" lvl="0" marL="0" marR="0" rtl="0" algn="l">
                        <a:lnSpc>
                          <a:spcPct val="100000"/>
                        </a:lnSpc>
                        <a:spcBef>
                          <a:spcPts val="0"/>
                        </a:spcBef>
                        <a:spcAft>
                          <a:spcPts val="0"/>
                        </a:spcAft>
                        <a:buNone/>
                      </a:pPr>
                      <a:r>
                        <a:rPr lang="en-US" sz="1400" u="none" cap="none" strike="noStrike"/>
                        <a:t>D</a:t>
                      </a:r>
                      <a:endParaRPr/>
                    </a:p>
                  </a:txBody>
                  <a:tcPr marT="28575" marB="28575" marR="57150" marL="57150"/>
                </a:tc>
                <a:tc>
                  <a:txBody>
                    <a:bodyPr/>
                    <a:lstStyle/>
                    <a:p>
                      <a:pPr indent="0" lvl="0" marL="0" marR="0" rtl="0" algn="l">
                        <a:lnSpc>
                          <a:spcPct val="100000"/>
                        </a:lnSpc>
                        <a:spcBef>
                          <a:spcPts val="0"/>
                        </a:spcBef>
                        <a:spcAft>
                          <a:spcPts val="0"/>
                        </a:spcAft>
                        <a:buNone/>
                      </a:pPr>
                      <a:r>
                        <a:rPr lang="en-US" sz="1500" u="none" cap="none" strike="noStrike">
                          <a:latin typeface="Times New Roman"/>
                          <a:ea typeface="Times New Roman"/>
                          <a:cs typeface="Times New Roman"/>
                          <a:sym typeface="Times New Roman"/>
                        </a:rPr>
                        <a:t>7</a:t>
                      </a:r>
                      <a:endParaRPr/>
                    </a:p>
                  </a:txBody>
                  <a:tcPr marT="28575" marB="28575" marR="57150" marL="57150"/>
                </a:tc>
                <a:tc>
                  <a:txBody>
                    <a:bodyPr/>
                    <a:lstStyle/>
                    <a:p>
                      <a:pPr indent="0" lvl="0" marL="0" marR="0" rtl="0" algn="l">
                        <a:lnSpc>
                          <a:spcPct val="100000"/>
                        </a:lnSpc>
                        <a:spcBef>
                          <a:spcPts val="0"/>
                        </a:spcBef>
                        <a:spcAft>
                          <a:spcPts val="0"/>
                        </a:spcAft>
                        <a:buNone/>
                      </a:pPr>
                      <a:r>
                        <a:rPr lang="en-US" sz="1500" u="none" cap="none" strike="noStrike">
                          <a:latin typeface="Times New Roman"/>
                          <a:ea typeface="Times New Roman"/>
                          <a:cs typeface="Times New Roman"/>
                          <a:sym typeface="Times New Roman"/>
                        </a:rPr>
                        <a:t>10</a:t>
                      </a:r>
                      <a:endParaRPr/>
                    </a:p>
                  </a:txBody>
                  <a:tcPr marT="28575" marB="28575" marR="57150" marL="57150"/>
                </a:tc>
                <a:tc>
                  <a:txBody>
                    <a:bodyPr/>
                    <a:lstStyle/>
                    <a:p>
                      <a:pPr indent="0" lvl="0" marL="0" marR="0" rtl="0" algn="l">
                        <a:lnSpc>
                          <a:spcPct val="100000"/>
                        </a:lnSpc>
                        <a:spcBef>
                          <a:spcPts val="0"/>
                        </a:spcBef>
                        <a:spcAft>
                          <a:spcPts val="0"/>
                        </a:spcAft>
                        <a:buNone/>
                      </a:pPr>
                      <a:r>
                        <a:rPr lang="en-US" sz="1500" u="none" cap="none" strike="noStrike">
                          <a:latin typeface="Times New Roman"/>
                          <a:ea typeface="Times New Roman"/>
                          <a:cs typeface="Times New Roman"/>
                          <a:sym typeface="Times New Roman"/>
                        </a:rPr>
                        <a:t>15</a:t>
                      </a:r>
                      <a:endParaRPr/>
                    </a:p>
                  </a:txBody>
                  <a:tcPr marT="28575" marB="28575" marR="57150" marL="57150"/>
                </a:tc>
                <a:tc>
                  <a:txBody>
                    <a:bodyPr/>
                    <a:lstStyle/>
                    <a:p>
                      <a:pPr indent="0" lvl="0" marL="0" marR="0" rtl="0" algn="just">
                        <a:lnSpc>
                          <a:spcPct val="150000"/>
                        </a:lnSpc>
                        <a:spcBef>
                          <a:spcPts val="0"/>
                        </a:spcBef>
                        <a:spcAft>
                          <a:spcPts val="0"/>
                        </a:spcAft>
                        <a:buNone/>
                      </a:pPr>
                      <a:r>
                        <a:rPr lang="en-US" sz="1500" u="none" cap="none" strike="noStrike">
                          <a:latin typeface="Times New Roman"/>
                          <a:ea typeface="Times New Roman"/>
                          <a:cs typeface="Times New Roman"/>
                          <a:sym typeface="Times New Roman"/>
                        </a:rPr>
                        <a:t>S = D * WF</a:t>
                      </a:r>
                      <a:endParaRPr sz="1500" u="none" cap="none" strike="noStrike">
                        <a:latin typeface="Calibri"/>
                        <a:ea typeface="Calibri"/>
                        <a:cs typeface="Calibri"/>
                        <a:sym typeface="Calibri"/>
                      </a:endParaRPr>
                    </a:p>
                  </a:txBody>
                  <a:tcPr marT="0" marB="0" marR="42875" marL="42875"/>
                </a:tc>
              </a:tr>
              <a:tr h="627625">
                <a:tc>
                  <a:txBody>
                    <a:bodyPr/>
                    <a:lstStyle/>
                    <a:p>
                      <a:pPr indent="0" lvl="0" marL="0" marR="0" rtl="0" algn="l">
                        <a:lnSpc>
                          <a:spcPct val="150000"/>
                        </a:lnSpc>
                        <a:spcBef>
                          <a:spcPts val="0"/>
                        </a:spcBef>
                        <a:spcAft>
                          <a:spcPts val="0"/>
                        </a:spcAft>
                        <a:buNone/>
                      </a:pPr>
                      <a:r>
                        <a:rPr lang="en-US" sz="1500" u="none" cap="none" strike="noStrike">
                          <a:latin typeface="Times New Roman"/>
                          <a:ea typeface="Times New Roman"/>
                          <a:cs typeface="Times New Roman"/>
                          <a:sym typeface="Times New Roman"/>
                        </a:rPr>
                        <a:t>External Interface Files</a:t>
                      </a:r>
                      <a:endParaRPr/>
                    </a:p>
                  </a:txBody>
                  <a:tcPr marT="0" marB="0" marR="42875" marL="42875"/>
                </a:tc>
                <a:tc>
                  <a:txBody>
                    <a:bodyPr/>
                    <a:lstStyle/>
                    <a:p>
                      <a:pPr indent="0" lvl="0" marL="0" marR="0" rtl="0" algn="l">
                        <a:lnSpc>
                          <a:spcPct val="100000"/>
                        </a:lnSpc>
                        <a:spcBef>
                          <a:spcPts val="0"/>
                        </a:spcBef>
                        <a:spcAft>
                          <a:spcPts val="0"/>
                        </a:spcAft>
                        <a:buNone/>
                      </a:pPr>
                      <a:r>
                        <a:rPr lang="en-US" sz="1400" u="none" cap="none" strike="noStrike"/>
                        <a:t>E</a:t>
                      </a:r>
                      <a:endParaRPr/>
                    </a:p>
                  </a:txBody>
                  <a:tcPr marT="28575" marB="28575" marR="57150" marL="57150"/>
                </a:tc>
                <a:tc>
                  <a:txBody>
                    <a:bodyPr/>
                    <a:lstStyle/>
                    <a:p>
                      <a:pPr indent="0" lvl="0" marL="0" marR="0" rtl="0" algn="l">
                        <a:lnSpc>
                          <a:spcPct val="100000"/>
                        </a:lnSpc>
                        <a:spcBef>
                          <a:spcPts val="0"/>
                        </a:spcBef>
                        <a:spcAft>
                          <a:spcPts val="0"/>
                        </a:spcAft>
                        <a:buNone/>
                      </a:pPr>
                      <a:r>
                        <a:rPr lang="en-US" sz="1500" u="none" cap="none" strike="noStrike">
                          <a:latin typeface="Times New Roman"/>
                          <a:ea typeface="Times New Roman"/>
                          <a:cs typeface="Times New Roman"/>
                          <a:sym typeface="Times New Roman"/>
                        </a:rPr>
                        <a:t>5</a:t>
                      </a:r>
                      <a:endParaRPr/>
                    </a:p>
                  </a:txBody>
                  <a:tcPr marT="28575" marB="28575" marR="57150" marL="57150"/>
                </a:tc>
                <a:tc>
                  <a:txBody>
                    <a:bodyPr/>
                    <a:lstStyle/>
                    <a:p>
                      <a:pPr indent="0" lvl="0" marL="0" marR="0" rtl="0" algn="l">
                        <a:lnSpc>
                          <a:spcPct val="100000"/>
                        </a:lnSpc>
                        <a:spcBef>
                          <a:spcPts val="0"/>
                        </a:spcBef>
                        <a:spcAft>
                          <a:spcPts val="0"/>
                        </a:spcAft>
                        <a:buNone/>
                      </a:pPr>
                      <a:r>
                        <a:rPr lang="en-US" sz="1500" u="none" cap="none" strike="noStrike">
                          <a:latin typeface="Times New Roman"/>
                          <a:ea typeface="Times New Roman"/>
                          <a:cs typeface="Times New Roman"/>
                          <a:sym typeface="Times New Roman"/>
                        </a:rPr>
                        <a:t>7</a:t>
                      </a:r>
                      <a:endParaRPr/>
                    </a:p>
                  </a:txBody>
                  <a:tcPr marT="28575" marB="28575" marR="57150" marL="57150"/>
                </a:tc>
                <a:tc>
                  <a:txBody>
                    <a:bodyPr/>
                    <a:lstStyle/>
                    <a:p>
                      <a:pPr indent="0" lvl="0" marL="0" marR="0" rtl="0" algn="l">
                        <a:lnSpc>
                          <a:spcPct val="100000"/>
                        </a:lnSpc>
                        <a:spcBef>
                          <a:spcPts val="0"/>
                        </a:spcBef>
                        <a:spcAft>
                          <a:spcPts val="0"/>
                        </a:spcAft>
                        <a:buNone/>
                      </a:pPr>
                      <a:r>
                        <a:rPr lang="en-US" sz="1500" u="none" cap="none" strike="noStrike">
                          <a:latin typeface="Times New Roman"/>
                          <a:ea typeface="Times New Roman"/>
                          <a:cs typeface="Times New Roman"/>
                          <a:sym typeface="Times New Roman"/>
                        </a:rPr>
                        <a:t>10</a:t>
                      </a:r>
                      <a:endParaRPr/>
                    </a:p>
                  </a:txBody>
                  <a:tcPr marT="28575" marB="28575" marR="57150" marL="57150"/>
                </a:tc>
                <a:tc>
                  <a:txBody>
                    <a:bodyPr/>
                    <a:lstStyle/>
                    <a:p>
                      <a:pPr indent="0" lvl="0" marL="0" marR="0" rtl="0" algn="just">
                        <a:lnSpc>
                          <a:spcPct val="150000"/>
                        </a:lnSpc>
                        <a:spcBef>
                          <a:spcPts val="0"/>
                        </a:spcBef>
                        <a:spcAft>
                          <a:spcPts val="0"/>
                        </a:spcAft>
                        <a:buNone/>
                      </a:pPr>
                      <a:r>
                        <a:rPr lang="en-US" sz="1500" u="none" cap="none" strike="noStrike">
                          <a:latin typeface="Times New Roman"/>
                          <a:ea typeface="Times New Roman"/>
                          <a:cs typeface="Times New Roman"/>
                          <a:sym typeface="Times New Roman"/>
                        </a:rPr>
                        <a:t>T = E * WF</a:t>
                      </a:r>
                      <a:endParaRPr sz="1500" u="none" cap="none" strike="noStrike">
                        <a:latin typeface="Calibri"/>
                        <a:ea typeface="Calibri"/>
                        <a:cs typeface="Calibri"/>
                        <a:sym typeface="Calibri"/>
                      </a:endParaRPr>
                    </a:p>
                  </a:txBody>
                  <a:tcPr marT="0" marB="0" marR="42875" marL="42875"/>
                </a:tc>
              </a:tr>
              <a:tr h="285750">
                <a:tc gridSpan="5">
                  <a:txBody>
                    <a:bodyPr/>
                    <a:lstStyle/>
                    <a:p>
                      <a:pPr indent="0" lvl="0" marL="0" marR="0" rtl="0" algn="l">
                        <a:lnSpc>
                          <a:spcPct val="100000"/>
                        </a:lnSpc>
                        <a:spcBef>
                          <a:spcPts val="0"/>
                        </a:spcBef>
                        <a:spcAft>
                          <a:spcPts val="0"/>
                        </a:spcAft>
                        <a:buNone/>
                      </a:pPr>
                      <a:r>
                        <a:rPr lang="en-US" sz="1500" u="none" cap="none" strike="noStrike">
                          <a:latin typeface="Times New Roman"/>
                          <a:ea typeface="Times New Roman"/>
                          <a:cs typeface="Times New Roman"/>
                          <a:sym typeface="Times New Roman"/>
                        </a:rPr>
                        <a:t>Count</a:t>
                      </a:r>
                      <a:r>
                        <a:rPr lang="en-US" sz="1500" u="none" cap="none" strike="noStrike">
                          <a:latin typeface="Times New Roman"/>
                          <a:ea typeface="Times New Roman"/>
                          <a:cs typeface="Times New Roman"/>
                          <a:sym typeface="Times New Roman"/>
                        </a:rPr>
                        <a:t> Total</a:t>
                      </a:r>
                      <a:endParaRPr sz="1500" u="none" cap="none" strike="noStrike">
                        <a:latin typeface="Times New Roman"/>
                        <a:ea typeface="Times New Roman"/>
                        <a:cs typeface="Times New Roman"/>
                        <a:sym typeface="Times New Roman"/>
                      </a:endParaRPr>
                    </a:p>
                  </a:txBody>
                  <a:tcPr marT="28575" marB="28575" marR="57150" marL="57150"/>
                </a:tc>
                <a:tc hMerge="1"/>
                <a:tc hMerge="1"/>
                <a:tc hMerge="1"/>
                <a:tc hMerge="1"/>
                <a:tc>
                  <a:txBody>
                    <a:bodyPr/>
                    <a:lstStyle/>
                    <a:p>
                      <a:pPr indent="0" lvl="0" marL="0" marR="0" rtl="0" algn="l">
                        <a:lnSpc>
                          <a:spcPct val="100000"/>
                        </a:lnSpc>
                        <a:spcBef>
                          <a:spcPts val="0"/>
                        </a:spcBef>
                        <a:spcAft>
                          <a:spcPts val="0"/>
                        </a:spcAft>
                        <a:buNone/>
                      </a:pPr>
                      <a:r>
                        <a:rPr lang="en-US" sz="1500" u="none" cap="none" strike="noStrike">
                          <a:solidFill>
                            <a:schemeClr val="dk1"/>
                          </a:solidFill>
                          <a:latin typeface="Times New Roman"/>
                          <a:ea typeface="Times New Roman"/>
                          <a:cs typeface="Times New Roman"/>
                          <a:sym typeface="Times New Roman"/>
                        </a:rPr>
                        <a:t>U=(P +Q+R+S+T)</a:t>
                      </a:r>
                      <a:endParaRPr sz="1500" u="none" cap="none" strike="noStrike">
                        <a:latin typeface="Times New Roman"/>
                        <a:ea typeface="Times New Roman"/>
                        <a:cs typeface="Times New Roman"/>
                        <a:sym typeface="Times New Roman"/>
                      </a:endParaRPr>
                    </a:p>
                  </a:txBody>
                  <a:tcPr marT="28575" marB="28575" marR="57150" marL="57150"/>
                </a:tc>
              </a:tr>
            </a:tbl>
          </a:graphicData>
        </a:graphic>
      </p:graphicFrame>
      <p:sp>
        <p:nvSpPr>
          <p:cNvPr id="225" name="Google Shape;225;p53"/>
          <p:cNvSpPr txBox="1"/>
          <p:nvPr/>
        </p:nvSpPr>
        <p:spPr>
          <a:xfrm>
            <a:off x="3301288" y="5625465"/>
            <a:ext cx="2191626" cy="3231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500" u="none" cap="none" strike="noStrike">
                <a:solidFill>
                  <a:srgbClr val="000000"/>
                </a:solidFill>
                <a:latin typeface="Times New Roman"/>
                <a:ea typeface="Times New Roman"/>
                <a:cs typeface="Times New Roman"/>
                <a:sym typeface="Times New Roman"/>
              </a:rPr>
              <a:t>Table 2: FP Calculation </a:t>
            </a:r>
            <a:endParaRPr/>
          </a:p>
        </p:txBody>
      </p:sp>
      <p:sp>
        <p:nvSpPr>
          <p:cNvPr id="226" name="Google Shape;226;p53"/>
          <p:cNvSpPr txBox="1"/>
          <p:nvPr/>
        </p:nvSpPr>
        <p:spPr>
          <a:xfrm>
            <a:off x="0" y="-114300"/>
            <a:ext cx="6355080" cy="7768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2800" u="none" cap="none" strike="noStrike">
                <a:solidFill>
                  <a:schemeClr val="dk1"/>
                </a:solidFill>
                <a:latin typeface="Times New Roman"/>
                <a:ea typeface="Times New Roman"/>
                <a:cs typeface="Times New Roman"/>
                <a:sym typeface="Times New Roman"/>
              </a:rPr>
              <a:t>Function Point (FP) Estimation</a:t>
            </a:r>
            <a:endParaRPr/>
          </a:p>
          <a:p>
            <a:pPr indent="0" lvl="0" marL="0" marR="0" rtl="0" algn="l">
              <a:lnSpc>
                <a:spcPct val="100000"/>
              </a:lnSpc>
              <a:spcBef>
                <a:spcPts val="0"/>
              </a:spcBef>
              <a:spcAft>
                <a:spcPts val="0"/>
              </a:spcAft>
              <a:buNone/>
            </a:pPr>
            <a:r>
              <a:rPr b="1" i="0" lang="en-US" sz="2800" u="none" cap="none" strike="noStrike">
                <a:solidFill>
                  <a:schemeClr val="dk1"/>
                </a:solidFill>
                <a:latin typeface="Times New Roman"/>
                <a:ea typeface="Times New Roman"/>
                <a:cs typeface="Times New Roman"/>
                <a:sym typeface="Times New Roman"/>
              </a:rPr>
              <a:t>( cont..)</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54"/>
          <p:cNvSpPr txBox="1"/>
          <p:nvPr/>
        </p:nvSpPr>
        <p:spPr>
          <a:xfrm>
            <a:off x="619125" y="968613"/>
            <a:ext cx="7905750" cy="611994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To compute function points (FP), the following relationship is used:</a:t>
            </a:r>
            <a:endParaRPr/>
          </a:p>
          <a:p>
            <a:pPr indent="0" lvl="0" marL="0" marR="0" rtl="0" algn="ctr">
              <a:lnSpc>
                <a:spcPct val="100000"/>
              </a:lnSpc>
              <a:spcBef>
                <a:spcPts val="0"/>
              </a:spcBef>
              <a:spcAft>
                <a:spcPts val="0"/>
              </a:spcAft>
              <a:buNone/>
            </a:pPr>
            <a:r>
              <a:rPr b="1" i="0" lang="en-US" sz="2400" u="none" cap="none" strike="noStrike">
                <a:solidFill>
                  <a:srgbClr val="000000"/>
                </a:solidFill>
                <a:latin typeface="Times New Roman"/>
                <a:ea typeface="Times New Roman"/>
                <a:cs typeface="Times New Roman"/>
                <a:sym typeface="Times New Roman"/>
              </a:rPr>
              <a:t>FP = Count total *[0.65+ 0.01 * ∑(</a:t>
            </a:r>
            <a:r>
              <a:rPr b="1" i="1" lang="en-US" sz="2400" u="none" cap="none" strike="noStrike">
                <a:solidFill>
                  <a:srgbClr val="000000"/>
                </a:solidFill>
                <a:latin typeface="Times New Roman"/>
                <a:ea typeface="Times New Roman"/>
                <a:cs typeface="Times New Roman"/>
                <a:sym typeface="Times New Roman"/>
              </a:rPr>
              <a:t>F</a:t>
            </a:r>
            <a:r>
              <a:rPr b="1" baseline="-25000" i="0" lang="en-US" sz="2400" u="none" cap="none" strike="noStrike">
                <a:solidFill>
                  <a:srgbClr val="000000"/>
                </a:solidFill>
                <a:latin typeface="Times New Roman"/>
                <a:ea typeface="Times New Roman"/>
                <a:cs typeface="Times New Roman"/>
                <a:sym typeface="Times New Roman"/>
              </a:rPr>
              <a:t>i</a:t>
            </a:r>
            <a:r>
              <a:rPr b="1" i="0" lang="en-US" sz="2400" u="none" cap="none" strike="noStrike">
                <a:solidFill>
                  <a:srgbClr val="000000"/>
                </a:solidFill>
                <a:latin typeface="Times New Roman"/>
                <a:ea typeface="Times New Roman"/>
                <a:cs typeface="Times New Roman"/>
                <a:sym typeface="Times New Roman"/>
              </a:rPr>
              <a:t>)]</a:t>
            </a:r>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Where count total is the sum of all FP entries in above table. </a:t>
            </a:r>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 The F</a:t>
            </a:r>
            <a:r>
              <a:rPr b="0" baseline="-25000" i="0" lang="en-US" sz="2400" u="none" cap="none" strike="noStrike">
                <a:solidFill>
                  <a:srgbClr val="000000"/>
                </a:solidFill>
                <a:latin typeface="Times New Roman"/>
                <a:ea typeface="Times New Roman"/>
                <a:cs typeface="Times New Roman"/>
                <a:sym typeface="Times New Roman"/>
              </a:rPr>
              <a:t>i</a:t>
            </a:r>
            <a:r>
              <a:rPr b="0" i="0" lang="en-US" sz="2400" u="none" cap="none" strike="noStrike">
                <a:solidFill>
                  <a:srgbClr val="000000"/>
                </a:solidFill>
                <a:latin typeface="Times New Roman"/>
                <a:ea typeface="Times New Roman"/>
                <a:cs typeface="Times New Roman"/>
                <a:sym typeface="Times New Roman"/>
              </a:rPr>
              <a:t> (i =1 to 14) are value adjustment factors (VAF) based on responses to the 14 questions. </a:t>
            </a:r>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Value adjustment factors are used to provide an indication of problem complexity. Each of these questions is answered using a scale that ranges from 0  to 5. </a:t>
            </a:r>
            <a:endParaRPr/>
          </a:p>
          <a:p>
            <a:pPr indent="0" lvl="0" marL="0" marR="0" rtl="0" algn="ctr">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    0- No influence </a:t>
            </a:r>
            <a:endParaRPr/>
          </a:p>
          <a:p>
            <a:pPr indent="0" lvl="0" marL="0" marR="0" rtl="0" algn="ctr">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1- Incidental</a:t>
            </a:r>
            <a:endParaRPr/>
          </a:p>
          <a:p>
            <a:pPr indent="0" lvl="0" marL="0" marR="0" rtl="0" algn="ctr">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2- Moderate</a:t>
            </a:r>
            <a:endParaRPr/>
          </a:p>
          <a:p>
            <a:pPr indent="0" lvl="0" marL="0" marR="0" rtl="0" algn="ctr">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3- Average</a:t>
            </a:r>
            <a:endParaRPr/>
          </a:p>
          <a:p>
            <a:pPr indent="0" lvl="0" marL="0" marR="0" rtl="0" algn="ctr">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                          4-Significant    5- Essential</a:t>
            </a:r>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232" name="Google Shape;232;p54"/>
          <p:cNvSpPr txBox="1"/>
          <p:nvPr/>
        </p:nvSpPr>
        <p:spPr>
          <a:xfrm>
            <a:off x="0" y="0"/>
            <a:ext cx="6355080" cy="6625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2800" u="none" cap="none" strike="noStrike">
                <a:solidFill>
                  <a:schemeClr val="dk1"/>
                </a:solidFill>
                <a:latin typeface="Times New Roman"/>
                <a:ea typeface="Times New Roman"/>
                <a:cs typeface="Times New Roman"/>
                <a:sym typeface="Times New Roman"/>
              </a:rPr>
              <a:t>Function Point (FP) Estimation</a:t>
            </a:r>
            <a:endParaRPr/>
          </a:p>
          <a:p>
            <a:pPr indent="0" lvl="0" marL="0" marR="0" rtl="0" algn="l">
              <a:lnSpc>
                <a:spcPct val="100000"/>
              </a:lnSpc>
              <a:spcBef>
                <a:spcPts val="0"/>
              </a:spcBef>
              <a:spcAft>
                <a:spcPts val="0"/>
              </a:spcAft>
              <a:buNone/>
            </a:pPr>
            <a:r>
              <a:rPr b="1" i="0" lang="en-US" sz="2800" u="none" cap="none" strike="noStrike">
                <a:solidFill>
                  <a:schemeClr val="dk1"/>
                </a:solidFill>
                <a:latin typeface="Times New Roman"/>
                <a:ea typeface="Times New Roman"/>
                <a:cs typeface="Times New Roman"/>
                <a:sym typeface="Times New Roman"/>
              </a:rPr>
              <a:t>( cont..)</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55"/>
          <p:cNvSpPr txBox="1"/>
          <p:nvPr/>
        </p:nvSpPr>
        <p:spPr>
          <a:xfrm>
            <a:off x="476250" y="1381126"/>
            <a:ext cx="8096250" cy="322408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Example of FP-based estimation</a:t>
            </a:r>
            <a:endParaRPr b="0" i="0" sz="24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 </a:t>
            </a:r>
            <a:endParaRPr/>
          </a:p>
          <a:p>
            <a:pPr indent="0" lvl="0" marL="0" marR="0" rtl="0" algn="just">
              <a:lnSpc>
                <a:spcPct val="150000"/>
              </a:lnSpc>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Decomposition for FP-based estimation focuses on information domain values rather than software functions.</a:t>
            </a:r>
            <a:endParaRPr/>
          </a:p>
          <a:p>
            <a:pPr indent="0" lvl="0" marL="0" marR="0" rtl="0" algn="just">
              <a:lnSpc>
                <a:spcPct val="150000"/>
              </a:lnSpc>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The  Table 3  represents estimating information domain values for CAD software.</a:t>
            </a:r>
            <a:endParaRPr/>
          </a:p>
          <a:p>
            <a:pPr indent="0" lvl="0" marL="0" marR="0" rtl="0" algn="l">
              <a:lnSpc>
                <a:spcPct val="150000"/>
              </a:lnSpc>
              <a:spcBef>
                <a:spcPts val="0"/>
              </a:spcBef>
              <a:spcAft>
                <a:spcPts val="0"/>
              </a:spcAft>
              <a:buNone/>
            </a:pPr>
            <a:r>
              <a:t/>
            </a:r>
            <a:endParaRPr b="0" i="0" sz="875" u="none" cap="none" strike="noStrike">
              <a:solidFill>
                <a:srgbClr val="000000"/>
              </a:solidFill>
              <a:latin typeface="Arial"/>
              <a:ea typeface="Arial"/>
              <a:cs typeface="Arial"/>
              <a:sym typeface="Arial"/>
            </a:endParaRPr>
          </a:p>
        </p:txBody>
      </p:sp>
      <p:sp>
        <p:nvSpPr>
          <p:cNvPr id="238" name="Google Shape;238;p55"/>
          <p:cNvSpPr txBox="1"/>
          <p:nvPr/>
        </p:nvSpPr>
        <p:spPr>
          <a:xfrm>
            <a:off x="0" y="0"/>
            <a:ext cx="6355080" cy="6625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2800" u="none" cap="none" strike="noStrike">
                <a:solidFill>
                  <a:schemeClr val="dk1"/>
                </a:solidFill>
                <a:latin typeface="Times New Roman"/>
                <a:ea typeface="Times New Roman"/>
                <a:cs typeface="Times New Roman"/>
                <a:sym typeface="Times New Roman"/>
              </a:rPr>
              <a:t>Function Point (FP) Estimation</a:t>
            </a:r>
            <a:endParaRPr/>
          </a:p>
          <a:p>
            <a:pPr indent="0" lvl="0" marL="0" marR="0" rtl="0" algn="l">
              <a:lnSpc>
                <a:spcPct val="100000"/>
              </a:lnSpc>
              <a:spcBef>
                <a:spcPts val="0"/>
              </a:spcBef>
              <a:spcAft>
                <a:spcPts val="0"/>
              </a:spcAft>
              <a:buNone/>
            </a:pPr>
            <a:r>
              <a:rPr b="1" i="0" lang="en-US" sz="2800" u="none" cap="none" strike="noStrike">
                <a:solidFill>
                  <a:schemeClr val="dk1"/>
                </a:solidFill>
                <a:latin typeface="Times New Roman"/>
                <a:ea typeface="Times New Roman"/>
                <a:cs typeface="Times New Roman"/>
                <a:sym typeface="Times New Roman"/>
              </a:rPr>
              <a:t>( cont..)</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graphicFrame>
        <p:nvGraphicFramePr>
          <p:cNvPr id="243" name="Google Shape;243;p56"/>
          <p:cNvGraphicFramePr/>
          <p:nvPr/>
        </p:nvGraphicFramePr>
        <p:xfrm>
          <a:off x="714375" y="1333500"/>
          <a:ext cx="3000000" cy="3000000"/>
        </p:xfrm>
        <a:graphic>
          <a:graphicData uri="http://schemas.openxmlformats.org/drawingml/2006/table">
            <a:tbl>
              <a:tblPr bandRow="1" firstRow="1">
                <a:noFill/>
                <a:tableStyleId>{C065AEC0-F6E0-4BA5-9ED9-2F5C453BB6CF}</a:tableStyleId>
              </a:tblPr>
              <a:tblGrid>
                <a:gridCol w="2277650"/>
                <a:gridCol w="960850"/>
                <a:gridCol w="571500"/>
                <a:gridCol w="1047750"/>
                <a:gridCol w="952500"/>
                <a:gridCol w="1047750"/>
                <a:gridCol w="571500"/>
              </a:tblGrid>
              <a:tr h="1314475">
                <a:tc>
                  <a:txBody>
                    <a:bodyPr/>
                    <a:lstStyle/>
                    <a:p>
                      <a:pPr indent="0" lvl="0" marL="0" marR="0" rtl="0" algn="just">
                        <a:lnSpc>
                          <a:spcPct val="115000"/>
                        </a:lnSpc>
                        <a:spcBef>
                          <a:spcPts val="0"/>
                        </a:spcBef>
                        <a:spcAft>
                          <a:spcPts val="0"/>
                        </a:spcAft>
                        <a:buNone/>
                      </a:pPr>
                      <a:r>
                        <a:rPr lang="en-US" sz="1500" u="none" cap="none" strike="noStrike">
                          <a:latin typeface="Times New Roman"/>
                          <a:ea typeface="Times New Roman"/>
                          <a:cs typeface="Times New Roman"/>
                          <a:sym typeface="Times New Roman"/>
                        </a:rPr>
                        <a:t>Information Domain value</a:t>
                      </a:r>
                      <a:endParaRPr/>
                    </a:p>
                  </a:txBody>
                  <a:tcPr marT="0" marB="0" marR="42875" marL="42875"/>
                </a:tc>
                <a:tc>
                  <a:txBody>
                    <a:bodyPr/>
                    <a:lstStyle/>
                    <a:p>
                      <a:pPr indent="0" lvl="0" marL="0" marR="0" rtl="0" algn="just">
                        <a:lnSpc>
                          <a:spcPct val="115000"/>
                        </a:lnSpc>
                        <a:spcBef>
                          <a:spcPts val="0"/>
                        </a:spcBef>
                        <a:spcAft>
                          <a:spcPts val="0"/>
                        </a:spcAft>
                        <a:buNone/>
                      </a:pPr>
                      <a:r>
                        <a:rPr lang="en-US" sz="1500" u="none" cap="none" strike="noStrike">
                          <a:latin typeface="Times New Roman"/>
                          <a:ea typeface="Times New Roman"/>
                          <a:cs typeface="Times New Roman"/>
                          <a:sym typeface="Times New Roman"/>
                        </a:rPr>
                        <a:t>Optimistic</a:t>
                      </a:r>
                      <a:endParaRPr/>
                    </a:p>
                    <a:p>
                      <a:pPr indent="0" lvl="0" marL="0" marR="0" rtl="0" algn="just">
                        <a:lnSpc>
                          <a:spcPct val="115000"/>
                        </a:lnSpc>
                        <a:spcBef>
                          <a:spcPts val="0"/>
                        </a:spcBef>
                        <a:spcAft>
                          <a:spcPts val="0"/>
                        </a:spcAft>
                        <a:buNone/>
                      </a:pPr>
                      <a:r>
                        <a:rPr lang="en-US" sz="1500" u="none" cap="none" strike="noStrike">
                          <a:latin typeface="Times New Roman"/>
                          <a:ea typeface="Times New Roman"/>
                          <a:cs typeface="Times New Roman"/>
                          <a:sym typeface="Times New Roman"/>
                        </a:rPr>
                        <a:t>(opt)</a:t>
                      </a:r>
                      <a:endParaRPr/>
                    </a:p>
                  </a:txBody>
                  <a:tcPr marT="0" marB="0" marR="42875" marL="42875"/>
                </a:tc>
                <a:tc>
                  <a:txBody>
                    <a:bodyPr/>
                    <a:lstStyle/>
                    <a:p>
                      <a:pPr indent="0" lvl="0" marL="0" marR="0" rtl="0" algn="just">
                        <a:lnSpc>
                          <a:spcPct val="115000"/>
                        </a:lnSpc>
                        <a:spcBef>
                          <a:spcPts val="0"/>
                        </a:spcBef>
                        <a:spcAft>
                          <a:spcPts val="0"/>
                        </a:spcAft>
                        <a:buNone/>
                      </a:pPr>
                      <a:r>
                        <a:rPr lang="en-US" sz="1500" u="none" cap="none" strike="noStrike">
                          <a:latin typeface="Times New Roman"/>
                          <a:ea typeface="Times New Roman"/>
                          <a:cs typeface="Times New Roman"/>
                          <a:sym typeface="Times New Roman"/>
                        </a:rPr>
                        <a:t>Most likely</a:t>
                      </a:r>
                      <a:endParaRPr/>
                    </a:p>
                    <a:p>
                      <a:pPr indent="0" lvl="0" marL="0" marR="0" rtl="0" algn="just">
                        <a:lnSpc>
                          <a:spcPct val="115000"/>
                        </a:lnSpc>
                        <a:spcBef>
                          <a:spcPts val="0"/>
                        </a:spcBef>
                        <a:spcAft>
                          <a:spcPts val="0"/>
                        </a:spcAft>
                        <a:buNone/>
                      </a:pPr>
                      <a:r>
                        <a:rPr lang="en-US" sz="1500" u="none" cap="none" strike="noStrike">
                          <a:latin typeface="Times New Roman"/>
                          <a:ea typeface="Times New Roman"/>
                          <a:cs typeface="Times New Roman"/>
                          <a:sym typeface="Times New Roman"/>
                        </a:rPr>
                        <a:t>(ml)</a:t>
                      </a:r>
                      <a:endParaRPr/>
                    </a:p>
                  </a:txBody>
                  <a:tcPr marT="0" marB="0" marR="42875" marL="42875"/>
                </a:tc>
                <a:tc>
                  <a:txBody>
                    <a:bodyPr/>
                    <a:lstStyle/>
                    <a:p>
                      <a:pPr indent="0" lvl="0" marL="0" marR="0" rtl="0" algn="just">
                        <a:lnSpc>
                          <a:spcPct val="115000"/>
                        </a:lnSpc>
                        <a:spcBef>
                          <a:spcPts val="0"/>
                        </a:spcBef>
                        <a:spcAft>
                          <a:spcPts val="0"/>
                        </a:spcAft>
                        <a:buNone/>
                      </a:pPr>
                      <a:r>
                        <a:rPr lang="en-US" sz="1500" u="none" cap="none" strike="noStrike">
                          <a:latin typeface="Times New Roman"/>
                          <a:ea typeface="Times New Roman"/>
                          <a:cs typeface="Times New Roman"/>
                          <a:sym typeface="Times New Roman"/>
                        </a:rPr>
                        <a:t>Pessimistic</a:t>
                      </a:r>
                      <a:endParaRPr/>
                    </a:p>
                    <a:p>
                      <a:pPr indent="0" lvl="0" marL="0" marR="0" rtl="0" algn="just">
                        <a:lnSpc>
                          <a:spcPct val="115000"/>
                        </a:lnSpc>
                        <a:spcBef>
                          <a:spcPts val="0"/>
                        </a:spcBef>
                        <a:spcAft>
                          <a:spcPts val="0"/>
                        </a:spcAft>
                        <a:buNone/>
                      </a:pPr>
                      <a:r>
                        <a:rPr lang="en-US" sz="1500" u="none" cap="none" strike="noStrike">
                          <a:latin typeface="Times New Roman"/>
                          <a:ea typeface="Times New Roman"/>
                          <a:cs typeface="Times New Roman"/>
                          <a:sym typeface="Times New Roman"/>
                        </a:rPr>
                        <a:t>(pess)</a:t>
                      </a:r>
                      <a:endParaRPr/>
                    </a:p>
                  </a:txBody>
                  <a:tcPr marT="0" marB="0" marR="42875" marL="42875"/>
                </a:tc>
                <a:tc>
                  <a:txBody>
                    <a:bodyPr/>
                    <a:lstStyle/>
                    <a:p>
                      <a:pPr indent="0" lvl="0" marL="0" marR="0" rtl="0" algn="just">
                        <a:lnSpc>
                          <a:spcPct val="115000"/>
                        </a:lnSpc>
                        <a:spcBef>
                          <a:spcPts val="0"/>
                        </a:spcBef>
                        <a:spcAft>
                          <a:spcPts val="0"/>
                        </a:spcAft>
                        <a:buNone/>
                      </a:pPr>
                      <a:r>
                        <a:rPr lang="en-US" sz="1500" u="none" cap="none" strike="noStrike">
                          <a:latin typeface="Times New Roman"/>
                          <a:ea typeface="Times New Roman"/>
                          <a:cs typeface="Times New Roman"/>
                          <a:sym typeface="Times New Roman"/>
                        </a:rPr>
                        <a:t>Estimated Count= (opt + 4*ml + pess)/6</a:t>
                      </a:r>
                      <a:endParaRPr/>
                    </a:p>
                  </a:txBody>
                  <a:tcPr marT="0" marB="0" marR="42875" marL="42875"/>
                </a:tc>
                <a:tc>
                  <a:txBody>
                    <a:bodyPr/>
                    <a:lstStyle/>
                    <a:p>
                      <a:pPr indent="0" lvl="0" marL="0" marR="0" rtl="0" algn="just">
                        <a:lnSpc>
                          <a:spcPct val="115000"/>
                        </a:lnSpc>
                        <a:spcBef>
                          <a:spcPts val="0"/>
                        </a:spcBef>
                        <a:spcAft>
                          <a:spcPts val="0"/>
                        </a:spcAft>
                        <a:buNone/>
                      </a:pPr>
                      <a:r>
                        <a:rPr lang="en-US" sz="1500" u="none" cap="none" strike="noStrike">
                          <a:latin typeface="Times New Roman"/>
                          <a:ea typeface="Times New Roman"/>
                          <a:cs typeface="Times New Roman"/>
                          <a:sym typeface="Times New Roman"/>
                        </a:rPr>
                        <a:t>Weight Factor</a:t>
                      </a:r>
                      <a:endParaRPr/>
                    </a:p>
                    <a:p>
                      <a:pPr indent="0" lvl="0" marL="0" marR="0" rtl="0" algn="just">
                        <a:lnSpc>
                          <a:spcPct val="115000"/>
                        </a:lnSpc>
                        <a:spcBef>
                          <a:spcPts val="0"/>
                        </a:spcBef>
                        <a:spcAft>
                          <a:spcPts val="0"/>
                        </a:spcAft>
                        <a:buNone/>
                      </a:pPr>
                      <a:r>
                        <a:rPr lang="en-US" sz="1500" u="none" cap="none" strike="noStrike">
                          <a:latin typeface="Times New Roman"/>
                          <a:ea typeface="Times New Roman"/>
                          <a:cs typeface="Times New Roman"/>
                          <a:sym typeface="Times New Roman"/>
                        </a:rPr>
                        <a:t>(average)</a:t>
                      </a:r>
                      <a:endParaRPr/>
                    </a:p>
                  </a:txBody>
                  <a:tcPr marT="0" marB="0" marR="42875" marL="42875"/>
                </a:tc>
                <a:tc>
                  <a:txBody>
                    <a:bodyPr/>
                    <a:lstStyle/>
                    <a:p>
                      <a:pPr indent="0" lvl="0" marL="0" marR="0" rtl="0" algn="just">
                        <a:lnSpc>
                          <a:spcPct val="115000"/>
                        </a:lnSpc>
                        <a:spcBef>
                          <a:spcPts val="0"/>
                        </a:spcBef>
                        <a:spcAft>
                          <a:spcPts val="0"/>
                        </a:spcAft>
                        <a:buNone/>
                      </a:pPr>
                      <a:r>
                        <a:rPr lang="en-US" sz="1300" u="none" cap="none" strike="noStrike">
                          <a:latin typeface="Times New Roman"/>
                          <a:ea typeface="Times New Roman"/>
                          <a:cs typeface="Times New Roman"/>
                          <a:sym typeface="Times New Roman"/>
                        </a:rPr>
                        <a:t>FP count</a:t>
                      </a:r>
                      <a:endParaRPr/>
                    </a:p>
                  </a:txBody>
                  <a:tcPr marT="0" marB="0" marR="42875" marL="42875"/>
                </a:tc>
              </a:tr>
              <a:tr h="428625">
                <a:tc>
                  <a:txBody>
                    <a:bodyPr/>
                    <a:lstStyle/>
                    <a:p>
                      <a:pPr indent="0" lvl="0" marL="0" marR="0" rtl="0" algn="l">
                        <a:lnSpc>
                          <a:spcPct val="115000"/>
                        </a:lnSpc>
                        <a:spcBef>
                          <a:spcPts val="0"/>
                        </a:spcBef>
                        <a:spcAft>
                          <a:spcPts val="0"/>
                        </a:spcAft>
                        <a:buNone/>
                      </a:pPr>
                      <a:r>
                        <a:rPr lang="en-US" sz="1500" u="none" cap="none" strike="noStrike">
                          <a:latin typeface="Times New Roman"/>
                          <a:ea typeface="Times New Roman"/>
                          <a:cs typeface="Times New Roman"/>
                          <a:sym typeface="Times New Roman"/>
                        </a:rPr>
                        <a:t>Number of external inputs</a:t>
                      </a:r>
                      <a:endParaRPr/>
                    </a:p>
                  </a:txBody>
                  <a:tcPr marT="0" marB="0" marR="42875" marL="42875"/>
                </a:tc>
                <a:tc>
                  <a:txBody>
                    <a:bodyPr/>
                    <a:lstStyle/>
                    <a:p>
                      <a:pPr indent="0" lvl="0" marL="0" marR="0" rtl="0" algn="just">
                        <a:lnSpc>
                          <a:spcPct val="115000"/>
                        </a:lnSpc>
                        <a:spcBef>
                          <a:spcPts val="0"/>
                        </a:spcBef>
                        <a:spcAft>
                          <a:spcPts val="0"/>
                        </a:spcAft>
                        <a:buNone/>
                      </a:pPr>
                      <a:r>
                        <a:rPr lang="en-US" sz="1500" u="none" cap="none" strike="noStrike">
                          <a:latin typeface="Times New Roman"/>
                          <a:ea typeface="Times New Roman"/>
                          <a:cs typeface="Times New Roman"/>
                          <a:sym typeface="Times New Roman"/>
                        </a:rPr>
                        <a:t>20</a:t>
                      </a:r>
                      <a:endParaRPr/>
                    </a:p>
                  </a:txBody>
                  <a:tcPr marT="0" marB="0" marR="42875" marL="42875"/>
                </a:tc>
                <a:tc>
                  <a:txBody>
                    <a:bodyPr/>
                    <a:lstStyle/>
                    <a:p>
                      <a:pPr indent="0" lvl="0" marL="0" marR="0" rtl="0" algn="just">
                        <a:lnSpc>
                          <a:spcPct val="115000"/>
                        </a:lnSpc>
                        <a:spcBef>
                          <a:spcPts val="0"/>
                        </a:spcBef>
                        <a:spcAft>
                          <a:spcPts val="0"/>
                        </a:spcAft>
                        <a:buNone/>
                      </a:pPr>
                      <a:r>
                        <a:rPr lang="en-US" sz="1500" u="none" cap="none" strike="noStrike">
                          <a:latin typeface="Times New Roman"/>
                          <a:ea typeface="Times New Roman"/>
                          <a:cs typeface="Times New Roman"/>
                          <a:sym typeface="Times New Roman"/>
                        </a:rPr>
                        <a:t>24</a:t>
                      </a:r>
                      <a:endParaRPr/>
                    </a:p>
                  </a:txBody>
                  <a:tcPr marT="0" marB="0" marR="42875" marL="42875"/>
                </a:tc>
                <a:tc>
                  <a:txBody>
                    <a:bodyPr/>
                    <a:lstStyle/>
                    <a:p>
                      <a:pPr indent="0" lvl="0" marL="0" marR="0" rtl="0" algn="just">
                        <a:lnSpc>
                          <a:spcPct val="115000"/>
                        </a:lnSpc>
                        <a:spcBef>
                          <a:spcPts val="0"/>
                        </a:spcBef>
                        <a:spcAft>
                          <a:spcPts val="0"/>
                        </a:spcAft>
                        <a:buNone/>
                      </a:pPr>
                      <a:r>
                        <a:rPr lang="en-US" sz="1500" u="none" cap="none" strike="noStrike">
                          <a:latin typeface="Times New Roman"/>
                          <a:ea typeface="Times New Roman"/>
                          <a:cs typeface="Times New Roman"/>
                          <a:sym typeface="Times New Roman"/>
                        </a:rPr>
                        <a:t>30</a:t>
                      </a:r>
                      <a:endParaRPr/>
                    </a:p>
                  </a:txBody>
                  <a:tcPr marT="0" marB="0" marR="42875" marL="42875"/>
                </a:tc>
                <a:tc>
                  <a:txBody>
                    <a:bodyPr/>
                    <a:lstStyle/>
                    <a:p>
                      <a:pPr indent="0" lvl="0" marL="0" marR="0" rtl="0" algn="just">
                        <a:lnSpc>
                          <a:spcPct val="115000"/>
                        </a:lnSpc>
                        <a:spcBef>
                          <a:spcPts val="0"/>
                        </a:spcBef>
                        <a:spcAft>
                          <a:spcPts val="0"/>
                        </a:spcAft>
                        <a:buNone/>
                      </a:pPr>
                      <a:r>
                        <a:rPr lang="en-US" sz="1500" u="none" cap="none" strike="noStrike">
                          <a:latin typeface="Times New Roman"/>
                          <a:ea typeface="Times New Roman"/>
                          <a:cs typeface="Times New Roman"/>
                          <a:sym typeface="Times New Roman"/>
                        </a:rPr>
                        <a:t>24</a:t>
                      </a:r>
                      <a:endParaRPr/>
                    </a:p>
                  </a:txBody>
                  <a:tcPr marT="0" marB="0" marR="42875" marL="42875"/>
                </a:tc>
                <a:tc>
                  <a:txBody>
                    <a:bodyPr/>
                    <a:lstStyle/>
                    <a:p>
                      <a:pPr indent="0" lvl="0" marL="0" marR="0" rtl="0" algn="just">
                        <a:lnSpc>
                          <a:spcPct val="115000"/>
                        </a:lnSpc>
                        <a:spcBef>
                          <a:spcPts val="0"/>
                        </a:spcBef>
                        <a:spcAft>
                          <a:spcPts val="0"/>
                        </a:spcAft>
                        <a:buNone/>
                      </a:pPr>
                      <a:r>
                        <a:rPr lang="en-US" sz="1500" u="none" cap="none" strike="noStrike">
                          <a:latin typeface="Times New Roman"/>
                          <a:ea typeface="Times New Roman"/>
                          <a:cs typeface="Times New Roman"/>
                          <a:sym typeface="Times New Roman"/>
                        </a:rPr>
                        <a:t>4</a:t>
                      </a:r>
                      <a:endParaRPr/>
                    </a:p>
                  </a:txBody>
                  <a:tcPr marT="0" marB="0" marR="42875" marL="42875"/>
                </a:tc>
                <a:tc>
                  <a:txBody>
                    <a:bodyPr/>
                    <a:lstStyle/>
                    <a:p>
                      <a:pPr indent="0" lvl="0" marL="0" marR="0" rtl="0" algn="just">
                        <a:lnSpc>
                          <a:spcPct val="115000"/>
                        </a:lnSpc>
                        <a:spcBef>
                          <a:spcPts val="0"/>
                        </a:spcBef>
                        <a:spcAft>
                          <a:spcPts val="0"/>
                        </a:spcAft>
                        <a:buNone/>
                      </a:pPr>
                      <a:r>
                        <a:rPr lang="en-US" sz="1500" u="none" cap="none" strike="noStrike">
                          <a:latin typeface="Times New Roman"/>
                          <a:ea typeface="Times New Roman"/>
                          <a:cs typeface="Times New Roman"/>
                          <a:sym typeface="Times New Roman"/>
                        </a:rPr>
                        <a:t>96</a:t>
                      </a:r>
                      <a:endParaRPr/>
                    </a:p>
                  </a:txBody>
                  <a:tcPr marT="0" marB="0" marR="42875" marL="42875"/>
                </a:tc>
              </a:tr>
              <a:tr h="381000">
                <a:tc>
                  <a:txBody>
                    <a:bodyPr/>
                    <a:lstStyle/>
                    <a:p>
                      <a:pPr indent="0" lvl="0" marL="0" marR="0" rtl="0" algn="l">
                        <a:lnSpc>
                          <a:spcPct val="115000"/>
                        </a:lnSpc>
                        <a:spcBef>
                          <a:spcPts val="0"/>
                        </a:spcBef>
                        <a:spcAft>
                          <a:spcPts val="0"/>
                        </a:spcAft>
                        <a:buNone/>
                      </a:pPr>
                      <a:r>
                        <a:rPr lang="en-US" sz="1500" u="none" cap="none" strike="noStrike">
                          <a:latin typeface="Times New Roman"/>
                          <a:ea typeface="Times New Roman"/>
                          <a:cs typeface="Times New Roman"/>
                          <a:sym typeface="Times New Roman"/>
                        </a:rPr>
                        <a:t>Number of external outputs</a:t>
                      </a:r>
                      <a:endParaRPr/>
                    </a:p>
                  </a:txBody>
                  <a:tcPr marT="0" marB="0" marR="42875" marL="42875"/>
                </a:tc>
                <a:tc>
                  <a:txBody>
                    <a:bodyPr/>
                    <a:lstStyle/>
                    <a:p>
                      <a:pPr indent="0" lvl="0" marL="0" marR="0" rtl="0" algn="just">
                        <a:lnSpc>
                          <a:spcPct val="115000"/>
                        </a:lnSpc>
                        <a:spcBef>
                          <a:spcPts val="0"/>
                        </a:spcBef>
                        <a:spcAft>
                          <a:spcPts val="0"/>
                        </a:spcAft>
                        <a:buNone/>
                      </a:pPr>
                      <a:r>
                        <a:rPr lang="en-US" sz="1500" u="none" cap="none" strike="noStrike">
                          <a:latin typeface="Times New Roman"/>
                          <a:ea typeface="Times New Roman"/>
                          <a:cs typeface="Times New Roman"/>
                          <a:sym typeface="Times New Roman"/>
                        </a:rPr>
                        <a:t>12</a:t>
                      </a:r>
                      <a:endParaRPr/>
                    </a:p>
                  </a:txBody>
                  <a:tcPr marT="0" marB="0" marR="42875" marL="42875"/>
                </a:tc>
                <a:tc>
                  <a:txBody>
                    <a:bodyPr/>
                    <a:lstStyle/>
                    <a:p>
                      <a:pPr indent="0" lvl="0" marL="0" marR="0" rtl="0" algn="just">
                        <a:lnSpc>
                          <a:spcPct val="115000"/>
                        </a:lnSpc>
                        <a:spcBef>
                          <a:spcPts val="0"/>
                        </a:spcBef>
                        <a:spcAft>
                          <a:spcPts val="0"/>
                        </a:spcAft>
                        <a:buNone/>
                      </a:pPr>
                      <a:r>
                        <a:rPr lang="en-US" sz="1500" u="none" cap="none" strike="noStrike">
                          <a:latin typeface="Times New Roman"/>
                          <a:ea typeface="Times New Roman"/>
                          <a:cs typeface="Times New Roman"/>
                          <a:sym typeface="Times New Roman"/>
                        </a:rPr>
                        <a:t>15</a:t>
                      </a:r>
                      <a:endParaRPr/>
                    </a:p>
                  </a:txBody>
                  <a:tcPr marT="0" marB="0" marR="42875" marL="42875"/>
                </a:tc>
                <a:tc>
                  <a:txBody>
                    <a:bodyPr/>
                    <a:lstStyle/>
                    <a:p>
                      <a:pPr indent="0" lvl="0" marL="0" marR="0" rtl="0" algn="just">
                        <a:lnSpc>
                          <a:spcPct val="115000"/>
                        </a:lnSpc>
                        <a:spcBef>
                          <a:spcPts val="0"/>
                        </a:spcBef>
                        <a:spcAft>
                          <a:spcPts val="0"/>
                        </a:spcAft>
                        <a:buNone/>
                      </a:pPr>
                      <a:r>
                        <a:rPr lang="en-US" sz="1500" u="none" cap="none" strike="noStrike">
                          <a:latin typeface="Times New Roman"/>
                          <a:ea typeface="Times New Roman"/>
                          <a:cs typeface="Times New Roman"/>
                          <a:sym typeface="Times New Roman"/>
                        </a:rPr>
                        <a:t>22</a:t>
                      </a:r>
                      <a:endParaRPr/>
                    </a:p>
                  </a:txBody>
                  <a:tcPr marT="0" marB="0" marR="42875" marL="42875"/>
                </a:tc>
                <a:tc>
                  <a:txBody>
                    <a:bodyPr/>
                    <a:lstStyle/>
                    <a:p>
                      <a:pPr indent="0" lvl="0" marL="0" marR="0" rtl="0" algn="just">
                        <a:lnSpc>
                          <a:spcPct val="115000"/>
                        </a:lnSpc>
                        <a:spcBef>
                          <a:spcPts val="0"/>
                        </a:spcBef>
                        <a:spcAft>
                          <a:spcPts val="0"/>
                        </a:spcAft>
                        <a:buNone/>
                      </a:pPr>
                      <a:r>
                        <a:rPr lang="en-US" sz="1500" u="none" cap="none" strike="noStrike">
                          <a:latin typeface="Times New Roman"/>
                          <a:ea typeface="Times New Roman"/>
                          <a:cs typeface="Times New Roman"/>
                          <a:sym typeface="Times New Roman"/>
                        </a:rPr>
                        <a:t>16</a:t>
                      </a:r>
                      <a:endParaRPr/>
                    </a:p>
                  </a:txBody>
                  <a:tcPr marT="0" marB="0" marR="42875" marL="42875"/>
                </a:tc>
                <a:tc>
                  <a:txBody>
                    <a:bodyPr/>
                    <a:lstStyle/>
                    <a:p>
                      <a:pPr indent="0" lvl="0" marL="0" marR="0" rtl="0" algn="just">
                        <a:lnSpc>
                          <a:spcPct val="115000"/>
                        </a:lnSpc>
                        <a:spcBef>
                          <a:spcPts val="0"/>
                        </a:spcBef>
                        <a:spcAft>
                          <a:spcPts val="0"/>
                        </a:spcAft>
                        <a:buNone/>
                      </a:pPr>
                      <a:r>
                        <a:rPr lang="en-US" sz="1500" u="none" cap="none" strike="noStrike">
                          <a:latin typeface="Times New Roman"/>
                          <a:ea typeface="Times New Roman"/>
                          <a:cs typeface="Times New Roman"/>
                          <a:sym typeface="Times New Roman"/>
                        </a:rPr>
                        <a:t>5</a:t>
                      </a:r>
                      <a:endParaRPr/>
                    </a:p>
                  </a:txBody>
                  <a:tcPr marT="0" marB="0" marR="42875" marL="42875"/>
                </a:tc>
                <a:tc>
                  <a:txBody>
                    <a:bodyPr/>
                    <a:lstStyle/>
                    <a:p>
                      <a:pPr indent="0" lvl="0" marL="0" marR="0" rtl="0" algn="just">
                        <a:lnSpc>
                          <a:spcPct val="115000"/>
                        </a:lnSpc>
                        <a:spcBef>
                          <a:spcPts val="0"/>
                        </a:spcBef>
                        <a:spcAft>
                          <a:spcPts val="0"/>
                        </a:spcAft>
                        <a:buNone/>
                      </a:pPr>
                      <a:r>
                        <a:rPr lang="en-US" sz="1500" u="none" cap="none" strike="noStrike">
                          <a:latin typeface="Times New Roman"/>
                          <a:ea typeface="Times New Roman"/>
                          <a:cs typeface="Times New Roman"/>
                          <a:sym typeface="Times New Roman"/>
                        </a:rPr>
                        <a:t>80</a:t>
                      </a:r>
                      <a:endParaRPr/>
                    </a:p>
                  </a:txBody>
                  <a:tcPr marT="0" marB="0" marR="42875" marL="42875"/>
                </a:tc>
              </a:tr>
              <a:tr h="525800">
                <a:tc>
                  <a:txBody>
                    <a:bodyPr/>
                    <a:lstStyle/>
                    <a:p>
                      <a:pPr indent="0" lvl="0" marL="0" marR="0" rtl="0" algn="l">
                        <a:lnSpc>
                          <a:spcPct val="115000"/>
                        </a:lnSpc>
                        <a:spcBef>
                          <a:spcPts val="0"/>
                        </a:spcBef>
                        <a:spcAft>
                          <a:spcPts val="0"/>
                        </a:spcAft>
                        <a:buNone/>
                      </a:pPr>
                      <a:r>
                        <a:rPr lang="en-US" sz="1500" u="none" cap="none" strike="noStrike">
                          <a:latin typeface="Times New Roman"/>
                          <a:ea typeface="Times New Roman"/>
                          <a:cs typeface="Times New Roman"/>
                          <a:sym typeface="Times New Roman"/>
                        </a:rPr>
                        <a:t>Number of external inquiries</a:t>
                      </a:r>
                      <a:endParaRPr/>
                    </a:p>
                  </a:txBody>
                  <a:tcPr marT="0" marB="0" marR="42875" marL="42875"/>
                </a:tc>
                <a:tc>
                  <a:txBody>
                    <a:bodyPr/>
                    <a:lstStyle/>
                    <a:p>
                      <a:pPr indent="0" lvl="0" marL="0" marR="0" rtl="0" algn="just">
                        <a:lnSpc>
                          <a:spcPct val="115000"/>
                        </a:lnSpc>
                        <a:spcBef>
                          <a:spcPts val="0"/>
                        </a:spcBef>
                        <a:spcAft>
                          <a:spcPts val="0"/>
                        </a:spcAft>
                        <a:buNone/>
                      </a:pPr>
                      <a:r>
                        <a:rPr lang="en-US" sz="1500" u="none" cap="none" strike="noStrike">
                          <a:latin typeface="Times New Roman"/>
                          <a:ea typeface="Times New Roman"/>
                          <a:cs typeface="Times New Roman"/>
                          <a:sym typeface="Times New Roman"/>
                        </a:rPr>
                        <a:t>16</a:t>
                      </a:r>
                      <a:endParaRPr/>
                    </a:p>
                  </a:txBody>
                  <a:tcPr marT="0" marB="0" marR="42875" marL="42875"/>
                </a:tc>
                <a:tc>
                  <a:txBody>
                    <a:bodyPr/>
                    <a:lstStyle/>
                    <a:p>
                      <a:pPr indent="0" lvl="0" marL="0" marR="0" rtl="0" algn="just">
                        <a:lnSpc>
                          <a:spcPct val="115000"/>
                        </a:lnSpc>
                        <a:spcBef>
                          <a:spcPts val="0"/>
                        </a:spcBef>
                        <a:spcAft>
                          <a:spcPts val="0"/>
                        </a:spcAft>
                        <a:buNone/>
                      </a:pPr>
                      <a:r>
                        <a:rPr lang="en-US" sz="1500" u="none" cap="none" strike="noStrike">
                          <a:latin typeface="Times New Roman"/>
                          <a:ea typeface="Times New Roman"/>
                          <a:cs typeface="Times New Roman"/>
                          <a:sym typeface="Times New Roman"/>
                        </a:rPr>
                        <a:t>22</a:t>
                      </a:r>
                      <a:endParaRPr/>
                    </a:p>
                  </a:txBody>
                  <a:tcPr marT="0" marB="0" marR="42875" marL="42875"/>
                </a:tc>
                <a:tc>
                  <a:txBody>
                    <a:bodyPr/>
                    <a:lstStyle/>
                    <a:p>
                      <a:pPr indent="0" lvl="0" marL="0" marR="0" rtl="0" algn="just">
                        <a:lnSpc>
                          <a:spcPct val="115000"/>
                        </a:lnSpc>
                        <a:spcBef>
                          <a:spcPts val="0"/>
                        </a:spcBef>
                        <a:spcAft>
                          <a:spcPts val="0"/>
                        </a:spcAft>
                        <a:buNone/>
                      </a:pPr>
                      <a:r>
                        <a:rPr lang="en-US" sz="1500" u="none" cap="none" strike="noStrike">
                          <a:latin typeface="Times New Roman"/>
                          <a:ea typeface="Times New Roman"/>
                          <a:cs typeface="Times New Roman"/>
                          <a:sym typeface="Times New Roman"/>
                        </a:rPr>
                        <a:t>28</a:t>
                      </a:r>
                      <a:endParaRPr/>
                    </a:p>
                  </a:txBody>
                  <a:tcPr marT="0" marB="0" marR="42875" marL="42875"/>
                </a:tc>
                <a:tc>
                  <a:txBody>
                    <a:bodyPr/>
                    <a:lstStyle/>
                    <a:p>
                      <a:pPr indent="0" lvl="0" marL="0" marR="0" rtl="0" algn="just">
                        <a:lnSpc>
                          <a:spcPct val="115000"/>
                        </a:lnSpc>
                        <a:spcBef>
                          <a:spcPts val="0"/>
                        </a:spcBef>
                        <a:spcAft>
                          <a:spcPts val="0"/>
                        </a:spcAft>
                        <a:buNone/>
                      </a:pPr>
                      <a:r>
                        <a:rPr lang="en-US" sz="1500" u="none" cap="none" strike="noStrike">
                          <a:latin typeface="Times New Roman"/>
                          <a:ea typeface="Times New Roman"/>
                          <a:cs typeface="Times New Roman"/>
                          <a:sym typeface="Times New Roman"/>
                        </a:rPr>
                        <a:t>22</a:t>
                      </a:r>
                      <a:endParaRPr/>
                    </a:p>
                  </a:txBody>
                  <a:tcPr marT="0" marB="0" marR="42875" marL="42875"/>
                </a:tc>
                <a:tc>
                  <a:txBody>
                    <a:bodyPr/>
                    <a:lstStyle/>
                    <a:p>
                      <a:pPr indent="0" lvl="0" marL="0" marR="0" rtl="0" algn="just">
                        <a:lnSpc>
                          <a:spcPct val="115000"/>
                        </a:lnSpc>
                        <a:spcBef>
                          <a:spcPts val="0"/>
                        </a:spcBef>
                        <a:spcAft>
                          <a:spcPts val="0"/>
                        </a:spcAft>
                        <a:buNone/>
                      </a:pPr>
                      <a:r>
                        <a:rPr lang="en-US" sz="1500" u="none" cap="none" strike="noStrike">
                          <a:latin typeface="Times New Roman"/>
                          <a:ea typeface="Times New Roman"/>
                          <a:cs typeface="Times New Roman"/>
                          <a:sym typeface="Times New Roman"/>
                        </a:rPr>
                        <a:t>4</a:t>
                      </a:r>
                      <a:endParaRPr/>
                    </a:p>
                  </a:txBody>
                  <a:tcPr marT="0" marB="0" marR="42875" marL="42875"/>
                </a:tc>
                <a:tc>
                  <a:txBody>
                    <a:bodyPr/>
                    <a:lstStyle/>
                    <a:p>
                      <a:pPr indent="0" lvl="0" marL="0" marR="0" rtl="0" algn="just">
                        <a:lnSpc>
                          <a:spcPct val="115000"/>
                        </a:lnSpc>
                        <a:spcBef>
                          <a:spcPts val="0"/>
                        </a:spcBef>
                        <a:spcAft>
                          <a:spcPts val="0"/>
                        </a:spcAft>
                        <a:buNone/>
                      </a:pPr>
                      <a:r>
                        <a:rPr lang="en-US" sz="1500" u="none" cap="none" strike="noStrike">
                          <a:latin typeface="Times New Roman"/>
                          <a:ea typeface="Times New Roman"/>
                          <a:cs typeface="Times New Roman"/>
                          <a:sym typeface="Times New Roman"/>
                        </a:rPr>
                        <a:t>88</a:t>
                      </a:r>
                      <a:endParaRPr/>
                    </a:p>
                  </a:txBody>
                  <a:tcPr marT="0" marB="0" marR="42875" marL="42875"/>
                </a:tc>
              </a:tr>
              <a:tr h="525800">
                <a:tc>
                  <a:txBody>
                    <a:bodyPr/>
                    <a:lstStyle/>
                    <a:p>
                      <a:pPr indent="0" lvl="0" marL="0" marR="0" rtl="0" algn="l">
                        <a:lnSpc>
                          <a:spcPct val="115000"/>
                        </a:lnSpc>
                        <a:spcBef>
                          <a:spcPts val="0"/>
                        </a:spcBef>
                        <a:spcAft>
                          <a:spcPts val="0"/>
                        </a:spcAft>
                        <a:buNone/>
                      </a:pPr>
                      <a:r>
                        <a:rPr lang="en-US" sz="1500" u="none" cap="none" strike="noStrike">
                          <a:latin typeface="Times New Roman"/>
                          <a:ea typeface="Times New Roman"/>
                          <a:cs typeface="Times New Roman"/>
                          <a:sym typeface="Times New Roman"/>
                        </a:rPr>
                        <a:t>Number of internal logical files</a:t>
                      </a:r>
                      <a:endParaRPr/>
                    </a:p>
                  </a:txBody>
                  <a:tcPr marT="0" marB="0" marR="42875" marL="42875"/>
                </a:tc>
                <a:tc>
                  <a:txBody>
                    <a:bodyPr/>
                    <a:lstStyle/>
                    <a:p>
                      <a:pPr indent="0" lvl="0" marL="0" marR="0" rtl="0" algn="just">
                        <a:lnSpc>
                          <a:spcPct val="115000"/>
                        </a:lnSpc>
                        <a:spcBef>
                          <a:spcPts val="0"/>
                        </a:spcBef>
                        <a:spcAft>
                          <a:spcPts val="0"/>
                        </a:spcAft>
                        <a:buNone/>
                      </a:pPr>
                      <a:r>
                        <a:rPr lang="en-US" sz="1500" u="none" cap="none" strike="noStrike">
                          <a:latin typeface="Times New Roman"/>
                          <a:ea typeface="Times New Roman"/>
                          <a:cs typeface="Times New Roman"/>
                          <a:sym typeface="Times New Roman"/>
                        </a:rPr>
                        <a:t>4</a:t>
                      </a:r>
                      <a:endParaRPr/>
                    </a:p>
                  </a:txBody>
                  <a:tcPr marT="0" marB="0" marR="42875" marL="42875"/>
                </a:tc>
                <a:tc>
                  <a:txBody>
                    <a:bodyPr/>
                    <a:lstStyle/>
                    <a:p>
                      <a:pPr indent="0" lvl="0" marL="0" marR="0" rtl="0" algn="just">
                        <a:lnSpc>
                          <a:spcPct val="115000"/>
                        </a:lnSpc>
                        <a:spcBef>
                          <a:spcPts val="0"/>
                        </a:spcBef>
                        <a:spcAft>
                          <a:spcPts val="0"/>
                        </a:spcAft>
                        <a:buNone/>
                      </a:pPr>
                      <a:r>
                        <a:rPr lang="en-US" sz="1500" u="none" cap="none" strike="noStrike">
                          <a:latin typeface="Times New Roman"/>
                          <a:ea typeface="Times New Roman"/>
                          <a:cs typeface="Times New Roman"/>
                          <a:sym typeface="Times New Roman"/>
                        </a:rPr>
                        <a:t>4</a:t>
                      </a:r>
                      <a:endParaRPr/>
                    </a:p>
                  </a:txBody>
                  <a:tcPr marT="0" marB="0" marR="42875" marL="42875"/>
                </a:tc>
                <a:tc>
                  <a:txBody>
                    <a:bodyPr/>
                    <a:lstStyle/>
                    <a:p>
                      <a:pPr indent="0" lvl="0" marL="0" marR="0" rtl="0" algn="just">
                        <a:lnSpc>
                          <a:spcPct val="115000"/>
                        </a:lnSpc>
                        <a:spcBef>
                          <a:spcPts val="0"/>
                        </a:spcBef>
                        <a:spcAft>
                          <a:spcPts val="0"/>
                        </a:spcAft>
                        <a:buNone/>
                      </a:pPr>
                      <a:r>
                        <a:rPr lang="en-US" sz="1500" u="none" cap="none" strike="noStrike">
                          <a:latin typeface="Times New Roman"/>
                          <a:ea typeface="Times New Roman"/>
                          <a:cs typeface="Times New Roman"/>
                          <a:sym typeface="Times New Roman"/>
                        </a:rPr>
                        <a:t>5</a:t>
                      </a:r>
                      <a:endParaRPr/>
                    </a:p>
                  </a:txBody>
                  <a:tcPr marT="0" marB="0" marR="42875" marL="42875"/>
                </a:tc>
                <a:tc>
                  <a:txBody>
                    <a:bodyPr/>
                    <a:lstStyle/>
                    <a:p>
                      <a:pPr indent="0" lvl="0" marL="0" marR="0" rtl="0" algn="just">
                        <a:lnSpc>
                          <a:spcPct val="115000"/>
                        </a:lnSpc>
                        <a:spcBef>
                          <a:spcPts val="0"/>
                        </a:spcBef>
                        <a:spcAft>
                          <a:spcPts val="0"/>
                        </a:spcAft>
                        <a:buNone/>
                      </a:pPr>
                      <a:r>
                        <a:rPr lang="en-US" sz="1500" u="none" cap="none" strike="noStrike">
                          <a:latin typeface="Times New Roman"/>
                          <a:ea typeface="Times New Roman"/>
                          <a:cs typeface="Times New Roman"/>
                          <a:sym typeface="Times New Roman"/>
                        </a:rPr>
                        <a:t>4</a:t>
                      </a:r>
                      <a:endParaRPr/>
                    </a:p>
                  </a:txBody>
                  <a:tcPr marT="0" marB="0" marR="42875" marL="42875"/>
                </a:tc>
                <a:tc>
                  <a:txBody>
                    <a:bodyPr/>
                    <a:lstStyle/>
                    <a:p>
                      <a:pPr indent="0" lvl="0" marL="0" marR="0" rtl="0" algn="just">
                        <a:lnSpc>
                          <a:spcPct val="115000"/>
                        </a:lnSpc>
                        <a:spcBef>
                          <a:spcPts val="0"/>
                        </a:spcBef>
                        <a:spcAft>
                          <a:spcPts val="0"/>
                        </a:spcAft>
                        <a:buNone/>
                      </a:pPr>
                      <a:r>
                        <a:rPr lang="en-US" sz="1500" u="none" cap="none" strike="noStrike">
                          <a:latin typeface="Times New Roman"/>
                          <a:ea typeface="Times New Roman"/>
                          <a:cs typeface="Times New Roman"/>
                          <a:sym typeface="Times New Roman"/>
                        </a:rPr>
                        <a:t>10</a:t>
                      </a:r>
                      <a:endParaRPr/>
                    </a:p>
                  </a:txBody>
                  <a:tcPr marT="0" marB="0" marR="42875" marL="42875"/>
                </a:tc>
                <a:tc>
                  <a:txBody>
                    <a:bodyPr/>
                    <a:lstStyle/>
                    <a:p>
                      <a:pPr indent="0" lvl="0" marL="0" marR="0" rtl="0" algn="just">
                        <a:lnSpc>
                          <a:spcPct val="115000"/>
                        </a:lnSpc>
                        <a:spcBef>
                          <a:spcPts val="0"/>
                        </a:spcBef>
                        <a:spcAft>
                          <a:spcPts val="0"/>
                        </a:spcAft>
                        <a:buNone/>
                      </a:pPr>
                      <a:r>
                        <a:rPr lang="en-US" sz="1500" u="none" cap="none" strike="noStrike">
                          <a:latin typeface="Times New Roman"/>
                          <a:ea typeface="Times New Roman"/>
                          <a:cs typeface="Times New Roman"/>
                          <a:sym typeface="Times New Roman"/>
                        </a:rPr>
                        <a:t>40</a:t>
                      </a:r>
                      <a:endParaRPr/>
                    </a:p>
                  </a:txBody>
                  <a:tcPr marT="0" marB="0" marR="42875" marL="42875"/>
                </a:tc>
              </a:tr>
              <a:tr h="525800">
                <a:tc>
                  <a:txBody>
                    <a:bodyPr/>
                    <a:lstStyle/>
                    <a:p>
                      <a:pPr indent="0" lvl="0" marL="0" marR="0" rtl="0" algn="l">
                        <a:lnSpc>
                          <a:spcPct val="115000"/>
                        </a:lnSpc>
                        <a:spcBef>
                          <a:spcPts val="0"/>
                        </a:spcBef>
                        <a:spcAft>
                          <a:spcPts val="0"/>
                        </a:spcAft>
                        <a:buNone/>
                      </a:pPr>
                      <a:r>
                        <a:rPr lang="en-US" sz="1500" u="none" cap="none" strike="noStrike">
                          <a:latin typeface="Times New Roman"/>
                          <a:ea typeface="Times New Roman"/>
                          <a:cs typeface="Times New Roman"/>
                          <a:sym typeface="Times New Roman"/>
                        </a:rPr>
                        <a:t>Number of external interface files</a:t>
                      </a:r>
                      <a:endParaRPr/>
                    </a:p>
                  </a:txBody>
                  <a:tcPr marT="0" marB="0" marR="42875" marL="42875"/>
                </a:tc>
                <a:tc>
                  <a:txBody>
                    <a:bodyPr/>
                    <a:lstStyle/>
                    <a:p>
                      <a:pPr indent="0" lvl="0" marL="0" marR="0" rtl="0" algn="just">
                        <a:lnSpc>
                          <a:spcPct val="115000"/>
                        </a:lnSpc>
                        <a:spcBef>
                          <a:spcPts val="0"/>
                        </a:spcBef>
                        <a:spcAft>
                          <a:spcPts val="0"/>
                        </a:spcAft>
                        <a:buNone/>
                      </a:pPr>
                      <a:r>
                        <a:rPr lang="en-US" sz="1500" u="none" cap="none" strike="noStrike">
                          <a:latin typeface="Times New Roman"/>
                          <a:ea typeface="Times New Roman"/>
                          <a:cs typeface="Times New Roman"/>
                          <a:sym typeface="Times New Roman"/>
                        </a:rPr>
                        <a:t>2</a:t>
                      </a:r>
                      <a:endParaRPr/>
                    </a:p>
                  </a:txBody>
                  <a:tcPr marT="0" marB="0" marR="42875" marL="42875"/>
                </a:tc>
                <a:tc>
                  <a:txBody>
                    <a:bodyPr/>
                    <a:lstStyle/>
                    <a:p>
                      <a:pPr indent="0" lvl="0" marL="0" marR="0" rtl="0" algn="just">
                        <a:lnSpc>
                          <a:spcPct val="115000"/>
                        </a:lnSpc>
                        <a:spcBef>
                          <a:spcPts val="0"/>
                        </a:spcBef>
                        <a:spcAft>
                          <a:spcPts val="0"/>
                        </a:spcAft>
                        <a:buNone/>
                      </a:pPr>
                      <a:r>
                        <a:rPr lang="en-US" sz="1500" u="none" cap="none" strike="noStrike">
                          <a:latin typeface="Times New Roman"/>
                          <a:ea typeface="Times New Roman"/>
                          <a:cs typeface="Times New Roman"/>
                          <a:sym typeface="Times New Roman"/>
                        </a:rPr>
                        <a:t>2</a:t>
                      </a:r>
                      <a:endParaRPr/>
                    </a:p>
                  </a:txBody>
                  <a:tcPr marT="0" marB="0" marR="42875" marL="42875"/>
                </a:tc>
                <a:tc>
                  <a:txBody>
                    <a:bodyPr/>
                    <a:lstStyle/>
                    <a:p>
                      <a:pPr indent="0" lvl="0" marL="0" marR="0" rtl="0" algn="just">
                        <a:lnSpc>
                          <a:spcPct val="115000"/>
                        </a:lnSpc>
                        <a:spcBef>
                          <a:spcPts val="0"/>
                        </a:spcBef>
                        <a:spcAft>
                          <a:spcPts val="0"/>
                        </a:spcAft>
                        <a:buNone/>
                      </a:pPr>
                      <a:r>
                        <a:rPr lang="en-US" sz="1500" u="none" cap="none" strike="noStrike">
                          <a:latin typeface="Times New Roman"/>
                          <a:ea typeface="Times New Roman"/>
                          <a:cs typeface="Times New Roman"/>
                          <a:sym typeface="Times New Roman"/>
                        </a:rPr>
                        <a:t>3</a:t>
                      </a:r>
                      <a:endParaRPr/>
                    </a:p>
                  </a:txBody>
                  <a:tcPr marT="0" marB="0" marR="42875" marL="42875"/>
                </a:tc>
                <a:tc>
                  <a:txBody>
                    <a:bodyPr/>
                    <a:lstStyle/>
                    <a:p>
                      <a:pPr indent="0" lvl="0" marL="0" marR="0" rtl="0" algn="just">
                        <a:lnSpc>
                          <a:spcPct val="115000"/>
                        </a:lnSpc>
                        <a:spcBef>
                          <a:spcPts val="0"/>
                        </a:spcBef>
                        <a:spcAft>
                          <a:spcPts val="0"/>
                        </a:spcAft>
                        <a:buNone/>
                      </a:pPr>
                      <a:r>
                        <a:rPr lang="en-US" sz="1500" u="none" cap="none" strike="noStrike">
                          <a:latin typeface="Times New Roman"/>
                          <a:ea typeface="Times New Roman"/>
                          <a:cs typeface="Times New Roman"/>
                          <a:sym typeface="Times New Roman"/>
                        </a:rPr>
                        <a:t>2</a:t>
                      </a:r>
                      <a:endParaRPr/>
                    </a:p>
                  </a:txBody>
                  <a:tcPr marT="0" marB="0" marR="42875" marL="42875"/>
                </a:tc>
                <a:tc>
                  <a:txBody>
                    <a:bodyPr/>
                    <a:lstStyle/>
                    <a:p>
                      <a:pPr indent="0" lvl="0" marL="0" marR="0" rtl="0" algn="just">
                        <a:lnSpc>
                          <a:spcPct val="115000"/>
                        </a:lnSpc>
                        <a:spcBef>
                          <a:spcPts val="0"/>
                        </a:spcBef>
                        <a:spcAft>
                          <a:spcPts val="0"/>
                        </a:spcAft>
                        <a:buNone/>
                      </a:pPr>
                      <a:r>
                        <a:rPr lang="en-US" sz="1500" u="none" cap="none" strike="noStrike">
                          <a:latin typeface="Times New Roman"/>
                          <a:ea typeface="Times New Roman"/>
                          <a:cs typeface="Times New Roman"/>
                          <a:sym typeface="Times New Roman"/>
                        </a:rPr>
                        <a:t>7</a:t>
                      </a:r>
                      <a:endParaRPr/>
                    </a:p>
                  </a:txBody>
                  <a:tcPr marT="0" marB="0" marR="42875" marL="42875"/>
                </a:tc>
                <a:tc>
                  <a:txBody>
                    <a:bodyPr/>
                    <a:lstStyle/>
                    <a:p>
                      <a:pPr indent="0" lvl="0" marL="0" marR="0" rtl="0" algn="just">
                        <a:lnSpc>
                          <a:spcPct val="115000"/>
                        </a:lnSpc>
                        <a:spcBef>
                          <a:spcPts val="0"/>
                        </a:spcBef>
                        <a:spcAft>
                          <a:spcPts val="0"/>
                        </a:spcAft>
                        <a:buNone/>
                      </a:pPr>
                      <a:r>
                        <a:rPr lang="en-US" sz="1500" u="none" cap="none" strike="noStrike">
                          <a:latin typeface="Times New Roman"/>
                          <a:ea typeface="Times New Roman"/>
                          <a:cs typeface="Times New Roman"/>
                          <a:sym typeface="Times New Roman"/>
                        </a:rPr>
                        <a:t>14</a:t>
                      </a:r>
                      <a:endParaRPr/>
                    </a:p>
                  </a:txBody>
                  <a:tcPr marT="0" marB="0" marR="42875" marL="42875"/>
                </a:tc>
              </a:tr>
              <a:tr h="521250">
                <a:tc gridSpan="6">
                  <a:txBody>
                    <a:bodyPr/>
                    <a:lstStyle/>
                    <a:p>
                      <a:pPr indent="0" lvl="0" marL="0" marR="0" rtl="0" algn="just">
                        <a:lnSpc>
                          <a:spcPct val="115000"/>
                        </a:lnSpc>
                        <a:spcBef>
                          <a:spcPts val="0"/>
                        </a:spcBef>
                        <a:spcAft>
                          <a:spcPts val="0"/>
                        </a:spcAft>
                        <a:buNone/>
                      </a:pPr>
                      <a:r>
                        <a:rPr lang="en-US" sz="1500" u="none" cap="none" strike="noStrike">
                          <a:latin typeface="Times New Roman"/>
                          <a:ea typeface="Times New Roman"/>
                          <a:cs typeface="Times New Roman"/>
                          <a:sym typeface="Times New Roman"/>
                        </a:rPr>
                        <a:t>Count total</a:t>
                      </a:r>
                      <a:endParaRPr/>
                    </a:p>
                  </a:txBody>
                  <a:tcPr marT="0" marB="0" marR="42875" marL="42875"/>
                </a:tc>
                <a:tc hMerge="1"/>
                <a:tc hMerge="1"/>
                <a:tc hMerge="1"/>
                <a:tc hMerge="1"/>
                <a:tc hMerge="1"/>
                <a:tc>
                  <a:txBody>
                    <a:bodyPr/>
                    <a:lstStyle/>
                    <a:p>
                      <a:pPr indent="0" lvl="0" marL="0" marR="0" rtl="0" algn="just">
                        <a:lnSpc>
                          <a:spcPct val="115000"/>
                        </a:lnSpc>
                        <a:spcBef>
                          <a:spcPts val="0"/>
                        </a:spcBef>
                        <a:spcAft>
                          <a:spcPts val="0"/>
                        </a:spcAft>
                        <a:buNone/>
                      </a:pPr>
                      <a:r>
                        <a:rPr lang="en-US" sz="1500" u="none" cap="none" strike="noStrike">
                          <a:latin typeface="Times New Roman"/>
                          <a:ea typeface="Times New Roman"/>
                          <a:cs typeface="Times New Roman"/>
                          <a:sym typeface="Times New Roman"/>
                        </a:rPr>
                        <a:t>318</a:t>
                      </a:r>
                      <a:endParaRPr/>
                    </a:p>
                  </a:txBody>
                  <a:tcPr marT="0" marB="0" marR="42875" marL="42875"/>
                </a:tc>
              </a:tr>
            </a:tbl>
          </a:graphicData>
        </a:graphic>
      </p:graphicFrame>
      <p:sp>
        <p:nvSpPr>
          <p:cNvPr id="244" name="Google Shape;244;p56"/>
          <p:cNvSpPr txBox="1"/>
          <p:nvPr/>
        </p:nvSpPr>
        <p:spPr>
          <a:xfrm>
            <a:off x="3333312" y="5979795"/>
            <a:ext cx="2191626" cy="3231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500" u="none" cap="none" strike="noStrike">
                <a:solidFill>
                  <a:srgbClr val="000000"/>
                </a:solidFill>
                <a:latin typeface="Times New Roman"/>
                <a:ea typeface="Times New Roman"/>
                <a:cs typeface="Times New Roman"/>
                <a:sym typeface="Times New Roman"/>
              </a:rPr>
              <a:t>Table 3: FP Calculation </a:t>
            </a:r>
            <a:endParaRPr/>
          </a:p>
        </p:txBody>
      </p:sp>
      <p:sp>
        <p:nvSpPr>
          <p:cNvPr id="245" name="Google Shape;245;p56"/>
          <p:cNvSpPr txBox="1"/>
          <p:nvPr/>
        </p:nvSpPr>
        <p:spPr>
          <a:xfrm>
            <a:off x="0" y="0"/>
            <a:ext cx="6355080" cy="6625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2800" u="none" cap="none" strike="noStrike">
                <a:solidFill>
                  <a:schemeClr val="dk1"/>
                </a:solidFill>
                <a:latin typeface="Times New Roman"/>
                <a:ea typeface="Times New Roman"/>
                <a:cs typeface="Times New Roman"/>
                <a:sym typeface="Times New Roman"/>
              </a:rPr>
              <a:t>Function Point (FP) Estimation</a:t>
            </a:r>
            <a:endParaRPr/>
          </a:p>
          <a:p>
            <a:pPr indent="0" lvl="0" marL="0" marR="0" rtl="0" algn="l">
              <a:lnSpc>
                <a:spcPct val="100000"/>
              </a:lnSpc>
              <a:spcBef>
                <a:spcPts val="0"/>
              </a:spcBef>
              <a:spcAft>
                <a:spcPts val="0"/>
              </a:spcAft>
              <a:buNone/>
            </a:pPr>
            <a:r>
              <a:rPr b="1" i="0" lang="en-US" sz="2800" u="none" cap="none" strike="noStrike">
                <a:solidFill>
                  <a:schemeClr val="dk1"/>
                </a:solidFill>
                <a:latin typeface="Times New Roman"/>
                <a:ea typeface="Times New Roman"/>
                <a:cs typeface="Times New Roman"/>
                <a:sym typeface="Times New Roman"/>
              </a:rPr>
              <a:t>( cont..)</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graphicFrame>
        <p:nvGraphicFramePr>
          <p:cNvPr id="250" name="Google Shape;250;p57"/>
          <p:cNvGraphicFramePr/>
          <p:nvPr/>
        </p:nvGraphicFramePr>
        <p:xfrm>
          <a:off x="857250" y="1238250"/>
          <a:ext cx="3000000" cy="3000000"/>
        </p:xfrm>
        <a:graphic>
          <a:graphicData uri="http://schemas.openxmlformats.org/drawingml/2006/table">
            <a:tbl>
              <a:tblPr bandRow="1" firstRow="1">
                <a:noFill/>
                <a:tableStyleId>{C065AEC0-F6E0-4BA5-9ED9-2F5C453BB6CF}</a:tableStyleId>
              </a:tblPr>
              <a:tblGrid>
                <a:gridCol w="4714875"/>
                <a:gridCol w="1381125"/>
              </a:tblGrid>
              <a:tr h="262875">
                <a:tc>
                  <a:txBody>
                    <a:bodyPr/>
                    <a:lstStyle/>
                    <a:p>
                      <a:pPr indent="0" lvl="0" marL="0" marR="0" rtl="0" algn="just">
                        <a:lnSpc>
                          <a:spcPct val="115000"/>
                        </a:lnSpc>
                        <a:spcBef>
                          <a:spcPts val="0"/>
                        </a:spcBef>
                        <a:spcAft>
                          <a:spcPts val="0"/>
                        </a:spcAft>
                        <a:buNone/>
                      </a:pPr>
                      <a:r>
                        <a:rPr lang="en-US" sz="1500" u="none" cap="none" strike="noStrike">
                          <a:latin typeface="Times New Roman"/>
                          <a:ea typeface="Times New Roman"/>
                          <a:cs typeface="Times New Roman"/>
                          <a:sym typeface="Times New Roman"/>
                        </a:rPr>
                        <a:t>Factor</a:t>
                      </a:r>
                      <a:endParaRPr sz="1500" u="none" cap="none" strike="noStrike">
                        <a:latin typeface="Calibri"/>
                        <a:ea typeface="Calibri"/>
                        <a:cs typeface="Calibri"/>
                        <a:sym typeface="Calibri"/>
                      </a:endParaRPr>
                    </a:p>
                  </a:txBody>
                  <a:tcPr marT="0" marB="0" marR="42875" marL="42875"/>
                </a:tc>
                <a:tc>
                  <a:txBody>
                    <a:bodyPr/>
                    <a:lstStyle/>
                    <a:p>
                      <a:pPr indent="0" lvl="0" marL="0" marR="0" rtl="0" algn="just">
                        <a:lnSpc>
                          <a:spcPct val="115000"/>
                        </a:lnSpc>
                        <a:spcBef>
                          <a:spcPts val="0"/>
                        </a:spcBef>
                        <a:spcAft>
                          <a:spcPts val="0"/>
                        </a:spcAft>
                        <a:buNone/>
                      </a:pPr>
                      <a:r>
                        <a:rPr lang="en-US" sz="1500" u="none" cap="none" strike="noStrike">
                          <a:latin typeface="Times New Roman"/>
                          <a:ea typeface="Times New Roman"/>
                          <a:cs typeface="Times New Roman"/>
                          <a:sym typeface="Times New Roman"/>
                        </a:rPr>
                        <a:t>Value (F</a:t>
                      </a:r>
                      <a:r>
                        <a:rPr baseline="-25000" lang="en-US" sz="1500" u="none" cap="none" strike="noStrike">
                          <a:latin typeface="Times New Roman"/>
                          <a:ea typeface="Times New Roman"/>
                          <a:cs typeface="Times New Roman"/>
                          <a:sym typeface="Times New Roman"/>
                        </a:rPr>
                        <a:t>i</a:t>
                      </a:r>
                      <a:r>
                        <a:rPr lang="en-US" sz="1500" u="none" cap="none" strike="noStrike">
                          <a:latin typeface="Times New Roman"/>
                          <a:ea typeface="Times New Roman"/>
                          <a:cs typeface="Times New Roman"/>
                          <a:sym typeface="Times New Roman"/>
                        </a:rPr>
                        <a:t>)</a:t>
                      </a:r>
                      <a:endParaRPr sz="1500" u="none" cap="none" strike="noStrike">
                        <a:latin typeface="Calibri"/>
                        <a:ea typeface="Calibri"/>
                        <a:cs typeface="Calibri"/>
                        <a:sym typeface="Calibri"/>
                      </a:endParaRPr>
                    </a:p>
                  </a:txBody>
                  <a:tcPr marT="0" marB="0" marR="42875" marL="42875"/>
                </a:tc>
              </a:tr>
              <a:tr h="262875">
                <a:tc>
                  <a:txBody>
                    <a:bodyPr/>
                    <a:lstStyle/>
                    <a:p>
                      <a:pPr indent="0" lvl="0" marL="0" marR="0" rtl="0" algn="just">
                        <a:lnSpc>
                          <a:spcPct val="115000"/>
                        </a:lnSpc>
                        <a:spcBef>
                          <a:spcPts val="0"/>
                        </a:spcBef>
                        <a:spcAft>
                          <a:spcPts val="0"/>
                        </a:spcAft>
                        <a:buNone/>
                      </a:pPr>
                      <a:r>
                        <a:rPr lang="en-US" sz="1500" u="none" cap="none" strike="noStrike">
                          <a:latin typeface="Times New Roman"/>
                          <a:ea typeface="Times New Roman"/>
                          <a:cs typeface="Times New Roman"/>
                          <a:sym typeface="Times New Roman"/>
                        </a:rPr>
                        <a:t>Backup and recovery</a:t>
                      </a:r>
                      <a:endParaRPr sz="1500" u="none" cap="none" strike="noStrike">
                        <a:latin typeface="Calibri"/>
                        <a:ea typeface="Calibri"/>
                        <a:cs typeface="Calibri"/>
                        <a:sym typeface="Calibri"/>
                      </a:endParaRPr>
                    </a:p>
                  </a:txBody>
                  <a:tcPr marT="0" marB="0" marR="42875" marL="42875"/>
                </a:tc>
                <a:tc>
                  <a:txBody>
                    <a:bodyPr/>
                    <a:lstStyle/>
                    <a:p>
                      <a:pPr indent="0" lvl="0" marL="0" marR="0" rtl="0" algn="just">
                        <a:lnSpc>
                          <a:spcPct val="115000"/>
                        </a:lnSpc>
                        <a:spcBef>
                          <a:spcPts val="0"/>
                        </a:spcBef>
                        <a:spcAft>
                          <a:spcPts val="0"/>
                        </a:spcAft>
                        <a:buNone/>
                      </a:pPr>
                      <a:r>
                        <a:rPr lang="en-US" sz="1500" u="none" cap="none" strike="noStrike">
                          <a:latin typeface="Times New Roman"/>
                          <a:ea typeface="Times New Roman"/>
                          <a:cs typeface="Times New Roman"/>
                          <a:sym typeface="Times New Roman"/>
                        </a:rPr>
                        <a:t>4</a:t>
                      </a:r>
                      <a:endParaRPr sz="1500" u="none" cap="none" strike="noStrike">
                        <a:latin typeface="Calibri"/>
                        <a:ea typeface="Calibri"/>
                        <a:cs typeface="Calibri"/>
                        <a:sym typeface="Calibri"/>
                      </a:endParaRPr>
                    </a:p>
                  </a:txBody>
                  <a:tcPr marT="0" marB="0" marR="42875" marL="42875"/>
                </a:tc>
              </a:tr>
              <a:tr h="262875">
                <a:tc>
                  <a:txBody>
                    <a:bodyPr/>
                    <a:lstStyle/>
                    <a:p>
                      <a:pPr indent="0" lvl="0" marL="0" marR="0" rtl="0" algn="just">
                        <a:lnSpc>
                          <a:spcPct val="115000"/>
                        </a:lnSpc>
                        <a:spcBef>
                          <a:spcPts val="0"/>
                        </a:spcBef>
                        <a:spcAft>
                          <a:spcPts val="0"/>
                        </a:spcAft>
                        <a:buNone/>
                      </a:pPr>
                      <a:r>
                        <a:rPr lang="en-US" sz="1500" u="none" cap="none" strike="noStrike">
                          <a:latin typeface="Times New Roman"/>
                          <a:ea typeface="Times New Roman"/>
                          <a:cs typeface="Times New Roman"/>
                          <a:sym typeface="Times New Roman"/>
                        </a:rPr>
                        <a:t>Data communications</a:t>
                      </a:r>
                      <a:endParaRPr sz="1500" u="none" cap="none" strike="noStrike">
                        <a:latin typeface="Calibri"/>
                        <a:ea typeface="Calibri"/>
                        <a:cs typeface="Calibri"/>
                        <a:sym typeface="Calibri"/>
                      </a:endParaRPr>
                    </a:p>
                  </a:txBody>
                  <a:tcPr marT="0" marB="0" marR="42875" marL="42875"/>
                </a:tc>
                <a:tc>
                  <a:txBody>
                    <a:bodyPr/>
                    <a:lstStyle/>
                    <a:p>
                      <a:pPr indent="0" lvl="0" marL="0" marR="0" rtl="0" algn="just">
                        <a:lnSpc>
                          <a:spcPct val="115000"/>
                        </a:lnSpc>
                        <a:spcBef>
                          <a:spcPts val="0"/>
                        </a:spcBef>
                        <a:spcAft>
                          <a:spcPts val="0"/>
                        </a:spcAft>
                        <a:buNone/>
                      </a:pPr>
                      <a:r>
                        <a:rPr lang="en-US" sz="1500" u="none" cap="none" strike="noStrike">
                          <a:latin typeface="Times New Roman"/>
                          <a:ea typeface="Times New Roman"/>
                          <a:cs typeface="Times New Roman"/>
                          <a:sym typeface="Times New Roman"/>
                        </a:rPr>
                        <a:t>2</a:t>
                      </a:r>
                      <a:endParaRPr sz="1500" u="none" cap="none" strike="noStrike">
                        <a:latin typeface="Calibri"/>
                        <a:ea typeface="Calibri"/>
                        <a:cs typeface="Calibri"/>
                        <a:sym typeface="Calibri"/>
                      </a:endParaRPr>
                    </a:p>
                  </a:txBody>
                  <a:tcPr marT="0" marB="0" marR="42875" marL="42875"/>
                </a:tc>
              </a:tr>
              <a:tr h="262875">
                <a:tc>
                  <a:txBody>
                    <a:bodyPr/>
                    <a:lstStyle/>
                    <a:p>
                      <a:pPr indent="0" lvl="0" marL="0" marR="0" rtl="0" algn="just">
                        <a:lnSpc>
                          <a:spcPct val="115000"/>
                        </a:lnSpc>
                        <a:spcBef>
                          <a:spcPts val="0"/>
                        </a:spcBef>
                        <a:spcAft>
                          <a:spcPts val="0"/>
                        </a:spcAft>
                        <a:buNone/>
                      </a:pPr>
                      <a:r>
                        <a:rPr lang="en-US" sz="1500" u="none" cap="none" strike="noStrike">
                          <a:latin typeface="Times New Roman"/>
                          <a:ea typeface="Times New Roman"/>
                          <a:cs typeface="Times New Roman"/>
                          <a:sym typeface="Times New Roman"/>
                        </a:rPr>
                        <a:t>Distributed processing</a:t>
                      </a:r>
                      <a:endParaRPr sz="1500" u="none" cap="none" strike="noStrike">
                        <a:latin typeface="Calibri"/>
                        <a:ea typeface="Calibri"/>
                        <a:cs typeface="Calibri"/>
                        <a:sym typeface="Calibri"/>
                      </a:endParaRPr>
                    </a:p>
                  </a:txBody>
                  <a:tcPr marT="0" marB="0" marR="42875" marL="42875"/>
                </a:tc>
                <a:tc>
                  <a:txBody>
                    <a:bodyPr/>
                    <a:lstStyle/>
                    <a:p>
                      <a:pPr indent="0" lvl="0" marL="0" marR="0" rtl="0" algn="just">
                        <a:lnSpc>
                          <a:spcPct val="115000"/>
                        </a:lnSpc>
                        <a:spcBef>
                          <a:spcPts val="0"/>
                        </a:spcBef>
                        <a:spcAft>
                          <a:spcPts val="0"/>
                        </a:spcAft>
                        <a:buNone/>
                      </a:pPr>
                      <a:r>
                        <a:rPr lang="en-US" sz="1500" u="none" cap="none" strike="noStrike">
                          <a:latin typeface="Times New Roman"/>
                          <a:ea typeface="Times New Roman"/>
                          <a:cs typeface="Times New Roman"/>
                          <a:sym typeface="Times New Roman"/>
                        </a:rPr>
                        <a:t>0</a:t>
                      </a:r>
                      <a:endParaRPr sz="1500" u="none" cap="none" strike="noStrike">
                        <a:latin typeface="Calibri"/>
                        <a:ea typeface="Calibri"/>
                        <a:cs typeface="Calibri"/>
                        <a:sym typeface="Calibri"/>
                      </a:endParaRPr>
                    </a:p>
                  </a:txBody>
                  <a:tcPr marT="0" marB="0" marR="42875" marL="42875"/>
                </a:tc>
              </a:tr>
              <a:tr h="262875">
                <a:tc>
                  <a:txBody>
                    <a:bodyPr/>
                    <a:lstStyle/>
                    <a:p>
                      <a:pPr indent="0" lvl="0" marL="0" marR="0" rtl="0" algn="just">
                        <a:lnSpc>
                          <a:spcPct val="115000"/>
                        </a:lnSpc>
                        <a:spcBef>
                          <a:spcPts val="0"/>
                        </a:spcBef>
                        <a:spcAft>
                          <a:spcPts val="0"/>
                        </a:spcAft>
                        <a:buNone/>
                      </a:pPr>
                      <a:r>
                        <a:rPr lang="en-US" sz="1500" u="none" cap="none" strike="noStrike">
                          <a:latin typeface="Times New Roman"/>
                          <a:ea typeface="Times New Roman"/>
                          <a:cs typeface="Times New Roman"/>
                          <a:sym typeface="Times New Roman"/>
                        </a:rPr>
                        <a:t>Performance critical</a:t>
                      </a:r>
                      <a:endParaRPr sz="1500" u="none" cap="none" strike="noStrike">
                        <a:latin typeface="Calibri"/>
                        <a:ea typeface="Calibri"/>
                        <a:cs typeface="Calibri"/>
                        <a:sym typeface="Calibri"/>
                      </a:endParaRPr>
                    </a:p>
                  </a:txBody>
                  <a:tcPr marT="0" marB="0" marR="42875" marL="42875"/>
                </a:tc>
                <a:tc>
                  <a:txBody>
                    <a:bodyPr/>
                    <a:lstStyle/>
                    <a:p>
                      <a:pPr indent="0" lvl="0" marL="0" marR="0" rtl="0" algn="just">
                        <a:lnSpc>
                          <a:spcPct val="115000"/>
                        </a:lnSpc>
                        <a:spcBef>
                          <a:spcPts val="0"/>
                        </a:spcBef>
                        <a:spcAft>
                          <a:spcPts val="0"/>
                        </a:spcAft>
                        <a:buNone/>
                      </a:pPr>
                      <a:r>
                        <a:rPr lang="en-US" sz="1500" u="none" cap="none" strike="noStrike">
                          <a:latin typeface="Times New Roman"/>
                          <a:ea typeface="Times New Roman"/>
                          <a:cs typeface="Times New Roman"/>
                          <a:sym typeface="Times New Roman"/>
                        </a:rPr>
                        <a:t>4</a:t>
                      </a:r>
                      <a:endParaRPr sz="1500" u="none" cap="none" strike="noStrike">
                        <a:latin typeface="Calibri"/>
                        <a:ea typeface="Calibri"/>
                        <a:cs typeface="Calibri"/>
                        <a:sym typeface="Calibri"/>
                      </a:endParaRPr>
                    </a:p>
                  </a:txBody>
                  <a:tcPr marT="0" marB="0" marR="42875" marL="42875"/>
                </a:tc>
              </a:tr>
              <a:tr h="262875">
                <a:tc>
                  <a:txBody>
                    <a:bodyPr/>
                    <a:lstStyle/>
                    <a:p>
                      <a:pPr indent="0" lvl="0" marL="0" marR="0" rtl="0" algn="just">
                        <a:lnSpc>
                          <a:spcPct val="115000"/>
                        </a:lnSpc>
                        <a:spcBef>
                          <a:spcPts val="0"/>
                        </a:spcBef>
                        <a:spcAft>
                          <a:spcPts val="0"/>
                        </a:spcAft>
                        <a:buNone/>
                      </a:pPr>
                      <a:r>
                        <a:rPr lang="en-US" sz="1500" u="none" cap="none" strike="noStrike">
                          <a:latin typeface="Times New Roman"/>
                          <a:ea typeface="Times New Roman"/>
                          <a:cs typeface="Times New Roman"/>
                          <a:sym typeface="Times New Roman"/>
                        </a:rPr>
                        <a:t>Existing operating environment</a:t>
                      </a:r>
                      <a:endParaRPr sz="1500" u="none" cap="none" strike="noStrike">
                        <a:latin typeface="Calibri"/>
                        <a:ea typeface="Calibri"/>
                        <a:cs typeface="Calibri"/>
                        <a:sym typeface="Calibri"/>
                      </a:endParaRPr>
                    </a:p>
                  </a:txBody>
                  <a:tcPr marT="0" marB="0" marR="42875" marL="42875"/>
                </a:tc>
                <a:tc>
                  <a:txBody>
                    <a:bodyPr/>
                    <a:lstStyle/>
                    <a:p>
                      <a:pPr indent="0" lvl="0" marL="0" marR="0" rtl="0" algn="just">
                        <a:lnSpc>
                          <a:spcPct val="115000"/>
                        </a:lnSpc>
                        <a:spcBef>
                          <a:spcPts val="0"/>
                        </a:spcBef>
                        <a:spcAft>
                          <a:spcPts val="0"/>
                        </a:spcAft>
                        <a:buNone/>
                      </a:pPr>
                      <a:r>
                        <a:rPr lang="en-US" sz="1500" u="none" cap="none" strike="noStrike">
                          <a:latin typeface="Times New Roman"/>
                          <a:ea typeface="Times New Roman"/>
                          <a:cs typeface="Times New Roman"/>
                          <a:sym typeface="Times New Roman"/>
                        </a:rPr>
                        <a:t>3</a:t>
                      </a:r>
                      <a:endParaRPr sz="1500" u="none" cap="none" strike="noStrike">
                        <a:latin typeface="Calibri"/>
                        <a:ea typeface="Calibri"/>
                        <a:cs typeface="Calibri"/>
                        <a:sym typeface="Calibri"/>
                      </a:endParaRPr>
                    </a:p>
                  </a:txBody>
                  <a:tcPr marT="0" marB="0" marR="42875" marL="42875"/>
                </a:tc>
              </a:tr>
              <a:tr h="262875">
                <a:tc>
                  <a:txBody>
                    <a:bodyPr/>
                    <a:lstStyle/>
                    <a:p>
                      <a:pPr indent="0" lvl="0" marL="0" marR="0" rtl="0" algn="just">
                        <a:lnSpc>
                          <a:spcPct val="115000"/>
                        </a:lnSpc>
                        <a:spcBef>
                          <a:spcPts val="0"/>
                        </a:spcBef>
                        <a:spcAft>
                          <a:spcPts val="0"/>
                        </a:spcAft>
                        <a:buNone/>
                      </a:pPr>
                      <a:r>
                        <a:rPr lang="en-US" sz="1500" u="none" cap="none" strike="noStrike">
                          <a:latin typeface="Times New Roman"/>
                          <a:ea typeface="Times New Roman"/>
                          <a:cs typeface="Times New Roman"/>
                          <a:sym typeface="Times New Roman"/>
                        </a:rPr>
                        <a:t>Online data entry</a:t>
                      </a:r>
                      <a:endParaRPr sz="1500" u="none" cap="none" strike="noStrike">
                        <a:latin typeface="Calibri"/>
                        <a:ea typeface="Calibri"/>
                        <a:cs typeface="Calibri"/>
                        <a:sym typeface="Calibri"/>
                      </a:endParaRPr>
                    </a:p>
                  </a:txBody>
                  <a:tcPr marT="0" marB="0" marR="42875" marL="42875"/>
                </a:tc>
                <a:tc>
                  <a:txBody>
                    <a:bodyPr/>
                    <a:lstStyle/>
                    <a:p>
                      <a:pPr indent="0" lvl="0" marL="0" marR="0" rtl="0" algn="just">
                        <a:lnSpc>
                          <a:spcPct val="115000"/>
                        </a:lnSpc>
                        <a:spcBef>
                          <a:spcPts val="0"/>
                        </a:spcBef>
                        <a:spcAft>
                          <a:spcPts val="0"/>
                        </a:spcAft>
                        <a:buNone/>
                      </a:pPr>
                      <a:r>
                        <a:rPr lang="en-US" sz="1500" u="none" cap="none" strike="noStrike">
                          <a:latin typeface="Times New Roman"/>
                          <a:ea typeface="Times New Roman"/>
                          <a:cs typeface="Times New Roman"/>
                          <a:sym typeface="Times New Roman"/>
                        </a:rPr>
                        <a:t>4</a:t>
                      </a:r>
                      <a:endParaRPr sz="1500" u="none" cap="none" strike="noStrike">
                        <a:latin typeface="Calibri"/>
                        <a:ea typeface="Calibri"/>
                        <a:cs typeface="Calibri"/>
                        <a:sym typeface="Calibri"/>
                      </a:endParaRPr>
                    </a:p>
                  </a:txBody>
                  <a:tcPr marT="0" marB="0" marR="42875" marL="42875"/>
                </a:tc>
              </a:tr>
              <a:tr h="262875">
                <a:tc>
                  <a:txBody>
                    <a:bodyPr/>
                    <a:lstStyle/>
                    <a:p>
                      <a:pPr indent="0" lvl="0" marL="0" marR="0" rtl="0" algn="just">
                        <a:lnSpc>
                          <a:spcPct val="115000"/>
                        </a:lnSpc>
                        <a:spcBef>
                          <a:spcPts val="0"/>
                        </a:spcBef>
                        <a:spcAft>
                          <a:spcPts val="0"/>
                        </a:spcAft>
                        <a:buNone/>
                      </a:pPr>
                      <a:r>
                        <a:rPr lang="en-US" sz="1500" u="none" cap="none" strike="noStrike">
                          <a:latin typeface="Times New Roman"/>
                          <a:ea typeface="Times New Roman"/>
                          <a:cs typeface="Times New Roman"/>
                          <a:sym typeface="Times New Roman"/>
                        </a:rPr>
                        <a:t>Input transaction over multiple screens</a:t>
                      </a:r>
                      <a:endParaRPr sz="1500" u="none" cap="none" strike="noStrike">
                        <a:latin typeface="Calibri"/>
                        <a:ea typeface="Calibri"/>
                        <a:cs typeface="Calibri"/>
                        <a:sym typeface="Calibri"/>
                      </a:endParaRPr>
                    </a:p>
                  </a:txBody>
                  <a:tcPr marT="0" marB="0" marR="42875" marL="42875"/>
                </a:tc>
                <a:tc>
                  <a:txBody>
                    <a:bodyPr/>
                    <a:lstStyle/>
                    <a:p>
                      <a:pPr indent="0" lvl="0" marL="0" marR="0" rtl="0" algn="just">
                        <a:lnSpc>
                          <a:spcPct val="115000"/>
                        </a:lnSpc>
                        <a:spcBef>
                          <a:spcPts val="0"/>
                        </a:spcBef>
                        <a:spcAft>
                          <a:spcPts val="0"/>
                        </a:spcAft>
                        <a:buNone/>
                      </a:pPr>
                      <a:r>
                        <a:rPr lang="en-US" sz="1500" u="none" cap="none" strike="noStrike">
                          <a:latin typeface="Times New Roman"/>
                          <a:ea typeface="Times New Roman"/>
                          <a:cs typeface="Times New Roman"/>
                          <a:sym typeface="Times New Roman"/>
                        </a:rPr>
                        <a:t>5</a:t>
                      </a:r>
                      <a:endParaRPr sz="1500" u="none" cap="none" strike="noStrike">
                        <a:latin typeface="Calibri"/>
                        <a:ea typeface="Calibri"/>
                        <a:cs typeface="Calibri"/>
                        <a:sym typeface="Calibri"/>
                      </a:endParaRPr>
                    </a:p>
                  </a:txBody>
                  <a:tcPr marT="0" marB="0" marR="42875" marL="42875"/>
                </a:tc>
              </a:tr>
              <a:tr h="262875">
                <a:tc>
                  <a:txBody>
                    <a:bodyPr/>
                    <a:lstStyle/>
                    <a:p>
                      <a:pPr indent="0" lvl="0" marL="0" marR="0" rtl="0" algn="just">
                        <a:lnSpc>
                          <a:spcPct val="115000"/>
                        </a:lnSpc>
                        <a:spcBef>
                          <a:spcPts val="0"/>
                        </a:spcBef>
                        <a:spcAft>
                          <a:spcPts val="0"/>
                        </a:spcAft>
                        <a:buNone/>
                      </a:pPr>
                      <a:r>
                        <a:rPr lang="en-US" sz="1500" u="none" cap="none" strike="noStrike">
                          <a:latin typeface="Times New Roman"/>
                          <a:ea typeface="Times New Roman"/>
                          <a:cs typeface="Times New Roman"/>
                          <a:sym typeface="Times New Roman"/>
                        </a:rPr>
                        <a:t>Master files updated online</a:t>
                      </a:r>
                      <a:endParaRPr sz="1500" u="none" cap="none" strike="noStrike">
                        <a:latin typeface="Calibri"/>
                        <a:ea typeface="Calibri"/>
                        <a:cs typeface="Calibri"/>
                        <a:sym typeface="Calibri"/>
                      </a:endParaRPr>
                    </a:p>
                  </a:txBody>
                  <a:tcPr marT="0" marB="0" marR="42875" marL="42875"/>
                </a:tc>
                <a:tc>
                  <a:txBody>
                    <a:bodyPr/>
                    <a:lstStyle/>
                    <a:p>
                      <a:pPr indent="0" lvl="0" marL="0" marR="0" rtl="0" algn="just">
                        <a:lnSpc>
                          <a:spcPct val="115000"/>
                        </a:lnSpc>
                        <a:spcBef>
                          <a:spcPts val="0"/>
                        </a:spcBef>
                        <a:spcAft>
                          <a:spcPts val="0"/>
                        </a:spcAft>
                        <a:buNone/>
                      </a:pPr>
                      <a:r>
                        <a:rPr lang="en-US" sz="1500" u="none" cap="none" strike="noStrike">
                          <a:latin typeface="Times New Roman"/>
                          <a:ea typeface="Times New Roman"/>
                          <a:cs typeface="Times New Roman"/>
                          <a:sym typeface="Times New Roman"/>
                        </a:rPr>
                        <a:t>3</a:t>
                      </a:r>
                      <a:endParaRPr sz="1500" u="none" cap="none" strike="noStrike">
                        <a:latin typeface="Calibri"/>
                        <a:ea typeface="Calibri"/>
                        <a:cs typeface="Calibri"/>
                        <a:sym typeface="Calibri"/>
                      </a:endParaRPr>
                    </a:p>
                  </a:txBody>
                  <a:tcPr marT="0" marB="0" marR="42875" marL="42875"/>
                </a:tc>
              </a:tr>
              <a:tr h="262875">
                <a:tc>
                  <a:txBody>
                    <a:bodyPr/>
                    <a:lstStyle/>
                    <a:p>
                      <a:pPr indent="0" lvl="0" marL="0" marR="0" rtl="0" algn="just">
                        <a:lnSpc>
                          <a:spcPct val="115000"/>
                        </a:lnSpc>
                        <a:spcBef>
                          <a:spcPts val="0"/>
                        </a:spcBef>
                        <a:spcAft>
                          <a:spcPts val="0"/>
                        </a:spcAft>
                        <a:buNone/>
                      </a:pPr>
                      <a:r>
                        <a:rPr lang="en-US" sz="1500" u="none" cap="none" strike="noStrike">
                          <a:latin typeface="Times New Roman"/>
                          <a:ea typeface="Times New Roman"/>
                          <a:cs typeface="Times New Roman"/>
                          <a:sym typeface="Times New Roman"/>
                        </a:rPr>
                        <a:t>Information domain values complex</a:t>
                      </a:r>
                      <a:endParaRPr sz="1500" u="none" cap="none" strike="noStrike">
                        <a:latin typeface="Calibri"/>
                        <a:ea typeface="Calibri"/>
                        <a:cs typeface="Calibri"/>
                        <a:sym typeface="Calibri"/>
                      </a:endParaRPr>
                    </a:p>
                  </a:txBody>
                  <a:tcPr marT="0" marB="0" marR="42875" marL="42875"/>
                </a:tc>
                <a:tc>
                  <a:txBody>
                    <a:bodyPr/>
                    <a:lstStyle/>
                    <a:p>
                      <a:pPr indent="0" lvl="0" marL="0" marR="0" rtl="0" algn="just">
                        <a:lnSpc>
                          <a:spcPct val="115000"/>
                        </a:lnSpc>
                        <a:spcBef>
                          <a:spcPts val="0"/>
                        </a:spcBef>
                        <a:spcAft>
                          <a:spcPts val="0"/>
                        </a:spcAft>
                        <a:buNone/>
                      </a:pPr>
                      <a:r>
                        <a:rPr lang="en-US" sz="1500" u="none" cap="none" strike="noStrike">
                          <a:latin typeface="Times New Roman"/>
                          <a:ea typeface="Times New Roman"/>
                          <a:cs typeface="Times New Roman"/>
                          <a:sym typeface="Times New Roman"/>
                        </a:rPr>
                        <a:t>5</a:t>
                      </a:r>
                      <a:endParaRPr sz="1500" u="none" cap="none" strike="noStrike">
                        <a:latin typeface="Calibri"/>
                        <a:ea typeface="Calibri"/>
                        <a:cs typeface="Calibri"/>
                        <a:sym typeface="Calibri"/>
                      </a:endParaRPr>
                    </a:p>
                  </a:txBody>
                  <a:tcPr marT="0" marB="0" marR="42875" marL="42875"/>
                </a:tc>
              </a:tr>
              <a:tr h="262875">
                <a:tc>
                  <a:txBody>
                    <a:bodyPr/>
                    <a:lstStyle/>
                    <a:p>
                      <a:pPr indent="0" lvl="0" marL="0" marR="0" rtl="0" algn="just">
                        <a:lnSpc>
                          <a:spcPct val="115000"/>
                        </a:lnSpc>
                        <a:spcBef>
                          <a:spcPts val="0"/>
                        </a:spcBef>
                        <a:spcAft>
                          <a:spcPts val="0"/>
                        </a:spcAft>
                        <a:buNone/>
                      </a:pPr>
                      <a:r>
                        <a:rPr lang="en-US" sz="1500" u="none" cap="none" strike="noStrike">
                          <a:latin typeface="Times New Roman"/>
                          <a:ea typeface="Times New Roman"/>
                          <a:cs typeface="Times New Roman"/>
                          <a:sym typeface="Times New Roman"/>
                        </a:rPr>
                        <a:t>Internal processing complex</a:t>
                      </a:r>
                      <a:endParaRPr sz="1500" u="none" cap="none" strike="noStrike">
                        <a:latin typeface="Calibri"/>
                        <a:ea typeface="Calibri"/>
                        <a:cs typeface="Calibri"/>
                        <a:sym typeface="Calibri"/>
                      </a:endParaRPr>
                    </a:p>
                  </a:txBody>
                  <a:tcPr marT="0" marB="0" marR="42875" marL="42875"/>
                </a:tc>
                <a:tc>
                  <a:txBody>
                    <a:bodyPr/>
                    <a:lstStyle/>
                    <a:p>
                      <a:pPr indent="0" lvl="0" marL="0" marR="0" rtl="0" algn="just">
                        <a:lnSpc>
                          <a:spcPct val="115000"/>
                        </a:lnSpc>
                        <a:spcBef>
                          <a:spcPts val="0"/>
                        </a:spcBef>
                        <a:spcAft>
                          <a:spcPts val="0"/>
                        </a:spcAft>
                        <a:buNone/>
                      </a:pPr>
                      <a:r>
                        <a:rPr lang="en-US" sz="1500" u="none" cap="none" strike="noStrike">
                          <a:latin typeface="Times New Roman"/>
                          <a:ea typeface="Times New Roman"/>
                          <a:cs typeface="Times New Roman"/>
                          <a:sym typeface="Times New Roman"/>
                        </a:rPr>
                        <a:t>5</a:t>
                      </a:r>
                      <a:endParaRPr sz="1500" u="none" cap="none" strike="noStrike">
                        <a:latin typeface="Calibri"/>
                        <a:ea typeface="Calibri"/>
                        <a:cs typeface="Calibri"/>
                        <a:sym typeface="Calibri"/>
                      </a:endParaRPr>
                    </a:p>
                  </a:txBody>
                  <a:tcPr marT="0" marB="0" marR="42875" marL="42875"/>
                </a:tc>
              </a:tr>
              <a:tr h="262875">
                <a:tc>
                  <a:txBody>
                    <a:bodyPr/>
                    <a:lstStyle/>
                    <a:p>
                      <a:pPr indent="0" lvl="0" marL="0" marR="0" rtl="0" algn="just">
                        <a:lnSpc>
                          <a:spcPct val="115000"/>
                        </a:lnSpc>
                        <a:spcBef>
                          <a:spcPts val="0"/>
                        </a:spcBef>
                        <a:spcAft>
                          <a:spcPts val="0"/>
                        </a:spcAft>
                        <a:buNone/>
                      </a:pPr>
                      <a:r>
                        <a:rPr lang="en-US" sz="1500" u="none" cap="none" strike="noStrike">
                          <a:latin typeface="Times New Roman"/>
                          <a:ea typeface="Times New Roman"/>
                          <a:cs typeface="Times New Roman"/>
                          <a:sym typeface="Times New Roman"/>
                        </a:rPr>
                        <a:t>Code designed for reuse</a:t>
                      </a:r>
                      <a:endParaRPr sz="1500" u="none" cap="none" strike="noStrike">
                        <a:latin typeface="Calibri"/>
                        <a:ea typeface="Calibri"/>
                        <a:cs typeface="Calibri"/>
                        <a:sym typeface="Calibri"/>
                      </a:endParaRPr>
                    </a:p>
                  </a:txBody>
                  <a:tcPr marT="0" marB="0" marR="42875" marL="42875"/>
                </a:tc>
                <a:tc>
                  <a:txBody>
                    <a:bodyPr/>
                    <a:lstStyle/>
                    <a:p>
                      <a:pPr indent="0" lvl="0" marL="0" marR="0" rtl="0" algn="just">
                        <a:lnSpc>
                          <a:spcPct val="115000"/>
                        </a:lnSpc>
                        <a:spcBef>
                          <a:spcPts val="0"/>
                        </a:spcBef>
                        <a:spcAft>
                          <a:spcPts val="0"/>
                        </a:spcAft>
                        <a:buNone/>
                      </a:pPr>
                      <a:r>
                        <a:rPr lang="en-US" sz="1500" u="none" cap="none" strike="noStrike">
                          <a:latin typeface="Times New Roman"/>
                          <a:ea typeface="Times New Roman"/>
                          <a:cs typeface="Times New Roman"/>
                          <a:sym typeface="Times New Roman"/>
                        </a:rPr>
                        <a:t>4</a:t>
                      </a:r>
                      <a:endParaRPr sz="1500" u="none" cap="none" strike="noStrike">
                        <a:latin typeface="Calibri"/>
                        <a:ea typeface="Calibri"/>
                        <a:cs typeface="Calibri"/>
                        <a:sym typeface="Calibri"/>
                      </a:endParaRPr>
                    </a:p>
                  </a:txBody>
                  <a:tcPr marT="0" marB="0" marR="42875" marL="42875"/>
                </a:tc>
              </a:tr>
              <a:tr h="262875">
                <a:tc>
                  <a:txBody>
                    <a:bodyPr/>
                    <a:lstStyle/>
                    <a:p>
                      <a:pPr indent="0" lvl="0" marL="0" marR="0" rtl="0" algn="just">
                        <a:lnSpc>
                          <a:spcPct val="115000"/>
                        </a:lnSpc>
                        <a:spcBef>
                          <a:spcPts val="0"/>
                        </a:spcBef>
                        <a:spcAft>
                          <a:spcPts val="0"/>
                        </a:spcAft>
                        <a:buNone/>
                      </a:pPr>
                      <a:r>
                        <a:rPr lang="en-US" sz="1500" u="none" cap="none" strike="noStrike">
                          <a:latin typeface="Times New Roman"/>
                          <a:ea typeface="Times New Roman"/>
                          <a:cs typeface="Times New Roman"/>
                          <a:sym typeface="Times New Roman"/>
                        </a:rPr>
                        <a:t>Conversion/installation in design</a:t>
                      </a:r>
                      <a:endParaRPr sz="1500" u="none" cap="none" strike="noStrike">
                        <a:latin typeface="Calibri"/>
                        <a:ea typeface="Calibri"/>
                        <a:cs typeface="Calibri"/>
                        <a:sym typeface="Calibri"/>
                      </a:endParaRPr>
                    </a:p>
                  </a:txBody>
                  <a:tcPr marT="0" marB="0" marR="42875" marL="42875"/>
                </a:tc>
                <a:tc>
                  <a:txBody>
                    <a:bodyPr/>
                    <a:lstStyle/>
                    <a:p>
                      <a:pPr indent="0" lvl="0" marL="0" marR="0" rtl="0" algn="just">
                        <a:lnSpc>
                          <a:spcPct val="115000"/>
                        </a:lnSpc>
                        <a:spcBef>
                          <a:spcPts val="0"/>
                        </a:spcBef>
                        <a:spcAft>
                          <a:spcPts val="0"/>
                        </a:spcAft>
                        <a:buNone/>
                      </a:pPr>
                      <a:r>
                        <a:rPr lang="en-US" sz="1500" u="none" cap="none" strike="noStrike">
                          <a:latin typeface="Times New Roman"/>
                          <a:ea typeface="Times New Roman"/>
                          <a:cs typeface="Times New Roman"/>
                          <a:sym typeface="Times New Roman"/>
                        </a:rPr>
                        <a:t>3</a:t>
                      </a:r>
                      <a:endParaRPr sz="1500" u="none" cap="none" strike="noStrike">
                        <a:latin typeface="Calibri"/>
                        <a:ea typeface="Calibri"/>
                        <a:cs typeface="Calibri"/>
                        <a:sym typeface="Calibri"/>
                      </a:endParaRPr>
                    </a:p>
                  </a:txBody>
                  <a:tcPr marT="0" marB="0" marR="42875" marL="42875"/>
                </a:tc>
              </a:tr>
              <a:tr h="262875">
                <a:tc>
                  <a:txBody>
                    <a:bodyPr/>
                    <a:lstStyle/>
                    <a:p>
                      <a:pPr indent="0" lvl="0" marL="0" marR="0" rtl="0" algn="just">
                        <a:lnSpc>
                          <a:spcPct val="115000"/>
                        </a:lnSpc>
                        <a:spcBef>
                          <a:spcPts val="0"/>
                        </a:spcBef>
                        <a:spcAft>
                          <a:spcPts val="0"/>
                        </a:spcAft>
                        <a:buNone/>
                      </a:pPr>
                      <a:r>
                        <a:rPr lang="en-US" sz="1500" u="none" cap="none" strike="noStrike">
                          <a:latin typeface="Times New Roman"/>
                          <a:ea typeface="Times New Roman"/>
                          <a:cs typeface="Times New Roman"/>
                          <a:sym typeface="Times New Roman"/>
                        </a:rPr>
                        <a:t>Multiple installations</a:t>
                      </a:r>
                      <a:endParaRPr sz="1500" u="none" cap="none" strike="noStrike">
                        <a:latin typeface="Calibri"/>
                        <a:ea typeface="Calibri"/>
                        <a:cs typeface="Calibri"/>
                        <a:sym typeface="Calibri"/>
                      </a:endParaRPr>
                    </a:p>
                  </a:txBody>
                  <a:tcPr marT="0" marB="0" marR="42875" marL="42875"/>
                </a:tc>
                <a:tc>
                  <a:txBody>
                    <a:bodyPr/>
                    <a:lstStyle/>
                    <a:p>
                      <a:pPr indent="0" lvl="0" marL="0" marR="0" rtl="0" algn="just">
                        <a:lnSpc>
                          <a:spcPct val="115000"/>
                        </a:lnSpc>
                        <a:spcBef>
                          <a:spcPts val="0"/>
                        </a:spcBef>
                        <a:spcAft>
                          <a:spcPts val="0"/>
                        </a:spcAft>
                        <a:buNone/>
                      </a:pPr>
                      <a:r>
                        <a:rPr lang="en-US" sz="1500" u="none" cap="none" strike="noStrike">
                          <a:latin typeface="Times New Roman"/>
                          <a:ea typeface="Times New Roman"/>
                          <a:cs typeface="Times New Roman"/>
                          <a:sym typeface="Times New Roman"/>
                        </a:rPr>
                        <a:t>5</a:t>
                      </a:r>
                      <a:endParaRPr sz="1500" u="none" cap="none" strike="noStrike">
                        <a:latin typeface="Calibri"/>
                        <a:ea typeface="Calibri"/>
                        <a:cs typeface="Calibri"/>
                        <a:sym typeface="Calibri"/>
                      </a:endParaRPr>
                    </a:p>
                  </a:txBody>
                  <a:tcPr marT="0" marB="0" marR="42875" marL="42875"/>
                </a:tc>
              </a:tr>
              <a:tr h="262875">
                <a:tc>
                  <a:txBody>
                    <a:bodyPr/>
                    <a:lstStyle/>
                    <a:p>
                      <a:pPr indent="0" lvl="0" marL="0" marR="0" rtl="0" algn="just">
                        <a:lnSpc>
                          <a:spcPct val="115000"/>
                        </a:lnSpc>
                        <a:spcBef>
                          <a:spcPts val="0"/>
                        </a:spcBef>
                        <a:spcAft>
                          <a:spcPts val="0"/>
                        </a:spcAft>
                        <a:buNone/>
                      </a:pPr>
                      <a:r>
                        <a:rPr lang="en-US" sz="1500" u="none" cap="none" strike="noStrike">
                          <a:latin typeface="Times New Roman"/>
                          <a:ea typeface="Times New Roman"/>
                          <a:cs typeface="Times New Roman"/>
                          <a:sym typeface="Times New Roman"/>
                        </a:rPr>
                        <a:t>Application designed for change</a:t>
                      </a:r>
                      <a:endParaRPr sz="1500" u="none" cap="none" strike="noStrike">
                        <a:latin typeface="Calibri"/>
                        <a:ea typeface="Calibri"/>
                        <a:cs typeface="Calibri"/>
                        <a:sym typeface="Calibri"/>
                      </a:endParaRPr>
                    </a:p>
                  </a:txBody>
                  <a:tcPr marT="0" marB="0" marR="42875" marL="42875"/>
                </a:tc>
                <a:tc>
                  <a:txBody>
                    <a:bodyPr/>
                    <a:lstStyle/>
                    <a:p>
                      <a:pPr indent="0" lvl="0" marL="0" marR="0" rtl="0" algn="just">
                        <a:lnSpc>
                          <a:spcPct val="115000"/>
                        </a:lnSpc>
                        <a:spcBef>
                          <a:spcPts val="0"/>
                        </a:spcBef>
                        <a:spcAft>
                          <a:spcPts val="0"/>
                        </a:spcAft>
                        <a:buNone/>
                      </a:pPr>
                      <a:r>
                        <a:rPr lang="en-US" sz="1500" u="none" cap="none" strike="noStrike">
                          <a:latin typeface="Times New Roman"/>
                          <a:ea typeface="Times New Roman"/>
                          <a:cs typeface="Times New Roman"/>
                          <a:sym typeface="Times New Roman"/>
                        </a:rPr>
                        <a:t>5</a:t>
                      </a:r>
                      <a:endParaRPr sz="1500" u="none" cap="none" strike="noStrike">
                        <a:latin typeface="Calibri"/>
                        <a:ea typeface="Calibri"/>
                        <a:cs typeface="Calibri"/>
                        <a:sym typeface="Calibri"/>
                      </a:endParaRPr>
                    </a:p>
                  </a:txBody>
                  <a:tcPr marT="0" marB="0" marR="42875" marL="42875"/>
                </a:tc>
              </a:tr>
              <a:tr h="262875">
                <a:tc>
                  <a:txBody>
                    <a:bodyPr/>
                    <a:lstStyle/>
                    <a:p>
                      <a:pPr indent="0" lvl="0" marL="0" marR="0" rtl="0" algn="l">
                        <a:lnSpc>
                          <a:spcPct val="115000"/>
                        </a:lnSpc>
                        <a:spcBef>
                          <a:spcPts val="0"/>
                        </a:spcBef>
                        <a:spcAft>
                          <a:spcPts val="0"/>
                        </a:spcAft>
                        <a:buNone/>
                      </a:pPr>
                      <a:r>
                        <a:rPr lang="en-US" sz="1500" u="none" cap="none" strike="noStrike">
                          <a:latin typeface="Times New Roman"/>
                          <a:ea typeface="Times New Roman"/>
                          <a:cs typeface="Times New Roman"/>
                          <a:sym typeface="Times New Roman"/>
                        </a:rPr>
                        <a:t>  ∑(</a:t>
                      </a:r>
                      <a:r>
                        <a:rPr i="1" lang="en-US" sz="1500" u="none" cap="none" strike="noStrike">
                          <a:latin typeface="Times New Roman"/>
                          <a:ea typeface="Times New Roman"/>
                          <a:cs typeface="Times New Roman"/>
                          <a:sym typeface="Times New Roman"/>
                        </a:rPr>
                        <a:t>F</a:t>
                      </a:r>
                      <a:r>
                        <a:rPr baseline="-25000" lang="en-US" sz="1500" u="none" cap="none" strike="noStrike">
                          <a:latin typeface="Times New Roman"/>
                          <a:ea typeface="Times New Roman"/>
                          <a:cs typeface="Times New Roman"/>
                          <a:sym typeface="Times New Roman"/>
                        </a:rPr>
                        <a:t>i</a:t>
                      </a:r>
                      <a:r>
                        <a:rPr lang="en-US" sz="1500" u="none" cap="none" strike="noStrike">
                          <a:latin typeface="Times New Roman"/>
                          <a:ea typeface="Times New Roman"/>
                          <a:cs typeface="Times New Roman"/>
                          <a:sym typeface="Times New Roman"/>
                        </a:rPr>
                        <a:t>)]</a:t>
                      </a:r>
                      <a:endParaRPr sz="1500" u="none" cap="none" strike="noStrike">
                        <a:latin typeface="Calibri"/>
                        <a:ea typeface="Calibri"/>
                        <a:cs typeface="Calibri"/>
                        <a:sym typeface="Calibri"/>
                      </a:endParaRPr>
                    </a:p>
                  </a:txBody>
                  <a:tcPr marT="0" marB="0" marR="42875" marL="42875"/>
                </a:tc>
                <a:tc>
                  <a:txBody>
                    <a:bodyPr/>
                    <a:lstStyle/>
                    <a:p>
                      <a:pPr indent="0" lvl="0" marL="0" marR="0" rtl="0" algn="l">
                        <a:lnSpc>
                          <a:spcPct val="115000"/>
                        </a:lnSpc>
                        <a:spcBef>
                          <a:spcPts val="0"/>
                        </a:spcBef>
                        <a:spcAft>
                          <a:spcPts val="0"/>
                        </a:spcAft>
                        <a:buNone/>
                      </a:pPr>
                      <a:r>
                        <a:rPr lang="en-US" sz="1500" u="none" cap="none" strike="noStrike">
                          <a:latin typeface="Times New Roman"/>
                          <a:ea typeface="Times New Roman"/>
                          <a:cs typeface="Times New Roman"/>
                          <a:sym typeface="Times New Roman"/>
                        </a:rPr>
                        <a:t>52</a:t>
                      </a:r>
                      <a:endParaRPr sz="1500" u="none" cap="none" strike="noStrike">
                        <a:latin typeface="Calibri"/>
                        <a:ea typeface="Calibri"/>
                        <a:cs typeface="Calibri"/>
                        <a:sym typeface="Calibri"/>
                      </a:endParaRPr>
                    </a:p>
                  </a:txBody>
                  <a:tcPr marT="0" marB="0" marR="42875" marL="42875"/>
                </a:tc>
              </a:tr>
            </a:tbl>
          </a:graphicData>
        </a:graphic>
      </p:graphicFrame>
      <p:sp>
        <p:nvSpPr>
          <p:cNvPr id="251" name="Google Shape;251;p57"/>
          <p:cNvSpPr txBox="1"/>
          <p:nvPr/>
        </p:nvSpPr>
        <p:spPr>
          <a:xfrm>
            <a:off x="3324533" y="5819775"/>
            <a:ext cx="2145139" cy="3231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500" u="none" cap="none" strike="noStrike">
                <a:solidFill>
                  <a:srgbClr val="000000"/>
                </a:solidFill>
                <a:latin typeface="Times New Roman"/>
                <a:ea typeface="Times New Roman"/>
                <a:cs typeface="Times New Roman"/>
                <a:sym typeface="Times New Roman"/>
              </a:rPr>
              <a:t>Table 4: FP Summation</a:t>
            </a:r>
            <a:endParaRPr/>
          </a:p>
        </p:txBody>
      </p:sp>
      <p:sp>
        <p:nvSpPr>
          <p:cNvPr id="252" name="Google Shape;252;p57"/>
          <p:cNvSpPr txBox="1"/>
          <p:nvPr/>
        </p:nvSpPr>
        <p:spPr>
          <a:xfrm>
            <a:off x="0" y="0"/>
            <a:ext cx="6355080" cy="6625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2800" u="none" cap="none" strike="noStrike">
                <a:solidFill>
                  <a:schemeClr val="dk1"/>
                </a:solidFill>
                <a:latin typeface="Times New Roman"/>
                <a:ea typeface="Times New Roman"/>
                <a:cs typeface="Times New Roman"/>
                <a:sym typeface="Times New Roman"/>
              </a:rPr>
              <a:t>Function Point (FP) Estimation</a:t>
            </a:r>
            <a:endParaRPr/>
          </a:p>
          <a:p>
            <a:pPr indent="0" lvl="0" marL="0" marR="0" rtl="0" algn="l">
              <a:lnSpc>
                <a:spcPct val="100000"/>
              </a:lnSpc>
              <a:spcBef>
                <a:spcPts val="0"/>
              </a:spcBef>
              <a:spcAft>
                <a:spcPts val="0"/>
              </a:spcAft>
              <a:buNone/>
            </a:pPr>
            <a:r>
              <a:rPr b="1" i="0" lang="en-US" sz="2800" u="none" cap="none" strike="noStrike">
                <a:solidFill>
                  <a:schemeClr val="dk1"/>
                </a:solidFill>
                <a:latin typeface="Times New Roman"/>
                <a:ea typeface="Times New Roman"/>
                <a:cs typeface="Times New Roman"/>
                <a:sym typeface="Times New Roman"/>
              </a:rPr>
              <a:t>( cont..)</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58"/>
          <p:cNvSpPr txBox="1"/>
          <p:nvPr/>
        </p:nvSpPr>
        <p:spPr>
          <a:xfrm>
            <a:off x="762000" y="1616274"/>
            <a:ext cx="7172524" cy="341632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 </a:t>
            </a:r>
            <a:r>
              <a:rPr b="0" i="0" lang="en-US" sz="2400" u="none" cap="none" strike="noStrike">
                <a:solidFill>
                  <a:srgbClr val="000000"/>
                </a:solidFill>
                <a:latin typeface="Times New Roman"/>
                <a:ea typeface="Times New Roman"/>
                <a:cs typeface="Times New Roman"/>
                <a:sym typeface="Times New Roman"/>
              </a:rPr>
              <a:t>Value Adjustment Factor (VAF) = 0.65 + 0.01 * ∑(</a:t>
            </a:r>
            <a:r>
              <a:rPr b="0" i="1" lang="en-US" sz="2400" u="none" cap="none" strike="noStrike">
                <a:solidFill>
                  <a:srgbClr val="000000"/>
                </a:solidFill>
                <a:latin typeface="Times New Roman"/>
                <a:ea typeface="Times New Roman"/>
                <a:cs typeface="Times New Roman"/>
                <a:sym typeface="Times New Roman"/>
              </a:rPr>
              <a:t>F</a:t>
            </a:r>
            <a:r>
              <a:rPr b="0" baseline="-25000" i="0" lang="en-US" sz="2400" u="none" cap="none" strike="noStrike">
                <a:solidFill>
                  <a:srgbClr val="000000"/>
                </a:solidFill>
                <a:latin typeface="Times New Roman"/>
                <a:ea typeface="Times New Roman"/>
                <a:cs typeface="Times New Roman"/>
                <a:sym typeface="Times New Roman"/>
              </a:rPr>
              <a:t>i</a:t>
            </a:r>
            <a:r>
              <a:rPr b="0" i="0" lang="en-US" sz="2400" u="none" cap="none" strike="noStrike">
                <a:solidFill>
                  <a:srgbClr val="000000"/>
                </a:solidFill>
                <a:latin typeface="Times New Roman"/>
                <a:ea typeface="Times New Roman"/>
                <a:cs typeface="Times New Roman"/>
                <a:sym typeface="Times New Roman"/>
              </a:rPr>
              <a:t>)</a:t>
            </a:r>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                                                     = 0.65 + 0.01 * 52</a:t>
            </a:r>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                                                     = 0.65 + 0.52</a:t>
            </a:r>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                                                      = 1.17</a:t>
            </a:r>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 </a:t>
            </a:r>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 Finally estimated FP  = Count total *[0.65+ 0.01 * ∑(</a:t>
            </a:r>
            <a:r>
              <a:rPr b="0" i="1" lang="en-US" sz="2400" u="none" cap="none" strike="noStrike">
                <a:solidFill>
                  <a:srgbClr val="000000"/>
                </a:solidFill>
                <a:latin typeface="Times New Roman"/>
                <a:ea typeface="Times New Roman"/>
                <a:cs typeface="Times New Roman"/>
                <a:sym typeface="Times New Roman"/>
              </a:rPr>
              <a:t>F</a:t>
            </a:r>
            <a:r>
              <a:rPr b="0" baseline="-25000" i="0" lang="en-US" sz="2400" u="none" cap="none" strike="noStrike">
                <a:solidFill>
                  <a:srgbClr val="000000"/>
                </a:solidFill>
                <a:latin typeface="Times New Roman"/>
                <a:ea typeface="Times New Roman"/>
                <a:cs typeface="Times New Roman"/>
                <a:sym typeface="Times New Roman"/>
              </a:rPr>
              <a:t>i</a:t>
            </a:r>
            <a:r>
              <a:rPr b="0" i="0" lang="en-US" sz="2400" u="none" cap="none" strike="noStrike">
                <a:solidFill>
                  <a:srgbClr val="000000"/>
                </a:solidFill>
                <a:latin typeface="Times New Roman"/>
                <a:ea typeface="Times New Roman"/>
                <a:cs typeface="Times New Roman"/>
                <a:sym typeface="Times New Roman"/>
              </a:rPr>
              <a:t>)]</a:t>
            </a:r>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                                    = count total * VAF</a:t>
            </a:r>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                                    = 318* 1.17 = 372</a:t>
            </a:r>
            <a:endParaRPr/>
          </a:p>
        </p:txBody>
      </p:sp>
      <p:sp>
        <p:nvSpPr>
          <p:cNvPr id="258" name="Google Shape;258;p58"/>
          <p:cNvSpPr txBox="1"/>
          <p:nvPr/>
        </p:nvSpPr>
        <p:spPr>
          <a:xfrm>
            <a:off x="0" y="0"/>
            <a:ext cx="6355080" cy="6625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2800" u="none" cap="none" strike="noStrike">
                <a:solidFill>
                  <a:schemeClr val="dk1"/>
                </a:solidFill>
                <a:latin typeface="Times New Roman"/>
                <a:ea typeface="Times New Roman"/>
                <a:cs typeface="Times New Roman"/>
                <a:sym typeface="Times New Roman"/>
              </a:rPr>
              <a:t>Function Point (FP) Estimation</a:t>
            </a:r>
            <a:endParaRPr/>
          </a:p>
          <a:p>
            <a:pPr indent="0" lvl="0" marL="0" marR="0" rtl="0" algn="l">
              <a:lnSpc>
                <a:spcPct val="100000"/>
              </a:lnSpc>
              <a:spcBef>
                <a:spcPts val="0"/>
              </a:spcBef>
              <a:spcAft>
                <a:spcPts val="0"/>
              </a:spcAft>
              <a:buNone/>
            </a:pPr>
            <a:r>
              <a:rPr b="1" i="0" lang="en-US" sz="2800" u="none" cap="none" strike="noStrike">
                <a:solidFill>
                  <a:schemeClr val="dk1"/>
                </a:solidFill>
                <a:latin typeface="Times New Roman"/>
                <a:ea typeface="Times New Roman"/>
                <a:cs typeface="Times New Roman"/>
                <a:sym typeface="Times New Roman"/>
              </a:rPr>
              <a:t>( cont..)</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59"/>
          <p:cNvSpPr txBox="1"/>
          <p:nvPr/>
        </p:nvSpPr>
        <p:spPr>
          <a:xfrm>
            <a:off x="462914" y="1116072"/>
            <a:ext cx="8349615" cy="577594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The organizational average productivity for systems of this type is 6.5 FP/pm</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15000"/>
              </a:lnSpc>
              <a:spcBef>
                <a:spcPts val="800"/>
              </a:spcBef>
              <a:spcAft>
                <a:spcPts val="0"/>
              </a:spcAft>
              <a:buNone/>
            </a:pPr>
            <a:r>
              <a:rPr b="0" i="0" lang="en-US" sz="2000" u="none" cap="none" strike="noStrike">
                <a:solidFill>
                  <a:srgbClr val="000000"/>
                </a:solidFill>
                <a:latin typeface="Times New Roman"/>
                <a:ea typeface="Times New Roman"/>
                <a:cs typeface="Times New Roman"/>
                <a:sym typeface="Times New Roman"/>
              </a:rPr>
              <a:t>Based on a burdened labour rate of Rs. 8000/ month</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15000"/>
              </a:lnSpc>
              <a:spcBef>
                <a:spcPts val="800"/>
              </a:spcBef>
              <a:spcAft>
                <a:spcPts val="0"/>
              </a:spcAft>
              <a:buNone/>
            </a:pPr>
            <a:r>
              <a:rPr b="0" i="0" lang="en-US" sz="2000" u="none" cap="none" strike="noStrike">
                <a:solidFill>
                  <a:srgbClr val="000000"/>
                </a:solidFill>
                <a:latin typeface="Times New Roman"/>
                <a:ea typeface="Times New Roman"/>
                <a:cs typeface="Times New Roman"/>
                <a:sym typeface="Times New Roman"/>
              </a:rPr>
              <a:t>The cost per FP= labour rate per month/ FP per person-months</a:t>
            </a:r>
            <a:endParaRPr/>
          </a:p>
          <a:p>
            <a:pPr indent="0" lvl="0" marL="0" marR="0" rtl="0" algn="l">
              <a:lnSpc>
                <a:spcPct val="115000"/>
              </a:lnSpc>
              <a:spcBef>
                <a:spcPts val="800"/>
              </a:spcBef>
              <a:spcAft>
                <a:spcPts val="0"/>
              </a:spcAft>
              <a:buNone/>
            </a:pPr>
            <a:r>
              <a:rPr b="0" i="0" lang="en-US" sz="2000" u="none" cap="none" strike="noStrike">
                <a:solidFill>
                  <a:srgbClr val="000000"/>
                </a:solidFill>
                <a:latin typeface="Times New Roman"/>
                <a:ea typeface="Times New Roman"/>
                <a:cs typeface="Times New Roman"/>
                <a:sym typeface="Times New Roman"/>
              </a:rPr>
              <a:t>	      = 8000/6.5 =Rs. 1230/-</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15000"/>
              </a:lnSpc>
              <a:spcBef>
                <a:spcPts val="800"/>
              </a:spcBef>
              <a:spcAft>
                <a:spcPts val="0"/>
              </a:spcAft>
              <a:buNone/>
            </a:pPr>
            <a:r>
              <a:rPr b="0" i="0" lang="en-US" sz="2000" u="none" cap="none" strike="noStrike">
                <a:solidFill>
                  <a:srgbClr val="000000"/>
                </a:solidFill>
                <a:latin typeface="Times New Roman"/>
                <a:ea typeface="Times New Roman"/>
                <a:cs typeface="Times New Roman"/>
                <a:sym typeface="Times New Roman"/>
              </a:rPr>
              <a:t> </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15000"/>
              </a:lnSpc>
              <a:spcBef>
                <a:spcPts val="800"/>
              </a:spcBef>
              <a:spcAft>
                <a:spcPts val="0"/>
              </a:spcAft>
              <a:buNone/>
            </a:pPr>
            <a:r>
              <a:rPr b="0" i="0" lang="en-US" sz="2000" u="none" cap="none" strike="noStrike">
                <a:solidFill>
                  <a:srgbClr val="000000"/>
                </a:solidFill>
                <a:latin typeface="Times New Roman"/>
                <a:ea typeface="Times New Roman"/>
                <a:cs typeface="Times New Roman"/>
                <a:sym typeface="Times New Roman"/>
              </a:rPr>
              <a:t>The total estimated project cost=total Estimated FP*Cost per FP</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15000"/>
              </a:lnSpc>
              <a:spcBef>
                <a:spcPts val="800"/>
              </a:spcBef>
              <a:spcAft>
                <a:spcPts val="0"/>
              </a:spcAft>
              <a:buNone/>
            </a:pPr>
            <a:r>
              <a:rPr b="0" i="0" lang="en-US" sz="2000" u="none" cap="none" strike="noStrike">
                <a:solidFill>
                  <a:srgbClr val="000000"/>
                </a:solidFill>
                <a:latin typeface="Times New Roman"/>
                <a:ea typeface="Times New Roman"/>
                <a:cs typeface="Times New Roman"/>
                <a:sym typeface="Times New Roman"/>
              </a:rPr>
              <a:t>	      = 372 * 1230=Rs. 457560</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15000"/>
              </a:lnSpc>
              <a:spcBef>
                <a:spcPts val="800"/>
              </a:spcBef>
              <a:spcAft>
                <a:spcPts val="0"/>
              </a:spcAft>
              <a:buNone/>
            </a:pPr>
            <a:r>
              <a:rPr b="0" i="0" lang="en-US" sz="2000" u="none" cap="none" strike="noStrike">
                <a:solidFill>
                  <a:srgbClr val="000000"/>
                </a:solidFill>
                <a:latin typeface="Times New Roman"/>
                <a:ea typeface="Times New Roman"/>
                <a:cs typeface="Times New Roman"/>
                <a:sym typeface="Times New Roman"/>
              </a:rPr>
              <a:t> </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15000"/>
              </a:lnSpc>
              <a:spcBef>
                <a:spcPts val="800"/>
              </a:spcBef>
              <a:spcAft>
                <a:spcPts val="0"/>
              </a:spcAft>
              <a:buNone/>
            </a:pPr>
            <a:r>
              <a:rPr b="0" i="0" lang="en-US" sz="2000" u="none" cap="none" strike="noStrike">
                <a:solidFill>
                  <a:srgbClr val="000000"/>
                </a:solidFill>
                <a:latin typeface="Times New Roman"/>
                <a:ea typeface="Times New Roman"/>
                <a:cs typeface="Times New Roman"/>
                <a:sym typeface="Times New Roman"/>
              </a:rPr>
              <a:t>The estimated effort= Total estimated FP/ average productivity in person months</a:t>
            </a:r>
            <a:endParaRPr b="0" i="0" sz="2000" u="none" cap="none" strike="noStrike">
              <a:solidFill>
                <a:srgbClr val="000000"/>
              </a:solidFill>
              <a:latin typeface="Times New Roman"/>
              <a:ea typeface="Times New Roman"/>
              <a:cs typeface="Times New Roman"/>
              <a:sym typeface="Times New Roman"/>
            </a:endParaRPr>
          </a:p>
          <a:p>
            <a:pPr indent="0" lvl="1" marL="1428750" marR="0" rtl="0" algn="l">
              <a:lnSpc>
                <a:spcPct val="115000"/>
              </a:lnSpc>
              <a:spcBef>
                <a:spcPts val="800"/>
              </a:spcBef>
              <a:spcAft>
                <a:spcPts val="0"/>
              </a:spcAft>
              <a:buNone/>
            </a:pPr>
            <a:r>
              <a:rPr b="0" i="0" lang="en-US" sz="2000" u="none" cap="none" strike="noStrike">
                <a:solidFill>
                  <a:srgbClr val="000000"/>
                </a:solidFill>
                <a:latin typeface="Times New Roman"/>
                <a:ea typeface="Times New Roman"/>
                <a:cs typeface="Times New Roman"/>
                <a:sym typeface="Times New Roman"/>
              </a:rPr>
              <a:t>=372/6.5</a:t>
            </a:r>
            <a:endParaRPr b="0" i="0" sz="2000" u="none" cap="none" strike="noStrike">
              <a:solidFill>
                <a:srgbClr val="000000"/>
              </a:solidFill>
              <a:latin typeface="Times New Roman"/>
              <a:ea typeface="Times New Roman"/>
              <a:cs typeface="Times New Roman"/>
              <a:sym typeface="Times New Roman"/>
            </a:endParaRPr>
          </a:p>
          <a:p>
            <a:pPr indent="0" lvl="1" marL="1428750" marR="0" rtl="0" algn="l">
              <a:lnSpc>
                <a:spcPct val="115000"/>
              </a:lnSpc>
              <a:spcBef>
                <a:spcPts val="800"/>
              </a:spcBef>
              <a:spcAft>
                <a:spcPts val="0"/>
              </a:spcAft>
              <a:buNone/>
            </a:pPr>
            <a:r>
              <a:rPr b="0" i="0" lang="en-US" sz="2000" u="none" cap="none" strike="noStrike">
                <a:solidFill>
                  <a:srgbClr val="000000"/>
                </a:solidFill>
                <a:latin typeface="Times New Roman"/>
                <a:ea typeface="Times New Roman"/>
                <a:cs typeface="Times New Roman"/>
                <a:sym typeface="Times New Roman"/>
              </a:rPr>
              <a:t>=57 person-months</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800"/>
              </a:spcBef>
              <a:spcAft>
                <a:spcPts val="0"/>
              </a:spcAft>
              <a:buNone/>
            </a:pPr>
            <a:r>
              <a:t/>
            </a:r>
            <a:endParaRPr b="0" i="0" sz="2000" u="none" cap="none" strike="noStrike">
              <a:solidFill>
                <a:srgbClr val="000000"/>
              </a:solidFill>
              <a:latin typeface="Times New Roman"/>
              <a:ea typeface="Times New Roman"/>
              <a:cs typeface="Times New Roman"/>
              <a:sym typeface="Times New Roman"/>
            </a:endParaRPr>
          </a:p>
        </p:txBody>
      </p:sp>
      <p:sp>
        <p:nvSpPr>
          <p:cNvPr id="264" name="Google Shape;264;p59"/>
          <p:cNvSpPr txBox="1"/>
          <p:nvPr/>
        </p:nvSpPr>
        <p:spPr>
          <a:xfrm>
            <a:off x="0" y="68580"/>
            <a:ext cx="6355080" cy="6515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2800" u="none" cap="none" strike="noStrike">
                <a:solidFill>
                  <a:schemeClr val="dk1"/>
                </a:solidFill>
                <a:latin typeface="Times New Roman"/>
                <a:ea typeface="Times New Roman"/>
                <a:cs typeface="Times New Roman"/>
                <a:sym typeface="Times New Roman"/>
              </a:rPr>
              <a:t>Function Point (FP) Estimation</a:t>
            </a:r>
            <a:endParaRPr/>
          </a:p>
          <a:p>
            <a:pPr indent="0" lvl="0" marL="0" marR="0" rtl="0" algn="l">
              <a:lnSpc>
                <a:spcPct val="100000"/>
              </a:lnSpc>
              <a:spcBef>
                <a:spcPts val="0"/>
              </a:spcBef>
              <a:spcAft>
                <a:spcPts val="0"/>
              </a:spcAft>
              <a:buNone/>
            </a:pPr>
            <a:r>
              <a:rPr b="1" i="0" lang="en-US" sz="2800" u="none" cap="none" strike="noStrike">
                <a:solidFill>
                  <a:schemeClr val="dk1"/>
                </a:solidFill>
                <a:latin typeface="Times New Roman"/>
                <a:ea typeface="Times New Roman"/>
                <a:cs typeface="Times New Roman"/>
                <a:sym typeface="Times New Roman"/>
              </a:rPr>
              <a:t>( cont..)</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6"/>
          <p:cNvSpPr txBox="1"/>
          <p:nvPr>
            <p:ph type="title"/>
          </p:nvPr>
        </p:nvSpPr>
        <p:spPr>
          <a:xfrm>
            <a:off x="107504" y="116632"/>
            <a:ext cx="3837607" cy="844332"/>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rgbClr val="000000"/>
              </a:buClr>
              <a:buSzPts val="1800"/>
              <a:buNone/>
            </a:pPr>
            <a:r>
              <a:rPr b="1" lang="en-US" sz="3200">
                <a:solidFill>
                  <a:schemeClr val="dk1"/>
                </a:solidFill>
                <a:latin typeface="Times New Roman"/>
                <a:ea typeface="Times New Roman"/>
                <a:cs typeface="Times New Roman"/>
                <a:sym typeface="Times New Roman"/>
              </a:rPr>
              <a:t>Practice Questions</a:t>
            </a:r>
            <a:endParaRPr b="1"/>
          </a:p>
        </p:txBody>
      </p:sp>
      <p:sp>
        <p:nvSpPr>
          <p:cNvPr id="270" name="Google Shape;270;p26"/>
          <p:cNvSpPr txBox="1"/>
          <p:nvPr>
            <p:ph idx="1" type="body"/>
          </p:nvPr>
        </p:nvSpPr>
        <p:spPr>
          <a:xfrm>
            <a:off x="772505" y="1321824"/>
            <a:ext cx="7598989" cy="3671965"/>
          </a:xfrm>
          <a:prstGeom prst="rect">
            <a:avLst/>
          </a:prstGeom>
          <a:noFill/>
          <a:ln>
            <a:noFill/>
          </a:ln>
        </p:spPr>
        <p:txBody>
          <a:bodyPr anchorCtr="0" anchor="t" bIns="0" lIns="0" spcFirstLastPara="1" rIns="0" wrap="square" tIns="0">
            <a:noAutofit/>
          </a:bodyPr>
          <a:lstStyle/>
          <a:p>
            <a:pPr indent="-342900" lvl="0" marL="457200" rtl="0" algn="just">
              <a:lnSpc>
                <a:spcPct val="90000"/>
              </a:lnSpc>
              <a:spcBef>
                <a:spcPts val="1000"/>
              </a:spcBef>
              <a:spcAft>
                <a:spcPts val="0"/>
              </a:spcAft>
              <a:buSzPts val="1800"/>
              <a:buChar char="•"/>
            </a:pPr>
            <a:r>
              <a:rPr i="0" lang="en-US" sz="2400">
                <a:solidFill>
                  <a:schemeClr val="dk1"/>
                </a:solidFill>
                <a:latin typeface="Times New Roman"/>
                <a:ea typeface="Times New Roman"/>
                <a:cs typeface="Times New Roman"/>
                <a:sym typeface="Times New Roman"/>
              </a:rPr>
              <a:t>What is the first activity in software project planning?</a:t>
            </a:r>
            <a:endParaRPr sz="24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Char char="•"/>
            </a:pPr>
            <a:r>
              <a:rPr i="0" lang="en-US" sz="2400">
                <a:solidFill>
                  <a:schemeClr val="dk1"/>
                </a:solidFill>
                <a:latin typeface="Times New Roman"/>
                <a:ea typeface="Times New Roman"/>
                <a:cs typeface="Times New Roman"/>
                <a:sym typeface="Times New Roman"/>
              </a:rPr>
              <a:t>What is the main objective of software project planning?</a:t>
            </a:r>
            <a:endParaRPr sz="24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Char char="•"/>
            </a:pPr>
            <a:r>
              <a:rPr i="0" lang="en-US" sz="2400">
                <a:solidFill>
                  <a:schemeClr val="dk1"/>
                </a:solidFill>
                <a:latin typeface="Times New Roman"/>
                <a:ea typeface="Times New Roman"/>
                <a:cs typeface="Times New Roman"/>
                <a:sym typeface="Times New Roman"/>
              </a:rPr>
              <a:t>What is the meaning of software scope?</a:t>
            </a:r>
            <a:endParaRPr sz="2400">
              <a:solidFill>
                <a:schemeClr val="dk1"/>
              </a:solidFill>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Char char="•"/>
            </a:pPr>
            <a:r>
              <a:rPr i="0" lang="en-US" sz="2400">
                <a:solidFill>
                  <a:schemeClr val="dk1"/>
                </a:solidFill>
                <a:latin typeface="Times New Roman"/>
                <a:ea typeface="Times New Roman"/>
                <a:cs typeface="Times New Roman"/>
                <a:sym typeface="Times New Roman"/>
              </a:rPr>
              <a:t>Component based software engineering emphasizes on Reusability. State Yes/No.</a:t>
            </a:r>
            <a:endParaRPr sz="24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Char char="•"/>
            </a:pPr>
            <a:r>
              <a:rPr i="0" lang="en-US" sz="2400">
                <a:solidFill>
                  <a:schemeClr val="dk1"/>
                </a:solidFill>
                <a:latin typeface="Times New Roman"/>
                <a:ea typeface="Times New Roman"/>
                <a:cs typeface="Times New Roman"/>
                <a:sym typeface="Times New Roman"/>
              </a:rPr>
              <a:t>Software feasibility has four dimensions. Which of the following are those dimensions?</a:t>
            </a:r>
            <a:endParaRPr sz="24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Char char="•"/>
            </a:pPr>
            <a:r>
              <a:rPr i="0" lang="en-US" sz="2400">
                <a:solidFill>
                  <a:schemeClr val="dk1"/>
                </a:solidFill>
                <a:latin typeface="Times New Roman"/>
                <a:ea typeface="Times New Roman"/>
                <a:cs typeface="Times New Roman"/>
                <a:sym typeface="Times New Roman"/>
              </a:rPr>
              <a:t>As a software manager, when you will decide the number of people required for a software project?</a:t>
            </a:r>
            <a:endParaRPr/>
          </a:p>
          <a:p>
            <a:pPr indent="0" lvl="0" marL="114300" rtl="0" algn="just">
              <a:lnSpc>
                <a:spcPct val="90000"/>
              </a:lnSpc>
              <a:spcBef>
                <a:spcPts val="1000"/>
              </a:spcBef>
              <a:spcAft>
                <a:spcPts val="0"/>
              </a:spcAft>
              <a:buSzPts val="1800"/>
              <a:buNone/>
            </a:pPr>
            <a:br>
              <a:rPr lang="en-US" sz="2400">
                <a:solidFill>
                  <a:schemeClr val="dk1"/>
                </a:solidFill>
                <a:latin typeface="Times New Roman"/>
                <a:ea typeface="Times New Roman"/>
                <a:cs typeface="Times New Roman"/>
                <a:sym typeface="Times New Roman"/>
              </a:rPr>
            </a:br>
            <a:endParaRPr b="1" sz="2400">
              <a:solidFill>
                <a:schemeClr val="dk1"/>
              </a:solidFill>
              <a:latin typeface="Times New Roman"/>
              <a:ea typeface="Times New Roman"/>
              <a:cs typeface="Times New Roman"/>
              <a:sym typeface="Times New Roman"/>
            </a:endParaRPr>
          </a:p>
          <a:p>
            <a:pPr indent="-211089" lvl="0" marL="457200" rtl="0" algn="just">
              <a:lnSpc>
                <a:spcPct val="90000"/>
              </a:lnSpc>
              <a:spcBef>
                <a:spcPts val="1000"/>
              </a:spcBef>
              <a:spcAft>
                <a:spcPts val="0"/>
              </a:spcAft>
              <a:buSzPts val="1800"/>
              <a:buNone/>
            </a:pPr>
            <a:r>
              <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0"/>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sz="3000">
                <a:solidFill>
                  <a:schemeClr val="dk1"/>
                </a:solidFill>
              </a:rPr>
              <a:t>Activities associated with project planning</a:t>
            </a:r>
            <a:endParaRPr sz="3000">
              <a:solidFill>
                <a:schemeClr val="dk1"/>
              </a:solidFill>
            </a:endParaRPr>
          </a:p>
        </p:txBody>
      </p:sp>
      <p:sp>
        <p:nvSpPr>
          <p:cNvPr id="108" name="Google Shape;108;p10"/>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p>
            <a:pPr indent="-342900" lvl="0" marL="457200" rtl="0" algn="l">
              <a:lnSpc>
                <a:spcPct val="90000"/>
              </a:lnSpc>
              <a:spcBef>
                <a:spcPts val="1000"/>
              </a:spcBef>
              <a:spcAft>
                <a:spcPts val="0"/>
              </a:spcAft>
              <a:buClr>
                <a:schemeClr val="dk1"/>
              </a:buClr>
              <a:buSzPts val="1800"/>
              <a:buChar char="•"/>
            </a:pPr>
            <a:r>
              <a:rPr lang="en-US" sz="3000">
                <a:latin typeface="Times New Roman"/>
                <a:ea typeface="Times New Roman"/>
                <a:cs typeface="Times New Roman"/>
                <a:sym typeface="Times New Roman"/>
              </a:rPr>
              <a:t>Software scope</a:t>
            </a:r>
            <a:endParaRPr/>
          </a:p>
          <a:p>
            <a:pPr indent="-342900" lvl="0" marL="457200" rtl="0" algn="l">
              <a:lnSpc>
                <a:spcPct val="90000"/>
              </a:lnSpc>
              <a:spcBef>
                <a:spcPts val="1000"/>
              </a:spcBef>
              <a:spcAft>
                <a:spcPts val="0"/>
              </a:spcAft>
              <a:buClr>
                <a:schemeClr val="dk1"/>
              </a:buClr>
              <a:buSzPts val="1800"/>
              <a:buChar char="•"/>
            </a:pPr>
            <a:r>
              <a:rPr lang="en-US" sz="3000">
                <a:latin typeface="Times New Roman"/>
                <a:ea typeface="Times New Roman"/>
                <a:cs typeface="Times New Roman"/>
                <a:sym typeface="Times New Roman"/>
              </a:rPr>
              <a:t>Resources</a:t>
            </a:r>
            <a:endParaRPr/>
          </a:p>
          <a:p>
            <a:pPr indent="-342900" lvl="0" marL="457200" rtl="0" algn="l">
              <a:lnSpc>
                <a:spcPct val="90000"/>
              </a:lnSpc>
              <a:spcBef>
                <a:spcPts val="1000"/>
              </a:spcBef>
              <a:spcAft>
                <a:spcPts val="0"/>
              </a:spcAft>
              <a:buClr>
                <a:schemeClr val="dk1"/>
              </a:buClr>
              <a:buSzPts val="1800"/>
              <a:buChar char="•"/>
            </a:pPr>
            <a:r>
              <a:rPr lang="en-US" sz="3000">
                <a:latin typeface="Times New Roman"/>
                <a:ea typeface="Times New Roman"/>
                <a:cs typeface="Times New Roman"/>
                <a:sym typeface="Times New Roman"/>
              </a:rPr>
              <a:t>Project estimation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7"/>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p>
            <a:pPr indent="-228600" lvl="0" marL="457200" rtl="0" algn="ctr">
              <a:lnSpc>
                <a:spcPct val="90000"/>
              </a:lnSpc>
              <a:spcBef>
                <a:spcPts val="1000"/>
              </a:spcBef>
              <a:spcAft>
                <a:spcPts val="0"/>
              </a:spcAft>
              <a:buSzPts val="1800"/>
              <a:buNone/>
            </a:pPr>
            <a:r>
              <a:t/>
            </a:r>
            <a:endParaRPr sz="3200">
              <a:solidFill>
                <a:schemeClr val="dk1"/>
              </a:solidFill>
              <a:latin typeface="Times New Roman"/>
              <a:ea typeface="Times New Roman"/>
              <a:cs typeface="Times New Roman"/>
              <a:sym typeface="Times New Roman"/>
            </a:endParaRPr>
          </a:p>
          <a:p>
            <a:pPr indent="-228600" lvl="0" marL="457200" rtl="0" algn="ctr">
              <a:lnSpc>
                <a:spcPct val="90000"/>
              </a:lnSpc>
              <a:spcBef>
                <a:spcPts val="1000"/>
              </a:spcBef>
              <a:spcAft>
                <a:spcPts val="0"/>
              </a:spcAft>
              <a:buSzPts val="1800"/>
              <a:buNone/>
            </a:pPr>
            <a:r>
              <a:t/>
            </a:r>
            <a:endParaRPr sz="3200">
              <a:solidFill>
                <a:schemeClr val="dk1"/>
              </a:solidFill>
              <a:latin typeface="Times New Roman"/>
              <a:ea typeface="Times New Roman"/>
              <a:cs typeface="Times New Roman"/>
              <a:sym typeface="Times New Roman"/>
            </a:endParaRPr>
          </a:p>
          <a:p>
            <a:pPr indent="0" lvl="0" marL="0" rtl="0" algn="ctr">
              <a:lnSpc>
                <a:spcPct val="90000"/>
              </a:lnSpc>
              <a:spcBef>
                <a:spcPts val="1000"/>
              </a:spcBef>
              <a:spcAft>
                <a:spcPts val="0"/>
              </a:spcAft>
              <a:buSzPts val="1800"/>
              <a:buNone/>
            </a:pPr>
            <a:r>
              <a:rPr lang="en-US" sz="3200">
                <a:solidFill>
                  <a:schemeClr val="dk1"/>
                </a:solidFill>
                <a:latin typeface="Times New Roman"/>
                <a:ea typeface="Times New Roman"/>
                <a:cs typeface="Times New Roman"/>
                <a:sym typeface="Times New Roman"/>
              </a:rPr>
              <a:t>THANKS</a:t>
            </a:r>
            <a:endParaRPr sz="3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1"/>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sz="3200">
                <a:solidFill>
                  <a:schemeClr val="dk1"/>
                </a:solidFill>
              </a:rPr>
              <a:t>1. Software Scope</a:t>
            </a:r>
            <a:endParaRPr b="1" sz="3200" u="sng">
              <a:solidFill>
                <a:schemeClr val="dk1"/>
              </a:solidFill>
            </a:endParaRPr>
          </a:p>
        </p:txBody>
      </p:sp>
      <p:sp>
        <p:nvSpPr>
          <p:cNvPr id="114" name="Google Shape;114;p11"/>
          <p:cNvSpPr txBox="1"/>
          <p:nvPr>
            <p:ph idx="1" type="body"/>
          </p:nvPr>
        </p:nvSpPr>
        <p:spPr>
          <a:xfrm>
            <a:off x="457380" y="1307340"/>
            <a:ext cx="8229240" cy="3977280"/>
          </a:xfrm>
          <a:prstGeom prst="rect">
            <a:avLst/>
          </a:prstGeom>
          <a:noFill/>
          <a:ln>
            <a:noFill/>
          </a:ln>
        </p:spPr>
        <p:txBody>
          <a:bodyPr anchorCtr="0" anchor="t" bIns="0" lIns="0" spcFirstLastPara="1" rIns="0" wrap="square" tIns="0">
            <a:noAutofit/>
          </a:bodyPr>
          <a:lstStyle/>
          <a:p>
            <a:pPr indent="-342900" lvl="0" marL="457200" rtl="0" algn="just">
              <a:lnSpc>
                <a:spcPct val="90000"/>
              </a:lnSpc>
              <a:spcBef>
                <a:spcPts val="1000"/>
              </a:spcBef>
              <a:spcAft>
                <a:spcPts val="0"/>
              </a:spcAft>
              <a:buSzPts val="1800"/>
              <a:buChar char="•"/>
            </a:pPr>
            <a:r>
              <a:rPr lang="en-US" sz="2400">
                <a:latin typeface="Times New Roman"/>
                <a:ea typeface="Times New Roman"/>
                <a:cs typeface="Times New Roman"/>
                <a:sym typeface="Times New Roman"/>
              </a:rPr>
              <a:t>Software project scope must be unambiguous and understandable at the management and technical levels. </a:t>
            </a:r>
            <a:r>
              <a:rPr b="1" lang="en-US" sz="2400">
                <a:latin typeface="Times New Roman"/>
                <a:ea typeface="Times New Roman"/>
                <a:cs typeface="Times New Roman"/>
                <a:sym typeface="Times New Roman"/>
              </a:rPr>
              <a:t>Objective of s/w project planning is to provide a framework for manager to make reasonable </a:t>
            </a:r>
            <a:r>
              <a:rPr b="1" i="1" lang="en-US" sz="2400">
                <a:latin typeface="Times New Roman"/>
                <a:ea typeface="Times New Roman"/>
                <a:cs typeface="Times New Roman"/>
                <a:sym typeface="Times New Roman"/>
              </a:rPr>
              <a:t>estimates of resources, costs and schedules </a:t>
            </a:r>
            <a:r>
              <a:rPr lang="en-US" sz="2400">
                <a:latin typeface="Times New Roman"/>
                <a:ea typeface="Times New Roman"/>
                <a:cs typeface="Times New Roman"/>
                <a:sym typeface="Times New Roman"/>
              </a:rPr>
              <a:t>want to establish a project scope that is unambiguous and understandable at management and technical levels</a:t>
            </a:r>
            <a:endParaRPr/>
          </a:p>
          <a:p>
            <a:pPr indent="-342900" lvl="0" marL="457200" rtl="0" algn="just">
              <a:lnSpc>
                <a:spcPct val="90000"/>
              </a:lnSpc>
              <a:spcBef>
                <a:spcPts val="1000"/>
              </a:spcBef>
              <a:spcAft>
                <a:spcPts val="0"/>
              </a:spcAft>
              <a:buSzPts val="1800"/>
              <a:buChar char="•"/>
            </a:pPr>
            <a:r>
              <a:rPr lang="en-US" sz="2400">
                <a:latin typeface="Times New Roman"/>
                <a:ea typeface="Times New Roman"/>
                <a:cs typeface="Times New Roman"/>
                <a:sym typeface="Times New Roman"/>
              </a:rPr>
              <a:t>It describes functions, performance , constraints,  interfaces reliability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41"/>
          <p:cNvSpPr txBox="1"/>
          <p:nvPr>
            <p:ph type="title"/>
          </p:nvPr>
        </p:nvSpPr>
        <p:spPr>
          <a:xfrm>
            <a:off x="240030" y="0"/>
            <a:ext cx="524601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sz="3200">
                <a:solidFill>
                  <a:schemeClr val="dk1"/>
                </a:solidFill>
              </a:rPr>
              <a:t>2. Resources</a:t>
            </a:r>
            <a:endParaRPr/>
          </a:p>
        </p:txBody>
      </p:sp>
      <p:sp>
        <p:nvSpPr>
          <p:cNvPr id="120" name="Google Shape;120;p41"/>
          <p:cNvSpPr txBox="1"/>
          <p:nvPr>
            <p:ph idx="1" type="body"/>
          </p:nvPr>
        </p:nvSpPr>
        <p:spPr>
          <a:xfrm>
            <a:off x="457380" y="1215900"/>
            <a:ext cx="8229240" cy="3977280"/>
          </a:xfrm>
          <a:prstGeom prst="rect">
            <a:avLst/>
          </a:prstGeom>
          <a:noFill/>
          <a:ln>
            <a:noFill/>
          </a:ln>
        </p:spPr>
        <p:txBody>
          <a:bodyPr anchorCtr="0" anchor="t" bIns="0" lIns="0" spcFirstLastPara="1" rIns="0" wrap="square" tIns="0">
            <a:normAutofit/>
          </a:bodyPr>
          <a:lstStyle/>
          <a:p>
            <a:pPr indent="-342900" lvl="0" marL="457200" rtl="0" algn="just">
              <a:lnSpc>
                <a:spcPct val="90000"/>
              </a:lnSpc>
              <a:spcBef>
                <a:spcPts val="1000"/>
              </a:spcBef>
              <a:spcAft>
                <a:spcPts val="0"/>
              </a:spcAft>
              <a:buSzPts val="1800"/>
              <a:buChar char="•"/>
            </a:pPr>
            <a:r>
              <a:rPr lang="en-US" sz="2400">
                <a:latin typeface="Times New Roman"/>
                <a:ea typeface="Times New Roman"/>
                <a:cs typeface="Times New Roman"/>
                <a:sym typeface="Times New Roman"/>
              </a:rPr>
              <a:t>It must estimate resources required to accomplish the development effort, It includes the statement of availability, chronological time resources and the duration of time resource used.</a:t>
            </a:r>
            <a:endParaRPr/>
          </a:p>
          <a:p>
            <a:pPr indent="0" lvl="0" marL="114300" rtl="0" algn="l">
              <a:lnSpc>
                <a:spcPct val="90000"/>
              </a:lnSpc>
              <a:spcBef>
                <a:spcPts val="1000"/>
              </a:spcBef>
              <a:spcAft>
                <a:spcPts val="0"/>
              </a:spcAft>
              <a:buSzPts val="1800"/>
              <a:buNone/>
            </a:pPr>
            <a:r>
              <a:t/>
            </a:r>
            <a:endParaRPr sz="2400">
              <a:latin typeface="Times New Roman"/>
              <a:ea typeface="Times New Roman"/>
              <a:cs typeface="Times New Roman"/>
              <a:sym typeface="Times New Roman"/>
            </a:endParaRPr>
          </a:p>
          <a:p>
            <a:pPr indent="-228600" lvl="0" marL="457200" rtl="0" algn="l">
              <a:lnSpc>
                <a:spcPct val="90000"/>
              </a:lnSpc>
              <a:spcBef>
                <a:spcPts val="1000"/>
              </a:spcBef>
              <a:spcAft>
                <a:spcPts val="0"/>
              </a:spcAft>
              <a:buClr>
                <a:schemeClr val="dk1"/>
              </a:buClr>
              <a:buSzPts val="1800"/>
              <a:buNone/>
            </a:pPr>
            <a:r>
              <a:t/>
            </a:r>
            <a:endParaRPr sz="2400">
              <a:latin typeface="Times New Roman"/>
              <a:ea typeface="Times New Roman"/>
              <a:cs typeface="Times New Roman"/>
              <a:sym typeface="Times New Roman"/>
            </a:endParaRPr>
          </a:p>
          <a:p>
            <a:pPr indent="-228600" lvl="0" marL="457200" rtl="0" algn="l">
              <a:lnSpc>
                <a:spcPct val="90000"/>
              </a:lnSpc>
              <a:spcBef>
                <a:spcPts val="1000"/>
              </a:spcBef>
              <a:spcAft>
                <a:spcPts val="0"/>
              </a:spcAft>
              <a:buClr>
                <a:schemeClr val="dk1"/>
              </a:buClr>
              <a:buSzPts val="1800"/>
              <a:buNone/>
            </a:pPr>
            <a:r>
              <a:t/>
            </a:r>
            <a:endParaRPr sz="2400">
              <a:latin typeface="Times New Roman"/>
              <a:ea typeface="Times New Roman"/>
              <a:cs typeface="Times New Roman"/>
              <a:sym typeface="Times New Roman"/>
            </a:endParaRPr>
          </a:p>
          <a:p>
            <a:pPr indent="-228600" lvl="0" marL="457200" rtl="0" algn="l">
              <a:lnSpc>
                <a:spcPct val="90000"/>
              </a:lnSpc>
              <a:spcBef>
                <a:spcPts val="1000"/>
              </a:spcBef>
              <a:spcAft>
                <a:spcPts val="0"/>
              </a:spcAft>
              <a:buClr>
                <a:schemeClr val="dk1"/>
              </a:buClr>
              <a:buSzPts val="1800"/>
              <a:buNone/>
            </a:pPr>
            <a:r>
              <a:t/>
            </a:r>
            <a:endParaRPr sz="2400">
              <a:latin typeface="Times New Roman"/>
              <a:ea typeface="Times New Roman"/>
              <a:cs typeface="Times New Roman"/>
              <a:sym typeface="Times New Roman"/>
            </a:endParaRPr>
          </a:p>
        </p:txBody>
      </p:sp>
      <p:pic>
        <p:nvPicPr>
          <p:cNvPr descr="Types of Resources Used in Project Development - GeeksforGeeks" id="121" name="Google Shape;121;p41"/>
          <p:cNvPicPr preferRelativeResize="0"/>
          <p:nvPr/>
        </p:nvPicPr>
        <p:blipFill rotWithShape="1">
          <a:blip r:embed="rId3">
            <a:alphaModFix/>
          </a:blip>
          <a:srcRect b="0" l="0" r="0" t="0"/>
          <a:stretch/>
        </p:blipFill>
        <p:spPr>
          <a:xfrm>
            <a:off x="1920250" y="2325625"/>
            <a:ext cx="4880600" cy="3732275"/>
          </a:xfrm>
          <a:prstGeom prst="rect">
            <a:avLst/>
          </a:prstGeom>
          <a:noFill/>
          <a:ln>
            <a:noFill/>
          </a:ln>
        </p:spPr>
      </p:pic>
      <p:sp>
        <p:nvSpPr>
          <p:cNvPr id="122" name="Google Shape;122;p41"/>
          <p:cNvSpPr txBox="1"/>
          <p:nvPr/>
        </p:nvSpPr>
        <p:spPr>
          <a:xfrm>
            <a:off x="2976851" y="6240780"/>
            <a:ext cx="3190297"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400" u="none" cap="none" strike="noStrike">
                <a:solidFill>
                  <a:srgbClr val="000000"/>
                </a:solidFill>
                <a:latin typeface="Times New Roman"/>
                <a:ea typeface="Times New Roman"/>
                <a:cs typeface="Times New Roman"/>
                <a:sym typeface="Times New Roman"/>
              </a:rPr>
              <a:t>Fig 1: Development Resource  Pyramid</a:t>
            </a:r>
            <a:endParaRPr b="1"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42"/>
          <p:cNvSpPr txBox="1"/>
          <p:nvPr>
            <p:ph idx="1" type="body"/>
          </p:nvPr>
        </p:nvSpPr>
        <p:spPr>
          <a:xfrm>
            <a:off x="457380" y="1021590"/>
            <a:ext cx="8229240" cy="3977280"/>
          </a:xfrm>
          <a:prstGeom prst="rect">
            <a:avLst/>
          </a:prstGeom>
          <a:noFill/>
          <a:ln>
            <a:noFill/>
          </a:ln>
        </p:spPr>
        <p:txBody>
          <a:bodyPr anchorCtr="0" anchor="t" bIns="0" lIns="0" spcFirstLastPara="1" rIns="0" wrap="square" tIns="0">
            <a:noAutofit/>
          </a:bodyPr>
          <a:lstStyle/>
          <a:p>
            <a:pPr indent="0" lvl="0" marL="114300" rtl="0" algn="l">
              <a:lnSpc>
                <a:spcPct val="90000"/>
              </a:lnSpc>
              <a:spcBef>
                <a:spcPts val="1000"/>
              </a:spcBef>
              <a:spcAft>
                <a:spcPts val="0"/>
              </a:spcAft>
              <a:buSzPts val="1800"/>
              <a:buNone/>
            </a:pPr>
            <a:r>
              <a:rPr b="1" lang="en-US" sz="2400">
                <a:solidFill>
                  <a:schemeClr val="dk1"/>
                </a:solidFill>
                <a:latin typeface="Times New Roman"/>
                <a:ea typeface="Times New Roman"/>
                <a:cs typeface="Times New Roman"/>
                <a:sym typeface="Times New Roman"/>
              </a:rPr>
              <a:t>a</a:t>
            </a:r>
            <a:r>
              <a:rPr lang="en-US" sz="2400">
                <a:solidFill>
                  <a:schemeClr val="dk1"/>
                </a:solidFill>
                <a:latin typeface="Times New Roman"/>
                <a:ea typeface="Times New Roman"/>
                <a:cs typeface="Times New Roman"/>
                <a:sym typeface="Times New Roman"/>
              </a:rPr>
              <a:t>.  </a:t>
            </a:r>
            <a:r>
              <a:rPr b="1" lang="en-US" sz="2400">
                <a:solidFill>
                  <a:schemeClr val="dk1"/>
                </a:solidFill>
                <a:latin typeface="Times New Roman"/>
                <a:ea typeface="Times New Roman"/>
                <a:cs typeface="Times New Roman"/>
                <a:sym typeface="Times New Roman"/>
              </a:rPr>
              <a:t>H/w and s/w tools</a:t>
            </a:r>
            <a:endParaRPr/>
          </a:p>
          <a:p>
            <a:pPr indent="-114300" lvl="0" marL="457200" rtl="0" algn="l">
              <a:lnSpc>
                <a:spcPct val="90000"/>
              </a:lnSpc>
              <a:spcBef>
                <a:spcPts val="1000"/>
              </a:spcBef>
              <a:spcAft>
                <a:spcPts val="0"/>
              </a:spcAft>
              <a:buSzPts val="1800"/>
              <a:buChar char="•"/>
            </a:pPr>
            <a:r>
              <a:rPr lang="en-US" sz="2400">
                <a:latin typeface="Times New Roman"/>
                <a:ea typeface="Times New Roman"/>
                <a:cs typeface="Times New Roman"/>
                <a:sym typeface="Times New Roman"/>
              </a:rPr>
              <a:t>It is the foundation of resources pyramid and provides infrastructure to support development</a:t>
            </a:r>
            <a:endParaRPr/>
          </a:p>
          <a:p>
            <a:pPr indent="-114300" lvl="0" marL="457200" rtl="0" algn="l">
              <a:lnSpc>
                <a:spcPct val="90000"/>
              </a:lnSpc>
              <a:spcBef>
                <a:spcPts val="1000"/>
              </a:spcBef>
              <a:spcAft>
                <a:spcPts val="0"/>
              </a:spcAft>
              <a:buSzPts val="1800"/>
              <a:buChar char="•"/>
            </a:pPr>
            <a:r>
              <a:rPr lang="en-US" sz="2400">
                <a:latin typeface="Times New Roman"/>
                <a:ea typeface="Times New Roman"/>
                <a:cs typeface="Times New Roman"/>
                <a:sym typeface="Times New Roman"/>
              </a:rPr>
              <a:t>It supports s/w engineering environment</a:t>
            </a:r>
            <a:endParaRPr/>
          </a:p>
          <a:p>
            <a:pPr indent="-114300" lvl="0" marL="457200" rtl="0" algn="l">
              <a:lnSpc>
                <a:spcPct val="90000"/>
              </a:lnSpc>
              <a:spcBef>
                <a:spcPts val="1000"/>
              </a:spcBef>
              <a:spcAft>
                <a:spcPts val="0"/>
              </a:spcAft>
              <a:buSzPts val="1800"/>
              <a:buChar char="•"/>
            </a:pPr>
            <a:r>
              <a:rPr lang="en-US" sz="2400">
                <a:latin typeface="Times New Roman"/>
                <a:ea typeface="Times New Roman"/>
                <a:cs typeface="Times New Roman"/>
                <a:sym typeface="Times New Roman"/>
              </a:rPr>
              <a:t>It must suggest the time-frame required for h/w and s/w</a:t>
            </a:r>
            <a:endParaRPr/>
          </a:p>
          <a:p>
            <a:pPr indent="-114300" lvl="0" marL="457200" rtl="0" algn="l">
              <a:lnSpc>
                <a:spcPct val="90000"/>
              </a:lnSpc>
              <a:spcBef>
                <a:spcPts val="1000"/>
              </a:spcBef>
              <a:spcAft>
                <a:spcPts val="0"/>
              </a:spcAft>
              <a:buSzPts val="1800"/>
              <a:buChar char="•"/>
            </a:pPr>
            <a:r>
              <a:rPr lang="en-US" sz="2400">
                <a:latin typeface="Times New Roman"/>
                <a:ea typeface="Times New Roman"/>
                <a:cs typeface="Times New Roman"/>
                <a:sym typeface="Times New Roman"/>
              </a:rPr>
              <a:t>It also verifies that these resources will be available</a:t>
            </a:r>
            <a:endParaRPr/>
          </a:p>
          <a:p>
            <a:pPr indent="0" lvl="0" marL="114300" rtl="0" algn="l">
              <a:lnSpc>
                <a:spcPct val="90000"/>
              </a:lnSpc>
              <a:spcBef>
                <a:spcPts val="1000"/>
              </a:spcBef>
              <a:spcAft>
                <a:spcPts val="0"/>
              </a:spcAft>
              <a:buSzPts val="1800"/>
              <a:buNone/>
            </a:pPr>
            <a:r>
              <a:rPr b="1" lang="en-US" sz="2400">
                <a:solidFill>
                  <a:schemeClr val="dk1"/>
                </a:solidFill>
                <a:latin typeface="Times New Roman"/>
                <a:ea typeface="Times New Roman"/>
                <a:cs typeface="Times New Roman"/>
                <a:sym typeface="Times New Roman"/>
              </a:rPr>
              <a:t>b.  Reusable s/w components</a:t>
            </a:r>
            <a:endParaRPr b="1" sz="2400">
              <a:latin typeface="Times New Roman"/>
              <a:ea typeface="Times New Roman"/>
              <a:cs typeface="Times New Roman"/>
              <a:sym typeface="Times New Roman"/>
            </a:endParaRPr>
          </a:p>
          <a:p>
            <a:pPr indent="-114300" lvl="0" marL="457200" rtl="0" algn="l">
              <a:lnSpc>
                <a:spcPct val="90000"/>
              </a:lnSpc>
              <a:spcBef>
                <a:spcPts val="1000"/>
              </a:spcBef>
              <a:spcAft>
                <a:spcPts val="0"/>
              </a:spcAft>
              <a:buSzPts val="1800"/>
              <a:buChar char="•"/>
            </a:pPr>
            <a:r>
              <a:rPr lang="en-US" sz="2400">
                <a:latin typeface="Times New Roman"/>
                <a:ea typeface="Times New Roman"/>
                <a:cs typeface="Times New Roman"/>
                <a:sym typeface="Times New Roman"/>
              </a:rPr>
              <a:t>This is the next level and can reduce development costs</a:t>
            </a:r>
            <a:endParaRPr/>
          </a:p>
          <a:p>
            <a:pPr indent="-114300" lvl="0" marL="457200" rtl="0" algn="l">
              <a:lnSpc>
                <a:spcPct val="90000"/>
              </a:lnSpc>
              <a:spcBef>
                <a:spcPts val="1000"/>
              </a:spcBef>
              <a:spcAft>
                <a:spcPts val="0"/>
              </a:spcAft>
              <a:buSzPts val="1800"/>
              <a:buChar char="•"/>
            </a:pPr>
            <a:r>
              <a:rPr lang="en-US" sz="2400">
                <a:latin typeface="Times New Roman"/>
                <a:ea typeface="Times New Roman"/>
                <a:cs typeface="Times New Roman"/>
                <a:sym typeface="Times New Roman"/>
              </a:rPr>
              <a:t>The reuse of considerations often ignored</a:t>
            </a:r>
            <a:endParaRPr/>
          </a:p>
          <a:p>
            <a:pPr indent="-114300" lvl="0" marL="457200" rtl="0" algn="l">
              <a:lnSpc>
                <a:spcPct val="90000"/>
              </a:lnSpc>
              <a:spcBef>
                <a:spcPts val="1000"/>
              </a:spcBef>
              <a:spcAft>
                <a:spcPts val="0"/>
              </a:spcAft>
              <a:buSzPts val="1800"/>
              <a:buChar char="•"/>
            </a:pPr>
            <a:r>
              <a:rPr lang="en-US" sz="2400">
                <a:latin typeface="Times New Roman"/>
                <a:ea typeface="Times New Roman"/>
                <a:cs typeface="Times New Roman"/>
                <a:sym typeface="Times New Roman"/>
              </a:rPr>
              <a:t>It can greatly reduce development time</a:t>
            </a:r>
            <a:endParaRPr/>
          </a:p>
          <a:p>
            <a:pPr indent="0" lvl="0" marL="114300" rtl="0" algn="l">
              <a:lnSpc>
                <a:spcPct val="90000"/>
              </a:lnSpc>
              <a:spcBef>
                <a:spcPts val="1000"/>
              </a:spcBef>
              <a:spcAft>
                <a:spcPts val="0"/>
              </a:spcAft>
              <a:buSzPts val="1800"/>
              <a:buNone/>
            </a:pPr>
            <a:r>
              <a:rPr b="1" lang="en-US" sz="2400">
                <a:solidFill>
                  <a:schemeClr val="dk1"/>
                </a:solidFill>
                <a:latin typeface="Times New Roman"/>
                <a:ea typeface="Times New Roman"/>
                <a:cs typeface="Times New Roman"/>
                <a:sym typeface="Times New Roman"/>
              </a:rPr>
              <a:t>c.  People comes at the top of pyramid</a:t>
            </a:r>
            <a:endParaRPr/>
          </a:p>
          <a:p>
            <a:pPr indent="-114300" lvl="0" marL="457200" rtl="0" algn="l">
              <a:lnSpc>
                <a:spcPct val="90000"/>
              </a:lnSpc>
              <a:spcBef>
                <a:spcPts val="1000"/>
              </a:spcBef>
              <a:spcAft>
                <a:spcPts val="0"/>
              </a:spcAft>
              <a:buSzPts val="1800"/>
              <a:buChar char="•"/>
            </a:pPr>
            <a:r>
              <a:rPr lang="en-US" sz="2400">
                <a:latin typeface="Times New Roman"/>
                <a:ea typeface="Times New Roman"/>
                <a:cs typeface="Times New Roman"/>
                <a:sym typeface="Times New Roman"/>
              </a:rPr>
              <a:t> Proper skills are required. Experts are hired</a:t>
            </a:r>
            <a:endParaRPr/>
          </a:p>
          <a:p>
            <a:pPr indent="0" lvl="0" marL="457200" rtl="0" algn="l">
              <a:lnSpc>
                <a:spcPct val="90000"/>
              </a:lnSpc>
              <a:spcBef>
                <a:spcPts val="1000"/>
              </a:spcBef>
              <a:spcAft>
                <a:spcPts val="0"/>
              </a:spcAft>
              <a:buSzPts val="1800"/>
              <a:buNone/>
            </a:pPr>
            <a:r>
              <a:t/>
            </a:r>
            <a:endParaRPr sz="2400">
              <a:latin typeface="Times New Roman"/>
              <a:ea typeface="Times New Roman"/>
              <a:cs typeface="Times New Roman"/>
              <a:sym typeface="Times New Roman"/>
            </a:endParaRPr>
          </a:p>
          <a:p>
            <a:pPr indent="-228600" lvl="0" marL="457200" rtl="0" algn="l">
              <a:lnSpc>
                <a:spcPct val="90000"/>
              </a:lnSpc>
              <a:spcBef>
                <a:spcPts val="1000"/>
              </a:spcBef>
              <a:spcAft>
                <a:spcPts val="0"/>
              </a:spcAft>
              <a:buClr>
                <a:schemeClr val="dk1"/>
              </a:buClr>
              <a:buSzPts val="1800"/>
              <a:buNone/>
            </a:pPr>
            <a:r>
              <a:t/>
            </a:r>
            <a:endParaRPr sz="2400">
              <a:latin typeface="Times New Roman"/>
              <a:ea typeface="Times New Roman"/>
              <a:cs typeface="Times New Roman"/>
              <a:sym typeface="Times New Roman"/>
            </a:endParaRPr>
          </a:p>
        </p:txBody>
      </p:sp>
      <p:sp>
        <p:nvSpPr>
          <p:cNvPr id="128" name="Google Shape;128;p42"/>
          <p:cNvSpPr txBox="1"/>
          <p:nvPr>
            <p:ph type="title"/>
          </p:nvPr>
        </p:nvSpPr>
        <p:spPr>
          <a:xfrm>
            <a:off x="240030" y="0"/>
            <a:ext cx="584073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sz="3200">
                <a:latin typeface="Times New Roman"/>
                <a:ea typeface="Times New Roman"/>
                <a:cs typeface="Times New Roman"/>
                <a:sym typeface="Times New Roman"/>
              </a:rPr>
              <a:t>Development Resource  Pyramid</a:t>
            </a:r>
            <a:endParaRPr b="1" sz="32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7"/>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sz="3200">
                <a:solidFill>
                  <a:schemeClr val="dk1"/>
                </a:solidFill>
              </a:rPr>
              <a:t> 3. Project Estimation </a:t>
            </a:r>
            <a:endParaRPr/>
          </a:p>
        </p:txBody>
      </p:sp>
      <p:sp>
        <p:nvSpPr>
          <p:cNvPr id="134" name="Google Shape;134;p7"/>
          <p:cNvSpPr txBox="1"/>
          <p:nvPr>
            <p:ph idx="1" type="body"/>
          </p:nvPr>
        </p:nvSpPr>
        <p:spPr>
          <a:xfrm>
            <a:off x="457380" y="1033020"/>
            <a:ext cx="8229240" cy="3977280"/>
          </a:xfrm>
          <a:prstGeom prst="rect">
            <a:avLst/>
          </a:prstGeom>
          <a:noFill/>
          <a:ln>
            <a:noFill/>
          </a:ln>
        </p:spPr>
        <p:txBody>
          <a:bodyPr anchorCtr="0" anchor="t" bIns="0" lIns="0" spcFirstLastPara="1" rIns="0" wrap="square" tIns="0">
            <a:noAutofit/>
          </a:bodyPr>
          <a:lstStyle/>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Project estimation is the first step in project planning</a:t>
            </a:r>
            <a:endParaRPr/>
          </a:p>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It is the estimate of resources, cost, and schedule for s/w development project which </a:t>
            </a:r>
            <a:endParaRPr/>
          </a:p>
          <a:p>
            <a:pPr indent="0" lvl="0" marL="114300" rtl="0" algn="l">
              <a:lnSpc>
                <a:spcPct val="90000"/>
              </a:lnSpc>
              <a:spcBef>
                <a:spcPts val="1000"/>
              </a:spcBef>
              <a:spcAft>
                <a:spcPts val="0"/>
              </a:spcAft>
              <a:buSzPts val="1800"/>
              <a:buNone/>
            </a:pPr>
            <a:r>
              <a:rPr lang="en-US" sz="2400">
                <a:latin typeface="Times New Roman"/>
                <a:ea typeface="Times New Roman"/>
                <a:cs typeface="Times New Roman"/>
                <a:sym typeface="Times New Roman"/>
              </a:rPr>
              <a:t>      requires experience and access to historical information</a:t>
            </a:r>
            <a:endParaRPr/>
          </a:p>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Estimation is risky business has lots of uncertainty due to:</a:t>
            </a:r>
            <a:endParaRPr/>
          </a:p>
          <a:p>
            <a:pPr indent="-342900" lvl="1" marL="914400" rtl="0" algn="l">
              <a:lnSpc>
                <a:spcPct val="90000"/>
              </a:lnSpc>
              <a:spcBef>
                <a:spcPts val="500"/>
              </a:spcBef>
              <a:spcAft>
                <a:spcPts val="0"/>
              </a:spcAft>
              <a:buSzPts val="1800"/>
              <a:buChar char="•"/>
            </a:pPr>
            <a:r>
              <a:rPr lang="en-US" sz="2400">
                <a:latin typeface="Times New Roman"/>
                <a:ea typeface="Times New Roman"/>
                <a:cs typeface="Times New Roman"/>
                <a:sym typeface="Times New Roman"/>
              </a:rPr>
              <a:t>project complexity</a:t>
            </a:r>
            <a:endParaRPr/>
          </a:p>
          <a:p>
            <a:pPr indent="-342900" lvl="1" marL="914400" rtl="0" algn="l">
              <a:lnSpc>
                <a:spcPct val="90000"/>
              </a:lnSpc>
              <a:spcBef>
                <a:spcPts val="500"/>
              </a:spcBef>
              <a:spcAft>
                <a:spcPts val="0"/>
              </a:spcAft>
              <a:buSzPts val="1800"/>
              <a:buChar char="•"/>
            </a:pPr>
            <a:r>
              <a:rPr lang="en-US" sz="2400">
                <a:latin typeface="Times New Roman"/>
                <a:ea typeface="Times New Roman"/>
                <a:cs typeface="Times New Roman"/>
                <a:sym typeface="Times New Roman"/>
              </a:rPr>
              <a:t>project size</a:t>
            </a:r>
            <a:endParaRPr/>
          </a:p>
          <a:p>
            <a:pPr indent="-342900" lvl="1" marL="914400" rtl="0" algn="l">
              <a:lnSpc>
                <a:spcPct val="90000"/>
              </a:lnSpc>
              <a:spcBef>
                <a:spcPts val="500"/>
              </a:spcBef>
              <a:spcAft>
                <a:spcPts val="0"/>
              </a:spcAft>
              <a:buSzPts val="1800"/>
              <a:buChar char="•"/>
            </a:pPr>
            <a:r>
              <a:rPr lang="en-US" sz="2400">
                <a:latin typeface="Times New Roman"/>
                <a:ea typeface="Times New Roman"/>
                <a:cs typeface="Times New Roman"/>
                <a:sym typeface="Times New Roman"/>
              </a:rPr>
              <a:t>degree of structural uncertainty - degree to which requirements are solidified</a:t>
            </a:r>
            <a:endParaRPr/>
          </a:p>
          <a:p>
            <a:pPr indent="-342900" lvl="1" marL="914400" rtl="0" algn="l">
              <a:lnSpc>
                <a:spcPct val="90000"/>
              </a:lnSpc>
              <a:spcBef>
                <a:spcPts val="500"/>
              </a:spcBef>
              <a:spcAft>
                <a:spcPts val="0"/>
              </a:spcAft>
              <a:buSzPts val="1800"/>
              <a:buChar char="•"/>
            </a:pPr>
            <a:r>
              <a:rPr lang="en-US" sz="2400">
                <a:latin typeface="Times New Roman"/>
                <a:ea typeface="Times New Roman"/>
                <a:cs typeface="Times New Roman"/>
                <a:sym typeface="Times New Roman"/>
              </a:rPr>
              <a:t>availability of historical information</a:t>
            </a:r>
            <a:endParaRPr/>
          </a:p>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Risk in project estimation is measured by degree of uncertainty in quantitative estimates </a:t>
            </a:r>
            <a:endParaRPr/>
          </a:p>
          <a:p>
            <a:pPr indent="0" lvl="0" marL="114300" rtl="0" algn="l">
              <a:lnSpc>
                <a:spcPct val="90000"/>
              </a:lnSpc>
              <a:spcBef>
                <a:spcPts val="1000"/>
              </a:spcBef>
              <a:spcAft>
                <a:spcPts val="0"/>
              </a:spcAft>
              <a:buSzPts val="1800"/>
              <a:buNone/>
            </a:pPr>
            <a:r>
              <a:t/>
            </a:r>
            <a:endParaRPr sz="24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3"/>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3200"/>
              <a:buFont typeface="Times New Roman"/>
              <a:buNone/>
            </a:pPr>
            <a:r>
              <a:rPr b="1" i="0" lang="en-US" u="none" strike="noStrike">
                <a:solidFill>
                  <a:schemeClr val="dk1"/>
                </a:solidFill>
                <a:latin typeface="Times New Roman"/>
                <a:ea typeface="Times New Roman"/>
                <a:cs typeface="Times New Roman"/>
                <a:sym typeface="Times New Roman"/>
              </a:rPr>
              <a:t>Metrics for software project size estimation </a:t>
            </a:r>
            <a:endParaRPr b="1"/>
          </a:p>
        </p:txBody>
      </p:sp>
      <p:sp>
        <p:nvSpPr>
          <p:cNvPr id="140" name="Google Shape;140;p13"/>
          <p:cNvSpPr txBox="1"/>
          <p:nvPr>
            <p:ph idx="1" type="body"/>
          </p:nvPr>
        </p:nvSpPr>
        <p:spPr>
          <a:xfrm>
            <a:off x="457380" y="1227330"/>
            <a:ext cx="8229240" cy="3977280"/>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Font typeface="Noto Sans Symbols"/>
              <a:buChar char="⮚"/>
            </a:pPr>
            <a:r>
              <a:rPr lang="en-US" sz="2400">
                <a:solidFill>
                  <a:schemeClr val="dk1"/>
                </a:solidFill>
                <a:latin typeface="Times New Roman"/>
                <a:ea typeface="Times New Roman"/>
                <a:cs typeface="Times New Roman"/>
                <a:sym typeface="Times New Roman"/>
              </a:rPr>
              <a:t>Accurate estimation of the problem size is fundamental to satisfactory estimation of effort, time duration and cost of a software project. </a:t>
            </a:r>
            <a:endParaRPr sz="24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Font typeface="Noto Sans Symbols"/>
              <a:buChar char="⮚"/>
            </a:pPr>
            <a:r>
              <a:rPr lang="en-US" sz="2400">
                <a:solidFill>
                  <a:schemeClr val="dk1"/>
                </a:solidFill>
                <a:latin typeface="Times New Roman"/>
                <a:ea typeface="Times New Roman"/>
                <a:cs typeface="Times New Roman"/>
                <a:sym typeface="Times New Roman"/>
              </a:rPr>
              <a:t>The size of a problem is obviously not the number of bytes that the source code occupies. </a:t>
            </a:r>
            <a:endParaRPr sz="24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Font typeface="Noto Sans Symbols"/>
              <a:buChar char="⮚"/>
            </a:pPr>
            <a:r>
              <a:rPr lang="en-US" sz="2400">
                <a:solidFill>
                  <a:schemeClr val="dk1"/>
                </a:solidFill>
                <a:latin typeface="Times New Roman"/>
                <a:ea typeface="Times New Roman"/>
                <a:cs typeface="Times New Roman"/>
                <a:sym typeface="Times New Roman"/>
              </a:rPr>
              <a:t>The project size is a measure of the problem complexity in terms of the effort and time required to develop the product. </a:t>
            </a:r>
            <a:endParaRPr sz="24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Font typeface="Noto Sans Symbols"/>
              <a:buChar char="⮚"/>
            </a:pPr>
            <a:r>
              <a:rPr b="1" i="1" lang="en-US" sz="2400">
                <a:solidFill>
                  <a:schemeClr val="dk1"/>
                </a:solidFill>
                <a:latin typeface="Times New Roman"/>
                <a:ea typeface="Times New Roman"/>
                <a:cs typeface="Times New Roman"/>
                <a:sym typeface="Times New Roman"/>
              </a:rPr>
              <a:t>Currently two metrics are popularly being used widely to estimate size: </a:t>
            </a:r>
            <a:endParaRPr sz="2400">
              <a:latin typeface="Times New Roman"/>
              <a:ea typeface="Times New Roman"/>
              <a:cs typeface="Times New Roman"/>
              <a:sym typeface="Times New Roman"/>
            </a:endParaRPr>
          </a:p>
          <a:p>
            <a:pPr indent="-342900" lvl="1" marL="914400" rtl="0" algn="just">
              <a:lnSpc>
                <a:spcPct val="90000"/>
              </a:lnSpc>
              <a:spcBef>
                <a:spcPts val="500"/>
              </a:spcBef>
              <a:spcAft>
                <a:spcPts val="0"/>
              </a:spcAft>
              <a:buSzPts val="1800"/>
              <a:buFont typeface="Noto Sans Symbols"/>
              <a:buChar char="⮚"/>
            </a:pPr>
            <a:r>
              <a:rPr lang="en-US" sz="2400">
                <a:solidFill>
                  <a:schemeClr val="dk1"/>
                </a:solidFill>
                <a:latin typeface="Times New Roman"/>
                <a:ea typeface="Times New Roman"/>
                <a:cs typeface="Times New Roman"/>
                <a:sym typeface="Times New Roman"/>
              </a:rPr>
              <a:t>Lines of code (LOC) and function point (FP). </a:t>
            </a:r>
            <a:endParaRPr sz="24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9"/>
          <p:cNvSpPr txBox="1"/>
          <p:nvPr>
            <p:ph idx="1" type="body"/>
          </p:nvPr>
        </p:nvSpPr>
        <p:spPr>
          <a:xfrm>
            <a:off x="457380" y="1177470"/>
            <a:ext cx="8229240" cy="3977280"/>
          </a:xfrm>
          <a:prstGeom prst="rect">
            <a:avLst/>
          </a:prstGeom>
          <a:noFill/>
          <a:ln>
            <a:noFill/>
          </a:ln>
        </p:spPr>
        <p:txBody>
          <a:bodyPr anchorCtr="0" anchor="t" bIns="0" lIns="0" spcFirstLastPara="1" rIns="0" wrap="square" tIns="0">
            <a:normAutofit fontScale="92500" lnSpcReduction="20000"/>
          </a:bodyPr>
          <a:lstStyle/>
          <a:p>
            <a:pPr indent="-342900" lvl="0" marL="457200" rtl="0" algn="l">
              <a:lnSpc>
                <a:spcPct val="90000"/>
              </a:lnSpc>
              <a:spcBef>
                <a:spcPts val="1000"/>
              </a:spcBef>
              <a:spcAft>
                <a:spcPts val="0"/>
              </a:spcAft>
              <a:buClr>
                <a:schemeClr val="dk1"/>
              </a:buClr>
              <a:buSzPct val="74844"/>
              <a:buChar char="•"/>
            </a:pPr>
            <a:r>
              <a:rPr lang="en-US" sz="2600">
                <a:latin typeface="Times New Roman"/>
                <a:ea typeface="Times New Roman"/>
                <a:cs typeface="Times New Roman"/>
                <a:sym typeface="Times New Roman"/>
              </a:rPr>
              <a:t>It is an evolutionary process models which contains iterative view of development then it is mandatory to revise the estimate</a:t>
            </a:r>
            <a:endParaRPr/>
          </a:p>
          <a:p>
            <a:pPr indent="-342900" lvl="0" marL="457200" rtl="0" algn="l">
              <a:lnSpc>
                <a:spcPct val="90000"/>
              </a:lnSpc>
              <a:spcBef>
                <a:spcPts val="1000"/>
              </a:spcBef>
              <a:spcAft>
                <a:spcPts val="0"/>
              </a:spcAft>
              <a:buClr>
                <a:schemeClr val="dk1"/>
              </a:buClr>
              <a:buSzPct val="74844"/>
              <a:buChar char="•"/>
            </a:pPr>
            <a:r>
              <a:rPr lang="en-US" sz="2600">
                <a:latin typeface="Times New Roman"/>
                <a:ea typeface="Times New Roman"/>
                <a:cs typeface="Times New Roman"/>
                <a:sym typeface="Times New Roman"/>
              </a:rPr>
              <a:t>Estimates are made at beginning of s/w project</a:t>
            </a:r>
            <a:endParaRPr/>
          </a:p>
          <a:p>
            <a:pPr indent="-342900" lvl="0" marL="457200" rtl="0" algn="l">
              <a:lnSpc>
                <a:spcPct val="90000"/>
              </a:lnSpc>
              <a:spcBef>
                <a:spcPts val="1000"/>
              </a:spcBef>
              <a:spcAft>
                <a:spcPts val="0"/>
              </a:spcAft>
              <a:buClr>
                <a:schemeClr val="dk1"/>
              </a:buClr>
              <a:buSzPct val="74844"/>
              <a:buChar char="•"/>
            </a:pPr>
            <a:r>
              <a:rPr lang="en-US" sz="2600">
                <a:latin typeface="Times New Roman"/>
                <a:ea typeface="Times New Roman"/>
                <a:cs typeface="Times New Roman"/>
                <a:sym typeface="Times New Roman"/>
              </a:rPr>
              <a:t>It should be updated regularly</a:t>
            </a:r>
            <a:endParaRPr/>
          </a:p>
          <a:p>
            <a:pPr indent="-342900" lvl="0" marL="457200" rtl="0" algn="l">
              <a:lnSpc>
                <a:spcPct val="90000"/>
              </a:lnSpc>
              <a:spcBef>
                <a:spcPts val="1000"/>
              </a:spcBef>
              <a:spcAft>
                <a:spcPts val="0"/>
              </a:spcAft>
              <a:buClr>
                <a:schemeClr val="dk1"/>
              </a:buClr>
              <a:buSzPct val="74844"/>
              <a:buChar char="•"/>
            </a:pPr>
            <a:r>
              <a:rPr lang="en-US" sz="2600">
                <a:latin typeface="Times New Roman"/>
                <a:ea typeface="Times New Roman"/>
                <a:cs typeface="Times New Roman"/>
                <a:sym typeface="Times New Roman"/>
              </a:rPr>
              <a:t>The estimates should define “best case” and “worst case”</a:t>
            </a:r>
            <a:endParaRPr/>
          </a:p>
          <a:p>
            <a:pPr indent="-228600" lvl="0" marL="457200" rtl="0" algn="l">
              <a:lnSpc>
                <a:spcPct val="90000"/>
              </a:lnSpc>
              <a:spcBef>
                <a:spcPts val="1000"/>
              </a:spcBef>
              <a:spcAft>
                <a:spcPts val="0"/>
              </a:spcAft>
              <a:buClr>
                <a:schemeClr val="dk1"/>
              </a:buClr>
              <a:buSzPct val="74844"/>
              <a:buNone/>
            </a:pPr>
            <a:r>
              <a:t/>
            </a:r>
            <a:endParaRPr sz="2600">
              <a:latin typeface="Times New Roman"/>
              <a:ea typeface="Times New Roman"/>
              <a:cs typeface="Times New Roman"/>
              <a:sym typeface="Times New Roman"/>
            </a:endParaRPr>
          </a:p>
          <a:p>
            <a:pPr indent="0" lvl="0" marL="114300" rtl="0" algn="l">
              <a:lnSpc>
                <a:spcPct val="90000"/>
              </a:lnSpc>
              <a:spcBef>
                <a:spcPts val="1000"/>
              </a:spcBef>
              <a:spcAft>
                <a:spcPts val="0"/>
              </a:spcAft>
              <a:buSzPct val="74844"/>
              <a:buNone/>
            </a:pPr>
            <a:r>
              <a:rPr b="1" lang="en-US" sz="2600">
                <a:solidFill>
                  <a:schemeClr val="dk1"/>
                </a:solidFill>
                <a:latin typeface="Times New Roman"/>
                <a:ea typeface="Times New Roman"/>
                <a:cs typeface="Times New Roman"/>
                <a:sym typeface="Times New Roman"/>
              </a:rPr>
              <a:t>Project Estimation is done in 3 ways:</a:t>
            </a:r>
            <a:endParaRPr/>
          </a:p>
          <a:p>
            <a:pPr indent="-342900" lvl="0" marL="457200" rtl="0" algn="l">
              <a:lnSpc>
                <a:spcPct val="90000"/>
              </a:lnSpc>
              <a:spcBef>
                <a:spcPts val="1000"/>
              </a:spcBef>
              <a:spcAft>
                <a:spcPts val="0"/>
              </a:spcAft>
              <a:buClr>
                <a:schemeClr val="dk1"/>
              </a:buClr>
              <a:buSzPct val="74844"/>
              <a:buChar char="•"/>
            </a:pPr>
            <a:r>
              <a:rPr lang="en-US" sz="2600">
                <a:latin typeface="Times New Roman"/>
                <a:ea typeface="Times New Roman"/>
                <a:cs typeface="Times New Roman"/>
                <a:sym typeface="Times New Roman"/>
              </a:rPr>
              <a:t>Experience and historical data</a:t>
            </a:r>
            <a:endParaRPr/>
          </a:p>
          <a:p>
            <a:pPr indent="-342900" lvl="0" marL="457200" rtl="0" algn="l">
              <a:lnSpc>
                <a:spcPct val="90000"/>
              </a:lnSpc>
              <a:spcBef>
                <a:spcPts val="1000"/>
              </a:spcBef>
              <a:spcAft>
                <a:spcPts val="0"/>
              </a:spcAft>
              <a:buClr>
                <a:schemeClr val="dk1"/>
              </a:buClr>
              <a:buSzPct val="74844"/>
              <a:buChar char="•"/>
            </a:pPr>
            <a:r>
              <a:rPr lang="en-US" sz="2600">
                <a:solidFill>
                  <a:schemeClr val="dk1"/>
                </a:solidFill>
                <a:latin typeface="Times New Roman"/>
                <a:ea typeface="Times New Roman"/>
                <a:cs typeface="Times New Roman"/>
                <a:sym typeface="Times New Roman"/>
              </a:rPr>
              <a:t>Decomposition techniques</a:t>
            </a:r>
            <a:endParaRPr/>
          </a:p>
          <a:p>
            <a:pPr indent="-342900" lvl="0" marL="457200" rtl="0" algn="l">
              <a:lnSpc>
                <a:spcPct val="90000"/>
              </a:lnSpc>
              <a:spcBef>
                <a:spcPts val="1000"/>
              </a:spcBef>
              <a:spcAft>
                <a:spcPts val="0"/>
              </a:spcAft>
              <a:buClr>
                <a:schemeClr val="dk1"/>
              </a:buClr>
              <a:buSzPct val="74844"/>
              <a:buChar char="•"/>
            </a:pPr>
            <a:r>
              <a:rPr lang="en-US" sz="2600">
                <a:solidFill>
                  <a:schemeClr val="dk1"/>
                </a:solidFill>
                <a:latin typeface="Times New Roman"/>
                <a:ea typeface="Times New Roman"/>
                <a:cs typeface="Times New Roman"/>
                <a:sym typeface="Times New Roman"/>
              </a:rPr>
              <a:t>Empirical estimation models</a:t>
            </a:r>
            <a:endParaRPr/>
          </a:p>
          <a:p>
            <a:pPr indent="-228600" lvl="0" marL="457200" rtl="0" algn="l">
              <a:lnSpc>
                <a:spcPct val="90000"/>
              </a:lnSpc>
              <a:spcBef>
                <a:spcPts val="1000"/>
              </a:spcBef>
              <a:spcAft>
                <a:spcPts val="0"/>
              </a:spcAft>
              <a:buClr>
                <a:schemeClr val="dk1"/>
              </a:buClr>
              <a:buSzPct val="81081"/>
              <a:buNone/>
            </a:pPr>
            <a:r>
              <a:t/>
            </a:r>
            <a:endParaRPr sz="2400">
              <a:solidFill>
                <a:schemeClr val="dk1"/>
              </a:solidFill>
              <a:latin typeface="Times New Roman"/>
              <a:ea typeface="Times New Roman"/>
              <a:cs typeface="Times New Roman"/>
              <a:sym typeface="Times New Roman"/>
            </a:endParaRPr>
          </a:p>
          <a:p>
            <a:pPr indent="0" lvl="0" marL="114300" rtl="0" algn="l">
              <a:lnSpc>
                <a:spcPct val="90000"/>
              </a:lnSpc>
              <a:spcBef>
                <a:spcPts val="1000"/>
              </a:spcBef>
              <a:spcAft>
                <a:spcPts val="0"/>
              </a:spcAft>
              <a:buSzPct val="81081"/>
              <a:buNone/>
            </a:pPr>
            <a:r>
              <a:t/>
            </a:r>
            <a:endParaRPr sz="2400">
              <a:latin typeface="Times New Roman"/>
              <a:ea typeface="Times New Roman"/>
              <a:cs typeface="Times New Roman"/>
              <a:sym typeface="Times New Roman"/>
            </a:endParaRPr>
          </a:p>
        </p:txBody>
      </p:sp>
      <p:sp>
        <p:nvSpPr>
          <p:cNvPr id="146" name="Google Shape;146;p9"/>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sz="3000">
                <a:solidFill>
                  <a:schemeClr val="dk1"/>
                </a:solidFill>
              </a:rPr>
              <a:t>Some points to be taken care in Project Estimation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1999-01-02T15:25:49Z</dcterms:created>
  <dc:creator>Rosalie Ocker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1</vt:i4>
  </property>
  <property fmtid="{D5CDD505-2E9C-101B-9397-08002B2CF9AE}" pid="4" name="Compression">
    <vt:i4>100</vt:i4>
  </property>
  <property fmtid="{D5CDD505-2E9C-101B-9397-08002B2CF9AE}" pid="5" name="ScreenSize">
    <vt:i4>2</vt:i4>
  </property>
  <property fmtid="{D5CDD505-2E9C-101B-9397-08002B2CF9AE}" pid="6" name="ScreenUsage">
    <vt:i4>2</vt:i4>
  </property>
  <property fmtid="{D5CDD505-2E9C-101B-9397-08002B2CF9AE}" pid="7" name="MailAddress">
    <vt:lpwstr>rxo4@psu.edu</vt:lpwstr>
  </property>
  <property fmtid="{D5CDD505-2E9C-101B-9397-08002B2CF9AE}" pid="8" name="HomePage">
    <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C:\My Documents\540</vt:lpwstr>
  </property>
</Properties>
</file>