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4"/>
  </p:notesMasterIdLst>
  <p:handoutMasterIdLst>
    <p:handoutMasterId r:id="rId25"/>
  </p:handoutMasterIdLst>
  <p:sldIdLst>
    <p:sldId id="856" r:id="rId2"/>
    <p:sldId id="257" r:id="rId3"/>
    <p:sldId id="734" r:id="rId4"/>
    <p:sldId id="857" r:id="rId5"/>
    <p:sldId id="735" r:id="rId6"/>
    <p:sldId id="736" r:id="rId7"/>
    <p:sldId id="737" r:id="rId8"/>
    <p:sldId id="738" r:id="rId9"/>
    <p:sldId id="739" r:id="rId10"/>
    <p:sldId id="740" r:id="rId11"/>
    <p:sldId id="741" r:id="rId12"/>
    <p:sldId id="742" r:id="rId13"/>
    <p:sldId id="743" r:id="rId14"/>
    <p:sldId id="744" r:id="rId15"/>
    <p:sldId id="751" r:id="rId16"/>
    <p:sldId id="753" r:id="rId17"/>
    <p:sldId id="752" r:id="rId18"/>
    <p:sldId id="754" r:id="rId19"/>
    <p:sldId id="755" r:id="rId20"/>
    <p:sldId id="779" r:id="rId21"/>
    <p:sldId id="270" r:id="rId22"/>
    <p:sldId id="271" r:id="rId23"/>
  </p:sldIdLst>
  <p:sldSz cx="9144000" cy="6858000" type="screen4x3"/>
  <p:notesSz cx="7559675" cy="10691813"/>
  <p:embeddedFontLst>
    <p:embeddedFont>
      <p:font typeface="Times" panose="02020603050405020304" pitchFamily="18"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70" roundtripDataSignature="AMtx7mjBLrMujGmK0mcIUsVW4HHj27wE+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66D8C4D-A2DB-48BA-B2CD-EECFE764FD55}">
  <a:tblStyle styleId="{866D8C4D-A2DB-48BA-B2CD-EECFE764FD55}"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1546"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7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8" Type="http://schemas.openxmlformats.org/officeDocument/2006/relationships/slide" Target="slides/slide7.xml"/><Relationship Id="rId7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2C18864-6D61-5FA5-93CC-DC69B2BEEA70}"/>
              </a:ext>
            </a:extLst>
          </p:cNvPr>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73D613A-9314-4138-B148-A9B0D685F1D8}"/>
              </a:ext>
            </a:extLst>
          </p:cNvPr>
          <p:cNvSpPr>
            <a:spLocks noGrp="1"/>
          </p:cNvSpPr>
          <p:nvPr>
            <p:ph type="dt" sz="quarter" idx="1"/>
          </p:nvPr>
        </p:nvSpPr>
        <p:spPr>
          <a:xfrm>
            <a:off x="4281488" y="0"/>
            <a:ext cx="3276600" cy="536575"/>
          </a:xfrm>
          <a:prstGeom prst="rect">
            <a:avLst/>
          </a:prstGeom>
        </p:spPr>
        <p:txBody>
          <a:bodyPr vert="horz" lIns="91440" tIns="45720" rIns="91440" bIns="45720" rtlCol="0"/>
          <a:lstStyle>
            <a:lvl1pPr algn="r">
              <a:defRPr sz="1200"/>
            </a:lvl1pPr>
          </a:lstStyle>
          <a:p>
            <a:fld id="{3E6B93C7-5368-4669-8B09-1460A7477927}" type="datetimeFigureOut">
              <a:rPr lang="en-US" smtClean="0"/>
              <a:t>4/12/2024</a:t>
            </a:fld>
            <a:endParaRPr lang="en-US"/>
          </a:p>
        </p:txBody>
      </p:sp>
      <p:sp>
        <p:nvSpPr>
          <p:cNvPr id="4" name="Footer Placeholder 3">
            <a:extLst>
              <a:ext uri="{FF2B5EF4-FFF2-40B4-BE49-F238E27FC236}">
                <a16:creationId xmlns:a16="http://schemas.microsoft.com/office/drawing/2014/main" id="{E7C34596-14AB-4095-E13C-022E61575F6C}"/>
              </a:ext>
            </a:extLst>
          </p:cNvPr>
          <p:cNvSpPr>
            <a:spLocks noGrp="1"/>
          </p:cNvSpPr>
          <p:nvPr>
            <p:ph type="ftr" sz="quarter" idx="2"/>
          </p:nvPr>
        </p:nvSpPr>
        <p:spPr>
          <a:xfrm>
            <a:off x="0" y="10155238"/>
            <a:ext cx="3276600" cy="53657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B2D13FD-A057-0A19-D69F-972090279DCF}"/>
              </a:ext>
            </a:extLst>
          </p:cNvPr>
          <p:cNvSpPr>
            <a:spLocks noGrp="1"/>
          </p:cNvSpPr>
          <p:nvPr>
            <p:ph type="sldNum" sz="quarter" idx="3"/>
          </p:nvPr>
        </p:nvSpPr>
        <p:spPr>
          <a:xfrm>
            <a:off x="4281488" y="10155238"/>
            <a:ext cx="3276600" cy="536575"/>
          </a:xfrm>
          <a:prstGeom prst="rect">
            <a:avLst/>
          </a:prstGeom>
        </p:spPr>
        <p:txBody>
          <a:bodyPr vert="horz" lIns="91440" tIns="45720" rIns="91440" bIns="45720" rtlCol="0" anchor="b"/>
          <a:lstStyle>
            <a:lvl1pPr algn="r">
              <a:defRPr sz="1200"/>
            </a:lvl1pPr>
          </a:lstStyle>
          <a:p>
            <a:fld id="{A915E824-EDA9-4958-95D2-B31F5E1058FF}" type="slidenum">
              <a:rPr lang="en-US" smtClean="0"/>
              <a:t>‹#›</a:t>
            </a:fld>
            <a:endParaRPr lang="en-US"/>
          </a:p>
        </p:txBody>
      </p:sp>
    </p:spTree>
    <p:extLst>
      <p:ext uri="{BB962C8B-B14F-4D97-AF65-F5344CB8AC3E}">
        <p14:creationId xmlns:p14="http://schemas.microsoft.com/office/powerpoint/2010/main" val="342161561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276600" cy="53657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281488" y="0"/>
            <a:ext cx="3276600" cy="536575"/>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10155238"/>
            <a:ext cx="3276600" cy="536575"/>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hf sldNum="0"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1: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1: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7: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p17: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27: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8" name="Google Shape;218;p27: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 name="Google Shape;101;p2: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7830399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641240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5657680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7012871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3966715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3238936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2689057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646704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p:cSld name="Blank Slide">
    <p:spTree>
      <p:nvGrpSpPr>
        <p:cNvPr id="1" name="Shape 28"/>
        <p:cNvGrpSpPr/>
        <p:nvPr/>
      </p:nvGrpSpPr>
      <p:grpSpPr>
        <a:xfrm>
          <a:off x="0" y="0"/>
          <a:ext cx="0" cy="0"/>
          <a:chOff x="0" y="0"/>
          <a:chExt cx="0" cy="0"/>
        </a:xfrm>
      </p:grpSpPr>
      <p:sp>
        <p:nvSpPr>
          <p:cNvPr id="29" name="Google Shape;29;p29"/>
          <p:cNvSpPr txBox="1">
            <a:spLocks noGrp="1"/>
          </p:cNvSpPr>
          <p:nvPr>
            <p:ph type="ftr" idx="11"/>
          </p:nvPr>
        </p:nvSpPr>
        <p:spPr>
          <a:xfrm>
            <a:off x="457559" y="6356520"/>
            <a:ext cx="8499154"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0070C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72"/>
        <p:cNvGrpSpPr/>
        <p:nvPr/>
      </p:nvGrpSpPr>
      <p:grpSpPr>
        <a:xfrm>
          <a:off x="0" y="0"/>
          <a:ext cx="0" cy="0"/>
          <a:chOff x="0" y="0"/>
          <a:chExt cx="0" cy="0"/>
        </a:xfrm>
      </p:grpSpPr>
      <p:sp>
        <p:nvSpPr>
          <p:cNvPr id="73" name="Google Shape;73;p39"/>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39"/>
          <p:cNvSpPr txBox="1">
            <a:spLocks noGrp="1"/>
          </p:cNvSpPr>
          <p:nvPr>
            <p:ph type="body" idx="1"/>
          </p:nvPr>
        </p:nvSpPr>
        <p:spPr>
          <a:xfrm>
            <a:off x="457200" y="160452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9"/>
          <p:cNvSpPr txBox="1">
            <a:spLocks noGrp="1"/>
          </p:cNvSpPr>
          <p:nvPr>
            <p:ph type="body" idx="2"/>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39"/>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77"/>
        <p:cNvGrpSpPr/>
        <p:nvPr/>
      </p:nvGrpSpPr>
      <p:grpSpPr>
        <a:xfrm>
          <a:off x="0" y="0"/>
          <a:ext cx="0" cy="0"/>
          <a:chOff x="0" y="0"/>
          <a:chExt cx="0" cy="0"/>
        </a:xfrm>
      </p:grpSpPr>
      <p:sp>
        <p:nvSpPr>
          <p:cNvPr id="78" name="Google Shape;78;p40"/>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40"/>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40"/>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40"/>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40"/>
          <p:cNvSpPr txBox="1">
            <a:spLocks noGrp="1"/>
          </p:cNvSpPr>
          <p:nvPr>
            <p:ph type="body" idx="4"/>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40"/>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BLANK 2">
    <p:spTree>
      <p:nvGrpSpPr>
        <p:cNvPr id="1" name="Shape 84"/>
        <p:cNvGrpSpPr/>
        <p:nvPr/>
      </p:nvGrpSpPr>
      <p:grpSpPr>
        <a:xfrm>
          <a:off x="0" y="0"/>
          <a:ext cx="0" cy="0"/>
          <a:chOff x="0" y="0"/>
          <a:chExt cx="0" cy="0"/>
        </a:xfrm>
      </p:grpSpPr>
      <p:sp>
        <p:nvSpPr>
          <p:cNvPr id="85" name="Google Shape;85;p41"/>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41"/>
          <p:cNvSpPr txBox="1">
            <a:spLocks noGrp="1"/>
          </p:cNvSpPr>
          <p:nvPr>
            <p:ph type="body" idx="1"/>
          </p:nvPr>
        </p:nvSpPr>
        <p:spPr>
          <a:xfrm>
            <a:off x="45720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 name="Google Shape;87;p41"/>
          <p:cNvSpPr txBox="1">
            <a:spLocks noGrp="1"/>
          </p:cNvSpPr>
          <p:nvPr>
            <p:ph type="body" idx="2"/>
          </p:nvPr>
        </p:nvSpPr>
        <p:spPr>
          <a:xfrm>
            <a:off x="323964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8" name="Google Shape;88;p41"/>
          <p:cNvSpPr txBox="1">
            <a:spLocks noGrp="1"/>
          </p:cNvSpPr>
          <p:nvPr>
            <p:ph type="body" idx="3"/>
          </p:nvPr>
        </p:nvSpPr>
        <p:spPr>
          <a:xfrm>
            <a:off x="602208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9" name="Google Shape;89;p41"/>
          <p:cNvSpPr txBox="1">
            <a:spLocks noGrp="1"/>
          </p:cNvSpPr>
          <p:nvPr>
            <p:ph type="body" idx="4"/>
          </p:nvPr>
        </p:nvSpPr>
        <p:spPr>
          <a:xfrm>
            <a:off x="45720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0" name="Google Shape;90;p41"/>
          <p:cNvSpPr txBox="1">
            <a:spLocks noGrp="1"/>
          </p:cNvSpPr>
          <p:nvPr>
            <p:ph type="body" idx="5"/>
          </p:nvPr>
        </p:nvSpPr>
        <p:spPr>
          <a:xfrm>
            <a:off x="323964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41"/>
          <p:cNvSpPr txBox="1">
            <a:spLocks noGrp="1"/>
          </p:cNvSpPr>
          <p:nvPr>
            <p:ph type="body" idx="6"/>
          </p:nvPr>
        </p:nvSpPr>
        <p:spPr>
          <a:xfrm>
            <a:off x="602208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2" name="Google Shape;92;p41"/>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11729AC-FBB6-50BF-140F-6DFFE9DCD4C4}"/>
              </a:ext>
            </a:extLst>
          </p:cNvPr>
          <p:cNvSpPr>
            <a:spLocks noGrp="1"/>
          </p:cNvSpPr>
          <p:nvPr>
            <p:ph type="sldNum" sz="quarter" idx="10"/>
          </p:nvPr>
        </p:nvSpPr>
        <p:spPr/>
        <p:txBody>
          <a:bodyPr/>
          <a:lstStyle>
            <a:lvl1pPr>
              <a:defRPr/>
            </a:lvl1pPr>
          </a:lstStyle>
          <a:p>
            <a:r>
              <a:rPr lang="en-US" altLang="en-US"/>
              <a:t>12.</a:t>
            </a:r>
            <a:fld id="{79B5908F-1003-4FE2-9619-748025AA9679}" type="slidenum">
              <a:rPr lang="en-US" altLang="en-US"/>
              <a:pPr/>
              <a:t>‹#›</a:t>
            </a:fld>
            <a:endParaRPr lang="en-US" altLang="en-US"/>
          </a:p>
        </p:txBody>
      </p:sp>
    </p:spTree>
    <p:extLst>
      <p:ext uri="{BB962C8B-B14F-4D97-AF65-F5344CB8AC3E}">
        <p14:creationId xmlns:p14="http://schemas.microsoft.com/office/powerpoint/2010/main" val="2599178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30"/>
        <p:cNvGrpSpPr/>
        <p:nvPr/>
      </p:nvGrpSpPr>
      <p:grpSpPr>
        <a:xfrm>
          <a:off x="0" y="0"/>
          <a:ext cx="0" cy="0"/>
          <a:chOff x="0" y="0"/>
          <a:chExt cx="0" cy="0"/>
        </a:xfrm>
      </p:grpSpPr>
      <p:sp>
        <p:nvSpPr>
          <p:cNvPr id="31" name="Google Shape;31;p30"/>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30"/>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0"/>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41"/>
        <p:cNvGrpSpPr/>
        <p:nvPr/>
      </p:nvGrpSpPr>
      <p:grpSpPr>
        <a:xfrm>
          <a:off x="0" y="0"/>
          <a:ext cx="0" cy="0"/>
          <a:chOff x="0" y="0"/>
          <a:chExt cx="0" cy="0"/>
        </a:xfrm>
      </p:grpSpPr>
      <p:sp>
        <p:nvSpPr>
          <p:cNvPr id="42" name="Google Shape;42;p32"/>
          <p:cNvSpPr txBox="1">
            <a:spLocks noGrp="1"/>
          </p:cNvSpPr>
          <p:nvPr>
            <p:ph type="title"/>
          </p:nvPr>
        </p:nvSpPr>
        <p:spPr>
          <a:xfrm>
            <a:off x="0" y="0"/>
            <a:ext cx="6476760" cy="83772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32"/>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44"/>
        <p:cNvGrpSpPr/>
        <p:nvPr/>
      </p:nvGrpSpPr>
      <p:grpSpPr>
        <a:xfrm>
          <a:off x="0" y="0"/>
          <a:ext cx="0" cy="0"/>
          <a:chOff x="0" y="0"/>
          <a:chExt cx="0" cy="0"/>
        </a:xfrm>
      </p:grpSpPr>
      <p:sp>
        <p:nvSpPr>
          <p:cNvPr id="45" name="Google Shape;45;p33"/>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33"/>
          <p:cNvSpPr txBox="1">
            <a:spLocks noGrp="1"/>
          </p:cNvSpPr>
          <p:nvPr>
            <p:ph type="subTitle" idx="1"/>
          </p:nvPr>
        </p:nvSpPr>
        <p:spPr>
          <a:xfrm>
            <a:off x="457200" y="1604520"/>
            <a:ext cx="8229240" cy="397728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47" name="Google Shape;47;p33"/>
          <p:cNvSpPr txBox="1">
            <a:spLocks noGrp="1"/>
          </p:cNvSpPr>
          <p:nvPr>
            <p:ph type="ftr" idx="11"/>
          </p:nvPr>
        </p:nvSpPr>
        <p:spPr>
          <a:xfrm>
            <a:off x="457199" y="6356520"/>
            <a:ext cx="8229239"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34"/>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34"/>
          <p:cNvSpPr txBox="1">
            <a:spLocks noGrp="1"/>
          </p:cNvSpPr>
          <p:nvPr>
            <p:ph type="ftr" idx="11"/>
          </p:nvPr>
        </p:nvSpPr>
        <p:spPr>
          <a:xfrm>
            <a:off x="352540" y="6356520"/>
            <a:ext cx="8361802"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p:cSld name="Centered Text">
    <p:spTree>
      <p:nvGrpSpPr>
        <p:cNvPr id="1" name="Shape 51"/>
        <p:cNvGrpSpPr/>
        <p:nvPr/>
      </p:nvGrpSpPr>
      <p:grpSpPr>
        <a:xfrm>
          <a:off x="0" y="0"/>
          <a:ext cx="0" cy="0"/>
          <a:chOff x="0" y="0"/>
          <a:chExt cx="0" cy="0"/>
        </a:xfrm>
      </p:grpSpPr>
      <p:sp>
        <p:nvSpPr>
          <p:cNvPr id="52" name="Google Shape;52;p35"/>
          <p:cNvSpPr txBox="1">
            <a:spLocks noGrp="1"/>
          </p:cNvSpPr>
          <p:nvPr>
            <p:ph type="subTitle" idx="1"/>
          </p:nvPr>
        </p:nvSpPr>
        <p:spPr>
          <a:xfrm>
            <a:off x="0" y="0"/>
            <a:ext cx="5486040" cy="423828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53" name="Google Shape;53;p35"/>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54"/>
        <p:cNvGrpSpPr/>
        <p:nvPr/>
      </p:nvGrpSpPr>
      <p:grpSpPr>
        <a:xfrm>
          <a:off x="0" y="0"/>
          <a:ext cx="0" cy="0"/>
          <a:chOff x="0" y="0"/>
          <a:chExt cx="0" cy="0"/>
        </a:xfrm>
      </p:grpSpPr>
      <p:sp>
        <p:nvSpPr>
          <p:cNvPr id="55" name="Google Shape;55;p36"/>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36"/>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36"/>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36"/>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36"/>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60"/>
        <p:cNvGrpSpPr/>
        <p:nvPr/>
      </p:nvGrpSpPr>
      <p:grpSpPr>
        <a:xfrm>
          <a:off x="0" y="0"/>
          <a:ext cx="0" cy="0"/>
          <a:chOff x="0" y="0"/>
          <a:chExt cx="0" cy="0"/>
        </a:xfrm>
      </p:grpSpPr>
      <p:sp>
        <p:nvSpPr>
          <p:cNvPr id="61" name="Google Shape;61;p37"/>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37"/>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3" name="Google Shape;63;p37"/>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37"/>
          <p:cNvSpPr txBox="1">
            <a:spLocks noGrp="1"/>
          </p:cNvSpPr>
          <p:nvPr>
            <p:ph type="body" idx="3"/>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37"/>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66"/>
        <p:cNvGrpSpPr/>
        <p:nvPr/>
      </p:nvGrpSpPr>
      <p:grpSpPr>
        <a:xfrm>
          <a:off x="0" y="0"/>
          <a:ext cx="0" cy="0"/>
          <a:chOff x="0" y="0"/>
          <a:chExt cx="0" cy="0"/>
        </a:xfrm>
      </p:grpSpPr>
      <p:sp>
        <p:nvSpPr>
          <p:cNvPr id="67" name="Google Shape;67;p38"/>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38"/>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9" name="Google Shape;69;p38"/>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38"/>
          <p:cNvSpPr txBox="1">
            <a:spLocks noGrp="1"/>
          </p:cNvSpPr>
          <p:nvPr>
            <p:ph type="body" idx="3"/>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8"/>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Google Shape;10;p28"/>
          <p:cNvSpPr/>
          <p:nvPr/>
        </p:nvSpPr>
        <p:spPr>
          <a:xfrm>
            <a:off x="0" y="0"/>
            <a:ext cx="914364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28"/>
          <p:cNvSpPr/>
          <p:nvPr/>
        </p:nvSpPr>
        <p:spPr>
          <a:xfrm rot="10800000" flipH="1">
            <a:off x="0" y="6704640"/>
            <a:ext cx="9143640" cy="197640"/>
          </a:xfrm>
          <a:prstGeom prst="rect">
            <a:avLst/>
          </a:pr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2" name="Google Shape;12;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pic>
        <p:nvPicPr>
          <p:cNvPr id="13" name="Google Shape;13;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grpSp>
        <p:nvGrpSpPr>
          <p:cNvPr id="14" name="Google Shape;14;p28"/>
          <p:cNvGrpSpPr/>
          <p:nvPr/>
        </p:nvGrpSpPr>
        <p:grpSpPr>
          <a:xfrm>
            <a:off x="6146640" y="0"/>
            <a:ext cx="2997000" cy="875880"/>
            <a:chOff x="6146640" y="0"/>
            <a:chExt cx="2997000" cy="875880"/>
          </a:xfrm>
        </p:grpSpPr>
        <p:sp>
          <p:nvSpPr>
            <p:cNvPr id="15" name="Google Shape;15;p28"/>
            <p:cNvSpPr/>
            <p:nvPr/>
          </p:nvSpPr>
          <p:spPr>
            <a:xfrm>
              <a:off x="6146640" y="0"/>
              <a:ext cx="299700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 name="Google Shape;16;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sp>
          <p:nvSpPr>
            <p:cNvPr id="17" name="Google Shape;17;p28"/>
            <p:cNvSpPr/>
            <p:nvPr/>
          </p:nvSpPr>
          <p:spPr>
            <a:xfrm>
              <a:off x="6527880" y="190440"/>
              <a:ext cx="2076120" cy="68544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8" name="Google Shape;18;p28" descr="logo.jpg"/>
          <p:cNvPicPr preferRelativeResize="0"/>
          <p:nvPr/>
        </p:nvPicPr>
        <p:blipFill rotWithShape="1">
          <a:blip r:embed="rId16">
            <a:alphaModFix/>
          </a:blip>
          <a:srcRect/>
          <a:stretch/>
        </p:blipFill>
        <p:spPr>
          <a:xfrm>
            <a:off x="6553080" y="228600"/>
            <a:ext cx="1920600" cy="609120"/>
          </a:xfrm>
          <a:prstGeom prst="rect">
            <a:avLst/>
          </a:prstGeom>
          <a:noFill/>
          <a:ln>
            <a:noFill/>
          </a:ln>
        </p:spPr>
      </p:pic>
      <p:pic>
        <p:nvPicPr>
          <p:cNvPr id="19" name="Google Shape;19;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grpSp>
        <p:nvGrpSpPr>
          <p:cNvPr id="20" name="Google Shape;20;p28"/>
          <p:cNvGrpSpPr/>
          <p:nvPr/>
        </p:nvGrpSpPr>
        <p:grpSpPr>
          <a:xfrm>
            <a:off x="6146640" y="0"/>
            <a:ext cx="2997000" cy="875880"/>
            <a:chOff x="6146640" y="0"/>
            <a:chExt cx="2997000" cy="875880"/>
          </a:xfrm>
        </p:grpSpPr>
        <p:sp>
          <p:nvSpPr>
            <p:cNvPr id="21" name="Google Shape;21;p28"/>
            <p:cNvSpPr/>
            <p:nvPr/>
          </p:nvSpPr>
          <p:spPr>
            <a:xfrm>
              <a:off x="6146640" y="0"/>
              <a:ext cx="299700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2" name="Google Shape;22;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sp>
          <p:nvSpPr>
            <p:cNvPr id="23" name="Google Shape;23;p28"/>
            <p:cNvSpPr/>
            <p:nvPr/>
          </p:nvSpPr>
          <p:spPr>
            <a:xfrm>
              <a:off x="6527880" y="190440"/>
              <a:ext cx="2076120" cy="68544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24" name="Google Shape;24;p28" descr="logo.jpg"/>
          <p:cNvPicPr preferRelativeResize="0"/>
          <p:nvPr/>
        </p:nvPicPr>
        <p:blipFill rotWithShape="1">
          <a:blip r:embed="rId16">
            <a:alphaModFix/>
          </a:blip>
          <a:srcRect/>
          <a:stretch/>
        </p:blipFill>
        <p:spPr>
          <a:xfrm>
            <a:off x="6553080" y="228600"/>
            <a:ext cx="1920600" cy="609120"/>
          </a:xfrm>
          <a:prstGeom prst="rect">
            <a:avLst/>
          </a:prstGeom>
          <a:noFill/>
          <a:ln>
            <a:noFill/>
          </a:ln>
        </p:spPr>
      </p:pic>
      <p:sp>
        <p:nvSpPr>
          <p:cNvPr id="25" name="Google Shape;25;p28"/>
          <p:cNvSpPr txBox="1">
            <a:spLocks noGrp="1"/>
          </p:cNvSpPr>
          <p:nvPr>
            <p:ph type="title"/>
          </p:nvPr>
        </p:nvSpPr>
        <p:spPr>
          <a:xfrm>
            <a:off x="0" y="0"/>
            <a:ext cx="6476760" cy="83772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2800"/>
              <a:buFont typeface="Times New Roman"/>
              <a:buNone/>
              <a:defRPr sz="28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6" name="Google Shape;26;p28"/>
          <p:cNvSpPr txBox="1">
            <a:spLocks noGrp="1"/>
          </p:cNvSpPr>
          <p:nvPr>
            <p:ph type="body" idx="1"/>
          </p:nvPr>
        </p:nvSpPr>
        <p:spPr>
          <a:xfrm>
            <a:off x="457200" y="1371600"/>
            <a:ext cx="8229240" cy="4525560"/>
          </a:xfrm>
          <a:prstGeom prst="rect">
            <a:avLst/>
          </a:prstGeom>
          <a:noFill/>
          <a:ln>
            <a:noFill/>
          </a:ln>
        </p:spPr>
        <p:txBody>
          <a:bodyPr spcFirstLastPara="1" wrap="square" lIns="91425" tIns="45700" rIns="91425" bIns="45700" anchor="t" anchorCtr="0">
            <a:noAutofit/>
          </a:bodyPr>
          <a:lstStyle>
            <a:lvl1pPr marL="457200" marR="0" lvl="0" indent="-33020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04800" algn="l" rtl="0">
              <a:lnSpc>
                <a:spcPct val="9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292100" algn="l" rtl="0">
              <a:lnSpc>
                <a:spcPct val="90000"/>
              </a:lnSpc>
              <a:spcBef>
                <a:spcPts val="5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7" name="Google Shape;27;p28"/>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r>
              <a:rPr lang="en-IN"/>
              <a:t>Computer Networks               </a:t>
            </a: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8" Type="http://schemas.microsoft.com/office/2007/relationships/hdphoto" Target="../media/hdphoto4.wdp"/><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microsoft.com/office/2007/relationships/hdphoto" Target="../media/hdphoto3.wdp"/><Relationship Id="rId5" Type="http://schemas.openxmlformats.org/officeDocument/2006/relationships/image" Target="../media/image6.png"/><Relationship Id="rId4" Type="http://schemas.microsoft.com/office/2007/relationships/hdphoto" Target="../media/hdphoto2.wdp"/></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microsoft.com/office/2007/relationships/hdphoto" Target="../media/hdphoto5.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
          <p:cNvSpPr txBox="1"/>
          <p:nvPr/>
        </p:nvSpPr>
        <p:spPr>
          <a:xfrm>
            <a:off x="758945" y="3170922"/>
            <a:ext cx="7564618" cy="294051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lang="en-US" sz="24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r>
              <a:rPr lang="en-US" sz="2800" b="1" dirty="0">
                <a:solidFill>
                  <a:srgbClr val="0070C0"/>
                </a:solidFill>
                <a:latin typeface="Times New Roman"/>
                <a:ea typeface="Times New Roman"/>
                <a:cs typeface="Times New Roman"/>
                <a:sym typeface="Times New Roman"/>
              </a:rPr>
              <a:t>Project Scheduling</a:t>
            </a:r>
          </a:p>
          <a:p>
            <a:pPr marL="0" marR="0" lvl="0" indent="0" algn="ctr" rtl="0">
              <a:lnSpc>
                <a:spcPct val="100000"/>
              </a:lnSpc>
              <a:spcBef>
                <a:spcPts val="400"/>
              </a:spcBef>
              <a:spcAft>
                <a:spcPts val="0"/>
              </a:spcAft>
              <a:buClr>
                <a:srgbClr val="000000"/>
              </a:buClr>
              <a:buSzPts val="2000"/>
              <a:buFont typeface="Arial"/>
              <a:buNone/>
            </a:pPr>
            <a:endParaRPr lang="en-US" sz="24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36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20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20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50000"/>
              </a:lnSpc>
              <a:spcBef>
                <a:spcPts val="400"/>
              </a:spcBef>
              <a:spcAft>
                <a:spcPts val="0"/>
              </a:spcAft>
              <a:buClr>
                <a:srgbClr val="000000"/>
              </a:buClr>
              <a:buSzPts val="2000"/>
              <a:buFont typeface="Arial"/>
              <a:buNone/>
            </a:pPr>
            <a:endParaRPr sz="20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641"/>
              </a:spcBef>
              <a:spcAft>
                <a:spcPts val="0"/>
              </a:spcAft>
              <a:buClr>
                <a:srgbClr val="000000"/>
              </a:buClr>
              <a:buSzPts val="2000"/>
              <a:buFont typeface="Arial"/>
              <a:buNone/>
            </a:pPr>
            <a:endParaRPr sz="2000" b="0" i="0" u="none" strike="noStrike" cap="none" dirty="0">
              <a:solidFill>
                <a:srgbClr val="000000"/>
              </a:solidFill>
              <a:latin typeface="Calibri"/>
              <a:ea typeface="Calibri"/>
              <a:cs typeface="Calibri"/>
              <a:sym typeface="Calibri"/>
            </a:endParaRPr>
          </a:p>
        </p:txBody>
      </p:sp>
      <p:sp>
        <p:nvSpPr>
          <p:cNvPr id="3" name="TextBox 2">
            <a:extLst>
              <a:ext uri="{FF2B5EF4-FFF2-40B4-BE49-F238E27FC236}">
                <a16:creationId xmlns:a16="http://schemas.microsoft.com/office/drawing/2014/main" id="{C9F80F3F-71B9-9667-D443-B755FD9B5632}"/>
              </a:ext>
            </a:extLst>
          </p:cNvPr>
          <p:cNvSpPr txBox="1"/>
          <p:nvPr/>
        </p:nvSpPr>
        <p:spPr>
          <a:xfrm>
            <a:off x="1398799" y="2102069"/>
            <a:ext cx="6346401" cy="1436291"/>
          </a:xfrm>
          <a:prstGeom prst="rect">
            <a:avLst/>
          </a:prstGeom>
          <a:noFill/>
        </p:spPr>
        <p:txBody>
          <a:bodyPr wrap="square">
            <a:spAutoFit/>
          </a:bodyPr>
          <a:lstStyle/>
          <a:p>
            <a:pPr marL="0" marR="0" lvl="0" indent="0" algn="ctr" rtl="0">
              <a:lnSpc>
                <a:spcPct val="100000"/>
              </a:lnSpc>
              <a:spcBef>
                <a:spcPts val="400"/>
              </a:spcBef>
              <a:spcAft>
                <a:spcPts val="0"/>
              </a:spcAft>
              <a:buClr>
                <a:srgbClr val="000000"/>
              </a:buClr>
              <a:buSzPts val="2000"/>
              <a:buFont typeface="Arial"/>
              <a:buNone/>
            </a:pPr>
            <a:r>
              <a:rPr lang="en-US" sz="2800" b="1" dirty="0">
                <a:solidFill>
                  <a:schemeClr val="dk1"/>
                </a:solidFill>
                <a:latin typeface="Times New Roman"/>
                <a:ea typeface="Times New Roman"/>
                <a:cs typeface="Times New Roman"/>
                <a:sym typeface="Times New Roman"/>
              </a:rPr>
              <a:t>Object Oriented Software Engineering (OOSE)</a:t>
            </a:r>
          </a:p>
          <a:p>
            <a:pPr marL="0" marR="0" lvl="0" indent="0" algn="ctr" rtl="0">
              <a:lnSpc>
                <a:spcPct val="100000"/>
              </a:lnSpc>
              <a:spcBef>
                <a:spcPts val="400"/>
              </a:spcBef>
              <a:spcAft>
                <a:spcPts val="0"/>
              </a:spcAft>
              <a:buClr>
                <a:srgbClr val="000000"/>
              </a:buClr>
              <a:buSzPts val="2000"/>
              <a:buFont typeface="Arial"/>
              <a:buNone/>
            </a:pPr>
            <a:r>
              <a:rPr lang="en-US" sz="2800" b="1" i="0" u="none" strike="noStrike" cap="none" dirty="0">
                <a:solidFill>
                  <a:schemeClr val="dk1"/>
                </a:solidFill>
                <a:latin typeface="Times New Roman"/>
                <a:ea typeface="Times New Roman"/>
                <a:cs typeface="Times New Roman"/>
                <a:sym typeface="Times New Roman"/>
              </a:rPr>
              <a:t>22CS017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panose="02020603050405020304" pitchFamily="18" charset="0"/>
                <a:cs typeface="Times" panose="02020603050405020304" pitchFamily="18" charset="0"/>
              </a:rPr>
              <a:t>Project Scheduling Techniques</a:t>
            </a:r>
          </a:p>
        </p:txBody>
      </p:sp>
      <p:sp>
        <p:nvSpPr>
          <p:cNvPr id="10" name="Content Placeholder 2">
            <a:extLst>
              <a:ext uri="{FF2B5EF4-FFF2-40B4-BE49-F238E27FC236}">
                <a16:creationId xmlns:a16="http://schemas.microsoft.com/office/drawing/2014/main" id="{9CD65C24-61BB-2F3E-29AA-8E064219DBAC}"/>
              </a:ext>
            </a:extLst>
          </p:cNvPr>
          <p:cNvSpPr>
            <a:spLocks noGrp="1"/>
          </p:cNvSpPr>
          <p:nvPr>
            <p:ph idx="1"/>
          </p:nvPr>
        </p:nvSpPr>
        <p:spPr>
          <a:xfrm>
            <a:off x="76200" y="887845"/>
            <a:ext cx="8849139" cy="5410200"/>
          </a:xfrm>
        </p:spPr>
        <p:txBody>
          <a:bodyPr>
            <a:noAutofit/>
          </a:bodyPr>
          <a:lstStyle/>
          <a:p>
            <a:pPr marL="0" indent="0" algn="just">
              <a:lnSpc>
                <a:spcPct val="150000"/>
              </a:lnSpc>
              <a:buNone/>
            </a:pPr>
            <a:r>
              <a:rPr lang="en-IN" sz="1700" b="1" dirty="0">
                <a:solidFill>
                  <a:srgbClr val="C00000"/>
                </a:solidFill>
                <a:latin typeface="Times" panose="02020603050405020304" pitchFamily="18" charset="0"/>
                <a:cs typeface="Times" panose="02020603050405020304" pitchFamily="18" charset="0"/>
              </a:rPr>
              <a:t>2. Duration Compression</a:t>
            </a:r>
          </a:p>
          <a:p>
            <a:pPr algn="just">
              <a:lnSpc>
                <a:spcPct val="150000"/>
              </a:lnSpc>
            </a:pPr>
            <a:r>
              <a:rPr lang="en-IN" sz="1700" dirty="0">
                <a:latin typeface="Times" panose="02020603050405020304" pitchFamily="18" charset="0"/>
                <a:cs typeface="Times" panose="02020603050405020304" pitchFamily="18" charset="0"/>
              </a:rPr>
              <a:t>Duration compression helps to cut short a schedule if needed. It can adjust the set schedule by making changes without changing the scope in case, the project is running late. Two methodologies that can be applied: </a:t>
            </a:r>
          </a:p>
          <a:p>
            <a:pPr marL="461962" algn="just">
              <a:lnSpc>
                <a:spcPct val="150000"/>
              </a:lnSpc>
              <a:buFont typeface="+mj-lt"/>
              <a:buAutoNum type="alphaLcParenR"/>
            </a:pPr>
            <a:r>
              <a:rPr lang="en-IN" sz="1700" b="1" dirty="0">
                <a:solidFill>
                  <a:schemeClr val="tx1"/>
                </a:solidFill>
                <a:latin typeface="Times" panose="02020603050405020304" pitchFamily="18" charset="0"/>
                <a:cs typeface="Times" panose="02020603050405020304" pitchFamily="18" charset="0"/>
              </a:rPr>
              <a:t>Fast Tracking: </a:t>
            </a:r>
            <a:r>
              <a:rPr lang="en-IN" sz="1700" dirty="0">
                <a:latin typeface="Times" panose="02020603050405020304" pitchFamily="18" charset="0"/>
                <a:cs typeface="Times" panose="02020603050405020304" pitchFamily="18" charset="0"/>
              </a:rPr>
              <a:t>Fast-tracking is another way to use CPM. </a:t>
            </a:r>
          </a:p>
          <a:p>
            <a:pPr algn="just">
              <a:lnSpc>
                <a:spcPct val="150000"/>
              </a:lnSpc>
            </a:pPr>
            <a:r>
              <a:rPr lang="en-IN" sz="1700" dirty="0">
                <a:latin typeface="Times" panose="02020603050405020304" pitchFamily="18" charset="0"/>
                <a:cs typeface="Times" panose="02020603050405020304" pitchFamily="18" charset="0"/>
              </a:rPr>
              <a:t>Fast-tracking finds ways to speed up the pace at which a project is being implemented by simultaneously executing many tasks or by overlapping many tasks to each other. </a:t>
            </a:r>
          </a:p>
          <a:p>
            <a:pPr algn="just">
              <a:lnSpc>
                <a:spcPct val="150000"/>
              </a:lnSpc>
            </a:pPr>
            <a:r>
              <a:rPr lang="en-IN" sz="1700" dirty="0">
                <a:latin typeface="Times" panose="02020603050405020304" pitchFamily="18" charset="0"/>
                <a:cs typeface="Times" panose="02020603050405020304" pitchFamily="18" charset="0"/>
              </a:rPr>
              <a:t>CPM helps us identify activities that can be used to speed up the pace of the project. Although it is an appealing technique, it has its own share of risks too. </a:t>
            </a:r>
          </a:p>
          <a:p>
            <a:pPr algn="just">
              <a:lnSpc>
                <a:spcPct val="150000"/>
              </a:lnSpc>
            </a:pPr>
            <a:r>
              <a:rPr lang="en-IN" sz="1700" dirty="0">
                <a:latin typeface="Times" panose="02020603050405020304" pitchFamily="18" charset="0"/>
                <a:cs typeface="Times" panose="02020603050405020304" pitchFamily="18" charset="0"/>
              </a:rPr>
              <a:t>As many activities will be simultaneously implemented, it is highly to make mistakes and compromise on quality.</a:t>
            </a:r>
          </a:p>
          <a:p>
            <a:pPr marL="0" indent="0" algn="just">
              <a:lnSpc>
                <a:spcPct val="150000"/>
              </a:lnSpc>
              <a:buNone/>
            </a:pPr>
            <a:br>
              <a:rPr lang="en-US" sz="1700" dirty="0">
                <a:latin typeface="Times" panose="02020603050405020304" pitchFamily="18" charset="0"/>
                <a:cs typeface="Times" panose="02020603050405020304" pitchFamily="18" charset="0"/>
              </a:rPr>
            </a:br>
            <a:r>
              <a:rPr lang="en-US" sz="1700" dirty="0">
                <a:solidFill>
                  <a:srgbClr val="303030"/>
                </a:solidFill>
                <a:latin typeface="Times" panose="02020603050405020304" pitchFamily="18" charset="0"/>
                <a:cs typeface="Times" panose="02020603050405020304" pitchFamily="18" charset="0"/>
              </a:rPr>
              <a:t> </a:t>
            </a:r>
            <a:br>
              <a:rPr lang="en-US" sz="1700" dirty="0">
                <a:latin typeface="Times" panose="02020603050405020304" pitchFamily="18" charset="0"/>
                <a:cs typeface="Times" panose="02020603050405020304" pitchFamily="18" charset="0"/>
              </a:rPr>
            </a:br>
            <a:endParaRPr lang="en-US" sz="1700" dirty="0">
              <a:solidFill>
                <a:srgbClr val="303030"/>
              </a:solidFill>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3722080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panose="02020603050405020304" pitchFamily="18" charset="0"/>
                <a:cs typeface="Times" panose="02020603050405020304" pitchFamily="18" charset="0"/>
              </a:rPr>
              <a:t>Project Scheduling Techniques</a:t>
            </a:r>
          </a:p>
        </p:txBody>
      </p:sp>
      <p:sp>
        <p:nvSpPr>
          <p:cNvPr id="10" name="Content Placeholder 2">
            <a:extLst>
              <a:ext uri="{FF2B5EF4-FFF2-40B4-BE49-F238E27FC236}">
                <a16:creationId xmlns:a16="http://schemas.microsoft.com/office/drawing/2014/main" id="{9CD65C24-61BB-2F3E-29AA-8E064219DBAC}"/>
              </a:ext>
            </a:extLst>
          </p:cNvPr>
          <p:cNvSpPr>
            <a:spLocks noGrp="1"/>
          </p:cNvSpPr>
          <p:nvPr>
            <p:ph idx="1"/>
          </p:nvPr>
        </p:nvSpPr>
        <p:spPr>
          <a:xfrm>
            <a:off x="76200" y="887845"/>
            <a:ext cx="8991600" cy="5410200"/>
          </a:xfrm>
        </p:spPr>
        <p:txBody>
          <a:bodyPr>
            <a:normAutofit/>
          </a:bodyPr>
          <a:lstStyle/>
          <a:p>
            <a:pPr indent="-338138" algn="just">
              <a:lnSpc>
                <a:spcPct val="150000"/>
              </a:lnSpc>
              <a:buFont typeface="+mj-lt"/>
              <a:buAutoNum type="alphaLcParenR" startAt="2"/>
            </a:pPr>
            <a:r>
              <a:rPr lang="en-IN" sz="1800" b="1" dirty="0">
                <a:solidFill>
                  <a:schemeClr val="tx1"/>
                </a:solidFill>
                <a:latin typeface="Times" panose="02020603050405020304" pitchFamily="18" charset="0"/>
                <a:cs typeface="Times" panose="02020603050405020304" pitchFamily="18" charset="0"/>
              </a:rPr>
              <a:t>Crashing</a:t>
            </a:r>
          </a:p>
          <a:p>
            <a:pPr algn="just">
              <a:lnSpc>
                <a:spcPct val="150000"/>
              </a:lnSpc>
            </a:pPr>
            <a:r>
              <a:rPr lang="en-IN" sz="1800" dirty="0">
                <a:latin typeface="Times" panose="02020603050405020304" pitchFamily="18" charset="0"/>
                <a:cs typeface="Times" panose="02020603050405020304" pitchFamily="18" charset="0"/>
              </a:rPr>
              <a:t>Crashing deals with involving more resources to finish the project on time. For this to happen, you need spare resources to be available at your disposal. </a:t>
            </a:r>
          </a:p>
          <a:p>
            <a:pPr algn="just">
              <a:lnSpc>
                <a:spcPct val="150000"/>
              </a:lnSpc>
            </a:pPr>
            <a:r>
              <a:rPr lang="en-IN" sz="1800" dirty="0">
                <a:latin typeface="Times" panose="02020603050405020304" pitchFamily="18" charset="0"/>
                <a:cs typeface="Times" panose="02020603050405020304" pitchFamily="18" charset="0"/>
              </a:rPr>
              <a:t>Need to add new team members to a project and limited divisibility of tasks leads to increase in cost. </a:t>
            </a:r>
          </a:p>
          <a:p>
            <a:pPr algn="just">
              <a:lnSpc>
                <a:spcPct val="150000"/>
              </a:lnSpc>
            </a:pPr>
            <a:r>
              <a:rPr lang="en-IN" sz="1800" dirty="0">
                <a:latin typeface="Times" panose="02020603050405020304" pitchFamily="18" charset="0"/>
                <a:cs typeface="Times" panose="02020603050405020304" pitchFamily="18" charset="0"/>
              </a:rPr>
              <a:t>The crashing technique can also be used by adding time, paid overtime, but it should stay within the decided deadline. </a:t>
            </a:r>
          </a:p>
          <a:p>
            <a:pPr algn="just">
              <a:lnSpc>
                <a:spcPct val="150000"/>
              </a:lnSpc>
            </a:pPr>
            <a:r>
              <a:rPr lang="en-IN" sz="1800" dirty="0">
                <a:latin typeface="Times" panose="02020603050405020304" pitchFamily="18" charset="0"/>
                <a:cs typeface="Times" panose="02020603050405020304" pitchFamily="18" charset="0"/>
              </a:rPr>
              <a:t>It, unfortunately, leads to raising the cost of the project.</a:t>
            </a:r>
          </a:p>
          <a:p>
            <a:pPr marL="0" indent="0" algn="just">
              <a:lnSpc>
                <a:spcPct val="150000"/>
              </a:lnSpc>
              <a:buNone/>
            </a:pPr>
            <a:br>
              <a:rPr lang="en-US" sz="1800" dirty="0">
                <a:latin typeface="Times" panose="02020603050405020304" pitchFamily="18" charset="0"/>
                <a:cs typeface="Times" panose="02020603050405020304" pitchFamily="18" charset="0"/>
              </a:rPr>
            </a:br>
            <a:r>
              <a:rPr lang="en-US" sz="1800" dirty="0">
                <a:solidFill>
                  <a:srgbClr val="303030"/>
                </a:solidFill>
                <a:latin typeface="Times" panose="02020603050405020304" pitchFamily="18" charset="0"/>
                <a:cs typeface="Times" panose="02020603050405020304" pitchFamily="18" charset="0"/>
              </a:rPr>
              <a:t> </a:t>
            </a:r>
            <a:br>
              <a:rPr lang="en-US" sz="1800" dirty="0">
                <a:latin typeface="Times" panose="02020603050405020304" pitchFamily="18" charset="0"/>
                <a:cs typeface="Times" panose="02020603050405020304" pitchFamily="18" charset="0"/>
              </a:rPr>
            </a:br>
            <a:endParaRPr lang="en-US" sz="1800" dirty="0">
              <a:solidFill>
                <a:srgbClr val="303030"/>
              </a:solidFill>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3766995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panose="02020603050405020304" pitchFamily="18" charset="0"/>
                <a:cs typeface="Times" panose="02020603050405020304" pitchFamily="18" charset="0"/>
              </a:rPr>
              <a:t>Project Scheduling Techniques</a:t>
            </a:r>
          </a:p>
        </p:txBody>
      </p:sp>
      <p:sp>
        <p:nvSpPr>
          <p:cNvPr id="10" name="Content Placeholder 2">
            <a:extLst>
              <a:ext uri="{FF2B5EF4-FFF2-40B4-BE49-F238E27FC236}">
                <a16:creationId xmlns:a16="http://schemas.microsoft.com/office/drawing/2014/main" id="{9CD65C24-61BB-2F3E-29AA-8E064219DBAC}"/>
              </a:ext>
            </a:extLst>
          </p:cNvPr>
          <p:cNvSpPr>
            <a:spLocks noGrp="1"/>
          </p:cNvSpPr>
          <p:nvPr>
            <p:ph idx="1"/>
          </p:nvPr>
        </p:nvSpPr>
        <p:spPr>
          <a:xfrm>
            <a:off x="76200" y="887845"/>
            <a:ext cx="8991600" cy="5410200"/>
          </a:xfrm>
        </p:spPr>
        <p:txBody>
          <a:bodyPr>
            <a:normAutofit/>
          </a:bodyPr>
          <a:lstStyle/>
          <a:p>
            <a:pPr marL="0" indent="0" algn="just">
              <a:lnSpc>
                <a:spcPct val="150000"/>
              </a:lnSpc>
              <a:buNone/>
            </a:pPr>
            <a:r>
              <a:rPr lang="en-IN" sz="1800" b="1" dirty="0">
                <a:solidFill>
                  <a:srgbClr val="C00000"/>
                </a:solidFill>
                <a:latin typeface="Times" panose="02020603050405020304" pitchFamily="18" charset="0"/>
                <a:cs typeface="Times" panose="02020603050405020304" pitchFamily="18" charset="0"/>
              </a:rPr>
              <a:t>3. Task List</a:t>
            </a:r>
          </a:p>
          <a:p>
            <a:pPr algn="just">
              <a:lnSpc>
                <a:spcPct val="150000"/>
              </a:lnSpc>
            </a:pPr>
            <a:r>
              <a:rPr lang="en-IN" sz="1800" dirty="0">
                <a:latin typeface="Times" panose="02020603050405020304" pitchFamily="18" charset="0"/>
                <a:cs typeface="Times" panose="02020603050405020304" pitchFamily="18" charset="0"/>
              </a:rPr>
              <a:t>The task list is the simplest project scheduling technique of all the techniques available. </a:t>
            </a:r>
          </a:p>
          <a:p>
            <a:pPr algn="just">
              <a:lnSpc>
                <a:spcPct val="150000"/>
              </a:lnSpc>
            </a:pPr>
            <a:r>
              <a:rPr lang="en-IN" sz="1800" dirty="0">
                <a:latin typeface="Times" panose="02020603050405020304" pitchFamily="18" charset="0"/>
                <a:cs typeface="Times" panose="02020603050405020304" pitchFamily="18" charset="0"/>
              </a:rPr>
              <a:t>Documented in a spreadsheet or word processor is the list of all possible tasks involved in a project. </a:t>
            </a:r>
          </a:p>
          <a:p>
            <a:pPr algn="just">
              <a:lnSpc>
                <a:spcPct val="150000"/>
              </a:lnSpc>
            </a:pPr>
            <a:r>
              <a:rPr lang="en-IN" sz="1800" dirty="0">
                <a:latin typeface="Times" panose="02020603050405020304" pitchFamily="18" charset="0"/>
                <a:cs typeface="Times" panose="02020603050405020304" pitchFamily="18" charset="0"/>
              </a:rPr>
              <a:t>This method is simple and the most popular of all methods. </a:t>
            </a:r>
          </a:p>
          <a:p>
            <a:pPr algn="just">
              <a:lnSpc>
                <a:spcPct val="150000"/>
              </a:lnSpc>
            </a:pPr>
            <a:r>
              <a:rPr lang="en-IN" sz="1800" dirty="0">
                <a:latin typeface="Times" panose="02020603050405020304" pitchFamily="18" charset="0"/>
                <a:cs typeface="Times" panose="02020603050405020304" pitchFamily="18" charset="0"/>
              </a:rPr>
              <a:t>It is very useful while implementing small projects. </a:t>
            </a:r>
          </a:p>
          <a:p>
            <a:pPr algn="just">
              <a:lnSpc>
                <a:spcPct val="150000"/>
              </a:lnSpc>
            </a:pPr>
            <a:r>
              <a:rPr lang="en-IN" sz="1800" dirty="0">
                <a:latin typeface="Times" panose="02020603050405020304" pitchFamily="18" charset="0"/>
                <a:cs typeface="Times" panose="02020603050405020304" pitchFamily="18" charset="0"/>
              </a:rPr>
              <a:t>But for large projects with numerous aspects to consider task list is not a feasible method.</a:t>
            </a:r>
          </a:p>
          <a:p>
            <a:pPr marL="0" indent="0" algn="just">
              <a:lnSpc>
                <a:spcPct val="150000"/>
              </a:lnSpc>
              <a:buNone/>
            </a:pPr>
            <a:br>
              <a:rPr lang="en-US" sz="1800" dirty="0">
                <a:latin typeface="Times" panose="02020603050405020304" pitchFamily="18" charset="0"/>
                <a:cs typeface="Times" panose="02020603050405020304" pitchFamily="18" charset="0"/>
              </a:rPr>
            </a:br>
            <a:r>
              <a:rPr lang="en-US" sz="1800" dirty="0">
                <a:solidFill>
                  <a:srgbClr val="303030"/>
                </a:solidFill>
                <a:latin typeface="Times" panose="02020603050405020304" pitchFamily="18" charset="0"/>
                <a:cs typeface="Times" panose="02020603050405020304" pitchFamily="18" charset="0"/>
              </a:rPr>
              <a:t> </a:t>
            </a:r>
            <a:br>
              <a:rPr lang="en-US" sz="1800" dirty="0">
                <a:latin typeface="Times" panose="02020603050405020304" pitchFamily="18" charset="0"/>
                <a:cs typeface="Times" panose="02020603050405020304" pitchFamily="18" charset="0"/>
              </a:rPr>
            </a:br>
            <a:endParaRPr lang="en-US" sz="1800" dirty="0">
              <a:solidFill>
                <a:srgbClr val="303030"/>
              </a:solidFill>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974867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panose="02020603050405020304" pitchFamily="18" charset="0"/>
                <a:cs typeface="Times" panose="02020603050405020304" pitchFamily="18" charset="0"/>
              </a:rPr>
              <a:t>Project Scheduling Techniques</a:t>
            </a:r>
          </a:p>
        </p:txBody>
      </p:sp>
      <p:sp>
        <p:nvSpPr>
          <p:cNvPr id="10" name="Content Placeholder 2">
            <a:extLst>
              <a:ext uri="{FF2B5EF4-FFF2-40B4-BE49-F238E27FC236}">
                <a16:creationId xmlns:a16="http://schemas.microsoft.com/office/drawing/2014/main" id="{9CD65C24-61BB-2F3E-29AA-8E064219DBAC}"/>
              </a:ext>
            </a:extLst>
          </p:cNvPr>
          <p:cNvSpPr>
            <a:spLocks noGrp="1"/>
          </p:cNvSpPr>
          <p:nvPr>
            <p:ph idx="1"/>
          </p:nvPr>
        </p:nvSpPr>
        <p:spPr>
          <a:xfrm>
            <a:off x="76200" y="887845"/>
            <a:ext cx="8849139" cy="5410200"/>
          </a:xfrm>
        </p:spPr>
        <p:txBody>
          <a:bodyPr>
            <a:normAutofit/>
          </a:bodyPr>
          <a:lstStyle/>
          <a:p>
            <a:pPr marL="0" indent="0" algn="just">
              <a:lnSpc>
                <a:spcPct val="150000"/>
              </a:lnSpc>
              <a:buNone/>
            </a:pPr>
            <a:r>
              <a:rPr lang="en-IN" sz="1800" b="1" dirty="0">
                <a:solidFill>
                  <a:srgbClr val="C00000"/>
                </a:solidFill>
                <a:latin typeface="Times" panose="02020603050405020304" pitchFamily="18" charset="0"/>
                <a:cs typeface="Times" panose="02020603050405020304" pitchFamily="18" charset="0"/>
              </a:rPr>
              <a:t>4. Gantt Chart</a:t>
            </a:r>
          </a:p>
          <a:p>
            <a:pPr algn="just">
              <a:lnSpc>
                <a:spcPct val="150000"/>
              </a:lnSpc>
            </a:pPr>
            <a:r>
              <a:rPr lang="en-US" sz="1800" dirty="0">
                <a:latin typeface="Times" panose="02020603050405020304" pitchFamily="18" charset="0"/>
                <a:cs typeface="Times" panose="02020603050405020304" pitchFamily="18" charset="0"/>
              </a:rPr>
              <a:t>Gantt charts was devised by Henry Gantt (1917). </a:t>
            </a:r>
            <a:r>
              <a:rPr lang="en-IN" sz="1800" dirty="0">
                <a:latin typeface="Times" panose="02020603050405020304" pitchFamily="18" charset="0"/>
                <a:cs typeface="Times" panose="02020603050405020304" pitchFamily="18" charset="0"/>
              </a:rPr>
              <a:t>For tracking progress and reporting purposes, the Gantt Chart is a visualization technique used in project management. </a:t>
            </a:r>
          </a:p>
          <a:p>
            <a:pPr algn="just">
              <a:lnSpc>
                <a:spcPct val="150000"/>
              </a:lnSpc>
            </a:pPr>
            <a:r>
              <a:rPr lang="en-IN" sz="1800" dirty="0">
                <a:latin typeface="Times" panose="02020603050405020304" pitchFamily="18" charset="0"/>
                <a:cs typeface="Times" panose="02020603050405020304" pitchFamily="18" charset="0"/>
              </a:rPr>
              <a:t>It is used by project managers most of the time to get an idea about the average time needed to finish a project. </a:t>
            </a:r>
          </a:p>
          <a:p>
            <a:pPr algn="just">
              <a:lnSpc>
                <a:spcPct val="150000"/>
              </a:lnSpc>
            </a:pPr>
            <a:r>
              <a:rPr lang="en-IN" sz="1800" dirty="0">
                <a:latin typeface="Times" panose="02020603050405020304" pitchFamily="18" charset="0"/>
                <a:cs typeface="Times" panose="02020603050405020304" pitchFamily="18" charset="0"/>
              </a:rPr>
              <a:t>A project schedule Gantt chart is a bar chart that represents key activities in sequence on the left vs time. </a:t>
            </a:r>
          </a:p>
          <a:p>
            <a:pPr algn="just">
              <a:lnSpc>
                <a:spcPct val="150000"/>
              </a:lnSpc>
            </a:pPr>
            <a:r>
              <a:rPr lang="en-IN" sz="1800" dirty="0">
                <a:latin typeface="Times" panose="02020603050405020304" pitchFamily="18" charset="0"/>
                <a:cs typeface="Times" panose="02020603050405020304" pitchFamily="18" charset="0"/>
              </a:rPr>
              <a:t>Each task is represented by a bar that reflects the start and date of the activity, and therefore its duration.</a:t>
            </a:r>
          </a:p>
          <a:p>
            <a:pPr marL="0" indent="0" algn="just">
              <a:lnSpc>
                <a:spcPct val="150000"/>
              </a:lnSpc>
              <a:buNone/>
            </a:pPr>
            <a:br>
              <a:rPr lang="en-US" sz="1800" dirty="0">
                <a:latin typeface="Times" panose="02020603050405020304" pitchFamily="18" charset="0"/>
                <a:cs typeface="Times" panose="02020603050405020304" pitchFamily="18" charset="0"/>
              </a:rPr>
            </a:br>
            <a:r>
              <a:rPr lang="en-US" sz="1800" dirty="0">
                <a:solidFill>
                  <a:srgbClr val="303030"/>
                </a:solidFill>
                <a:latin typeface="Times" panose="02020603050405020304" pitchFamily="18" charset="0"/>
                <a:cs typeface="Times" panose="02020603050405020304" pitchFamily="18" charset="0"/>
              </a:rPr>
              <a:t> </a:t>
            </a:r>
          </a:p>
        </p:txBody>
      </p:sp>
    </p:spTree>
    <p:extLst>
      <p:ext uri="{BB962C8B-B14F-4D97-AF65-F5344CB8AC3E}">
        <p14:creationId xmlns:p14="http://schemas.microsoft.com/office/powerpoint/2010/main" val="2040794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panose="02020603050405020304" pitchFamily="18" charset="0"/>
                <a:cs typeface="Times" panose="02020603050405020304" pitchFamily="18" charset="0"/>
              </a:rPr>
              <a:t>Project Scheduling Techniques</a:t>
            </a:r>
          </a:p>
        </p:txBody>
      </p:sp>
      <p:sp>
        <p:nvSpPr>
          <p:cNvPr id="10" name="Content Placeholder 2">
            <a:extLst>
              <a:ext uri="{FF2B5EF4-FFF2-40B4-BE49-F238E27FC236}">
                <a16:creationId xmlns:a16="http://schemas.microsoft.com/office/drawing/2014/main" id="{9CD65C24-61BB-2F3E-29AA-8E064219DBAC}"/>
              </a:ext>
            </a:extLst>
          </p:cNvPr>
          <p:cNvSpPr>
            <a:spLocks noGrp="1"/>
          </p:cNvSpPr>
          <p:nvPr>
            <p:ph idx="1"/>
          </p:nvPr>
        </p:nvSpPr>
        <p:spPr>
          <a:xfrm>
            <a:off x="76200" y="967357"/>
            <a:ext cx="8991600" cy="5410200"/>
          </a:xfrm>
        </p:spPr>
        <p:txBody>
          <a:bodyPr/>
          <a:lstStyle/>
          <a:p>
            <a:pPr marL="0" indent="0" algn="just">
              <a:lnSpc>
                <a:spcPct val="150000"/>
              </a:lnSpc>
              <a:buNone/>
            </a:pPr>
            <a:r>
              <a:rPr lang="en-IN" sz="1800" b="1" dirty="0">
                <a:solidFill>
                  <a:schemeClr val="tx1"/>
                </a:solidFill>
                <a:latin typeface="Times" panose="02020603050405020304" pitchFamily="18" charset="0"/>
                <a:cs typeface="Times" panose="02020603050405020304" pitchFamily="18" charset="0"/>
              </a:rPr>
              <a:t>Gantt Chart Example</a:t>
            </a:r>
          </a:p>
          <a:p>
            <a:pPr marL="0" indent="0" algn="just">
              <a:lnSpc>
                <a:spcPct val="150000"/>
              </a:lnSpc>
              <a:buNone/>
            </a:pPr>
            <a:br>
              <a:rPr lang="en-US" sz="1800" dirty="0">
                <a:latin typeface="Times" panose="02020603050405020304" pitchFamily="18" charset="0"/>
                <a:cs typeface="Times" panose="02020603050405020304" pitchFamily="18" charset="0"/>
              </a:rPr>
            </a:br>
            <a:r>
              <a:rPr lang="en-US" sz="1800" dirty="0">
                <a:solidFill>
                  <a:srgbClr val="303030"/>
                </a:solidFill>
                <a:latin typeface="Times" panose="02020603050405020304" pitchFamily="18" charset="0"/>
                <a:cs typeface="Times" panose="02020603050405020304" pitchFamily="18" charset="0"/>
              </a:rPr>
              <a:t> </a:t>
            </a:r>
            <a:br>
              <a:rPr lang="en-US" sz="1800" dirty="0">
                <a:latin typeface="Times" panose="02020603050405020304" pitchFamily="18" charset="0"/>
                <a:cs typeface="Times" panose="02020603050405020304" pitchFamily="18" charset="0"/>
              </a:rPr>
            </a:br>
            <a:endParaRPr lang="en-US" sz="1800" dirty="0">
              <a:solidFill>
                <a:srgbClr val="303030"/>
              </a:solidFill>
              <a:latin typeface="Times" panose="02020603050405020304" pitchFamily="18" charset="0"/>
              <a:cs typeface="Times" panose="02020603050405020304" pitchFamily="18" charset="0"/>
            </a:endParaRPr>
          </a:p>
        </p:txBody>
      </p:sp>
      <p:pic>
        <p:nvPicPr>
          <p:cNvPr id="1028" name="Picture 4">
            <a:extLst>
              <a:ext uri="{FF2B5EF4-FFF2-40B4-BE49-F238E27FC236}">
                <a16:creationId xmlns:a16="http://schemas.microsoft.com/office/drawing/2014/main" id="{6CA91CD1-1219-B803-140E-46FE76A20C2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764"/>
          <a:stretch/>
        </p:blipFill>
        <p:spPr bwMode="auto">
          <a:xfrm>
            <a:off x="775253" y="1839816"/>
            <a:ext cx="7474226" cy="380069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79723C6-C1E2-2EDE-B8FE-DDAAE4822B30}"/>
              </a:ext>
            </a:extLst>
          </p:cNvPr>
          <p:cNvSpPr txBox="1"/>
          <p:nvPr/>
        </p:nvSpPr>
        <p:spPr>
          <a:xfrm>
            <a:off x="3369757" y="5942814"/>
            <a:ext cx="1882247" cy="307777"/>
          </a:xfrm>
          <a:prstGeom prst="rect">
            <a:avLst/>
          </a:prstGeom>
          <a:noFill/>
        </p:spPr>
        <p:txBody>
          <a:bodyPr wrap="none" rtlCol="0">
            <a:spAutoFit/>
          </a:bodyPr>
          <a:lstStyle/>
          <a:p>
            <a:r>
              <a:rPr lang="en-US" b="1" dirty="0">
                <a:latin typeface="Times" panose="02020603050405020304" pitchFamily="18" charset="0"/>
                <a:cs typeface="Times" panose="02020603050405020304" pitchFamily="18" charset="0"/>
              </a:rPr>
              <a:t>Figure 1: Gantt Chart</a:t>
            </a:r>
            <a:endParaRPr lang="en-IN" b="1"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5033992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panose="02020603050405020304" pitchFamily="18" charset="0"/>
                <a:cs typeface="Times" panose="02020603050405020304" pitchFamily="18" charset="0"/>
              </a:rPr>
              <a:t>Earned Value Analysis</a:t>
            </a:r>
          </a:p>
        </p:txBody>
      </p:sp>
      <p:sp>
        <p:nvSpPr>
          <p:cNvPr id="10" name="Content Placeholder 2">
            <a:extLst>
              <a:ext uri="{FF2B5EF4-FFF2-40B4-BE49-F238E27FC236}">
                <a16:creationId xmlns:a16="http://schemas.microsoft.com/office/drawing/2014/main" id="{9CD65C24-61BB-2F3E-29AA-8E064219DBAC}"/>
              </a:ext>
            </a:extLst>
          </p:cNvPr>
          <p:cNvSpPr>
            <a:spLocks noGrp="1"/>
          </p:cNvSpPr>
          <p:nvPr>
            <p:ph idx="1"/>
          </p:nvPr>
        </p:nvSpPr>
        <p:spPr>
          <a:xfrm>
            <a:off x="155715" y="1040313"/>
            <a:ext cx="8534400" cy="5410200"/>
          </a:xfrm>
        </p:spPr>
        <p:txBody>
          <a:bodyPr>
            <a:noAutofit/>
          </a:bodyPr>
          <a:lstStyle/>
          <a:p>
            <a:pPr algn="just">
              <a:lnSpc>
                <a:spcPct val="150000"/>
              </a:lnSpc>
            </a:pPr>
            <a:r>
              <a:rPr lang="en-IN" sz="1700" dirty="0">
                <a:solidFill>
                  <a:srgbClr val="C00000"/>
                </a:solidFill>
                <a:latin typeface="Times" panose="02020603050405020304" pitchFamily="18" charset="0"/>
                <a:cs typeface="Times" panose="02020603050405020304" pitchFamily="18" charset="0"/>
              </a:rPr>
              <a:t>Earned Value Analysis </a:t>
            </a:r>
            <a:r>
              <a:rPr lang="en-IN" sz="1700" dirty="0">
                <a:latin typeface="Times" panose="02020603050405020304" pitchFamily="18" charset="0"/>
                <a:cs typeface="Times" panose="02020603050405020304" pitchFamily="18" charset="0"/>
              </a:rPr>
              <a:t>is a quantitative technique for assessing progress as the software project team moves through the work tasks, allocated to the Project Schedule.</a:t>
            </a:r>
          </a:p>
          <a:p>
            <a:pPr algn="just">
              <a:lnSpc>
                <a:spcPct val="150000"/>
              </a:lnSpc>
            </a:pPr>
            <a:r>
              <a:rPr lang="en-IN" sz="1700" dirty="0">
                <a:latin typeface="Times" panose="02020603050405020304" pitchFamily="18" charset="0"/>
                <a:cs typeface="Times" panose="02020603050405020304" pitchFamily="18" charset="0"/>
              </a:rPr>
              <a:t>Total hours to complete the project are estimated and every task is given an Earned Value, based on its estimated (%) of the total.</a:t>
            </a:r>
          </a:p>
          <a:p>
            <a:pPr algn="just">
              <a:lnSpc>
                <a:spcPct val="150000"/>
              </a:lnSpc>
            </a:pPr>
            <a:r>
              <a:rPr lang="en-US" sz="1700" b="0" i="0" dirty="0">
                <a:solidFill>
                  <a:srgbClr val="242021"/>
                </a:solidFill>
                <a:effectLst/>
                <a:latin typeface="Times" panose="02020603050405020304" pitchFamily="18" charset="0"/>
                <a:cs typeface="Times" panose="02020603050405020304" pitchFamily="18" charset="0"/>
              </a:rPr>
              <a:t>The </a:t>
            </a:r>
            <a:r>
              <a:rPr lang="en-US" sz="1700" b="0" i="0" dirty="0">
                <a:solidFill>
                  <a:srgbClr val="C00000"/>
                </a:solidFill>
                <a:effectLst/>
                <a:latin typeface="Times" panose="02020603050405020304" pitchFamily="18" charset="0"/>
                <a:cs typeface="Times" panose="02020603050405020304" pitchFamily="18" charset="0"/>
              </a:rPr>
              <a:t>earned value system </a:t>
            </a:r>
            <a:r>
              <a:rPr lang="en-US" sz="1700" b="0" i="0" dirty="0">
                <a:solidFill>
                  <a:srgbClr val="242021"/>
                </a:solidFill>
                <a:effectLst/>
                <a:latin typeface="Times" panose="02020603050405020304" pitchFamily="18" charset="0"/>
                <a:cs typeface="Times" panose="02020603050405020304" pitchFamily="18" charset="0"/>
              </a:rPr>
              <a:t>provides a common value scale for every software project task, regardless of the type of work being performed. The total hours to do the whole project are estimated, and every task is given an earned value based on its estimated percentage of the total.</a:t>
            </a:r>
          </a:p>
          <a:p>
            <a:pPr algn="just">
              <a:lnSpc>
                <a:spcPct val="150000"/>
              </a:lnSpc>
            </a:pPr>
            <a:r>
              <a:rPr lang="en-US" sz="1700" b="0" i="0" dirty="0">
                <a:solidFill>
                  <a:srgbClr val="242021"/>
                </a:solidFill>
                <a:effectLst/>
                <a:latin typeface="Times" panose="02020603050405020304" pitchFamily="18" charset="0"/>
                <a:cs typeface="Times" panose="02020603050405020304" pitchFamily="18" charset="0"/>
              </a:rPr>
              <a:t>Stated even more simply, earned value is a measure of progress. It enables you to assess the </a:t>
            </a:r>
            <a:r>
              <a:rPr lang="en-US" sz="1700" b="0" i="0" dirty="0">
                <a:solidFill>
                  <a:srgbClr val="C00000"/>
                </a:solidFill>
                <a:effectLst/>
                <a:latin typeface="Times" panose="02020603050405020304" pitchFamily="18" charset="0"/>
                <a:cs typeface="Times" panose="02020603050405020304" pitchFamily="18" charset="0"/>
              </a:rPr>
              <a:t>“percent of completeness” </a:t>
            </a:r>
            <a:r>
              <a:rPr lang="en-US" sz="1700" b="0" i="0" dirty="0">
                <a:solidFill>
                  <a:srgbClr val="242021"/>
                </a:solidFill>
                <a:effectLst/>
                <a:latin typeface="Times" panose="02020603050405020304" pitchFamily="18" charset="0"/>
                <a:cs typeface="Times" panose="02020603050405020304" pitchFamily="18" charset="0"/>
              </a:rPr>
              <a:t>of a project using quantitative analysis rather than rely on a gut feeling.</a:t>
            </a:r>
          </a:p>
          <a:p>
            <a:pPr marL="0" indent="0" algn="just">
              <a:lnSpc>
                <a:spcPct val="150000"/>
              </a:lnSpc>
              <a:buNone/>
            </a:pPr>
            <a:r>
              <a:rPr lang="en-US" sz="1700" b="0" i="0" dirty="0">
                <a:solidFill>
                  <a:srgbClr val="242021"/>
                </a:solidFill>
                <a:effectLst/>
                <a:latin typeface="Times" panose="02020603050405020304" pitchFamily="18" charset="0"/>
                <a:cs typeface="Times" panose="02020603050405020304" pitchFamily="18" charset="0"/>
              </a:rPr>
              <a:t> </a:t>
            </a:r>
            <a:br>
              <a:rPr lang="en-US" sz="1700" dirty="0">
                <a:latin typeface="Times" panose="02020603050405020304" pitchFamily="18" charset="0"/>
                <a:cs typeface="Times" panose="02020603050405020304" pitchFamily="18" charset="0"/>
              </a:rPr>
            </a:br>
            <a:br>
              <a:rPr lang="en-US" sz="1700" dirty="0">
                <a:latin typeface="Times" panose="02020603050405020304" pitchFamily="18" charset="0"/>
                <a:cs typeface="Times" panose="02020603050405020304" pitchFamily="18" charset="0"/>
              </a:rPr>
            </a:br>
            <a:r>
              <a:rPr lang="en-US" sz="1700" dirty="0">
                <a:solidFill>
                  <a:srgbClr val="303030"/>
                </a:solidFill>
                <a:latin typeface="Times" panose="02020603050405020304" pitchFamily="18" charset="0"/>
                <a:cs typeface="Times" panose="02020603050405020304" pitchFamily="18" charset="0"/>
              </a:rPr>
              <a:t> </a:t>
            </a:r>
            <a:br>
              <a:rPr lang="en-US" sz="1700" dirty="0">
                <a:latin typeface="Times" panose="02020603050405020304" pitchFamily="18" charset="0"/>
                <a:cs typeface="Times" panose="02020603050405020304" pitchFamily="18" charset="0"/>
              </a:rPr>
            </a:br>
            <a:endParaRPr lang="en-US" sz="1700" dirty="0">
              <a:solidFill>
                <a:srgbClr val="303030"/>
              </a:solidFill>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13106864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panose="02020603050405020304" pitchFamily="18" charset="0"/>
                <a:cs typeface="Times" panose="02020603050405020304" pitchFamily="18" charset="0"/>
              </a:rPr>
              <a:t>Earned Value Analysis</a:t>
            </a:r>
          </a:p>
        </p:txBody>
      </p:sp>
      <p:sp>
        <p:nvSpPr>
          <p:cNvPr id="10" name="Content Placeholder 2">
            <a:extLst>
              <a:ext uri="{FF2B5EF4-FFF2-40B4-BE49-F238E27FC236}">
                <a16:creationId xmlns:a16="http://schemas.microsoft.com/office/drawing/2014/main" id="{9CD65C24-61BB-2F3E-29AA-8E064219DBAC}"/>
              </a:ext>
            </a:extLst>
          </p:cNvPr>
          <p:cNvSpPr>
            <a:spLocks noGrp="1"/>
          </p:cNvSpPr>
          <p:nvPr>
            <p:ph idx="1"/>
          </p:nvPr>
        </p:nvSpPr>
        <p:spPr>
          <a:xfrm>
            <a:off x="129210" y="1040296"/>
            <a:ext cx="8534400" cy="5410200"/>
          </a:xfrm>
        </p:spPr>
        <p:txBody>
          <a:bodyPr>
            <a:noAutofit/>
          </a:bodyPr>
          <a:lstStyle/>
          <a:p>
            <a:pPr algn="just">
              <a:lnSpc>
                <a:spcPct val="150000"/>
              </a:lnSpc>
            </a:pPr>
            <a:r>
              <a:rPr lang="en-IN" sz="1700" dirty="0">
                <a:solidFill>
                  <a:schemeClr val="tx1"/>
                </a:solidFill>
                <a:latin typeface="Times" panose="02020603050405020304" pitchFamily="18" charset="0"/>
                <a:cs typeface="Times" panose="02020603050405020304" pitchFamily="18" charset="0"/>
              </a:rPr>
              <a:t>Planned Value (PV) – The approved cost baseline for the work package. It is also known as Budgeted Cost of Work Scheduled (BCWS).</a:t>
            </a:r>
          </a:p>
          <a:p>
            <a:pPr algn="just">
              <a:lnSpc>
                <a:spcPct val="150000"/>
              </a:lnSpc>
            </a:pPr>
            <a:endParaRPr lang="en-IN" sz="1700" dirty="0">
              <a:solidFill>
                <a:schemeClr val="tx1"/>
              </a:solidFill>
              <a:latin typeface="Times" panose="02020603050405020304" pitchFamily="18" charset="0"/>
              <a:cs typeface="Times" panose="02020603050405020304" pitchFamily="18" charset="0"/>
            </a:endParaRPr>
          </a:p>
          <a:p>
            <a:pPr algn="just">
              <a:lnSpc>
                <a:spcPct val="150000"/>
              </a:lnSpc>
            </a:pPr>
            <a:r>
              <a:rPr lang="en-IN" sz="1700" dirty="0">
                <a:solidFill>
                  <a:schemeClr val="tx1"/>
                </a:solidFill>
                <a:latin typeface="Times" panose="02020603050405020304" pitchFamily="18" charset="0"/>
                <a:cs typeface="Times" panose="02020603050405020304" pitchFamily="18" charset="0"/>
              </a:rPr>
              <a:t>Earned Value (EV) – The budgeted value of the completed work packages. It is also known as Budgeted Cost of Work Performed (BCWP) at a specified point.</a:t>
            </a:r>
          </a:p>
          <a:p>
            <a:pPr algn="just">
              <a:lnSpc>
                <a:spcPct val="150000"/>
              </a:lnSpc>
            </a:pPr>
            <a:endParaRPr lang="en-IN" sz="1700" dirty="0">
              <a:solidFill>
                <a:schemeClr val="tx1"/>
              </a:solidFill>
              <a:latin typeface="Times" panose="02020603050405020304" pitchFamily="18" charset="0"/>
              <a:cs typeface="Times" panose="02020603050405020304" pitchFamily="18" charset="0"/>
            </a:endParaRPr>
          </a:p>
          <a:p>
            <a:pPr algn="just">
              <a:lnSpc>
                <a:spcPct val="150000"/>
              </a:lnSpc>
            </a:pPr>
            <a:r>
              <a:rPr lang="en-IN" sz="1700" dirty="0">
                <a:solidFill>
                  <a:schemeClr val="tx1"/>
                </a:solidFill>
                <a:latin typeface="Times" panose="02020603050405020304" pitchFamily="18" charset="0"/>
                <a:cs typeface="Times" panose="02020603050405020304" pitchFamily="18" charset="0"/>
              </a:rPr>
              <a:t>Actual Cost (AC) – The actual cost incurred during the execution of work packages up to a specified point in time. It is also known as Actual Cost of Work Performed (ACWP).</a:t>
            </a:r>
          </a:p>
        </p:txBody>
      </p:sp>
    </p:spTree>
    <p:extLst>
      <p:ext uri="{BB962C8B-B14F-4D97-AF65-F5344CB8AC3E}">
        <p14:creationId xmlns:p14="http://schemas.microsoft.com/office/powerpoint/2010/main" val="7175445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panose="02020603050405020304" pitchFamily="18" charset="0"/>
                <a:cs typeface="Times" panose="02020603050405020304" pitchFamily="18" charset="0"/>
              </a:rPr>
              <a:t>Earned Value Analysis - Steps</a:t>
            </a:r>
          </a:p>
        </p:txBody>
      </p:sp>
      <p:sp>
        <p:nvSpPr>
          <p:cNvPr id="10" name="Content Placeholder 2">
            <a:extLst>
              <a:ext uri="{FF2B5EF4-FFF2-40B4-BE49-F238E27FC236}">
                <a16:creationId xmlns:a16="http://schemas.microsoft.com/office/drawing/2014/main" id="{9CD65C24-61BB-2F3E-29AA-8E064219DBAC}"/>
              </a:ext>
            </a:extLst>
          </p:cNvPr>
          <p:cNvSpPr>
            <a:spLocks noGrp="1"/>
          </p:cNvSpPr>
          <p:nvPr>
            <p:ph idx="1"/>
          </p:nvPr>
        </p:nvSpPr>
        <p:spPr>
          <a:xfrm>
            <a:off x="304800" y="887845"/>
            <a:ext cx="8534400" cy="5410200"/>
          </a:xfrm>
        </p:spPr>
        <p:txBody>
          <a:bodyPr>
            <a:noAutofit/>
          </a:bodyPr>
          <a:lstStyle/>
          <a:p>
            <a:pPr algn="just">
              <a:lnSpc>
                <a:spcPct val="150000"/>
              </a:lnSpc>
            </a:pPr>
            <a:r>
              <a:rPr lang="en-US" sz="1700" b="0" i="0" dirty="0">
                <a:solidFill>
                  <a:srgbClr val="242021"/>
                </a:solidFill>
                <a:effectLst/>
                <a:latin typeface="Times" panose="02020603050405020304" pitchFamily="18" charset="0"/>
                <a:cs typeface="Times" panose="02020603050405020304" pitchFamily="18" charset="0"/>
              </a:rPr>
              <a:t>The </a:t>
            </a:r>
            <a:r>
              <a:rPr lang="en-US" sz="1700" b="0" i="1" dirty="0">
                <a:solidFill>
                  <a:srgbClr val="C00000"/>
                </a:solidFill>
                <a:effectLst/>
                <a:latin typeface="Times" panose="02020603050405020304" pitchFamily="18" charset="0"/>
                <a:cs typeface="Times" panose="02020603050405020304" pitchFamily="18" charset="0"/>
              </a:rPr>
              <a:t>budgeted cost of work scheduled </a:t>
            </a:r>
            <a:r>
              <a:rPr lang="en-US" sz="1700" b="0" i="0" dirty="0">
                <a:solidFill>
                  <a:srgbClr val="C00000"/>
                </a:solidFill>
                <a:effectLst/>
                <a:latin typeface="Times" panose="02020603050405020304" pitchFamily="18" charset="0"/>
                <a:cs typeface="Times" panose="02020603050405020304" pitchFamily="18" charset="0"/>
              </a:rPr>
              <a:t>(BCWS) </a:t>
            </a:r>
            <a:r>
              <a:rPr lang="en-US" sz="1700" b="0" i="0" dirty="0">
                <a:solidFill>
                  <a:srgbClr val="242021"/>
                </a:solidFill>
                <a:effectLst/>
                <a:latin typeface="Times" panose="02020603050405020304" pitchFamily="18" charset="0"/>
                <a:cs typeface="Times" panose="02020603050405020304" pitchFamily="18" charset="0"/>
              </a:rPr>
              <a:t>is determined for each work task represented in the schedule. During estimation, the work (in person-hours or person-days) of each software engineering task is planned. Hence, </a:t>
            </a:r>
            <a:r>
              <a:rPr lang="en-US" sz="1700" b="0" i="1" dirty="0" err="1">
                <a:solidFill>
                  <a:srgbClr val="242021"/>
                </a:solidFill>
                <a:effectLst/>
                <a:latin typeface="Times" panose="02020603050405020304" pitchFamily="18" charset="0"/>
                <a:cs typeface="Times" panose="02020603050405020304" pitchFamily="18" charset="0"/>
              </a:rPr>
              <a:t>BCWS</a:t>
            </a:r>
            <a:r>
              <a:rPr lang="en-US" sz="1700" b="0" i="1" baseline="-25000" dirty="0" err="1">
                <a:solidFill>
                  <a:srgbClr val="242021"/>
                </a:solidFill>
                <a:effectLst/>
                <a:latin typeface="Times" panose="02020603050405020304" pitchFamily="18" charset="0"/>
                <a:cs typeface="Times" panose="02020603050405020304" pitchFamily="18" charset="0"/>
              </a:rPr>
              <a:t>i</a:t>
            </a:r>
            <a:r>
              <a:rPr lang="en-US" sz="1700" b="0" i="1" dirty="0">
                <a:solidFill>
                  <a:srgbClr val="242021"/>
                </a:solidFill>
                <a:effectLst/>
                <a:latin typeface="Times" panose="02020603050405020304" pitchFamily="18" charset="0"/>
                <a:cs typeface="Times" panose="02020603050405020304" pitchFamily="18" charset="0"/>
              </a:rPr>
              <a:t> </a:t>
            </a:r>
            <a:r>
              <a:rPr lang="en-US" sz="1700" b="0" i="0" dirty="0">
                <a:solidFill>
                  <a:srgbClr val="242021"/>
                </a:solidFill>
                <a:effectLst/>
                <a:latin typeface="Times" panose="02020603050405020304" pitchFamily="18" charset="0"/>
                <a:cs typeface="Times" panose="02020603050405020304" pitchFamily="18" charset="0"/>
              </a:rPr>
              <a:t>is the effort planned for work task </a:t>
            </a:r>
            <a:r>
              <a:rPr lang="en-US" sz="1700" b="0" i="1" dirty="0" err="1">
                <a:solidFill>
                  <a:srgbClr val="242021"/>
                </a:solidFill>
                <a:effectLst/>
                <a:latin typeface="Times" panose="02020603050405020304" pitchFamily="18" charset="0"/>
                <a:cs typeface="Times" panose="02020603050405020304" pitchFamily="18" charset="0"/>
              </a:rPr>
              <a:t>i</a:t>
            </a:r>
            <a:r>
              <a:rPr lang="en-US" sz="1700" b="0" i="1" dirty="0">
                <a:solidFill>
                  <a:srgbClr val="242021"/>
                </a:solidFill>
                <a:effectLst/>
                <a:latin typeface="Times" panose="02020603050405020304" pitchFamily="18" charset="0"/>
                <a:cs typeface="Times" panose="02020603050405020304" pitchFamily="18" charset="0"/>
              </a:rPr>
              <a:t>. </a:t>
            </a:r>
            <a:r>
              <a:rPr lang="en-US" sz="1700" b="0" i="0" dirty="0">
                <a:solidFill>
                  <a:srgbClr val="242021"/>
                </a:solidFill>
                <a:effectLst/>
                <a:latin typeface="Times" panose="02020603050405020304" pitchFamily="18" charset="0"/>
                <a:cs typeface="Times" panose="02020603050405020304" pitchFamily="18" charset="0"/>
              </a:rPr>
              <a:t>To determine progress at a given point along the project schedule, the value of </a:t>
            </a:r>
            <a:r>
              <a:rPr lang="en-US" sz="1700" b="0" i="1" dirty="0">
                <a:solidFill>
                  <a:srgbClr val="242021"/>
                </a:solidFill>
                <a:effectLst/>
                <a:latin typeface="Times" panose="02020603050405020304" pitchFamily="18" charset="0"/>
                <a:cs typeface="Times" panose="02020603050405020304" pitchFamily="18" charset="0"/>
              </a:rPr>
              <a:t>BCWS</a:t>
            </a:r>
            <a:r>
              <a:rPr lang="en-US" sz="1700" b="0" i="0" dirty="0">
                <a:solidFill>
                  <a:srgbClr val="242021"/>
                </a:solidFill>
                <a:effectLst/>
                <a:latin typeface="Times" panose="02020603050405020304" pitchFamily="18" charset="0"/>
                <a:cs typeface="Times" panose="02020603050405020304" pitchFamily="18" charset="0"/>
              </a:rPr>
              <a:t> is the sum of the </a:t>
            </a:r>
            <a:r>
              <a:rPr lang="en-US" sz="1700" b="0" i="1" dirty="0" err="1">
                <a:solidFill>
                  <a:srgbClr val="242021"/>
                </a:solidFill>
                <a:effectLst/>
                <a:latin typeface="Times" panose="02020603050405020304" pitchFamily="18" charset="0"/>
                <a:cs typeface="Times" panose="02020603050405020304" pitchFamily="18" charset="0"/>
              </a:rPr>
              <a:t>BCWS</a:t>
            </a:r>
            <a:r>
              <a:rPr lang="en-US" sz="1700" b="0" i="1" baseline="-25000" dirty="0" err="1">
                <a:solidFill>
                  <a:srgbClr val="242021"/>
                </a:solidFill>
                <a:effectLst/>
                <a:latin typeface="Times" panose="02020603050405020304" pitchFamily="18" charset="0"/>
                <a:cs typeface="Times" panose="02020603050405020304" pitchFamily="18" charset="0"/>
              </a:rPr>
              <a:t>i</a:t>
            </a:r>
            <a:r>
              <a:rPr lang="en-US" sz="1700" b="0" i="1" baseline="-25000" dirty="0">
                <a:solidFill>
                  <a:srgbClr val="242021"/>
                </a:solidFill>
                <a:effectLst/>
                <a:latin typeface="Times" panose="02020603050405020304" pitchFamily="18" charset="0"/>
                <a:cs typeface="Times" panose="02020603050405020304" pitchFamily="18" charset="0"/>
              </a:rPr>
              <a:t>  </a:t>
            </a:r>
            <a:r>
              <a:rPr lang="en-US" sz="1700" b="0" i="0" dirty="0">
                <a:solidFill>
                  <a:srgbClr val="242021"/>
                </a:solidFill>
                <a:effectLst/>
                <a:latin typeface="Times" panose="02020603050405020304" pitchFamily="18" charset="0"/>
                <a:cs typeface="Times" panose="02020603050405020304" pitchFamily="18" charset="0"/>
              </a:rPr>
              <a:t>values for all work tasks that should have been completed by that point in time on the project schedule.</a:t>
            </a:r>
          </a:p>
          <a:p>
            <a:pPr algn="just">
              <a:lnSpc>
                <a:spcPct val="150000"/>
              </a:lnSpc>
            </a:pPr>
            <a:r>
              <a:rPr lang="en-US" sz="1700" b="0" i="0" dirty="0">
                <a:solidFill>
                  <a:srgbClr val="242021"/>
                </a:solidFill>
                <a:effectLst/>
                <a:latin typeface="Times" panose="02020603050405020304" pitchFamily="18" charset="0"/>
                <a:cs typeface="Times" panose="02020603050405020304" pitchFamily="18" charset="0"/>
              </a:rPr>
              <a:t>The </a:t>
            </a:r>
            <a:r>
              <a:rPr lang="en-US" sz="1700" b="0" i="1" dirty="0">
                <a:solidFill>
                  <a:srgbClr val="242021"/>
                </a:solidFill>
                <a:effectLst/>
                <a:latin typeface="Times" panose="02020603050405020304" pitchFamily="18" charset="0"/>
                <a:cs typeface="Times" panose="02020603050405020304" pitchFamily="18" charset="0"/>
              </a:rPr>
              <a:t>BCWS</a:t>
            </a:r>
            <a:r>
              <a:rPr lang="en-US" sz="1700" b="0" i="0" dirty="0">
                <a:solidFill>
                  <a:srgbClr val="242021"/>
                </a:solidFill>
                <a:effectLst/>
                <a:latin typeface="Times" panose="02020603050405020304" pitchFamily="18" charset="0"/>
                <a:cs typeface="Times" panose="02020603050405020304" pitchFamily="18" charset="0"/>
              </a:rPr>
              <a:t> values for all work tasks are summed to derive the </a:t>
            </a:r>
            <a:r>
              <a:rPr lang="en-US" sz="1700" b="0" i="1" dirty="0">
                <a:solidFill>
                  <a:srgbClr val="C00000"/>
                </a:solidFill>
                <a:effectLst/>
                <a:latin typeface="Times" panose="02020603050405020304" pitchFamily="18" charset="0"/>
                <a:cs typeface="Times" panose="02020603050405020304" pitchFamily="18" charset="0"/>
              </a:rPr>
              <a:t>budget at completion </a:t>
            </a:r>
            <a:r>
              <a:rPr lang="en-US" sz="1700" b="0" i="0" dirty="0">
                <a:solidFill>
                  <a:srgbClr val="C00000"/>
                </a:solidFill>
                <a:effectLst/>
                <a:latin typeface="Times" panose="02020603050405020304" pitchFamily="18" charset="0"/>
                <a:cs typeface="Times" panose="02020603050405020304" pitchFamily="18" charset="0"/>
              </a:rPr>
              <a:t>(BAC)</a:t>
            </a:r>
            <a:r>
              <a:rPr lang="en-US" sz="1700" b="0" i="0" dirty="0">
                <a:solidFill>
                  <a:srgbClr val="242021"/>
                </a:solidFill>
                <a:effectLst/>
                <a:latin typeface="Times" panose="02020603050405020304" pitchFamily="18" charset="0"/>
                <a:cs typeface="Times" panose="02020603050405020304" pitchFamily="18" charset="0"/>
              </a:rPr>
              <a:t>. Hence, </a:t>
            </a:r>
          </a:p>
          <a:p>
            <a:pPr algn="just">
              <a:lnSpc>
                <a:spcPct val="150000"/>
              </a:lnSpc>
              <a:buFont typeface="+mj-lt"/>
              <a:buAutoNum type="arabicPeriod"/>
            </a:pPr>
            <a:endParaRPr lang="en-US" sz="1700" dirty="0">
              <a:solidFill>
                <a:srgbClr val="242021"/>
              </a:solidFill>
              <a:latin typeface="Times" panose="02020603050405020304" pitchFamily="18" charset="0"/>
              <a:cs typeface="Times" panose="02020603050405020304" pitchFamily="18" charset="0"/>
            </a:endParaRPr>
          </a:p>
          <a:p>
            <a:pPr algn="just">
              <a:lnSpc>
                <a:spcPct val="150000"/>
              </a:lnSpc>
            </a:pPr>
            <a:r>
              <a:rPr lang="en-US" sz="1700" b="0" i="0" dirty="0">
                <a:solidFill>
                  <a:srgbClr val="242021"/>
                </a:solidFill>
                <a:effectLst/>
                <a:latin typeface="Times" panose="02020603050405020304" pitchFamily="18" charset="0"/>
                <a:cs typeface="Times" panose="02020603050405020304" pitchFamily="18" charset="0"/>
              </a:rPr>
              <a:t>Next, the value </a:t>
            </a:r>
            <a:r>
              <a:rPr lang="en-US" sz="1700" b="0" i="0" dirty="0">
                <a:solidFill>
                  <a:srgbClr val="C00000"/>
                </a:solidFill>
                <a:effectLst/>
                <a:latin typeface="Times" panose="02020603050405020304" pitchFamily="18" charset="0"/>
                <a:cs typeface="Times" panose="02020603050405020304" pitchFamily="18" charset="0"/>
              </a:rPr>
              <a:t>for </a:t>
            </a:r>
            <a:r>
              <a:rPr lang="en-US" sz="1700" b="0" i="1" dirty="0">
                <a:solidFill>
                  <a:srgbClr val="C00000"/>
                </a:solidFill>
                <a:effectLst/>
                <a:latin typeface="Times" panose="02020603050405020304" pitchFamily="18" charset="0"/>
                <a:cs typeface="Times" panose="02020603050405020304" pitchFamily="18" charset="0"/>
              </a:rPr>
              <a:t>budgeted cost of work performed </a:t>
            </a:r>
            <a:r>
              <a:rPr lang="en-US" sz="1700" b="0" i="0" dirty="0">
                <a:solidFill>
                  <a:srgbClr val="C00000"/>
                </a:solidFill>
                <a:effectLst/>
                <a:latin typeface="Times" panose="02020603050405020304" pitchFamily="18" charset="0"/>
                <a:cs typeface="Times" panose="02020603050405020304" pitchFamily="18" charset="0"/>
              </a:rPr>
              <a:t>(BCWP) </a:t>
            </a:r>
            <a:r>
              <a:rPr lang="en-US" sz="1700" b="0" i="0" dirty="0">
                <a:solidFill>
                  <a:srgbClr val="242021"/>
                </a:solidFill>
                <a:effectLst/>
                <a:latin typeface="Times" panose="02020603050405020304" pitchFamily="18" charset="0"/>
                <a:cs typeface="Times" panose="02020603050405020304" pitchFamily="18" charset="0"/>
              </a:rPr>
              <a:t>is computed. The value for </a:t>
            </a:r>
            <a:r>
              <a:rPr lang="en-US" sz="1700" b="0" i="1" dirty="0">
                <a:solidFill>
                  <a:srgbClr val="242021"/>
                </a:solidFill>
                <a:effectLst/>
                <a:latin typeface="Times" panose="02020603050405020304" pitchFamily="18" charset="0"/>
                <a:cs typeface="Times" panose="02020603050405020304" pitchFamily="18" charset="0"/>
              </a:rPr>
              <a:t>BCWP</a:t>
            </a:r>
            <a:r>
              <a:rPr lang="en-US" sz="1700" b="0" i="0" dirty="0">
                <a:solidFill>
                  <a:srgbClr val="242021"/>
                </a:solidFill>
                <a:effectLst/>
                <a:latin typeface="Times" panose="02020603050405020304" pitchFamily="18" charset="0"/>
                <a:cs typeface="Times" panose="02020603050405020304" pitchFamily="18" charset="0"/>
              </a:rPr>
              <a:t> is the sum of the BCWS values for all work tasks that have actually been completed by a point in time on the project schedule.</a:t>
            </a:r>
          </a:p>
          <a:p>
            <a:pPr marL="0" indent="0" algn="just">
              <a:lnSpc>
                <a:spcPct val="150000"/>
              </a:lnSpc>
              <a:buNone/>
            </a:pPr>
            <a:r>
              <a:rPr lang="en-US" sz="1700" dirty="0">
                <a:latin typeface="Times" panose="02020603050405020304" pitchFamily="18" charset="0"/>
                <a:cs typeface="Times" panose="02020603050405020304" pitchFamily="18" charset="0"/>
              </a:rPr>
              <a:t> </a:t>
            </a:r>
            <a:br>
              <a:rPr lang="en-US" sz="1700" dirty="0">
                <a:latin typeface="Times" panose="02020603050405020304" pitchFamily="18" charset="0"/>
                <a:cs typeface="Times" panose="02020603050405020304" pitchFamily="18" charset="0"/>
              </a:rPr>
            </a:br>
            <a:br>
              <a:rPr lang="en-US" sz="1700" dirty="0">
                <a:latin typeface="Times" panose="02020603050405020304" pitchFamily="18" charset="0"/>
                <a:cs typeface="Times" panose="02020603050405020304" pitchFamily="18" charset="0"/>
              </a:rPr>
            </a:br>
            <a:br>
              <a:rPr lang="en-US" sz="1700" dirty="0">
                <a:latin typeface="Times" panose="02020603050405020304" pitchFamily="18" charset="0"/>
                <a:cs typeface="Times" panose="02020603050405020304" pitchFamily="18" charset="0"/>
              </a:rPr>
            </a:br>
            <a:r>
              <a:rPr lang="en-US" sz="1700" dirty="0">
                <a:solidFill>
                  <a:srgbClr val="303030"/>
                </a:solidFill>
                <a:latin typeface="Times" panose="02020603050405020304" pitchFamily="18" charset="0"/>
                <a:cs typeface="Times" panose="02020603050405020304" pitchFamily="18" charset="0"/>
              </a:rPr>
              <a:t> </a:t>
            </a:r>
            <a:br>
              <a:rPr lang="en-US" sz="1700" dirty="0">
                <a:latin typeface="Times" panose="02020603050405020304" pitchFamily="18" charset="0"/>
                <a:cs typeface="Times" panose="02020603050405020304" pitchFamily="18" charset="0"/>
              </a:rPr>
            </a:br>
            <a:endParaRPr lang="en-US" sz="1700" dirty="0">
              <a:solidFill>
                <a:srgbClr val="303030"/>
              </a:solidFill>
              <a:latin typeface="Times" panose="02020603050405020304" pitchFamily="18" charset="0"/>
              <a:cs typeface="Times" panose="02020603050405020304" pitchFamily="18" charset="0"/>
            </a:endParaRPr>
          </a:p>
        </p:txBody>
      </p:sp>
      <p:pic>
        <p:nvPicPr>
          <p:cNvPr id="4" name="Picture 3">
            <a:extLst>
              <a:ext uri="{FF2B5EF4-FFF2-40B4-BE49-F238E27FC236}">
                <a16:creationId xmlns:a16="http://schemas.microsoft.com/office/drawing/2014/main" id="{8F5946AE-7C8E-1A01-9DF6-2A2F8EAD6BAB}"/>
              </a:ext>
            </a:extLst>
          </p:cNvPr>
          <p:cNvPicPr>
            <a:picLocks noChangeAspect="1"/>
          </p:cNvPicPr>
          <p:nvPr/>
        </p:nvPicPr>
        <p:blipFill>
          <a:blip r:embed="rId3">
            <a:duotone>
              <a:schemeClr val="accent2">
                <a:shade val="45000"/>
                <a:satMod val="135000"/>
              </a:schemeClr>
              <a:prstClr val="white"/>
            </a:duotone>
            <a:extLst>
              <a:ext uri="{BEBA8EAE-BF5A-486C-A8C5-ECC9F3942E4B}">
                <a14:imgProps xmlns:a14="http://schemas.microsoft.com/office/drawing/2010/main">
                  <a14:imgLayer r:embed="rId4">
                    <a14:imgEffect>
                      <a14:saturation sat="400000"/>
                    </a14:imgEffect>
                  </a14:imgLayer>
                </a14:imgProps>
              </a:ext>
            </a:extLst>
          </a:blip>
          <a:stretch>
            <a:fillRect/>
          </a:stretch>
        </p:blipFill>
        <p:spPr>
          <a:xfrm>
            <a:off x="2401961" y="4305030"/>
            <a:ext cx="2951825" cy="265176"/>
          </a:xfrm>
          <a:prstGeom prst="rect">
            <a:avLst/>
          </a:prstGeom>
        </p:spPr>
      </p:pic>
    </p:spTree>
    <p:extLst>
      <p:ext uri="{BB962C8B-B14F-4D97-AF65-F5344CB8AC3E}">
        <p14:creationId xmlns:p14="http://schemas.microsoft.com/office/powerpoint/2010/main" val="42758577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panose="02020603050405020304" pitchFamily="18" charset="0"/>
                <a:cs typeface="Times" panose="02020603050405020304" pitchFamily="18" charset="0"/>
              </a:rPr>
              <a:t>Earned Value Analysis - Steps</a:t>
            </a:r>
          </a:p>
        </p:txBody>
      </p:sp>
      <p:sp>
        <p:nvSpPr>
          <p:cNvPr id="10" name="Content Placeholder 2">
            <a:extLst>
              <a:ext uri="{FF2B5EF4-FFF2-40B4-BE49-F238E27FC236}">
                <a16:creationId xmlns:a16="http://schemas.microsoft.com/office/drawing/2014/main" id="{9CD65C24-61BB-2F3E-29AA-8E064219DBAC}"/>
              </a:ext>
            </a:extLst>
          </p:cNvPr>
          <p:cNvSpPr>
            <a:spLocks noGrp="1"/>
          </p:cNvSpPr>
          <p:nvPr>
            <p:ph idx="1"/>
          </p:nvPr>
        </p:nvSpPr>
        <p:spPr>
          <a:xfrm>
            <a:off x="304800" y="887845"/>
            <a:ext cx="8534400" cy="5410200"/>
          </a:xfrm>
        </p:spPr>
        <p:txBody>
          <a:bodyPr>
            <a:noAutofit/>
          </a:bodyPr>
          <a:lstStyle/>
          <a:p>
            <a:pPr algn="just">
              <a:lnSpc>
                <a:spcPct val="150000"/>
              </a:lnSpc>
            </a:pPr>
            <a:endParaRPr lang="en-US" sz="1700" b="0" i="0" dirty="0">
              <a:solidFill>
                <a:srgbClr val="242021"/>
              </a:solidFill>
              <a:effectLst/>
              <a:latin typeface="Times" panose="02020603050405020304" pitchFamily="18" charset="0"/>
              <a:cs typeface="Times" panose="02020603050405020304" pitchFamily="18" charset="0"/>
            </a:endParaRPr>
          </a:p>
          <a:p>
            <a:pPr algn="just">
              <a:lnSpc>
                <a:spcPct val="150000"/>
              </a:lnSpc>
            </a:pPr>
            <a:endParaRPr lang="en-US" sz="1700" dirty="0">
              <a:solidFill>
                <a:srgbClr val="242021"/>
              </a:solidFill>
              <a:latin typeface="Times" panose="02020603050405020304" pitchFamily="18" charset="0"/>
              <a:cs typeface="Times" panose="02020603050405020304" pitchFamily="18" charset="0"/>
            </a:endParaRPr>
          </a:p>
          <a:p>
            <a:pPr algn="just">
              <a:lnSpc>
                <a:spcPct val="150000"/>
              </a:lnSpc>
            </a:pPr>
            <a:r>
              <a:rPr lang="en-US" sz="1700" b="0" i="0" dirty="0">
                <a:solidFill>
                  <a:srgbClr val="242021"/>
                </a:solidFill>
                <a:effectLst/>
                <a:latin typeface="Times" panose="02020603050405020304" pitchFamily="18" charset="0"/>
                <a:cs typeface="Times" panose="02020603050405020304" pitchFamily="18" charset="0"/>
              </a:rPr>
              <a:t>SPI is an indication of the efficiency with which the project is utilizing scheduled resources. An SPI value close to 1.0 indicates efficient execution of the project schedule. </a:t>
            </a:r>
          </a:p>
          <a:p>
            <a:pPr algn="just">
              <a:lnSpc>
                <a:spcPct val="150000"/>
              </a:lnSpc>
            </a:pPr>
            <a:r>
              <a:rPr lang="en-US" sz="1700" b="0" i="0" dirty="0">
                <a:solidFill>
                  <a:srgbClr val="242021"/>
                </a:solidFill>
                <a:effectLst/>
                <a:latin typeface="Times" panose="02020603050405020304" pitchFamily="18" charset="0"/>
                <a:cs typeface="Times" panose="02020603050405020304" pitchFamily="18" charset="0"/>
              </a:rPr>
              <a:t>SV is simply an absolute indication of variance from the planned schedule.</a:t>
            </a:r>
          </a:p>
          <a:p>
            <a:pPr algn="just">
              <a:lnSpc>
                <a:spcPct val="150000"/>
              </a:lnSpc>
            </a:pPr>
            <a:r>
              <a:rPr lang="en-US" sz="1700" b="0" i="1" dirty="0">
                <a:solidFill>
                  <a:srgbClr val="242021"/>
                </a:solidFill>
                <a:effectLst/>
                <a:latin typeface="Times" panose="02020603050405020304" pitchFamily="18" charset="0"/>
                <a:cs typeface="Times" panose="02020603050405020304" pitchFamily="18" charset="0"/>
              </a:rPr>
              <a:t>Percent scheduled for completion </a:t>
            </a:r>
            <a:r>
              <a:rPr lang="en-US" sz="1700" b="0" i="0" dirty="0">
                <a:solidFill>
                  <a:srgbClr val="242021"/>
                </a:solidFill>
                <a:effectLst/>
                <a:latin typeface="Times" panose="02020603050405020304" pitchFamily="18" charset="0"/>
                <a:cs typeface="Times" panose="02020603050405020304" pitchFamily="18" charset="0"/>
              </a:rPr>
              <a:t>provides an indication of the percentage of work that should have been completed by time </a:t>
            </a:r>
            <a:r>
              <a:rPr lang="en-US" sz="1700" b="0" i="1" dirty="0">
                <a:solidFill>
                  <a:srgbClr val="242021"/>
                </a:solidFill>
                <a:effectLst/>
                <a:latin typeface="Times" panose="02020603050405020304" pitchFamily="18" charset="0"/>
                <a:cs typeface="Times" panose="02020603050405020304" pitchFamily="18" charset="0"/>
              </a:rPr>
              <a:t>t.</a:t>
            </a:r>
          </a:p>
          <a:p>
            <a:pPr algn="just">
              <a:lnSpc>
                <a:spcPct val="150000"/>
              </a:lnSpc>
            </a:pPr>
            <a:endParaRPr lang="en-US" sz="1700" b="0" i="0" dirty="0">
              <a:solidFill>
                <a:srgbClr val="242021"/>
              </a:solidFill>
              <a:effectLst/>
              <a:latin typeface="Times" panose="02020603050405020304" pitchFamily="18" charset="0"/>
              <a:cs typeface="Times" panose="02020603050405020304" pitchFamily="18" charset="0"/>
            </a:endParaRPr>
          </a:p>
          <a:p>
            <a:pPr algn="just">
              <a:lnSpc>
                <a:spcPct val="150000"/>
              </a:lnSpc>
            </a:pPr>
            <a:r>
              <a:rPr lang="en-US" sz="1700" b="0" i="1" dirty="0">
                <a:solidFill>
                  <a:srgbClr val="242021"/>
                </a:solidFill>
                <a:effectLst/>
                <a:latin typeface="Times" panose="02020603050405020304" pitchFamily="18" charset="0"/>
                <a:cs typeface="Times" panose="02020603050405020304" pitchFamily="18" charset="0"/>
              </a:rPr>
              <a:t>Percent complete </a:t>
            </a:r>
            <a:r>
              <a:rPr lang="en-US" sz="1700" b="0" i="0" dirty="0">
                <a:solidFill>
                  <a:srgbClr val="242021"/>
                </a:solidFill>
                <a:effectLst/>
                <a:latin typeface="Times" panose="02020603050405020304" pitchFamily="18" charset="0"/>
                <a:cs typeface="Times" panose="02020603050405020304" pitchFamily="18" charset="0"/>
              </a:rPr>
              <a:t>provides a quantitative indication of the percent of completeness of the project at a given point in time </a:t>
            </a:r>
            <a:r>
              <a:rPr lang="en-US" sz="1700" b="0" i="1" dirty="0">
                <a:solidFill>
                  <a:srgbClr val="242021"/>
                </a:solidFill>
                <a:effectLst/>
                <a:latin typeface="Times" panose="02020603050405020304" pitchFamily="18" charset="0"/>
                <a:cs typeface="Times" panose="02020603050405020304" pitchFamily="18" charset="0"/>
              </a:rPr>
              <a:t>t.</a:t>
            </a:r>
          </a:p>
          <a:p>
            <a:pPr marL="0" indent="0" algn="just">
              <a:lnSpc>
                <a:spcPct val="150000"/>
              </a:lnSpc>
              <a:buNone/>
            </a:pPr>
            <a:r>
              <a:rPr lang="en-US" sz="1700" dirty="0">
                <a:latin typeface="Times" panose="02020603050405020304" pitchFamily="18" charset="0"/>
                <a:cs typeface="Times" panose="02020603050405020304" pitchFamily="18" charset="0"/>
              </a:rPr>
              <a:t> </a:t>
            </a:r>
            <a:br>
              <a:rPr lang="en-US" sz="1700" dirty="0">
                <a:latin typeface="Times" panose="02020603050405020304" pitchFamily="18" charset="0"/>
                <a:cs typeface="Times" panose="02020603050405020304" pitchFamily="18" charset="0"/>
              </a:rPr>
            </a:br>
            <a:br>
              <a:rPr lang="en-US" sz="1700" dirty="0">
                <a:latin typeface="Times" panose="02020603050405020304" pitchFamily="18" charset="0"/>
                <a:cs typeface="Times" panose="02020603050405020304" pitchFamily="18" charset="0"/>
              </a:rPr>
            </a:br>
            <a:endParaRPr lang="en-US" sz="1700" b="0" i="0" dirty="0">
              <a:solidFill>
                <a:srgbClr val="242021"/>
              </a:solidFill>
              <a:effectLst/>
              <a:latin typeface="Times" panose="02020603050405020304" pitchFamily="18" charset="0"/>
              <a:cs typeface="Times" panose="02020603050405020304" pitchFamily="18" charset="0"/>
            </a:endParaRPr>
          </a:p>
          <a:p>
            <a:pPr marL="0" indent="0" algn="just">
              <a:lnSpc>
                <a:spcPct val="150000"/>
              </a:lnSpc>
              <a:buNone/>
            </a:pPr>
            <a:r>
              <a:rPr lang="en-US" sz="1700" dirty="0">
                <a:latin typeface="Times" panose="02020603050405020304" pitchFamily="18" charset="0"/>
                <a:cs typeface="Times" panose="02020603050405020304" pitchFamily="18" charset="0"/>
              </a:rPr>
              <a:t> </a:t>
            </a:r>
            <a:br>
              <a:rPr lang="en-US" sz="1700" dirty="0">
                <a:latin typeface="Times" panose="02020603050405020304" pitchFamily="18" charset="0"/>
                <a:cs typeface="Times" panose="02020603050405020304" pitchFamily="18" charset="0"/>
              </a:rPr>
            </a:br>
            <a:endParaRPr lang="en-US" sz="1700" dirty="0">
              <a:solidFill>
                <a:srgbClr val="303030"/>
              </a:solidFill>
              <a:latin typeface="Times" panose="02020603050405020304" pitchFamily="18" charset="0"/>
              <a:cs typeface="Times" panose="02020603050405020304" pitchFamily="18" charset="0"/>
            </a:endParaRPr>
          </a:p>
        </p:txBody>
      </p:sp>
      <p:pic>
        <p:nvPicPr>
          <p:cNvPr id="5" name="Picture 4">
            <a:extLst>
              <a:ext uri="{FF2B5EF4-FFF2-40B4-BE49-F238E27FC236}">
                <a16:creationId xmlns:a16="http://schemas.microsoft.com/office/drawing/2014/main" id="{2F369376-757B-F13F-AA1C-DB931A976124}"/>
              </a:ext>
            </a:extLst>
          </p:cNvPr>
          <p:cNvPicPr>
            <a:picLocks noChangeAspect="1"/>
          </p:cNvPicPr>
          <p:nvPr/>
        </p:nvPicPr>
        <p:blipFill>
          <a:blip r:embed="rId3">
            <a:duotone>
              <a:schemeClr val="accent2">
                <a:shade val="45000"/>
                <a:satMod val="135000"/>
              </a:schemeClr>
              <a:prstClr val="white"/>
            </a:duotone>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2281237" y="1035340"/>
            <a:ext cx="3974874" cy="843156"/>
          </a:xfrm>
          <a:prstGeom prst="rect">
            <a:avLst/>
          </a:prstGeom>
        </p:spPr>
      </p:pic>
      <p:pic>
        <p:nvPicPr>
          <p:cNvPr id="11" name="Picture 10">
            <a:extLst>
              <a:ext uri="{FF2B5EF4-FFF2-40B4-BE49-F238E27FC236}">
                <a16:creationId xmlns:a16="http://schemas.microsoft.com/office/drawing/2014/main" id="{41D413E0-4213-1A19-2A71-39BC38927F83}"/>
              </a:ext>
            </a:extLst>
          </p:cNvPr>
          <p:cNvPicPr>
            <a:picLocks noChangeAspect="1"/>
          </p:cNvPicPr>
          <p:nvPr/>
        </p:nvPicPr>
        <p:blipFill>
          <a:blip r:embed="rId5">
            <a:duotone>
              <a:schemeClr val="accent2">
                <a:shade val="45000"/>
                <a:satMod val="135000"/>
              </a:schemeClr>
              <a:prstClr val="white"/>
            </a:duotone>
            <a:extLst>
              <a:ext uri="{BEBA8EAE-BF5A-486C-A8C5-ECC9F3942E4B}">
                <a14:imgProps xmlns:a14="http://schemas.microsoft.com/office/drawing/2010/main">
                  <a14:imgLayer r:embed="rId6">
                    <a14:imgEffect>
                      <a14:sharpenSoften amount="50000"/>
                    </a14:imgEffect>
                  </a14:imgLayer>
                </a14:imgProps>
              </a:ext>
            </a:extLst>
          </a:blip>
          <a:stretch>
            <a:fillRect/>
          </a:stretch>
        </p:blipFill>
        <p:spPr>
          <a:xfrm>
            <a:off x="2286000" y="4287080"/>
            <a:ext cx="3928017" cy="519579"/>
          </a:xfrm>
          <a:prstGeom prst="rect">
            <a:avLst/>
          </a:prstGeom>
        </p:spPr>
      </p:pic>
      <p:pic>
        <p:nvPicPr>
          <p:cNvPr id="13" name="Picture 12">
            <a:extLst>
              <a:ext uri="{FF2B5EF4-FFF2-40B4-BE49-F238E27FC236}">
                <a16:creationId xmlns:a16="http://schemas.microsoft.com/office/drawing/2014/main" id="{9547F265-722C-CB93-117A-033B6C49C82F}"/>
              </a:ext>
            </a:extLst>
          </p:cNvPr>
          <p:cNvPicPr>
            <a:picLocks noChangeAspect="1"/>
          </p:cNvPicPr>
          <p:nvPr/>
        </p:nvPicPr>
        <p:blipFill>
          <a:blip r:embed="rId7">
            <a:duotone>
              <a:schemeClr val="accent2">
                <a:shade val="45000"/>
                <a:satMod val="135000"/>
              </a:schemeClr>
              <a:prstClr val="white"/>
            </a:duotone>
            <a:extLst>
              <a:ext uri="{BEBA8EAE-BF5A-486C-A8C5-ECC9F3942E4B}">
                <a14:imgProps xmlns:a14="http://schemas.microsoft.com/office/drawing/2010/main">
                  <a14:imgLayer r:embed="rId8">
                    <a14:imgEffect>
                      <a14:sharpenSoften amount="50000"/>
                    </a14:imgEffect>
                  </a14:imgLayer>
                </a14:imgProps>
              </a:ext>
            </a:extLst>
          </a:blip>
          <a:stretch>
            <a:fillRect/>
          </a:stretch>
        </p:blipFill>
        <p:spPr>
          <a:xfrm>
            <a:off x="2318305" y="5752010"/>
            <a:ext cx="2571753" cy="525717"/>
          </a:xfrm>
          <a:prstGeom prst="rect">
            <a:avLst/>
          </a:prstGeom>
        </p:spPr>
      </p:pic>
    </p:spTree>
    <p:extLst>
      <p:ext uri="{BB962C8B-B14F-4D97-AF65-F5344CB8AC3E}">
        <p14:creationId xmlns:p14="http://schemas.microsoft.com/office/powerpoint/2010/main" val="30654428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panose="02020603050405020304" pitchFamily="18" charset="0"/>
                <a:cs typeface="Times" panose="02020603050405020304" pitchFamily="18" charset="0"/>
              </a:rPr>
              <a:t>Earned Value Analysis - Steps</a:t>
            </a:r>
          </a:p>
        </p:txBody>
      </p:sp>
      <p:sp>
        <p:nvSpPr>
          <p:cNvPr id="10" name="Content Placeholder 2">
            <a:extLst>
              <a:ext uri="{FF2B5EF4-FFF2-40B4-BE49-F238E27FC236}">
                <a16:creationId xmlns:a16="http://schemas.microsoft.com/office/drawing/2014/main" id="{9CD65C24-61BB-2F3E-29AA-8E064219DBAC}"/>
              </a:ext>
            </a:extLst>
          </p:cNvPr>
          <p:cNvSpPr>
            <a:spLocks noGrp="1"/>
          </p:cNvSpPr>
          <p:nvPr>
            <p:ph idx="1"/>
          </p:nvPr>
        </p:nvSpPr>
        <p:spPr>
          <a:xfrm>
            <a:off x="304800" y="887845"/>
            <a:ext cx="8534400" cy="5410200"/>
          </a:xfrm>
        </p:spPr>
        <p:txBody>
          <a:bodyPr>
            <a:normAutofit/>
          </a:bodyPr>
          <a:lstStyle/>
          <a:p>
            <a:pPr algn="just">
              <a:lnSpc>
                <a:spcPct val="150000"/>
              </a:lnSpc>
            </a:pPr>
            <a:r>
              <a:rPr lang="en-US" sz="1700" b="0" i="0" dirty="0">
                <a:solidFill>
                  <a:srgbClr val="242021"/>
                </a:solidFill>
                <a:effectLst/>
                <a:latin typeface="Times" panose="02020603050405020304" pitchFamily="18" charset="0"/>
                <a:cs typeface="Times" panose="02020603050405020304" pitchFamily="18" charset="0"/>
              </a:rPr>
              <a:t>It is also possible to compute the </a:t>
            </a:r>
            <a:r>
              <a:rPr lang="en-US" sz="1700" b="0" i="1" dirty="0">
                <a:solidFill>
                  <a:srgbClr val="C00000"/>
                </a:solidFill>
                <a:effectLst/>
                <a:latin typeface="Times" panose="02020603050405020304" pitchFamily="18" charset="0"/>
                <a:cs typeface="Times" panose="02020603050405020304" pitchFamily="18" charset="0"/>
              </a:rPr>
              <a:t>actual cost of work performed </a:t>
            </a:r>
            <a:r>
              <a:rPr lang="en-US" sz="1700" b="0" i="0" dirty="0">
                <a:solidFill>
                  <a:srgbClr val="C00000"/>
                </a:solidFill>
                <a:effectLst/>
                <a:latin typeface="Times" panose="02020603050405020304" pitchFamily="18" charset="0"/>
                <a:cs typeface="Times" panose="02020603050405020304" pitchFamily="18" charset="0"/>
              </a:rPr>
              <a:t>(ACWP). </a:t>
            </a:r>
          </a:p>
          <a:p>
            <a:pPr>
              <a:lnSpc>
                <a:spcPct val="150000"/>
              </a:lnSpc>
            </a:pPr>
            <a:r>
              <a:rPr lang="en-US" sz="1700" b="0" i="0" dirty="0">
                <a:solidFill>
                  <a:srgbClr val="242021"/>
                </a:solidFill>
                <a:effectLst/>
                <a:latin typeface="Times" panose="02020603050405020304" pitchFamily="18" charset="0"/>
                <a:cs typeface="Times" panose="02020603050405020304" pitchFamily="18" charset="0"/>
              </a:rPr>
              <a:t>The value for ACWP is the sum of the effort actually expended on work tasks that have</a:t>
            </a:r>
            <a:r>
              <a:rPr lang="en-US" sz="1700" dirty="0">
                <a:latin typeface="Times" panose="02020603050405020304" pitchFamily="18" charset="0"/>
                <a:cs typeface="Times" panose="02020603050405020304" pitchFamily="18" charset="0"/>
              </a:rPr>
              <a:t> </a:t>
            </a:r>
            <a:r>
              <a:rPr lang="en-US" sz="1700" b="0" i="0" dirty="0">
                <a:solidFill>
                  <a:srgbClr val="242021"/>
                </a:solidFill>
                <a:effectLst/>
                <a:latin typeface="Times" panose="02020603050405020304" pitchFamily="18" charset="0"/>
                <a:cs typeface="Times" panose="02020603050405020304" pitchFamily="18" charset="0"/>
              </a:rPr>
              <a:t>been completed by a point in time on the project schedule. </a:t>
            </a:r>
          </a:p>
          <a:p>
            <a:pPr marL="0" indent="0" algn="just">
              <a:lnSpc>
                <a:spcPct val="150000"/>
              </a:lnSpc>
              <a:buNone/>
            </a:pPr>
            <a:br>
              <a:rPr lang="en-US" sz="1700" dirty="0">
                <a:latin typeface="Times" panose="02020603050405020304" pitchFamily="18" charset="0"/>
                <a:cs typeface="Times" panose="02020603050405020304" pitchFamily="18" charset="0"/>
              </a:rPr>
            </a:br>
            <a:endParaRPr lang="en-US" sz="1700" dirty="0">
              <a:solidFill>
                <a:srgbClr val="242021"/>
              </a:solidFill>
              <a:latin typeface="Times" panose="02020603050405020304" pitchFamily="18" charset="0"/>
              <a:cs typeface="Times" panose="02020603050405020304" pitchFamily="18" charset="0"/>
            </a:endParaRPr>
          </a:p>
          <a:p>
            <a:pPr algn="just">
              <a:lnSpc>
                <a:spcPct val="150000"/>
              </a:lnSpc>
            </a:pPr>
            <a:r>
              <a:rPr lang="en-US" sz="1700" b="0" i="0" dirty="0">
                <a:solidFill>
                  <a:srgbClr val="242021"/>
                </a:solidFill>
                <a:effectLst/>
                <a:latin typeface="Times" panose="02020603050405020304" pitchFamily="18" charset="0"/>
                <a:cs typeface="Times" panose="02020603050405020304" pitchFamily="18" charset="0"/>
              </a:rPr>
              <a:t>A CPI value close to 1.0 provides a strong indication that the project is within its defined budget. </a:t>
            </a:r>
          </a:p>
          <a:p>
            <a:pPr algn="just">
              <a:lnSpc>
                <a:spcPct val="150000"/>
              </a:lnSpc>
            </a:pPr>
            <a:r>
              <a:rPr lang="en-US" sz="1700" b="0" i="0" dirty="0">
                <a:solidFill>
                  <a:srgbClr val="242021"/>
                </a:solidFill>
                <a:effectLst/>
                <a:latin typeface="Times" panose="02020603050405020304" pitchFamily="18" charset="0"/>
                <a:cs typeface="Times" panose="02020603050405020304" pitchFamily="18" charset="0"/>
              </a:rPr>
              <a:t>CV is an absolute indication of cost savings (against planned costs) or shortfall at a particular stage of a project.</a:t>
            </a:r>
            <a:r>
              <a:rPr lang="en-US" sz="1700" dirty="0">
                <a:latin typeface="Times" panose="02020603050405020304" pitchFamily="18" charset="0"/>
                <a:cs typeface="Times" panose="02020603050405020304" pitchFamily="18" charset="0"/>
              </a:rPr>
              <a:t> </a:t>
            </a:r>
            <a:endParaRPr lang="en-US" sz="1700" dirty="0">
              <a:solidFill>
                <a:srgbClr val="303030"/>
              </a:solidFill>
              <a:latin typeface="Times" panose="02020603050405020304" pitchFamily="18" charset="0"/>
              <a:cs typeface="Times" panose="02020603050405020304" pitchFamily="18" charset="0"/>
            </a:endParaRPr>
          </a:p>
        </p:txBody>
      </p:sp>
      <p:pic>
        <p:nvPicPr>
          <p:cNvPr id="4" name="Picture 3">
            <a:extLst>
              <a:ext uri="{FF2B5EF4-FFF2-40B4-BE49-F238E27FC236}">
                <a16:creationId xmlns:a16="http://schemas.microsoft.com/office/drawing/2014/main" id="{0239D6F1-F545-4E31-DCEC-7EBAD239EAC7}"/>
              </a:ext>
            </a:extLst>
          </p:cNvPr>
          <p:cNvPicPr>
            <a:picLocks noChangeAspect="1"/>
          </p:cNvPicPr>
          <p:nvPr/>
        </p:nvPicPr>
        <p:blipFill>
          <a:blip r:embed="rId3">
            <a:duotone>
              <a:schemeClr val="accent2">
                <a:shade val="45000"/>
                <a:satMod val="135000"/>
              </a:schemeClr>
              <a:prstClr val="white"/>
            </a:duotone>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2460171" y="2384960"/>
            <a:ext cx="3782960" cy="914400"/>
          </a:xfrm>
          <a:prstGeom prst="rect">
            <a:avLst/>
          </a:prstGeom>
        </p:spPr>
      </p:pic>
    </p:spTree>
    <p:extLst>
      <p:ext uri="{BB962C8B-B14F-4D97-AF65-F5344CB8AC3E}">
        <p14:creationId xmlns:p14="http://schemas.microsoft.com/office/powerpoint/2010/main" val="1072085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p:nvPr/>
        </p:nvSpPr>
        <p:spPr>
          <a:xfrm>
            <a:off x="103493" y="252651"/>
            <a:ext cx="6019560" cy="897645"/>
          </a:xfrm>
          <a:prstGeom prst="rect">
            <a:avLst/>
          </a:prstGeom>
          <a:noFill/>
          <a:ln>
            <a:noFill/>
          </a:ln>
        </p:spPr>
        <p:txBody>
          <a:bodyPr spcFirstLastPara="1" wrap="square" lIns="91425" tIns="45700" rIns="91425" bIns="45700" anchor="ctr" anchorCtr="0">
            <a:noAutofit/>
          </a:bodyPr>
          <a:lstStyle/>
          <a:p>
            <a:pPr marL="0" marR="0" lvl="0" indent="0" rtl="0">
              <a:lnSpc>
                <a:spcPct val="100000"/>
              </a:lnSpc>
              <a:spcBef>
                <a:spcPts val="0"/>
              </a:spcBef>
              <a:spcAft>
                <a:spcPts val="0"/>
              </a:spcAft>
              <a:buClr>
                <a:srgbClr val="000000"/>
              </a:buClr>
              <a:buSzPts val="3000"/>
              <a:buFont typeface="Arial"/>
              <a:buNone/>
            </a:pPr>
            <a:r>
              <a:rPr lang="en-US" sz="3200" b="1" i="0" u="none" strike="noStrike" cap="none" dirty="0">
                <a:solidFill>
                  <a:srgbClr val="000000"/>
                </a:solidFill>
                <a:latin typeface="Times" panose="02020603050405020304" pitchFamily="18" charset="0"/>
                <a:ea typeface="Times New Roman"/>
                <a:cs typeface="Times" panose="02020603050405020304" pitchFamily="18" charset="0"/>
                <a:sym typeface="Times New Roman"/>
              </a:rPr>
              <a:t>Index</a:t>
            </a:r>
          </a:p>
          <a:p>
            <a:pPr marL="0" marR="0" lvl="0" indent="0" rtl="0">
              <a:lnSpc>
                <a:spcPct val="100000"/>
              </a:lnSpc>
              <a:spcBef>
                <a:spcPts val="0"/>
              </a:spcBef>
              <a:spcAft>
                <a:spcPts val="0"/>
              </a:spcAft>
              <a:buClr>
                <a:srgbClr val="000000"/>
              </a:buClr>
              <a:buSzPts val="3000"/>
              <a:buFont typeface="Arial"/>
              <a:buNone/>
            </a:pPr>
            <a:endParaRPr sz="3200" b="0" i="0" u="none" strike="noStrike" cap="none" dirty="0">
              <a:solidFill>
                <a:srgbClr val="000000"/>
              </a:solidFill>
              <a:latin typeface="Times" panose="02020603050405020304" pitchFamily="18" charset="0"/>
              <a:cs typeface="Times" panose="02020603050405020304" pitchFamily="18" charset="0"/>
              <a:sym typeface="Arial"/>
            </a:endParaRPr>
          </a:p>
        </p:txBody>
      </p:sp>
      <p:sp>
        <p:nvSpPr>
          <p:cNvPr id="104" name="Google Shape;104;p2"/>
          <p:cNvSpPr txBox="1"/>
          <p:nvPr/>
        </p:nvSpPr>
        <p:spPr>
          <a:xfrm>
            <a:off x="168990" y="963516"/>
            <a:ext cx="8838720" cy="4945966"/>
          </a:xfrm>
          <a:prstGeom prst="rect">
            <a:avLst/>
          </a:prstGeom>
          <a:noFill/>
          <a:ln>
            <a:noFill/>
          </a:ln>
        </p:spPr>
        <p:txBody>
          <a:bodyPr spcFirstLastPara="1" wrap="square" lIns="91425" tIns="45700" rIns="91425" bIns="45700" anchor="t" anchorCtr="0">
            <a:noAutofit/>
          </a:bodyPr>
          <a:lstStyle/>
          <a:p>
            <a:pPr marL="342900" marR="0" lvl="0" indent="-222250" algn="l" rtl="0">
              <a:lnSpc>
                <a:spcPct val="150000"/>
              </a:lnSpc>
              <a:spcBef>
                <a:spcPts val="0"/>
              </a:spcBef>
              <a:spcAft>
                <a:spcPts val="0"/>
              </a:spcAft>
              <a:buClr>
                <a:schemeClr val="dk1"/>
              </a:buClr>
              <a:buSzPts val="1900"/>
              <a:buFont typeface="Arial"/>
              <a:buNone/>
            </a:pPr>
            <a:endParaRPr sz="1900" b="0" i="0" u="none" strike="noStrike" cap="none" dirty="0">
              <a:solidFill>
                <a:srgbClr val="000000"/>
              </a:solidFill>
              <a:latin typeface="Times" panose="02020603050405020304" pitchFamily="18" charset="0"/>
              <a:ea typeface="Calibri"/>
              <a:cs typeface="Times" panose="02020603050405020304" pitchFamily="18" charset="0"/>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dirty="0">
              <a:solidFill>
                <a:srgbClr val="000000"/>
              </a:solidFill>
              <a:latin typeface="Times" panose="02020603050405020304" pitchFamily="18" charset="0"/>
              <a:ea typeface="Calibri"/>
              <a:cs typeface="Times" panose="02020603050405020304" pitchFamily="18" charset="0"/>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dirty="0">
              <a:solidFill>
                <a:srgbClr val="000000"/>
              </a:solidFill>
              <a:latin typeface="Times" panose="02020603050405020304" pitchFamily="18" charset="0"/>
              <a:ea typeface="Calibri"/>
              <a:cs typeface="Times" panose="02020603050405020304" pitchFamily="18" charset="0"/>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dirty="0">
              <a:solidFill>
                <a:srgbClr val="000000"/>
              </a:solidFill>
              <a:latin typeface="Times" panose="02020603050405020304" pitchFamily="18" charset="0"/>
              <a:ea typeface="Calibri"/>
              <a:cs typeface="Times" panose="02020603050405020304" pitchFamily="18" charset="0"/>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dirty="0">
              <a:solidFill>
                <a:srgbClr val="000000"/>
              </a:solidFill>
              <a:latin typeface="Times" panose="02020603050405020304" pitchFamily="18" charset="0"/>
              <a:ea typeface="Calibri"/>
              <a:cs typeface="Times" panose="02020603050405020304" pitchFamily="18" charset="0"/>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dirty="0">
              <a:solidFill>
                <a:srgbClr val="000000"/>
              </a:solidFill>
              <a:latin typeface="Times" panose="02020603050405020304" pitchFamily="18" charset="0"/>
              <a:ea typeface="Calibri"/>
              <a:cs typeface="Times" panose="02020603050405020304" pitchFamily="18" charset="0"/>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dirty="0">
              <a:solidFill>
                <a:srgbClr val="000000"/>
              </a:solidFill>
              <a:latin typeface="Times" panose="02020603050405020304" pitchFamily="18" charset="0"/>
              <a:ea typeface="Calibri"/>
              <a:cs typeface="Times" panose="02020603050405020304" pitchFamily="18" charset="0"/>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dirty="0">
              <a:solidFill>
                <a:srgbClr val="000000"/>
              </a:solidFill>
              <a:latin typeface="Times" panose="02020603050405020304" pitchFamily="18" charset="0"/>
              <a:ea typeface="Calibri"/>
              <a:cs typeface="Times" panose="02020603050405020304" pitchFamily="18" charset="0"/>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dirty="0">
              <a:solidFill>
                <a:srgbClr val="000000"/>
              </a:solidFill>
              <a:latin typeface="Times" panose="02020603050405020304" pitchFamily="18" charset="0"/>
              <a:ea typeface="Calibri"/>
              <a:cs typeface="Times" panose="02020603050405020304" pitchFamily="18" charset="0"/>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dirty="0">
              <a:solidFill>
                <a:srgbClr val="000000"/>
              </a:solidFill>
              <a:latin typeface="Times" panose="02020603050405020304" pitchFamily="18" charset="0"/>
              <a:ea typeface="Calibri"/>
              <a:cs typeface="Times" panose="02020603050405020304" pitchFamily="18" charset="0"/>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dirty="0">
              <a:solidFill>
                <a:srgbClr val="000000"/>
              </a:solidFill>
              <a:latin typeface="Times" panose="02020603050405020304" pitchFamily="18" charset="0"/>
              <a:ea typeface="Calibri"/>
              <a:cs typeface="Times" panose="02020603050405020304" pitchFamily="18" charset="0"/>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dirty="0">
              <a:solidFill>
                <a:srgbClr val="000000"/>
              </a:solidFill>
              <a:latin typeface="Times" panose="02020603050405020304" pitchFamily="18" charset="0"/>
              <a:ea typeface="Calibri"/>
              <a:cs typeface="Times" panose="02020603050405020304" pitchFamily="18" charset="0"/>
              <a:sym typeface="Calibri"/>
            </a:endParaRPr>
          </a:p>
        </p:txBody>
      </p:sp>
      <p:sp>
        <p:nvSpPr>
          <p:cNvPr id="105" name="Google Shape;105;p2"/>
          <p:cNvSpPr txBox="1">
            <a:spLocks noGrp="1"/>
          </p:cNvSpPr>
          <p:nvPr>
            <p:ph type="body" idx="1"/>
          </p:nvPr>
        </p:nvSpPr>
        <p:spPr>
          <a:xfrm>
            <a:off x="325122" y="1337912"/>
            <a:ext cx="7826002" cy="4039737"/>
          </a:xfrm>
          <a:prstGeom prst="rect">
            <a:avLst/>
          </a:prstGeom>
          <a:noFill/>
          <a:ln>
            <a:noFill/>
          </a:ln>
        </p:spPr>
        <p:txBody>
          <a:bodyPr spcFirstLastPara="1" wrap="square" lIns="0" tIns="0" rIns="0" bIns="0" anchor="t" anchorCtr="0">
            <a:noAutofit/>
          </a:bodyPr>
          <a:lstStyle/>
          <a:p>
            <a:pPr marL="342900">
              <a:lnSpc>
                <a:spcPct val="150000"/>
              </a:lnSpc>
              <a:spcBef>
                <a:spcPts val="0"/>
              </a:spcBef>
              <a:buSzPts val="2800"/>
            </a:pPr>
            <a:r>
              <a:rPr lang="en-IN" sz="2000" b="1" i="0" u="none" strike="noStrike" cap="none" dirty="0">
                <a:solidFill>
                  <a:schemeClr val="dk1"/>
                </a:solidFill>
                <a:latin typeface="Times" panose="02020603050405020304" pitchFamily="18" charset="0"/>
                <a:ea typeface="Times New Roman"/>
                <a:cs typeface="Times" panose="02020603050405020304" pitchFamily="18" charset="0"/>
                <a:sym typeface="Times New Roman"/>
              </a:rPr>
              <a:t>What is Project Scheduling</a:t>
            </a:r>
          </a:p>
          <a:p>
            <a:pPr marL="342900">
              <a:lnSpc>
                <a:spcPct val="150000"/>
              </a:lnSpc>
              <a:spcBef>
                <a:spcPts val="0"/>
              </a:spcBef>
              <a:buSzPts val="2800"/>
            </a:pPr>
            <a:r>
              <a:rPr lang="en-IN" sz="2000" b="1" i="0" u="none" strike="noStrike" cap="none" dirty="0">
                <a:solidFill>
                  <a:schemeClr val="dk1"/>
                </a:solidFill>
                <a:latin typeface="Times" panose="02020603050405020304" pitchFamily="18" charset="0"/>
                <a:ea typeface="Times New Roman"/>
                <a:cs typeface="Times" panose="02020603050405020304" pitchFamily="18" charset="0"/>
                <a:sym typeface="Times New Roman"/>
              </a:rPr>
              <a:t>Basic Principle of Project Scheduling</a:t>
            </a:r>
            <a:endParaRPr lang="en-IN" sz="2000" b="1" dirty="0">
              <a:latin typeface="Times" panose="02020603050405020304" pitchFamily="18" charset="0"/>
              <a:ea typeface="Times New Roman"/>
              <a:cs typeface="Times" panose="02020603050405020304" pitchFamily="18" charset="0"/>
              <a:sym typeface="Times New Roman"/>
            </a:endParaRPr>
          </a:p>
          <a:p>
            <a:pPr marL="342900">
              <a:lnSpc>
                <a:spcPct val="150000"/>
              </a:lnSpc>
              <a:spcBef>
                <a:spcPts val="0"/>
              </a:spcBef>
              <a:buSzPts val="2800"/>
            </a:pPr>
            <a:r>
              <a:rPr lang="en-IN" sz="2000" b="1" i="0" u="none" strike="noStrike" cap="none" dirty="0">
                <a:solidFill>
                  <a:schemeClr val="dk1"/>
                </a:solidFill>
                <a:latin typeface="Times" panose="02020603050405020304" pitchFamily="18" charset="0"/>
                <a:ea typeface="Times New Roman"/>
                <a:cs typeface="Times" panose="02020603050405020304" pitchFamily="18" charset="0"/>
                <a:sym typeface="Times New Roman"/>
              </a:rPr>
              <a:t>Project Scheduling Techniques</a:t>
            </a:r>
          </a:p>
          <a:p>
            <a:pPr marL="342900">
              <a:lnSpc>
                <a:spcPct val="150000"/>
              </a:lnSpc>
              <a:spcBef>
                <a:spcPts val="0"/>
              </a:spcBef>
              <a:buSzPts val="2800"/>
            </a:pPr>
            <a:r>
              <a:rPr lang="en-IN" sz="2000" b="1" dirty="0">
                <a:latin typeface="Times" panose="02020603050405020304" pitchFamily="18" charset="0"/>
                <a:ea typeface="Times New Roman"/>
                <a:cs typeface="Times" panose="02020603050405020304" pitchFamily="18" charset="0"/>
                <a:sym typeface="Times New Roman"/>
              </a:rPr>
              <a:t>Earned Value Analysis</a:t>
            </a:r>
          </a:p>
          <a:p>
            <a:pPr marL="342900">
              <a:lnSpc>
                <a:spcPct val="150000"/>
              </a:lnSpc>
              <a:spcBef>
                <a:spcPts val="0"/>
              </a:spcBef>
              <a:buSzPts val="2800"/>
            </a:pPr>
            <a:r>
              <a:rPr lang="en-IN" sz="2000" b="1" dirty="0">
                <a:solidFill>
                  <a:schemeClr val="tx1"/>
                </a:solidFill>
                <a:latin typeface="Times" panose="02020603050405020304" pitchFamily="18" charset="0"/>
                <a:cs typeface="Times" panose="02020603050405020304" pitchFamily="18" charset="0"/>
              </a:rPr>
              <a:t>Practice Questions</a:t>
            </a:r>
          </a:p>
          <a:p>
            <a:pPr marL="0" indent="0">
              <a:lnSpc>
                <a:spcPct val="150000"/>
              </a:lnSpc>
              <a:spcBef>
                <a:spcPts val="0"/>
              </a:spcBef>
              <a:buSzPts val="2800"/>
              <a:buNone/>
            </a:pPr>
            <a:r>
              <a:rPr lang="en-US" sz="2000" b="1" i="0" dirty="0">
                <a:solidFill>
                  <a:schemeClr val="tx1"/>
                </a:solidFill>
                <a:effectLst/>
                <a:latin typeface="Times" panose="02020603050405020304" pitchFamily="18" charset="0"/>
                <a:cs typeface="Times" panose="02020603050405020304" pitchFamily="18" charset="0"/>
              </a:rPr>
              <a:t> </a:t>
            </a:r>
            <a:endParaRPr lang="en-US" altLang="en-US" sz="2000" b="1" baseline="0" dirty="0">
              <a:solidFill>
                <a:schemeClr val="tx1"/>
              </a:solidFill>
              <a:latin typeface="Times" panose="02020603050405020304" pitchFamily="18" charset="0"/>
              <a:cs typeface="Times" panose="02020603050405020304" pitchFamily="18" charset="0"/>
            </a:endParaRPr>
          </a:p>
          <a:p>
            <a:pPr marL="342900" marR="0" lvl="0" algn="l" rtl="0">
              <a:lnSpc>
                <a:spcPct val="150000"/>
              </a:lnSpc>
              <a:spcBef>
                <a:spcPts val="0"/>
              </a:spcBef>
              <a:spcAft>
                <a:spcPts val="0"/>
              </a:spcAft>
              <a:buClr>
                <a:schemeClr val="dk1"/>
              </a:buClr>
              <a:buSzPts val="2800"/>
              <a:buAutoNum type="arabicPeriod"/>
            </a:pPr>
            <a:endParaRPr lang="en-IN" sz="1800" dirty="0">
              <a:latin typeface="Times" panose="02020603050405020304" pitchFamily="18" charset="0"/>
              <a:ea typeface="Times New Roman"/>
              <a:cs typeface="Times" panose="02020603050405020304" pitchFamily="18" charset="0"/>
              <a:sym typeface="Times New Roman"/>
            </a:endParaRPr>
          </a:p>
          <a:p>
            <a:pPr marL="342900" marR="0" lvl="0" algn="l" rtl="0">
              <a:lnSpc>
                <a:spcPct val="150000"/>
              </a:lnSpc>
              <a:spcBef>
                <a:spcPts val="0"/>
              </a:spcBef>
              <a:spcAft>
                <a:spcPts val="0"/>
              </a:spcAft>
              <a:buClr>
                <a:schemeClr val="dk1"/>
              </a:buClr>
              <a:buSzPts val="2800"/>
              <a:buAutoNum type="arabicPeriod"/>
            </a:pPr>
            <a:endParaRPr lang="en-IN" sz="1800" dirty="0">
              <a:latin typeface="Times" panose="02020603050405020304" pitchFamily="18" charset="0"/>
              <a:ea typeface="Times New Roman"/>
              <a:cs typeface="Times" panose="02020603050405020304" pitchFamily="18" charset="0"/>
              <a:sym typeface="Times New Roman"/>
            </a:endParaRPr>
          </a:p>
          <a:p>
            <a:pPr marL="342900" marR="0" lvl="0" algn="l" rtl="0">
              <a:lnSpc>
                <a:spcPct val="150000"/>
              </a:lnSpc>
              <a:spcBef>
                <a:spcPts val="0"/>
              </a:spcBef>
              <a:spcAft>
                <a:spcPts val="0"/>
              </a:spcAft>
              <a:buClr>
                <a:schemeClr val="dk1"/>
              </a:buClr>
              <a:buSzPts val="2800"/>
              <a:buAutoNum type="arabicPeriod"/>
            </a:pPr>
            <a:endParaRPr lang="en-US" sz="1600" dirty="0">
              <a:latin typeface="Times" panose="02020603050405020304" pitchFamily="18" charset="0"/>
              <a:ea typeface="Times New Roman"/>
              <a:cs typeface="Times" panose="02020603050405020304" pitchFamily="18" charset="0"/>
              <a:sym typeface="Times New Roman"/>
            </a:endParaRPr>
          </a:p>
          <a:p>
            <a:pPr marL="342900" marR="0" lvl="0" indent="-342900" algn="l" rtl="0">
              <a:lnSpc>
                <a:spcPct val="150000"/>
              </a:lnSpc>
              <a:spcBef>
                <a:spcPts val="0"/>
              </a:spcBef>
              <a:spcAft>
                <a:spcPts val="0"/>
              </a:spcAft>
              <a:buClr>
                <a:schemeClr val="dk1"/>
              </a:buClr>
              <a:buSzPts val="2800"/>
              <a:buFont typeface="Times New Roman"/>
              <a:buAutoNum type="arabicPeriod"/>
            </a:pPr>
            <a:endParaRPr sz="18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4063953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DC6A74-6C13-2D2F-C608-B1486FFA7C1B}"/>
              </a:ext>
            </a:extLst>
          </p:cNvPr>
          <p:cNvSpPr txBox="1"/>
          <p:nvPr/>
        </p:nvSpPr>
        <p:spPr>
          <a:xfrm>
            <a:off x="17938" y="165534"/>
            <a:ext cx="6547944" cy="584775"/>
          </a:xfrm>
          <a:prstGeom prst="rect">
            <a:avLst/>
          </a:prstGeom>
          <a:noFill/>
        </p:spPr>
        <p:txBody>
          <a:bodyPr wrap="square">
            <a:spAutoFit/>
          </a:bodyPr>
          <a:lstStyle/>
          <a:p>
            <a:r>
              <a:rPr lang="en-IN" sz="3200" b="1" i="0" dirty="0">
                <a:solidFill>
                  <a:schemeClr val="tx1"/>
                </a:solidFill>
                <a:effectLst/>
                <a:latin typeface="Times" panose="02020603050405020304" pitchFamily="18" charset="0"/>
                <a:cs typeface="Times" panose="02020603050405020304" pitchFamily="18" charset="0"/>
              </a:rPr>
              <a:t>Practice Questions</a:t>
            </a:r>
            <a:endParaRPr lang="en-IN" sz="3200" dirty="0">
              <a:solidFill>
                <a:schemeClr val="tx1"/>
              </a:solidFill>
              <a:latin typeface="Times" panose="02020603050405020304" pitchFamily="18" charset="0"/>
              <a:cs typeface="Times" panose="02020603050405020304" pitchFamily="18" charset="0"/>
            </a:endParaRPr>
          </a:p>
        </p:txBody>
      </p:sp>
      <p:sp>
        <p:nvSpPr>
          <p:cNvPr id="4" name="TextBox 3">
            <a:extLst>
              <a:ext uri="{FF2B5EF4-FFF2-40B4-BE49-F238E27FC236}">
                <a16:creationId xmlns:a16="http://schemas.microsoft.com/office/drawing/2014/main" id="{BB83B3E5-FBEE-1670-0A62-2CE34F0DCB96}"/>
              </a:ext>
            </a:extLst>
          </p:cNvPr>
          <p:cNvSpPr txBox="1"/>
          <p:nvPr/>
        </p:nvSpPr>
        <p:spPr>
          <a:xfrm>
            <a:off x="819807" y="1638126"/>
            <a:ext cx="7556938" cy="830997"/>
          </a:xfrm>
          <a:prstGeom prst="rect">
            <a:avLst/>
          </a:prstGeom>
          <a:noFill/>
        </p:spPr>
        <p:txBody>
          <a:bodyPr wrap="square">
            <a:spAutoFit/>
          </a:bodyPr>
          <a:lstStyle/>
          <a:p>
            <a:pPr marL="285750" indent="-285750" fontAlgn="base">
              <a:buFont typeface="Arial" panose="020B0604020202020204" pitchFamily="34" charset="0"/>
              <a:buChar char="•"/>
            </a:pPr>
            <a:endParaRPr lang="en-US" sz="2400" i="0" dirty="0">
              <a:solidFill>
                <a:schemeClr val="tx1"/>
              </a:solidFill>
              <a:effectLst/>
              <a:latin typeface="Times" panose="02020603050405020304" pitchFamily="18" charset="0"/>
              <a:cs typeface="Times" panose="02020603050405020304" pitchFamily="18" charset="0"/>
            </a:endParaRPr>
          </a:p>
          <a:p>
            <a:pPr marL="285750" indent="-285750" algn="l" fontAlgn="base">
              <a:buFont typeface="Arial" panose="020B0604020202020204" pitchFamily="34" charset="0"/>
              <a:buChar char="•"/>
            </a:pPr>
            <a:endParaRPr lang="en-US" sz="2400" i="0" dirty="0">
              <a:solidFill>
                <a:schemeClr val="tx1"/>
              </a:solidFill>
              <a:effectLst/>
              <a:latin typeface="Times" panose="02020603050405020304" pitchFamily="18" charset="0"/>
              <a:cs typeface="Times" panose="02020603050405020304" pitchFamily="18" charset="0"/>
            </a:endParaRPr>
          </a:p>
        </p:txBody>
      </p:sp>
      <p:sp>
        <p:nvSpPr>
          <p:cNvPr id="5" name="TextBox 4">
            <a:extLst>
              <a:ext uri="{FF2B5EF4-FFF2-40B4-BE49-F238E27FC236}">
                <a16:creationId xmlns:a16="http://schemas.microsoft.com/office/drawing/2014/main" id="{D17DB621-8054-2B03-871C-B75EC6C3E7C2}"/>
              </a:ext>
            </a:extLst>
          </p:cNvPr>
          <p:cNvSpPr txBox="1"/>
          <p:nvPr/>
        </p:nvSpPr>
        <p:spPr>
          <a:xfrm>
            <a:off x="298174" y="1091558"/>
            <a:ext cx="8527774" cy="5324535"/>
          </a:xfrm>
          <a:prstGeom prst="rect">
            <a:avLst/>
          </a:prstGeom>
          <a:noFill/>
        </p:spPr>
        <p:txBody>
          <a:bodyPr wrap="square">
            <a:spAutoFit/>
          </a:bodyPr>
          <a:lstStyle/>
          <a:p>
            <a:pPr algn="just"/>
            <a:r>
              <a:rPr lang="en-US" sz="1700" b="0" i="0" dirty="0">
                <a:solidFill>
                  <a:schemeClr val="tx1"/>
                </a:solidFill>
                <a:effectLst/>
                <a:latin typeface="Times" panose="02020603050405020304" pitchFamily="18" charset="0"/>
                <a:cs typeface="Times" panose="02020603050405020304" pitchFamily="18" charset="0"/>
              </a:rPr>
              <a:t>Q1 - Which of the following is a project scheduling method that can be applied to software development?</a:t>
            </a:r>
          </a:p>
          <a:p>
            <a:pPr marL="342900" indent="-342900" algn="just">
              <a:buFont typeface="+mj-lt"/>
              <a:buAutoNum type="alphaLcParenR"/>
            </a:pPr>
            <a:r>
              <a:rPr lang="en-US" sz="1700" i="0" dirty="0">
                <a:solidFill>
                  <a:schemeClr val="tx1"/>
                </a:solidFill>
                <a:effectLst/>
                <a:latin typeface="Times" panose="02020603050405020304" pitchFamily="18" charset="0"/>
                <a:cs typeface="Times" panose="02020603050405020304" pitchFamily="18" charset="0"/>
              </a:rPr>
              <a:t>PERT</a:t>
            </a:r>
          </a:p>
          <a:p>
            <a:pPr marL="342900" indent="-342900" algn="just">
              <a:buFont typeface="+mj-lt"/>
              <a:buAutoNum type="alphaLcParenR"/>
            </a:pPr>
            <a:r>
              <a:rPr lang="en-US" sz="1700" i="0" dirty="0">
                <a:solidFill>
                  <a:schemeClr val="tx1"/>
                </a:solidFill>
                <a:effectLst/>
                <a:latin typeface="Times" panose="02020603050405020304" pitchFamily="18" charset="0"/>
                <a:cs typeface="Times" panose="02020603050405020304" pitchFamily="18" charset="0"/>
              </a:rPr>
              <a:t>CPM</a:t>
            </a:r>
          </a:p>
          <a:p>
            <a:pPr marL="342900" indent="-342900" algn="just">
              <a:buFont typeface="+mj-lt"/>
              <a:buAutoNum type="alphaLcParenR"/>
            </a:pPr>
            <a:r>
              <a:rPr lang="en-US" sz="1700" i="0" dirty="0">
                <a:solidFill>
                  <a:schemeClr val="tx1"/>
                </a:solidFill>
                <a:effectLst/>
                <a:latin typeface="Times" panose="02020603050405020304" pitchFamily="18" charset="0"/>
                <a:cs typeface="Times" panose="02020603050405020304" pitchFamily="18" charset="0"/>
              </a:rPr>
              <a:t>CMM</a:t>
            </a:r>
          </a:p>
          <a:p>
            <a:pPr marL="342900" indent="-342900" algn="just">
              <a:buFont typeface="+mj-lt"/>
              <a:buAutoNum type="alphaLcParenR"/>
            </a:pPr>
            <a:r>
              <a:rPr lang="en-US" sz="1700" b="1" i="0" dirty="0">
                <a:solidFill>
                  <a:schemeClr val="tx1"/>
                </a:solidFill>
                <a:effectLst/>
                <a:latin typeface="Times" panose="02020603050405020304" pitchFamily="18" charset="0"/>
                <a:cs typeface="Times" panose="02020603050405020304" pitchFamily="18" charset="0"/>
              </a:rPr>
              <a:t>Both PERT and CPM</a:t>
            </a:r>
          </a:p>
          <a:p>
            <a:pPr marL="285750" indent="-285750" algn="just">
              <a:buFont typeface="Arial" panose="020B0604020202020204" pitchFamily="34" charset="0"/>
              <a:buChar char="•"/>
            </a:pPr>
            <a:endParaRPr lang="en-US" sz="1700" dirty="0">
              <a:solidFill>
                <a:schemeClr val="tx1"/>
              </a:solidFill>
              <a:latin typeface="Times" panose="02020603050405020304" pitchFamily="18" charset="0"/>
              <a:cs typeface="Times" panose="02020603050405020304" pitchFamily="18" charset="0"/>
            </a:endParaRPr>
          </a:p>
          <a:p>
            <a:pPr algn="just"/>
            <a:r>
              <a:rPr lang="en-US" sz="1700" b="0" i="0" dirty="0">
                <a:solidFill>
                  <a:schemeClr val="tx1"/>
                </a:solidFill>
                <a:effectLst/>
                <a:latin typeface="Times" panose="02020603050405020304" pitchFamily="18" charset="0"/>
                <a:cs typeface="Times" panose="02020603050405020304" pitchFamily="18" charset="0"/>
              </a:rPr>
              <a:t>Q2 - A project usually has a timeline chart which was developed by</a:t>
            </a:r>
          </a:p>
          <a:p>
            <a:pPr marL="342900" indent="-342900" algn="just">
              <a:buFont typeface="+mj-lt"/>
              <a:buAutoNum type="alphaLcParenR"/>
            </a:pPr>
            <a:r>
              <a:rPr lang="en-US" sz="1700" b="1" i="0" dirty="0">
                <a:solidFill>
                  <a:schemeClr val="tx1"/>
                </a:solidFill>
                <a:effectLst/>
                <a:latin typeface="Times" panose="02020603050405020304" pitchFamily="18" charset="0"/>
                <a:cs typeface="Times" panose="02020603050405020304" pitchFamily="18" charset="0"/>
              </a:rPr>
              <a:t>Henry Gantt</a:t>
            </a:r>
          </a:p>
          <a:p>
            <a:pPr marL="342900" indent="-342900" algn="just">
              <a:buFont typeface="+mj-lt"/>
              <a:buAutoNum type="alphaLcParenR"/>
            </a:pPr>
            <a:r>
              <a:rPr lang="en-US" sz="1700" i="0" dirty="0">
                <a:solidFill>
                  <a:schemeClr val="tx1"/>
                </a:solidFill>
                <a:effectLst/>
                <a:latin typeface="Times" panose="02020603050405020304" pitchFamily="18" charset="0"/>
                <a:cs typeface="Times" panose="02020603050405020304" pitchFamily="18" charset="0"/>
              </a:rPr>
              <a:t>Barry Boehm</a:t>
            </a:r>
          </a:p>
          <a:p>
            <a:pPr marL="342900" indent="-342900" algn="just">
              <a:buFont typeface="+mj-lt"/>
              <a:buAutoNum type="alphaLcParenR"/>
            </a:pPr>
            <a:r>
              <a:rPr lang="en-US" sz="1700" i="0" dirty="0">
                <a:solidFill>
                  <a:schemeClr val="tx1"/>
                </a:solidFill>
                <a:effectLst/>
                <a:latin typeface="Times" panose="02020603050405020304" pitchFamily="18" charset="0"/>
                <a:cs typeface="Times" panose="02020603050405020304" pitchFamily="18" charset="0"/>
              </a:rPr>
              <a:t>Ivar </a:t>
            </a:r>
            <a:r>
              <a:rPr lang="en-US" sz="1700" i="0" dirty="0" err="1">
                <a:solidFill>
                  <a:schemeClr val="tx1"/>
                </a:solidFill>
                <a:effectLst/>
                <a:latin typeface="Times" panose="02020603050405020304" pitchFamily="18" charset="0"/>
                <a:cs typeface="Times" panose="02020603050405020304" pitchFamily="18" charset="0"/>
              </a:rPr>
              <a:t>Jacabson</a:t>
            </a:r>
            <a:endParaRPr lang="en-US" sz="1700" i="0" dirty="0">
              <a:solidFill>
                <a:schemeClr val="tx1"/>
              </a:solidFill>
              <a:effectLst/>
              <a:latin typeface="Times" panose="02020603050405020304" pitchFamily="18" charset="0"/>
              <a:cs typeface="Times" panose="02020603050405020304" pitchFamily="18" charset="0"/>
            </a:endParaRPr>
          </a:p>
          <a:p>
            <a:pPr marL="342900" indent="-342900" algn="just">
              <a:buFont typeface="+mj-lt"/>
              <a:buAutoNum type="alphaLcParenR"/>
            </a:pPr>
            <a:r>
              <a:rPr lang="en-US" sz="1700" i="0" dirty="0">
                <a:solidFill>
                  <a:schemeClr val="tx1"/>
                </a:solidFill>
                <a:effectLst/>
                <a:latin typeface="Times" panose="02020603050405020304" pitchFamily="18" charset="0"/>
                <a:cs typeface="Times" panose="02020603050405020304" pitchFamily="18" charset="0"/>
              </a:rPr>
              <a:t>None of the mentioned</a:t>
            </a:r>
          </a:p>
          <a:p>
            <a:pPr algn="just"/>
            <a:endParaRPr lang="en-US" sz="1700" b="1" i="0" dirty="0">
              <a:solidFill>
                <a:schemeClr val="tx1"/>
              </a:solidFill>
              <a:effectLst/>
              <a:latin typeface="Times" panose="02020603050405020304" pitchFamily="18" charset="0"/>
              <a:cs typeface="Times" panose="02020603050405020304" pitchFamily="18" charset="0"/>
            </a:endParaRPr>
          </a:p>
          <a:p>
            <a:pPr algn="just"/>
            <a:r>
              <a:rPr lang="en-US" sz="1700" b="0" i="0" dirty="0">
                <a:solidFill>
                  <a:schemeClr val="tx1"/>
                </a:solidFill>
                <a:effectLst/>
                <a:latin typeface="Times" panose="02020603050405020304" pitchFamily="18" charset="0"/>
                <a:cs typeface="Times" panose="02020603050405020304" pitchFamily="18" charset="0"/>
              </a:rPr>
              <a:t>Q3 - </a:t>
            </a:r>
            <a:r>
              <a:rPr lang="en-US" sz="1700" dirty="0">
                <a:solidFill>
                  <a:schemeClr val="tx1"/>
                </a:solidFill>
                <a:latin typeface="Times" panose="02020603050405020304" pitchFamily="18" charset="0"/>
                <a:cs typeface="Times" panose="02020603050405020304" pitchFamily="18" charset="0"/>
              </a:rPr>
              <a:t>The customer is looking for the project to be complete 10 days earlier than planned due to marketing constraints. You work with your project team and figure out that this can be achieved if a couple of activities can overlap. This approach is known as?</a:t>
            </a:r>
          </a:p>
          <a:p>
            <a:pPr marL="342900" indent="-342900" algn="just">
              <a:buFont typeface="+mj-lt"/>
              <a:buAutoNum type="alphaLcParenR"/>
            </a:pPr>
            <a:r>
              <a:rPr lang="en-US" sz="1700" dirty="0">
                <a:solidFill>
                  <a:schemeClr val="tx1"/>
                </a:solidFill>
                <a:latin typeface="Times" panose="02020603050405020304" pitchFamily="18" charset="0"/>
                <a:cs typeface="Times" panose="02020603050405020304" pitchFamily="18" charset="0"/>
              </a:rPr>
              <a:t>Crashing</a:t>
            </a:r>
          </a:p>
          <a:p>
            <a:pPr marL="342900" indent="-342900" algn="just">
              <a:buFont typeface="+mj-lt"/>
              <a:buAutoNum type="alphaLcParenR"/>
            </a:pPr>
            <a:r>
              <a:rPr lang="en-US" sz="1700" dirty="0">
                <a:solidFill>
                  <a:schemeClr val="tx1"/>
                </a:solidFill>
                <a:latin typeface="Times" panose="02020603050405020304" pitchFamily="18" charset="0"/>
                <a:cs typeface="Times" panose="02020603050405020304" pitchFamily="18" charset="0"/>
              </a:rPr>
              <a:t>Resource Leveling</a:t>
            </a:r>
          </a:p>
          <a:p>
            <a:pPr marL="342900" indent="-342900" algn="just">
              <a:buFont typeface="+mj-lt"/>
              <a:buAutoNum type="alphaLcParenR"/>
            </a:pPr>
            <a:r>
              <a:rPr lang="en-US" sz="1700" dirty="0">
                <a:solidFill>
                  <a:schemeClr val="tx1"/>
                </a:solidFill>
                <a:latin typeface="Times" panose="02020603050405020304" pitchFamily="18" charset="0"/>
                <a:cs typeface="Times" panose="02020603050405020304" pitchFamily="18" charset="0"/>
              </a:rPr>
              <a:t>Concurrent Engineering</a:t>
            </a:r>
          </a:p>
          <a:p>
            <a:pPr marL="342900" indent="-342900" algn="just">
              <a:buFont typeface="+mj-lt"/>
              <a:buAutoNum type="alphaLcParenR"/>
            </a:pPr>
            <a:r>
              <a:rPr lang="en-US" sz="1700" b="1" dirty="0">
                <a:solidFill>
                  <a:schemeClr val="tx1"/>
                </a:solidFill>
                <a:latin typeface="Times" panose="02020603050405020304" pitchFamily="18" charset="0"/>
                <a:cs typeface="Times" panose="02020603050405020304" pitchFamily="18" charset="0"/>
              </a:rPr>
              <a:t>Fast Tracking</a:t>
            </a:r>
          </a:p>
        </p:txBody>
      </p:sp>
    </p:spTree>
    <p:extLst>
      <p:ext uri="{BB962C8B-B14F-4D97-AF65-F5344CB8AC3E}">
        <p14:creationId xmlns:p14="http://schemas.microsoft.com/office/powerpoint/2010/main" val="24378009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7"/>
          <p:cNvSpPr txBox="1"/>
          <p:nvPr/>
        </p:nvSpPr>
        <p:spPr>
          <a:xfrm>
            <a:off x="59737" y="176327"/>
            <a:ext cx="7395327"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3200" b="1" i="0" u="none" strike="noStrike" cap="none" dirty="0">
                <a:solidFill>
                  <a:srgbClr val="000000"/>
                </a:solidFill>
                <a:latin typeface="Times" panose="02020603050405020304" pitchFamily="18" charset="0"/>
                <a:ea typeface="Times"/>
                <a:cs typeface="Times" panose="02020603050405020304" pitchFamily="18" charset="0"/>
                <a:sym typeface="Times"/>
              </a:rPr>
              <a:t>Bibliography</a:t>
            </a:r>
            <a:endParaRPr dirty="0">
              <a:latin typeface="Times" panose="02020603050405020304" pitchFamily="18" charset="0"/>
              <a:cs typeface="Times" panose="02020603050405020304" pitchFamily="18" charset="0"/>
            </a:endParaRPr>
          </a:p>
        </p:txBody>
      </p:sp>
      <p:sp>
        <p:nvSpPr>
          <p:cNvPr id="215" name="Google Shape;215;p17"/>
          <p:cNvSpPr txBox="1"/>
          <p:nvPr/>
        </p:nvSpPr>
        <p:spPr>
          <a:xfrm>
            <a:off x="236250" y="1268762"/>
            <a:ext cx="8430672" cy="1477287"/>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800"/>
              <a:buFont typeface="Arial"/>
              <a:buChar char="•"/>
            </a:pPr>
            <a:r>
              <a:rPr lang="en-US" sz="1800" b="0" i="0" u="sng" strike="noStrike" cap="none" dirty="0">
                <a:solidFill>
                  <a:srgbClr val="000000"/>
                </a:solidFill>
                <a:latin typeface="Times" panose="02020603050405020304" pitchFamily="18" charset="0"/>
                <a:ea typeface="Times New Roman"/>
                <a:cs typeface="Times" panose="02020603050405020304" pitchFamily="18" charset="0"/>
                <a:sym typeface="Times New Roman"/>
              </a:rPr>
              <a:t>https://www.javatpoint.com/software-engineering-project-scheduling</a:t>
            </a:r>
          </a:p>
          <a:p>
            <a:pPr marL="285750" marR="0" lvl="0" indent="-285750" algn="l" rtl="0">
              <a:lnSpc>
                <a:spcPct val="100000"/>
              </a:lnSpc>
              <a:spcBef>
                <a:spcPts val="0"/>
              </a:spcBef>
              <a:spcAft>
                <a:spcPts val="0"/>
              </a:spcAft>
              <a:buClr>
                <a:srgbClr val="000000"/>
              </a:buClr>
              <a:buSzPts val="1800"/>
              <a:buFont typeface="Arial"/>
              <a:buChar char="•"/>
            </a:pPr>
            <a:r>
              <a:rPr lang="en-US" sz="1800" b="0" i="0" u="sng" strike="noStrike" cap="none" dirty="0">
                <a:solidFill>
                  <a:srgbClr val="000000"/>
                </a:solidFill>
                <a:latin typeface="Times" panose="02020603050405020304" pitchFamily="18" charset="0"/>
                <a:ea typeface="Times New Roman"/>
                <a:cs typeface="Times" panose="02020603050405020304" pitchFamily="18" charset="0"/>
                <a:sym typeface="Times New Roman"/>
              </a:rPr>
              <a:t>https://www.geeksforgeeks.org/short-note-on-project-scheduling/</a:t>
            </a:r>
          </a:p>
          <a:p>
            <a:pPr marL="285750" marR="0" lvl="0" indent="-285750" algn="l" rtl="0">
              <a:lnSpc>
                <a:spcPct val="100000"/>
              </a:lnSpc>
              <a:spcBef>
                <a:spcPts val="0"/>
              </a:spcBef>
              <a:spcAft>
                <a:spcPts val="0"/>
              </a:spcAft>
              <a:buClr>
                <a:srgbClr val="000000"/>
              </a:buClr>
              <a:buSzPts val="1800"/>
              <a:buFont typeface="Arial"/>
              <a:buChar char="•"/>
            </a:pPr>
            <a:r>
              <a:rPr lang="en-US" sz="1800" b="0" i="0" u="sng" strike="noStrike" cap="none" dirty="0">
                <a:solidFill>
                  <a:srgbClr val="000000"/>
                </a:solidFill>
                <a:latin typeface="Times" panose="02020603050405020304" pitchFamily="18" charset="0"/>
                <a:ea typeface="Times New Roman"/>
                <a:cs typeface="Times" panose="02020603050405020304" pitchFamily="18" charset="0"/>
                <a:sym typeface="Times New Roman"/>
              </a:rPr>
              <a:t>https://uk.indeed.com/career-advice/career-development/project-scheduling</a:t>
            </a:r>
          </a:p>
          <a:p>
            <a:pPr marL="285750" marR="0" lvl="0" indent="-285750" algn="l" rtl="0">
              <a:lnSpc>
                <a:spcPct val="100000"/>
              </a:lnSpc>
              <a:spcBef>
                <a:spcPts val="0"/>
              </a:spcBef>
              <a:spcAft>
                <a:spcPts val="0"/>
              </a:spcAft>
              <a:buClr>
                <a:srgbClr val="000000"/>
              </a:buClr>
              <a:buSzPts val="1800"/>
              <a:buFont typeface="Arial"/>
              <a:buChar char="•"/>
            </a:pPr>
            <a:r>
              <a:rPr lang="en-US" sz="1800" b="0" i="0" u="sng" strike="noStrike" cap="none" dirty="0">
                <a:solidFill>
                  <a:srgbClr val="000000"/>
                </a:solidFill>
                <a:latin typeface="Times" panose="02020603050405020304" pitchFamily="18" charset="0"/>
                <a:ea typeface="Times New Roman"/>
                <a:cs typeface="Times" panose="02020603050405020304" pitchFamily="18" charset="0"/>
                <a:sym typeface="Times New Roman"/>
              </a:rPr>
              <a:t>https://learnerbits.com/unit-3-project-scheduling/</a:t>
            </a:r>
          </a:p>
          <a:p>
            <a:pPr marL="285750" marR="0" lvl="0" indent="-285750" algn="l" rtl="0">
              <a:lnSpc>
                <a:spcPct val="100000"/>
              </a:lnSpc>
              <a:spcBef>
                <a:spcPts val="0"/>
              </a:spcBef>
              <a:spcAft>
                <a:spcPts val="0"/>
              </a:spcAft>
              <a:buClr>
                <a:srgbClr val="000000"/>
              </a:buClr>
              <a:buSzPts val="1800"/>
              <a:buFont typeface="Arial"/>
              <a:buChar char="•"/>
            </a:pPr>
            <a:r>
              <a:rPr lang="en-US" sz="1800" b="0" i="0" u="sng" strike="noStrike" cap="none" dirty="0">
                <a:solidFill>
                  <a:srgbClr val="000000"/>
                </a:solidFill>
                <a:latin typeface="Times" panose="02020603050405020304" pitchFamily="18" charset="0"/>
                <a:ea typeface="Times New Roman"/>
                <a:cs typeface="Times" panose="02020603050405020304" pitchFamily="18" charset="0"/>
                <a:sym typeface="Times New Roman"/>
              </a:rPr>
              <a:t>https://www.getclockwise.com/blog/project-management-scheduling-techniques</a:t>
            </a:r>
            <a:endParaRPr lang="en-US" sz="1800" b="0" i="0" u="none" strike="noStrike" cap="none" dirty="0">
              <a:solidFill>
                <a:srgbClr val="000000"/>
              </a:solidFill>
              <a:latin typeface="Times" panose="02020603050405020304" pitchFamily="18" charset="0"/>
              <a:ea typeface="Times New Roman"/>
              <a:cs typeface="Times" panose="02020603050405020304" pitchFamily="18" charset="0"/>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7"/>
          <p:cNvSpPr txBox="1">
            <a:spLocks noGrp="1"/>
          </p:cNvSpPr>
          <p:nvPr>
            <p:ph type="title"/>
          </p:nvPr>
        </p:nvSpPr>
        <p:spPr>
          <a:xfrm>
            <a:off x="1736714" y="2249556"/>
            <a:ext cx="5486040" cy="91404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Clr>
                <a:schemeClr val="dk1"/>
              </a:buClr>
              <a:buSzPts val="2800"/>
              <a:buFont typeface="Times New Roman"/>
              <a:buNone/>
            </a:pPr>
            <a:r>
              <a:rPr lang="en-US" sz="4000" b="1">
                <a:latin typeface="Times" panose="02020603050405020304" pitchFamily="18" charset="0"/>
                <a:cs typeface="Times" panose="02020603050405020304" pitchFamily="18" charset="0"/>
              </a:rPr>
              <a:t>THANK YOU</a:t>
            </a:r>
            <a:endParaRPr sz="4000" b="1">
              <a:latin typeface="Times" panose="02020603050405020304" pitchFamily="18" charset="0"/>
              <a:cs typeface="Times"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18" y="0"/>
            <a:ext cx="5486040" cy="914040"/>
          </a:xfrm>
        </p:spPr>
        <p:txBody>
          <a:bodyPr/>
          <a:lstStyle/>
          <a:p>
            <a:pPr algn="l"/>
            <a:r>
              <a:rPr lang="en-US" b="1" dirty="0">
                <a:latin typeface="Times" panose="02020603050405020304" pitchFamily="18" charset="0"/>
                <a:cs typeface="Times" panose="02020603050405020304" pitchFamily="18" charset="0"/>
              </a:rPr>
              <a:t>Introduction to Project Scheduling</a:t>
            </a:r>
          </a:p>
        </p:txBody>
      </p:sp>
      <p:sp>
        <p:nvSpPr>
          <p:cNvPr id="10" name="Content Placeholder 2">
            <a:extLst>
              <a:ext uri="{FF2B5EF4-FFF2-40B4-BE49-F238E27FC236}">
                <a16:creationId xmlns:a16="http://schemas.microsoft.com/office/drawing/2014/main" id="{9CD65C24-61BB-2F3E-29AA-8E064219DBAC}"/>
              </a:ext>
            </a:extLst>
          </p:cNvPr>
          <p:cNvSpPr>
            <a:spLocks noGrp="1"/>
          </p:cNvSpPr>
          <p:nvPr>
            <p:ph idx="1"/>
          </p:nvPr>
        </p:nvSpPr>
        <p:spPr>
          <a:xfrm>
            <a:off x="106020" y="1007113"/>
            <a:ext cx="8534400" cy="5410200"/>
          </a:xfrm>
        </p:spPr>
        <p:txBody>
          <a:bodyPr>
            <a:noAutofit/>
          </a:bodyPr>
          <a:lstStyle/>
          <a:p>
            <a:pPr algn="just"/>
            <a:r>
              <a:rPr lang="en-IN" sz="1800" dirty="0">
                <a:latin typeface="Times" panose="02020603050405020304" pitchFamily="18" charset="0"/>
                <a:cs typeface="Times" panose="02020603050405020304" pitchFamily="18" charset="0"/>
              </a:rPr>
              <a:t>Scheduling in project management is the listing of activities, deliverables, and milestones within a project. </a:t>
            </a:r>
          </a:p>
          <a:p>
            <a:pPr algn="just"/>
            <a:r>
              <a:rPr lang="en-IN" sz="1800" dirty="0">
                <a:latin typeface="Times" panose="02020603050405020304" pitchFamily="18" charset="0"/>
                <a:cs typeface="Times" panose="02020603050405020304" pitchFamily="18" charset="0"/>
              </a:rPr>
              <a:t>A schedule also usually includes a planned start and finish date, duration, and resources assigned to each activity. </a:t>
            </a:r>
          </a:p>
          <a:p>
            <a:pPr algn="just"/>
            <a:r>
              <a:rPr lang="en-IN" sz="1800" dirty="0">
                <a:latin typeface="Times" panose="02020603050405020304" pitchFamily="18" charset="0"/>
                <a:cs typeface="Times" panose="02020603050405020304" pitchFamily="18" charset="0"/>
              </a:rPr>
              <a:t>Effective project scheduling is a critical component of successful time management.</a:t>
            </a:r>
          </a:p>
          <a:p>
            <a:pPr algn="just"/>
            <a:endParaRPr lang="en-IN" sz="1800" dirty="0">
              <a:latin typeface="Times" panose="02020603050405020304" pitchFamily="18" charset="0"/>
              <a:cs typeface="Times" panose="02020603050405020304" pitchFamily="18" charset="0"/>
            </a:endParaRPr>
          </a:p>
          <a:p>
            <a:pPr algn="just"/>
            <a:r>
              <a:rPr lang="en-IN" sz="1800" dirty="0">
                <a:latin typeface="Times" panose="02020603050405020304" pitchFamily="18" charset="0"/>
                <a:cs typeface="Times" panose="02020603050405020304" pitchFamily="18" charset="0"/>
              </a:rPr>
              <a:t>While discussing the processes for building a schedule, we usually refer to the processes of time management:</a:t>
            </a:r>
          </a:p>
          <a:p>
            <a:pPr lvl="1" algn="just"/>
            <a:r>
              <a:rPr lang="en-IN" sz="1800" dirty="0">
                <a:latin typeface="Times" panose="02020603050405020304" pitchFamily="18" charset="0"/>
                <a:cs typeface="Times" panose="02020603050405020304" pitchFamily="18" charset="0"/>
              </a:rPr>
              <a:t>Plan schedule management</a:t>
            </a:r>
          </a:p>
          <a:p>
            <a:pPr lvl="1" algn="just"/>
            <a:r>
              <a:rPr lang="en-IN" sz="1800" dirty="0">
                <a:latin typeface="Times" panose="02020603050405020304" pitchFamily="18" charset="0"/>
                <a:cs typeface="Times" panose="02020603050405020304" pitchFamily="18" charset="0"/>
              </a:rPr>
              <a:t>Define project activities</a:t>
            </a:r>
          </a:p>
          <a:p>
            <a:pPr lvl="1" algn="just"/>
            <a:r>
              <a:rPr lang="en-IN" sz="1800" dirty="0">
                <a:latin typeface="Times" panose="02020603050405020304" pitchFamily="18" charset="0"/>
                <a:cs typeface="Times" panose="02020603050405020304" pitchFamily="18" charset="0"/>
              </a:rPr>
              <a:t>Sequence activities</a:t>
            </a:r>
          </a:p>
          <a:p>
            <a:pPr lvl="1" algn="just"/>
            <a:r>
              <a:rPr lang="en-IN" sz="1800" dirty="0">
                <a:latin typeface="Times" panose="02020603050405020304" pitchFamily="18" charset="0"/>
                <a:cs typeface="Times" panose="02020603050405020304" pitchFamily="18" charset="0"/>
              </a:rPr>
              <a:t>Estimate resources</a:t>
            </a:r>
          </a:p>
          <a:p>
            <a:pPr lvl="1" algn="just"/>
            <a:r>
              <a:rPr lang="en-IN" sz="1800" dirty="0">
                <a:latin typeface="Times" panose="02020603050405020304" pitchFamily="18" charset="0"/>
                <a:cs typeface="Times" panose="02020603050405020304" pitchFamily="18" charset="0"/>
              </a:rPr>
              <a:t>Estimate durations</a:t>
            </a:r>
          </a:p>
          <a:p>
            <a:pPr lvl="1" algn="just"/>
            <a:r>
              <a:rPr lang="en-IN" sz="1800" dirty="0">
                <a:latin typeface="Times" panose="02020603050405020304" pitchFamily="18" charset="0"/>
                <a:cs typeface="Times" panose="02020603050405020304" pitchFamily="18" charset="0"/>
              </a:rPr>
              <a:t>Develop the project schedule</a:t>
            </a:r>
          </a:p>
          <a:p>
            <a:pPr marL="0" indent="0" algn="just">
              <a:lnSpc>
                <a:spcPct val="150000"/>
              </a:lnSpc>
              <a:buNone/>
            </a:pPr>
            <a:br>
              <a:rPr lang="en-US" sz="1800" dirty="0">
                <a:latin typeface="Times" panose="02020603050405020304" pitchFamily="18" charset="0"/>
                <a:cs typeface="Times" panose="02020603050405020304" pitchFamily="18" charset="0"/>
              </a:rPr>
            </a:br>
            <a:r>
              <a:rPr lang="en-US" sz="1800" dirty="0">
                <a:solidFill>
                  <a:srgbClr val="303030"/>
                </a:solidFill>
                <a:latin typeface="Times" panose="02020603050405020304" pitchFamily="18" charset="0"/>
                <a:cs typeface="Times" panose="02020603050405020304" pitchFamily="18" charset="0"/>
              </a:rPr>
              <a:t> </a:t>
            </a:r>
            <a:br>
              <a:rPr lang="en-US" sz="1800" dirty="0">
                <a:latin typeface="Times" panose="02020603050405020304" pitchFamily="18" charset="0"/>
                <a:cs typeface="Times" panose="02020603050405020304" pitchFamily="18" charset="0"/>
              </a:rPr>
            </a:br>
            <a:endParaRPr lang="en-US" sz="1800" dirty="0">
              <a:solidFill>
                <a:srgbClr val="303030"/>
              </a:solidFill>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1995604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18" y="0"/>
            <a:ext cx="5486040" cy="914040"/>
          </a:xfrm>
        </p:spPr>
        <p:txBody>
          <a:bodyPr/>
          <a:lstStyle/>
          <a:p>
            <a:pPr algn="l"/>
            <a:r>
              <a:rPr lang="en-US" b="1" dirty="0">
                <a:latin typeface="Times" panose="02020603050405020304" pitchFamily="18" charset="0"/>
                <a:cs typeface="Times" panose="02020603050405020304" pitchFamily="18" charset="0"/>
              </a:rPr>
              <a:t>Planning vs. Scheduling</a:t>
            </a:r>
          </a:p>
        </p:txBody>
      </p:sp>
      <p:sp>
        <p:nvSpPr>
          <p:cNvPr id="10" name="Content Placeholder 2">
            <a:extLst>
              <a:ext uri="{FF2B5EF4-FFF2-40B4-BE49-F238E27FC236}">
                <a16:creationId xmlns:a16="http://schemas.microsoft.com/office/drawing/2014/main" id="{9CD65C24-61BB-2F3E-29AA-8E064219DBAC}"/>
              </a:ext>
            </a:extLst>
          </p:cNvPr>
          <p:cNvSpPr>
            <a:spLocks noGrp="1"/>
          </p:cNvSpPr>
          <p:nvPr>
            <p:ph idx="1"/>
          </p:nvPr>
        </p:nvSpPr>
        <p:spPr>
          <a:xfrm>
            <a:off x="106020" y="1007113"/>
            <a:ext cx="8534400" cy="5410200"/>
          </a:xfrm>
        </p:spPr>
        <p:txBody>
          <a:bodyPr>
            <a:noAutofit/>
          </a:bodyPr>
          <a:lstStyle/>
          <a:p>
            <a:pPr algn="just"/>
            <a:r>
              <a:rPr lang="en-US" sz="1800" dirty="0">
                <a:latin typeface="Times" panose="02020603050405020304" pitchFamily="18" charset="0"/>
                <a:cs typeface="Times" panose="02020603050405020304" pitchFamily="18" charset="0"/>
              </a:rPr>
              <a:t>Understanding the difference between project planning and scheduling is essential to project management. </a:t>
            </a:r>
          </a:p>
          <a:p>
            <a:pPr algn="just"/>
            <a:endParaRPr lang="en-US" sz="1800" dirty="0">
              <a:latin typeface="Times" panose="02020603050405020304" pitchFamily="18" charset="0"/>
              <a:cs typeface="Times" panose="02020603050405020304" pitchFamily="18" charset="0"/>
            </a:endParaRPr>
          </a:p>
          <a:p>
            <a:pPr algn="just"/>
            <a:r>
              <a:rPr lang="en-US" sz="1800" dirty="0">
                <a:latin typeface="Times" panose="02020603050405020304" pitchFamily="18" charset="0"/>
                <a:cs typeface="Times" panose="02020603050405020304" pitchFamily="18" charset="0"/>
              </a:rPr>
              <a:t>Project planning requires you to define effective policies and methodologies that can help you achieve your project objectives. </a:t>
            </a:r>
          </a:p>
          <a:p>
            <a:pPr algn="just"/>
            <a:r>
              <a:rPr lang="en-US" sz="1800" dirty="0">
                <a:latin typeface="Times" panose="02020603050405020304" pitchFamily="18" charset="0"/>
                <a:cs typeface="Times" panose="02020603050405020304" pitchFamily="18" charset="0"/>
              </a:rPr>
              <a:t>It takes into consideration the entire project, which is why a project plan is typically a more complex and lengthy document that contains the project aims, scope, budgeting, risks and schedule.</a:t>
            </a:r>
          </a:p>
          <a:p>
            <a:pPr algn="just"/>
            <a:endParaRPr lang="en-US" sz="1800" dirty="0">
              <a:latin typeface="Times" panose="02020603050405020304" pitchFamily="18" charset="0"/>
              <a:cs typeface="Times" panose="02020603050405020304" pitchFamily="18" charset="0"/>
            </a:endParaRPr>
          </a:p>
          <a:p>
            <a:pPr algn="just"/>
            <a:r>
              <a:rPr lang="en-US" sz="1800" dirty="0">
                <a:latin typeface="Times" panose="02020603050405020304" pitchFamily="18" charset="0"/>
                <a:cs typeface="Times" panose="02020603050405020304" pitchFamily="18" charset="0"/>
              </a:rPr>
              <a:t>Project scheduling consists of assigning start and end dates to individual tasks and allocating appropriate resources within an estimated budget. </a:t>
            </a:r>
          </a:p>
          <a:p>
            <a:pPr algn="just"/>
            <a:r>
              <a:rPr lang="en-US" sz="1800" dirty="0">
                <a:latin typeface="Times" panose="02020603050405020304" pitchFamily="18" charset="0"/>
                <a:cs typeface="Times" panose="02020603050405020304" pitchFamily="18" charset="0"/>
              </a:rPr>
              <a:t>This is what allows you to make sure the team can complete their tasks on time. It only focuses on the tasks, their deadlines and project dependencies. </a:t>
            </a:r>
          </a:p>
          <a:p>
            <a:pPr algn="just"/>
            <a:r>
              <a:rPr lang="en-US" sz="1800" dirty="0">
                <a:latin typeface="Times" panose="02020603050405020304" pitchFamily="18" charset="0"/>
                <a:cs typeface="Times" panose="02020603050405020304" pitchFamily="18" charset="0"/>
              </a:rPr>
              <a:t>A schedule is an important element of a project plan, while the plan itself is the overall set of guidelines for all aspects of a project.</a:t>
            </a:r>
            <a:endParaRPr lang="en-US" sz="1800" dirty="0">
              <a:solidFill>
                <a:srgbClr val="303030"/>
              </a:solidFill>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1386038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17" y="0"/>
            <a:ext cx="5486040" cy="914040"/>
          </a:xfrm>
        </p:spPr>
        <p:txBody>
          <a:bodyPr/>
          <a:lstStyle/>
          <a:p>
            <a:pPr algn="l"/>
            <a:r>
              <a:rPr lang="en-US" b="1" dirty="0">
                <a:latin typeface="Times" panose="02020603050405020304" pitchFamily="18" charset="0"/>
                <a:cs typeface="Times" panose="02020603050405020304" pitchFamily="18" charset="0"/>
              </a:rPr>
              <a:t>Project Scheduling</a:t>
            </a:r>
          </a:p>
        </p:txBody>
      </p:sp>
      <p:sp>
        <p:nvSpPr>
          <p:cNvPr id="10" name="Content Placeholder 2">
            <a:extLst>
              <a:ext uri="{FF2B5EF4-FFF2-40B4-BE49-F238E27FC236}">
                <a16:creationId xmlns:a16="http://schemas.microsoft.com/office/drawing/2014/main" id="{9CD65C24-61BB-2F3E-29AA-8E064219DBAC}"/>
              </a:ext>
            </a:extLst>
          </p:cNvPr>
          <p:cNvSpPr>
            <a:spLocks noGrp="1"/>
          </p:cNvSpPr>
          <p:nvPr>
            <p:ph idx="1"/>
          </p:nvPr>
        </p:nvSpPr>
        <p:spPr>
          <a:xfrm>
            <a:off x="76200" y="887845"/>
            <a:ext cx="8763000" cy="5410200"/>
          </a:xfrm>
        </p:spPr>
        <p:txBody>
          <a:bodyPr>
            <a:noAutofit/>
          </a:bodyPr>
          <a:lstStyle/>
          <a:p>
            <a:pPr algn="just">
              <a:lnSpc>
                <a:spcPct val="150000"/>
              </a:lnSpc>
            </a:pPr>
            <a:r>
              <a:rPr lang="en-IN" sz="1800" dirty="0">
                <a:latin typeface="Times" panose="02020603050405020304" pitchFamily="18" charset="0"/>
                <a:cs typeface="Times" panose="02020603050405020304" pitchFamily="18" charset="0"/>
              </a:rPr>
              <a:t>Project-task scheduling is a significant project planning activity. It comprises deciding which functions would be taken up when. </a:t>
            </a:r>
          </a:p>
          <a:p>
            <a:pPr algn="just">
              <a:lnSpc>
                <a:spcPct val="150000"/>
              </a:lnSpc>
            </a:pPr>
            <a:r>
              <a:rPr lang="en-IN" sz="1800" b="1" dirty="0">
                <a:latin typeface="Times" panose="02020603050405020304" pitchFamily="18" charset="0"/>
                <a:cs typeface="Times" panose="02020603050405020304" pitchFamily="18" charset="0"/>
              </a:rPr>
              <a:t>To schedule the project plan, a software project manager wants to do the following:</a:t>
            </a:r>
            <a:endParaRPr lang="en-IN" sz="1800" dirty="0">
              <a:latin typeface="Times" panose="02020603050405020304" pitchFamily="18" charset="0"/>
              <a:cs typeface="Times" panose="02020603050405020304" pitchFamily="18" charset="0"/>
            </a:endParaRPr>
          </a:p>
          <a:p>
            <a:pPr lvl="1" algn="just">
              <a:lnSpc>
                <a:spcPct val="150000"/>
              </a:lnSpc>
            </a:pPr>
            <a:r>
              <a:rPr lang="en-IN" sz="1800" dirty="0">
                <a:latin typeface="Times" panose="02020603050405020304" pitchFamily="18" charset="0"/>
                <a:cs typeface="Times" panose="02020603050405020304" pitchFamily="18" charset="0"/>
              </a:rPr>
              <a:t>Identify all the functions required to complete the project.</a:t>
            </a:r>
          </a:p>
          <a:p>
            <a:pPr lvl="1" algn="just">
              <a:lnSpc>
                <a:spcPct val="150000"/>
              </a:lnSpc>
            </a:pPr>
            <a:r>
              <a:rPr lang="en-IN" sz="1800" dirty="0">
                <a:latin typeface="Times" panose="02020603050405020304" pitchFamily="18" charset="0"/>
                <a:cs typeface="Times" panose="02020603050405020304" pitchFamily="18" charset="0"/>
              </a:rPr>
              <a:t>Break down large functions into small activities.</a:t>
            </a:r>
          </a:p>
          <a:p>
            <a:pPr lvl="1" algn="just">
              <a:lnSpc>
                <a:spcPct val="150000"/>
              </a:lnSpc>
            </a:pPr>
            <a:r>
              <a:rPr lang="en-IN" sz="1800" dirty="0">
                <a:latin typeface="Times" panose="02020603050405020304" pitchFamily="18" charset="0"/>
                <a:cs typeface="Times" panose="02020603050405020304" pitchFamily="18" charset="0"/>
              </a:rPr>
              <a:t>Determine the dependency among various activities.</a:t>
            </a:r>
          </a:p>
          <a:p>
            <a:pPr lvl="1" algn="just">
              <a:lnSpc>
                <a:spcPct val="150000"/>
              </a:lnSpc>
            </a:pPr>
            <a:r>
              <a:rPr lang="en-IN" sz="1800" dirty="0">
                <a:latin typeface="Times" panose="02020603050405020304" pitchFamily="18" charset="0"/>
                <a:cs typeface="Times" panose="02020603050405020304" pitchFamily="18" charset="0"/>
              </a:rPr>
              <a:t>Establish the most likely size for the time duration required to complete the activities.</a:t>
            </a:r>
          </a:p>
          <a:p>
            <a:pPr lvl="1" algn="just">
              <a:lnSpc>
                <a:spcPct val="150000"/>
              </a:lnSpc>
            </a:pPr>
            <a:r>
              <a:rPr lang="en-IN" sz="1800" dirty="0">
                <a:latin typeface="Times" panose="02020603050405020304" pitchFamily="18" charset="0"/>
                <a:cs typeface="Times" panose="02020603050405020304" pitchFamily="18" charset="0"/>
              </a:rPr>
              <a:t>Allocate resources to activities.</a:t>
            </a:r>
          </a:p>
          <a:p>
            <a:pPr lvl="1" algn="just">
              <a:lnSpc>
                <a:spcPct val="150000"/>
              </a:lnSpc>
            </a:pPr>
            <a:r>
              <a:rPr lang="en-IN" sz="1800" dirty="0">
                <a:latin typeface="Times" panose="02020603050405020304" pitchFamily="18" charset="0"/>
                <a:cs typeface="Times" panose="02020603050405020304" pitchFamily="18" charset="0"/>
              </a:rPr>
              <a:t>Plan the beginning and ending dates for different activities.</a:t>
            </a:r>
          </a:p>
          <a:p>
            <a:pPr lvl="1" algn="just">
              <a:lnSpc>
                <a:spcPct val="150000"/>
              </a:lnSpc>
            </a:pPr>
            <a:r>
              <a:rPr lang="en-IN" sz="1800" dirty="0">
                <a:latin typeface="Times" panose="02020603050405020304" pitchFamily="18" charset="0"/>
                <a:cs typeface="Times" panose="02020603050405020304" pitchFamily="18" charset="0"/>
              </a:rPr>
              <a:t>Determine the critical path. A critical path is the group of activities that decide the duration of the project.</a:t>
            </a:r>
          </a:p>
          <a:p>
            <a:pPr marL="0" indent="0" algn="just">
              <a:lnSpc>
                <a:spcPct val="150000"/>
              </a:lnSpc>
              <a:buNone/>
            </a:pPr>
            <a:br>
              <a:rPr lang="en-US" sz="1800" dirty="0">
                <a:latin typeface="Times" panose="02020603050405020304" pitchFamily="18" charset="0"/>
                <a:cs typeface="Times" panose="02020603050405020304" pitchFamily="18" charset="0"/>
              </a:rPr>
            </a:br>
            <a:r>
              <a:rPr lang="en-US" sz="1800" dirty="0">
                <a:solidFill>
                  <a:srgbClr val="303030"/>
                </a:solidFill>
                <a:latin typeface="Times" panose="02020603050405020304" pitchFamily="18" charset="0"/>
                <a:cs typeface="Times" panose="02020603050405020304" pitchFamily="18" charset="0"/>
              </a:rPr>
              <a:t> </a:t>
            </a:r>
            <a:br>
              <a:rPr lang="en-US" sz="1800" dirty="0">
                <a:latin typeface="Times" panose="02020603050405020304" pitchFamily="18" charset="0"/>
                <a:cs typeface="Times" panose="02020603050405020304" pitchFamily="18" charset="0"/>
              </a:rPr>
            </a:br>
            <a:endParaRPr lang="en-US" sz="1800" dirty="0">
              <a:solidFill>
                <a:srgbClr val="303030"/>
              </a:solidFill>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313090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17" y="0"/>
            <a:ext cx="5486040" cy="914040"/>
          </a:xfrm>
        </p:spPr>
        <p:txBody>
          <a:bodyPr/>
          <a:lstStyle/>
          <a:p>
            <a:pPr algn="l"/>
            <a:r>
              <a:rPr lang="en-US" b="1" dirty="0">
                <a:latin typeface="Times" panose="02020603050405020304" pitchFamily="18" charset="0"/>
                <a:cs typeface="Times" panose="02020603050405020304" pitchFamily="18" charset="0"/>
              </a:rPr>
              <a:t>Project Scheduling Basic Principles</a:t>
            </a:r>
          </a:p>
        </p:txBody>
      </p:sp>
      <p:sp>
        <p:nvSpPr>
          <p:cNvPr id="10" name="Content Placeholder 2">
            <a:extLst>
              <a:ext uri="{FF2B5EF4-FFF2-40B4-BE49-F238E27FC236}">
                <a16:creationId xmlns:a16="http://schemas.microsoft.com/office/drawing/2014/main" id="{9CD65C24-61BB-2F3E-29AA-8E064219DBAC}"/>
              </a:ext>
            </a:extLst>
          </p:cNvPr>
          <p:cNvSpPr>
            <a:spLocks noGrp="1"/>
          </p:cNvSpPr>
          <p:nvPr>
            <p:ph idx="1"/>
          </p:nvPr>
        </p:nvSpPr>
        <p:spPr>
          <a:xfrm>
            <a:off x="76200" y="887845"/>
            <a:ext cx="8763000" cy="5410200"/>
          </a:xfrm>
        </p:spPr>
        <p:txBody>
          <a:bodyPr>
            <a:noAutofit/>
          </a:bodyPr>
          <a:lstStyle/>
          <a:p>
            <a:pPr algn="just">
              <a:lnSpc>
                <a:spcPct val="150000"/>
              </a:lnSpc>
            </a:pPr>
            <a:r>
              <a:rPr lang="en-US" sz="1800" b="1" dirty="0">
                <a:solidFill>
                  <a:srgbClr val="C00000"/>
                </a:solidFill>
                <a:effectLst/>
                <a:latin typeface="Times" panose="02020603050405020304" pitchFamily="18" charset="0"/>
                <a:cs typeface="Times" panose="02020603050405020304" pitchFamily="18" charset="0"/>
              </a:rPr>
              <a:t>Compartmentalization</a:t>
            </a:r>
            <a:r>
              <a:rPr lang="en-US" sz="1800" b="0" dirty="0">
                <a:solidFill>
                  <a:srgbClr val="242021"/>
                </a:solidFill>
                <a:effectLst/>
                <a:latin typeface="Times" panose="02020603050405020304" pitchFamily="18" charset="0"/>
                <a:cs typeface="Times" panose="02020603050405020304" pitchFamily="18" charset="0"/>
              </a:rPr>
              <a:t>. The project must be compartmentalized into a number of manageable activities and tasks. </a:t>
            </a:r>
          </a:p>
          <a:p>
            <a:pPr algn="just">
              <a:lnSpc>
                <a:spcPct val="150000"/>
              </a:lnSpc>
            </a:pPr>
            <a:r>
              <a:rPr lang="en-US" sz="1800" b="1" dirty="0">
                <a:solidFill>
                  <a:srgbClr val="C00000"/>
                </a:solidFill>
                <a:effectLst/>
                <a:latin typeface="Times" panose="02020603050405020304" pitchFamily="18" charset="0"/>
                <a:cs typeface="Times" panose="02020603050405020304" pitchFamily="18" charset="0"/>
              </a:rPr>
              <a:t>Interdependency.</a:t>
            </a:r>
            <a:r>
              <a:rPr lang="en-US" sz="1800" b="0" dirty="0">
                <a:solidFill>
                  <a:srgbClr val="242021"/>
                </a:solidFill>
                <a:effectLst/>
                <a:latin typeface="Times" panose="02020603050405020304" pitchFamily="18" charset="0"/>
                <a:cs typeface="Times" panose="02020603050405020304" pitchFamily="18" charset="0"/>
              </a:rPr>
              <a:t> The interdependency of each compartmentalized activity or task must be determined. Some tasks must occur in sequence, while others can occur in parallel. Some activities cannot commence until the work product produced by another is available. Other activities can occur independently.</a:t>
            </a:r>
          </a:p>
          <a:p>
            <a:pPr algn="just">
              <a:lnSpc>
                <a:spcPct val="150000"/>
              </a:lnSpc>
            </a:pPr>
            <a:r>
              <a:rPr lang="en-US" sz="1800" b="1" dirty="0">
                <a:solidFill>
                  <a:srgbClr val="C00000"/>
                </a:solidFill>
                <a:effectLst/>
                <a:latin typeface="Times" panose="02020603050405020304" pitchFamily="18" charset="0"/>
                <a:cs typeface="Times" panose="02020603050405020304" pitchFamily="18" charset="0"/>
              </a:rPr>
              <a:t>Time allocation. </a:t>
            </a:r>
            <a:r>
              <a:rPr lang="en-US" sz="1800" b="0" dirty="0">
                <a:solidFill>
                  <a:srgbClr val="242021"/>
                </a:solidFill>
                <a:effectLst/>
                <a:latin typeface="Times" panose="02020603050405020304" pitchFamily="18" charset="0"/>
                <a:cs typeface="Times" panose="02020603050405020304" pitchFamily="18" charset="0"/>
              </a:rPr>
              <a:t>Each task to be scheduled must be allocated some number of work units (e.g., person-days of effort). In addition, each task must be assigned a start date and a completion date and whether work will be conducted on a full-time or part-time basis.</a:t>
            </a:r>
          </a:p>
        </p:txBody>
      </p:sp>
    </p:spTree>
    <p:extLst>
      <p:ext uri="{BB962C8B-B14F-4D97-AF65-F5344CB8AC3E}">
        <p14:creationId xmlns:p14="http://schemas.microsoft.com/office/powerpoint/2010/main" val="835411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79" y="0"/>
            <a:ext cx="5486040" cy="914040"/>
          </a:xfrm>
        </p:spPr>
        <p:txBody>
          <a:bodyPr/>
          <a:lstStyle/>
          <a:p>
            <a:pPr algn="l"/>
            <a:r>
              <a:rPr lang="en-US" b="1" dirty="0">
                <a:latin typeface="Times" panose="02020603050405020304" pitchFamily="18" charset="0"/>
                <a:cs typeface="Times" panose="02020603050405020304" pitchFamily="18" charset="0"/>
              </a:rPr>
              <a:t>Project Scheduling Basic Principles</a:t>
            </a:r>
          </a:p>
        </p:txBody>
      </p:sp>
      <p:sp>
        <p:nvSpPr>
          <p:cNvPr id="10" name="Content Placeholder 2">
            <a:extLst>
              <a:ext uri="{FF2B5EF4-FFF2-40B4-BE49-F238E27FC236}">
                <a16:creationId xmlns:a16="http://schemas.microsoft.com/office/drawing/2014/main" id="{9CD65C24-61BB-2F3E-29AA-8E064219DBAC}"/>
              </a:ext>
            </a:extLst>
          </p:cNvPr>
          <p:cNvSpPr>
            <a:spLocks noGrp="1"/>
          </p:cNvSpPr>
          <p:nvPr>
            <p:ph idx="1"/>
          </p:nvPr>
        </p:nvSpPr>
        <p:spPr>
          <a:xfrm>
            <a:off x="76200" y="887845"/>
            <a:ext cx="8763000" cy="5410200"/>
          </a:xfrm>
        </p:spPr>
        <p:txBody>
          <a:bodyPr>
            <a:noAutofit/>
          </a:bodyPr>
          <a:lstStyle/>
          <a:p>
            <a:pPr algn="just">
              <a:lnSpc>
                <a:spcPct val="150000"/>
              </a:lnSpc>
            </a:pPr>
            <a:r>
              <a:rPr lang="en-US" sz="1800" b="1" dirty="0">
                <a:solidFill>
                  <a:srgbClr val="C00000"/>
                </a:solidFill>
                <a:effectLst/>
                <a:latin typeface="Times" panose="02020603050405020304" pitchFamily="18" charset="0"/>
                <a:cs typeface="Times" panose="02020603050405020304" pitchFamily="18" charset="0"/>
              </a:rPr>
              <a:t>Effort validation. </a:t>
            </a:r>
            <a:r>
              <a:rPr lang="en-US" sz="1800" b="0" dirty="0">
                <a:solidFill>
                  <a:srgbClr val="242021"/>
                </a:solidFill>
                <a:effectLst/>
                <a:latin typeface="Times" panose="02020603050405020304" pitchFamily="18" charset="0"/>
                <a:cs typeface="Times" panose="02020603050405020304" pitchFamily="18" charset="0"/>
              </a:rPr>
              <a:t>Every project has a defined number of people on the software team. As time allocation occurs, you must ensure that no more than the allocated number of people have been scheduled at any given time. </a:t>
            </a:r>
          </a:p>
          <a:p>
            <a:pPr algn="just">
              <a:lnSpc>
                <a:spcPct val="150000"/>
              </a:lnSpc>
            </a:pPr>
            <a:r>
              <a:rPr lang="en-US" sz="1800" b="1" dirty="0">
                <a:solidFill>
                  <a:srgbClr val="C00000"/>
                </a:solidFill>
                <a:effectLst/>
                <a:latin typeface="Times" panose="02020603050405020304" pitchFamily="18" charset="0"/>
                <a:cs typeface="Times" panose="02020603050405020304" pitchFamily="18" charset="0"/>
              </a:rPr>
              <a:t>Defined responsibilities. </a:t>
            </a:r>
            <a:r>
              <a:rPr lang="en-US" sz="1800" b="0" dirty="0">
                <a:solidFill>
                  <a:srgbClr val="242021"/>
                </a:solidFill>
                <a:effectLst/>
                <a:latin typeface="Times" panose="02020603050405020304" pitchFamily="18" charset="0"/>
                <a:cs typeface="Times" panose="02020603050405020304" pitchFamily="18" charset="0"/>
              </a:rPr>
              <a:t>Every task that is scheduled should be assigned to a specific team member.</a:t>
            </a:r>
          </a:p>
          <a:p>
            <a:pPr algn="just">
              <a:lnSpc>
                <a:spcPct val="150000"/>
              </a:lnSpc>
            </a:pPr>
            <a:r>
              <a:rPr lang="en-US" sz="1800" b="1" dirty="0">
                <a:solidFill>
                  <a:srgbClr val="C00000"/>
                </a:solidFill>
                <a:effectLst/>
                <a:latin typeface="Times" panose="02020603050405020304" pitchFamily="18" charset="0"/>
                <a:cs typeface="Times" panose="02020603050405020304" pitchFamily="18" charset="0"/>
              </a:rPr>
              <a:t>Defined outcomes</a:t>
            </a:r>
            <a:r>
              <a:rPr lang="en-US" sz="1800" b="0" dirty="0">
                <a:solidFill>
                  <a:srgbClr val="242021"/>
                </a:solidFill>
                <a:effectLst/>
                <a:latin typeface="Times" panose="02020603050405020304" pitchFamily="18" charset="0"/>
                <a:cs typeface="Times" panose="02020603050405020304" pitchFamily="18" charset="0"/>
              </a:rPr>
              <a:t>. Every task that is scheduled should have a defined outcome. For software projects, the outcome is normally a work product or a part of a work product. </a:t>
            </a:r>
          </a:p>
          <a:p>
            <a:pPr algn="just">
              <a:lnSpc>
                <a:spcPct val="150000"/>
              </a:lnSpc>
            </a:pPr>
            <a:r>
              <a:rPr lang="en-US" sz="1800" b="1" dirty="0">
                <a:solidFill>
                  <a:srgbClr val="C00000"/>
                </a:solidFill>
                <a:effectLst/>
                <a:latin typeface="Times" panose="02020603050405020304" pitchFamily="18" charset="0"/>
                <a:cs typeface="Times" panose="02020603050405020304" pitchFamily="18" charset="0"/>
              </a:rPr>
              <a:t>Defined milestones. </a:t>
            </a:r>
            <a:r>
              <a:rPr lang="en-US" sz="1800" b="0" dirty="0">
                <a:solidFill>
                  <a:srgbClr val="242021"/>
                </a:solidFill>
                <a:effectLst/>
                <a:latin typeface="Times" panose="02020603050405020304" pitchFamily="18" charset="0"/>
                <a:cs typeface="Times" panose="02020603050405020304" pitchFamily="18" charset="0"/>
              </a:rPr>
              <a:t>Every task or group of tasks should be associated with a project milestone. A milestone is accomplished when one or more work products has been reviewed for quality and has been approved.</a:t>
            </a:r>
          </a:p>
          <a:p>
            <a:pPr marL="0" indent="0" algn="just">
              <a:buNone/>
            </a:pPr>
            <a:r>
              <a:rPr lang="en-US" sz="1800" dirty="0">
                <a:latin typeface="Times" panose="02020603050405020304" pitchFamily="18" charset="0"/>
                <a:cs typeface="Times" panose="02020603050405020304" pitchFamily="18" charset="0"/>
              </a:rPr>
              <a:t> </a:t>
            </a:r>
            <a:br>
              <a:rPr lang="en-US" sz="1800" dirty="0">
                <a:latin typeface="Times" panose="02020603050405020304" pitchFamily="18" charset="0"/>
                <a:cs typeface="Times" panose="02020603050405020304" pitchFamily="18" charset="0"/>
              </a:rPr>
            </a:br>
            <a:br>
              <a:rPr lang="en-US" sz="1800" dirty="0">
                <a:latin typeface="Times" panose="02020603050405020304" pitchFamily="18" charset="0"/>
                <a:cs typeface="Times" panose="02020603050405020304" pitchFamily="18" charset="0"/>
              </a:rPr>
            </a:br>
            <a:r>
              <a:rPr lang="en-US" sz="1800" dirty="0">
                <a:solidFill>
                  <a:srgbClr val="303030"/>
                </a:solidFill>
                <a:latin typeface="Times" panose="02020603050405020304" pitchFamily="18" charset="0"/>
                <a:cs typeface="Times" panose="02020603050405020304" pitchFamily="18" charset="0"/>
              </a:rPr>
              <a:t> </a:t>
            </a:r>
            <a:br>
              <a:rPr lang="en-US" sz="1800" dirty="0">
                <a:latin typeface="Times" panose="02020603050405020304" pitchFamily="18" charset="0"/>
                <a:cs typeface="Times" panose="02020603050405020304" pitchFamily="18" charset="0"/>
              </a:rPr>
            </a:br>
            <a:endParaRPr lang="en-US" sz="1800" dirty="0">
              <a:solidFill>
                <a:srgbClr val="303030"/>
              </a:solidFill>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2465031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panose="02020603050405020304" pitchFamily="18" charset="0"/>
                <a:cs typeface="Times" panose="02020603050405020304" pitchFamily="18" charset="0"/>
              </a:rPr>
              <a:t>Project Scheduling Techniques</a:t>
            </a:r>
          </a:p>
        </p:txBody>
      </p:sp>
      <p:sp>
        <p:nvSpPr>
          <p:cNvPr id="10" name="Content Placeholder 2">
            <a:extLst>
              <a:ext uri="{FF2B5EF4-FFF2-40B4-BE49-F238E27FC236}">
                <a16:creationId xmlns:a16="http://schemas.microsoft.com/office/drawing/2014/main" id="{9CD65C24-61BB-2F3E-29AA-8E064219DBAC}"/>
              </a:ext>
            </a:extLst>
          </p:cNvPr>
          <p:cNvSpPr>
            <a:spLocks noGrp="1"/>
          </p:cNvSpPr>
          <p:nvPr>
            <p:ph idx="1"/>
          </p:nvPr>
        </p:nvSpPr>
        <p:spPr>
          <a:xfrm>
            <a:off x="76200" y="887845"/>
            <a:ext cx="8859078" cy="5410200"/>
          </a:xfrm>
        </p:spPr>
        <p:txBody>
          <a:bodyPr>
            <a:noAutofit/>
          </a:bodyPr>
          <a:lstStyle/>
          <a:p>
            <a:pPr marL="0" indent="0" algn="just">
              <a:lnSpc>
                <a:spcPct val="150000"/>
              </a:lnSpc>
              <a:buNone/>
            </a:pPr>
            <a:r>
              <a:rPr lang="en-IN" sz="1700" b="1" dirty="0">
                <a:solidFill>
                  <a:srgbClr val="C00000"/>
                </a:solidFill>
                <a:latin typeface="Times" panose="02020603050405020304" pitchFamily="18" charset="0"/>
                <a:cs typeface="Times" panose="02020603050405020304" pitchFamily="18" charset="0"/>
              </a:rPr>
              <a:t>1. Mathematical Analysis</a:t>
            </a:r>
          </a:p>
          <a:p>
            <a:pPr algn="just">
              <a:lnSpc>
                <a:spcPct val="150000"/>
              </a:lnSpc>
            </a:pPr>
            <a:r>
              <a:rPr lang="en-IN" sz="1700" dirty="0">
                <a:solidFill>
                  <a:schemeClr val="tx1"/>
                </a:solidFill>
                <a:latin typeface="Times" panose="02020603050405020304" pitchFamily="18" charset="0"/>
                <a:cs typeface="Times" panose="02020603050405020304" pitchFamily="18" charset="0"/>
              </a:rPr>
              <a:t>Critical Path Method (CPM) and Program Evaluation and Review Technique (PERT) are </a:t>
            </a:r>
            <a:r>
              <a:rPr lang="en-IN" sz="1700" dirty="0">
                <a:latin typeface="Times" panose="02020603050405020304" pitchFamily="18" charset="0"/>
                <a:cs typeface="Times" panose="02020603050405020304" pitchFamily="18" charset="0"/>
              </a:rPr>
              <a:t>the two most commonly used techniques by project managers. These methods are used to calculate the time span of the project considering the scope of the project.</a:t>
            </a:r>
          </a:p>
          <a:p>
            <a:pPr algn="just">
              <a:lnSpc>
                <a:spcPct val="150000"/>
              </a:lnSpc>
              <a:buFont typeface="+mj-lt"/>
              <a:buAutoNum type="alphaLcParenR"/>
            </a:pPr>
            <a:r>
              <a:rPr lang="en-IN" sz="1700" b="1" dirty="0">
                <a:solidFill>
                  <a:schemeClr val="tx1"/>
                </a:solidFill>
                <a:latin typeface="Times" panose="02020603050405020304" pitchFamily="18" charset="0"/>
                <a:cs typeface="Times" panose="02020603050405020304" pitchFamily="18" charset="0"/>
              </a:rPr>
              <a:t>Critical Path Method: </a:t>
            </a:r>
            <a:r>
              <a:rPr lang="en-US" sz="1700" dirty="0">
                <a:latin typeface="Times" panose="02020603050405020304" pitchFamily="18" charset="0"/>
                <a:cs typeface="Times" panose="02020603050405020304" pitchFamily="18" charset="0"/>
              </a:rPr>
              <a:t>Critical path is the set of sequential activities from start to the end of a project. </a:t>
            </a:r>
            <a:r>
              <a:rPr lang="en-US" sz="1700" dirty="0">
                <a:solidFill>
                  <a:srgbClr val="303030"/>
                </a:solidFill>
                <a:latin typeface="Times" panose="02020603050405020304" pitchFamily="18" charset="0"/>
                <a:cs typeface="Times" panose="02020603050405020304" pitchFamily="18" charset="0"/>
              </a:rPr>
              <a:t>If there is a delay in any of the activities under the critical path, there will be a delay of the project deliverables. Most of the times, if such delay is occurred, project acceleration or re-sequencing is done in order to achieve the deadlines.</a:t>
            </a:r>
          </a:p>
          <a:p>
            <a:pPr algn="just">
              <a:lnSpc>
                <a:spcPct val="150000"/>
              </a:lnSpc>
            </a:pPr>
            <a:r>
              <a:rPr lang="en-US" sz="1700" dirty="0">
                <a:solidFill>
                  <a:srgbClr val="303030"/>
                </a:solidFill>
                <a:latin typeface="Times" panose="02020603050405020304" pitchFamily="18" charset="0"/>
                <a:cs typeface="Times" panose="02020603050405020304" pitchFamily="18" charset="0"/>
              </a:rPr>
              <a:t>In the critical path method, the critical activities of a program or a project are identified. It is based on mathematical calculations and it is used for scheduling project activities. This method was first introduced in 1950s as a joint venture between Remington Rand Corporation and DuPont Corporation. Although the original method was developed for construction work, this method can be used for any project where there are interdependent activities.</a:t>
            </a:r>
          </a:p>
        </p:txBody>
      </p:sp>
    </p:spTree>
    <p:extLst>
      <p:ext uri="{BB962C8B-B14F-4D97-AF65-F5344CB8AC3E}">
        <p14:creationId xmlns:p14="http://schemas.microsoft.com/office/powerpoint/2010/main" val="610278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panose="02020603050405020304" pitchFamily="18" charset="0"/>
                <a:cs typeface="Times" panose="02020603050405020304" pitchFamily="18" charset="0"/>
              </a:rPr>
              <a:t>Project Scheduling Techniques</a:t>
            </a:r>
          </a:p>
        </p:txBody>
      </p:sp>
      <p:sp>
        <p:nvSpPr>
          <p:cNvPr id="10" name="Content Placeholder 2">
            <a:extLst>
              <a:ext uri="{FF2B5EF4-FFF2-40B4-BE49-F238E27FC236}">
                <a16:creationId xmlns:a16="http://schemas.microsoft.com/office/drawing/2014/main" id="{9CD65C24-61BB-2F3E-29AA-8E064219DBAC}"/>
              </a:ext>
            </a:extLst>
          </p:cNvPr>
          <p:cNvSpPr>
            <a:spLocks noGrp="1"/>
          </p:cNvSpPr>
          <p:nvPr>
            <p:ph idx="1"/>
          </p:nvPr>
        </p:nvSpPr>
        <p:spPr>
          <a:xfrm>
            <a:off x="76200" y="957418"/>
            <a:ext cx="8869017" cy="5410200"/>
          </a:xfrm>
        </p:spPr>
        <p:txBody>
          <a:bodyPr>
            <a:noAutofit/>
          </a:bodyPr>
          <a:lstStyle/>
          <a:p>
            <a:pPr indent="-338138" algn="just">
              <a:buFont typeface="+mj-lt"/>
              <a:buAutoNum type="alphaLcParenR" startAt="2"/>
            </a:pPr>
            <a:r>
              <a:rPr lang="en-IN" sz="1700" b="1" dirty="0">
                <a:solidFill>
                  <a:schemeClr val="tx1"/>
                </a:solidFill>
                <a:latin typeface="Times" panose="02020603050405020304" pitchFamily="18" charset="0"/>
                <a:cs typeface="Times" panose="02020603050405020304" pitchFamily="18" charset="0"/>
              </a:rPr>
              <a:t>Program Evaluation and Review Technique (PERT)</a:t>
            </a:r>
            <a:endParaRPr lang="en-IN" sz="1700" dirty="0">
              <a:solidFill>
                <a:schemeClr val="tx1"/>
              </a:solidFill>
              <a:latin typeface="Times" panose="02020603050405020304" pitchFamily="18" charset="0"/>
              <a:cs typeface="Times" panose="02020603050405020304" pitchFamily="18" charset="0"/>
            </a:endParaRPr>
          </a:p>
          <a:p>
            <a:pPr algn="just">
              <a:lnSpc>
                <a:spcPct val="150000"/>
              </a:lnSpc>
            </a:pPr>
            <a:r>
              <a:rPr lang="en-US" sz="1700" dirty="0">
                <a:latin typeface="Times" panose="02020603050405020304" pitchFamily="18" charset="0"/>
                <a:cs typeface="Times" panose="02020603050405020304" pitchFamily="18" charset="0"/>
              </a:rPr>
              <a:t>The Program Evaluation Review Technique, or PERT, is a visual tool used in project planning. Using the technique helps project planners identify start and end dates, as well as interim required tasks and timelines. The information is displayed as a network in chart form.</a:t>
            </a:r>
          </a:p>
          <a:p>
            <a:pPr algn="just">
              <a:lnSpc>
                <a:spcPct val="150000"/>
              </a:lnSpc>
            </a:pPr>
            <a:r>
              <a:rPr lang="en-US" sz="1700" dirty="0">
                <a:latin typeface="Times" panose="02020603050405020304" pitchFamily="18" charset="0"/>
                <a:cs typeface="Times" panose="02020603050405020304" pitchFamily="18" charset="0"/>
              </a:rPr>
              <a:t>PERT was developed by the U.S. Navy in the 1950s to help create a business plan that would coordinate the thousands of contractors it had working on myriad projects.</a:t>
            </a:r>
          </a:p>
          <a:p>
            <a:pPr algn="just">
              <a:lnSpc>
                <a:spcPct val="150000"/>
              </a:lnSpc>
            </a:pPr>
            <a:r>
              <a:rPr lang="en-US" sz="1700" dirty="0">
                <a:latin typeface="Times" panose="02020603050405020304" pitchFamily="18" charset="0"/>
                <a:cs typeface="Times" panose="02020603050405020304" pitchFamily="18" charset="0"/>
              </a:rPr>
              <a:t>PERT helps project planners identify:</a:t>
            </a:r>
          </a:p>
          <a:p>
            <a:pPr marL="685800" algn="just">
              <a:lnSpc>
                <a:spcPct val="150000"/>
              </a:lnSpc>
            </a:pPr>
            <a:r>
              <a:rPr lang="en-US" sz="1700" dirty="0">
                <a:latin typeface="Times" panose="02020603050405020304" pitchFamily="18" charset="0"/>
                <a:cs typeface="Times" panose="02020603050405020304" pitchFamily="18" charset="0"/>
              </a:rPr>
              <a:t>Start and end dates</a:t>
            </a:r>
          </a:p>
          <a:p>
            <a:pPr marL="685800" algn="just">
              <a:lnSpc>
                <a:spcPct val="150000"/>
              </a:lnSpc>
            </a:pPr>
            <a:r>
              <a:rPr lang="en-US" sz="1700" dirty="0">
                <a:latin typeface="Times" panose="02020603050405020304" pitchFamily="18" charset="0"/>
                <a:cs typeface="Times" panose="02020603050405020304" pitchFamily="18" charset="0"/>
              </a:rPr>
              <a:t>All activities, referred to as events on the chart, that impact the completion time</a:t>
            </a:r>
          </a:p>
          <a:p>
            <a:pPr marL="685800" algn="just">
              <a:lnSpc>
                <a:spcPct val="150000"/>
              </a:lnSpc>
            </a:pPr>
            <a:r>
              <a:rPr lang="en-US" sz="1700" dirty="0">
                <a:latin typeface="Times" panose="02020603050405020304" pitchFamily="18" charset="0"/>
                <a:cs typeface="Times" panose="02020603050405020304" pitchFamily="18" charset="0"/>
              </a:rPr>
              <a:t>The required sequence of events</a:t>
            </a:r>
          </a:p>
          <a:p>
            <a:pPr marL="685800" algn="just">
              <a:lnSpc>
                <a:spcPct val="150000"/>
              </a:lnSpc>
            </a:pPr>
            <a:r>
              <a:rPr lang="en-US" sz="1700" dirty="0">
                <a:latin typeface="Times" panose="02020603050405020304" pitchFamily="18" charset="0"/>
                <a:cs typeface="Times" panose="02020603050405020304" pitchFamily="18" charset="0"/>
              </a:rPr>
              <a:t>The probability of completion by a certain date</a:t>
            </a:r>
          </a:p>
        </p:txBody>
      </p:sp>
    </p:spTree>
    <p:extLst>
      <p:ext uri="{BB962C8B-B14F-4D97-AF65-F5344CB8AC3E}">
        <p14:creationId xmlns:p14="http://schemas.microsoft.com/office/powerpoint/2010/main" val="1517319739"/>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511</TotalTime>
  <Words>2188</Words>
  <Application>Microsoft Office PowerPoint</Application>
  <PresentationFormat>On-screen Show (4:3)</PresentationFormat>
  <Paragraphs>178</Paragraphs>
  <Slides>22</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Times New Roman</vt:lpstr>
      <vt:lpstr>Calibri</vt:lpstr>
      <vt:lpstr>Arial</vt:lpstr>
      <vt:lpstr>Times</vt:lpstr>
      <vt:lpstr>Office Theme</vt:lpstr>
      <vt:lpstr>PowerPoint Presentation</vt:lpstr>
      <vt:lpstr>PowerPoint Presentation</vt:lpstr>
      <vt:lpstr>Introduction to Project Scheduling</vt:lpstr>
      <vt:lpstr>Planning vs. Scheduling</vt:lpstr>
      <vt:lpstr>Project Scheduling</vt:lpstr>
      <vt:lpstr>Project Scheduling Basic Principles</vt:lpstr>
      <vt:lpstr>Project Scheduling Basic Principles</vt:lpstr>
      <vt:lpstr>Project Scheduling Techniques</vt:lpstr>
      <vt:lpstr>Project Scheduling Techniques</vt:lpstr>
      <vt:lpstr>Project Scheduling Techniques</vt:lpstr>
      <vt:lpstr>Project Scheduling Techniques</vt:lpstr>
      <vt:lpstr>Project Scheduling Techniques</vt:lpstr>
      <vt:lpstr>Project Scheduling Techniques</vt:lpstr>
      <vt:lpstr>Project Scheduling Techniques</vt:lpstr>
      <vt:lpstr>Earned Value Analysis</vt:lpstr>
      <vt:lpstr>Earned Value Analysis</vt:lpstr>
      <vt:lpstr>Earned Value Analysis - Steps</vt:lpstr>
      <vt:lpstr>Earned Value Analysis - Steps</vt:lpstr>
      <vt:lpstr>Earned Value Analysis - Steps</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ABC</dc:creator>
  <cp:lastModifiedBy>dinesh vij</cp:lastModifiedBy>
  <cp:revision>42</cp:revision>
  <dcterms:created xsi:type="dcterms:W3CDTF">2010-04-09T07:36:15Z</dcterms:created>
  <dcterms:modified xsi:type="dcterms:W3CDTF">2024-04-12T09:20:36Z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CCC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37</vt:i4>
  </property>
</Properties>
</file>