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31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313" r:id="rId20"/>
  </p:sldIdLst>
  <p:sldSz cx="9144000" cy="6858000" type="screen4x3"/>
  <p:notesSz cx="7559675" cy="10691813"/>
  <p:embeddedFontLst>
    <p:embeddedFont>
      <p:font typeface="Calibri" pitchFamily="34" charset="0"/>
      <p:regular r:id="rId22"/>
      <p:bold r:id="rId23"/>
      <p:italic r:id="rId24"/>
      <p:boldItalic r:id="rId25"/>
    </p:embeddedFont>
    <p:embeddedFont>
      <p:font typeface="Times" charset="0"/>
      <p:regular r:id="rId26"/>
      <p:bold r:id="rId27"/>
      <p:italic r:id="rId28"/>
      <p:boldItalic r:id="rId29"/>
    </p:embeddedFont>
    <p:embeddedFont>
      <p:font typeface="Tahoma"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X7e1Mk6NqVfSiBcVL+slfnm2a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6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7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7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56a147690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656a147690_0_0: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2656a147690_0_0: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xmlns="" val="78303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6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0"/>
        <p:cNvGrpSpPr/>
        <p:nvPr/>
      </p:nvGrpSpPr>
      <p:grpSpPr>
        <a:xfrm>
          <a:off x="0" y="0"/>
          <a:ext cx="0" cy="0"/>
          <a:chOff x="0" y="0"/>
          <a:chExt cx="0" cy="0"/>
        </a:xfrm>
      </p:grpSpPr>
      <p:sp>
        <p:nvSpPr>
          <p:cNvPr id="71" name="Google Shape;71;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7"/>
        <p:cNvGrpSpPr/>
        <p:nvPr/>
      </p:nvGrpSpPr>
      <p:grpSpPr>
        <a:xfrm>
          <a:off x="0" y="0"/>
          <a:ext cx="0" cy="0"/>
          <a:chOff x="0" y="0"/>
          <a:chExt cx="0" cy="0"/>
        </a:xfrm>
      </p:grpSpPr>
      <p:sp>
        <p:nvSpPr>
          <p:cNvPr id="78" name="Google Shape;78;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3" name="Google Shape;43;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4"/>
        <p:cNvGrpSpPr/>
        <p:nvPr/>
      </p:nvGrpSpPr>
      <p:grpSpPr>
        <a:xfrm>
          <a:off x="0" y="0"/>
          <a:ext cx="0" cy="0"/>
          <a:chOff x="0" y="0"/>
          <a:chExt cx="0" cy="0"/>
        </a:xfrm>
      </p:grpSpPr>
      <p:sp>
        <p:nvSpPr>
          <p:cNvPr id="45" name="Google Shape;45;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online.visual-paradigm.com/diagrams/templates/use-case-diagram/online-shopping-system/" TargetMode="External"/><Relationship Id="rId2" Type="http://schemas.openxmlformats.org/officeDocument/2006/relationships/hyperlink" Target="https://online.visual-paradigm.com/diagrams/templates/use-case-diagram/hospital-management-system-/" TargetMode="External"/><Relationship Id="rId1" Type="http://schemas.openxmlformats.org/officeDocument/2006/relationships/slideLayout" Target="../slideLayouts/slideLayout3.xml"/><Relationship Id="rId5" Type="http://schemas.openxmlformats.org/officeDocument/2006/relationships/hyperlink" Target="https://online.visual-paradigm.com/diagrams/templates/use-case-diagram/social-networking-platform-use-case-diagram/" TargetMode="External"/><Relationship Id="rId4" Type="http://schemas.openxmlformats.org/officeDocument/2006/relationships/hyperlink" Target="https://online.visual-paradigm.com/diagrams/templates/use-case-diagram/stock-trading-platfor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684896" y="954108"/>
            <a:ext cx="7564618" cy="247489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32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1600" b="0" i="0" u="none" strike="noStrike" cap="none" dirty="0">
                <a:solidFill>
                  <a:srgbClr val="1F1F1F"/>
                </a:solidFill>
                <a:latin typeface="Times New Roman"/>
                <a:ea typeface="Times New Roman"/>
                <a:cs typeface="Times New Roman"/>
                <a:sym typeface="Times New Roman"/>
              </a:rPr>
              <a:t>Introduction to Use-case Diagram</a:t>
            </a:r>
            <a:endParaRPr/>
          </a:p>
          <a:p>
            <a:pPr marL="0" marR="0" lvl="0" indent="0" algn="ctr" rtl="0">
              <a:lnSpc>
                <a:spcPct val="100000"/>
              </a:lnSpc>
              <a:spcBef>
                <a:spcPts val="400"/>
              </a:spcBef>
              <a:spcAft>
                <a:spcPts val="0"/>
              </a:spcAft>
              <a:buNone/>
            </a:pPr>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3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641"/>
              </a:spcBef>
              <a:spcAft>
                <a:spcPts val="0"/>
              </a:spcAft>
              <a:buClr>
                <a:srgbClr val="000000"/>
              </a:buClr>
              <a:buSzPts val="2000"/>
              <a:buFont typeface="Arial"/>
              <a:buNone/>
            </a:pPr>
            <a:endParaRPr sz="3200" b="0" i="0" u="none" strike="noStrike" cap="none">
              <a:solidFill>
                <a:srgbClr val="000000"/>
              </a:solidFill>
              <a:latin typeface="Times New Roman"/>
              <a:ea typeface="Times New Roman"/>
              <a:cs typeface="Times New Roman"/>
              <a:sym typeface="Times New Roman"/>
            </a:endParaRPr>
          </a:p>
        </p:txBody>
      </p:sp>
      <p:sp>
        <p:nvSpPr>
          <p:cNvPr id="91" name="Google Shape;91;p1"/>
          <p:cNvSpPr txBox="1"/>
          <p:nvPr/>
        </p:nvSpPr>
        <p:spPr>
          <a:xfrm>
            <a:off x="1294004" y="2089038"/>
            <a:ext cx="6346401"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Object Oriented Software Engineering (OOSE)</a:t>
            </a:r>
            <a:endParaRPr sz="2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7"/>
          <p:cNvSpPr txBox="1">
            <a:spLocks noGrp="1"/>
          </p:cNvSpPr>
          <p:nvPr>
            <p:ph type="title"/>
          </p:nvPr>
        </p:nvSpPr>
        <p:spPr>
          <a:xfrm>
            <a:off x="148590" y="0"/>
            <a:ext cx="533745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Use-cases</a:t>
            </a:r>
            <a:endParaRPr/>
          </a:p>
        </p:txBody>
      </p:sp>
      <p:sp>
        <p:nvSpPr>
          <p:cNvPr id="170" name="Google Shape;170;p67" descr="Rectangle: Click to edit Master text styles&#10;Second level&#10;Third level&#10;Fourth level&#10;Fifth level"/>
          <p:cNvSpPr txBox="1">
            <a:spLocks noGrp="1"/>
          </p:cNvSpPr>
          <p:nvPr>
            <p:ph type="body" idx="1"/>
          </p:nvPr>
        </p:nvSpPr>
        <p:spPr>
          <a:xfrm>
            <a:off x="914040" y="1371600"/>
            <a:ext cx="7772400" cy="411480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 Use-case in UML is defined as a set of sequences of actions a system performs that yield an observable result of value to a particular actor.</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Actions can involve communicating with number of actors as well as performing calculations and work inside the system.</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 Use-case </a:t>
            </a:r>
            <a:endParaRPr/>
          </a:p>
          <a:p>
            <a:pPr marL="914400" lvl="1" indent="-342900" algn="just" rtl="0">
              <a:lnSpc>
                <a:spcPct val="90000"/>
              </a:lnSpc>
              <a:spcBef>
                <a:spcPts val="500"/>
              </a:spcBef>
              <a:spcAft>
                <a:spcPts val="0"/>
              </a:spcAft>
              <a:buSzPts val="1800"/>
              <a:buChar char="•"/>
            </a:pPr>
            <a:r>
              <a:rPr lang="en-US" sz="1800">
                <a:latin typeface="Times New Roman"/>
                <a:ea typeface="Times New Roman"/>
                <a:cs typeface="Times New Roman"/>
                <a:sym typeface="Times New Roman"/>
              </a:rPr>
              <a:t>is always initiated by an actor.</a:t>
            </a:r>
            <a:endParaRPr/>
          </a:p>
          <a:p>
            <a:pPr marL="914400" lvl="1" indent="-342900" algn="just" rtl="0">
              <a:lnSpc>
                <a:spcPct val="90000"/>
              </a:lnSpc>
              <a:spcBef>
                <a:spcPts val="500"/>
              </a:spcBef>
              <a:spcAft>
                <a:spcPts val="0"/>
              </a:spcAft>
              <a:buSzPts val="1800"/>
              <a:buChar char="•"/>
            </a:pPr>
            <a:r>
              <a:rPr lang="en-US" sz="1800">
                <a:latin typeface="Times New Roman"/>
                <a:ea typeface="Times New Roman"/>
                <a:cs typeface="Times New Roman"/>
                <a:sym typeface="Times New Roman"/>
              </a:rPr>
              <a:t>provides a value to an actor.</a:t>
            </a:r>
            <a:endParaRPr/>
          </a:p>
          <a:p>
            <a:pPr marL="914400" lvl="1" indent="-342900" algn="just" rtl="0">
              <a:lnSpc>
                <a:spcPct val="90000"/>
              </a:lnSpc>
              <a:spcBef>
                <a:spcPts val="500"/>
              </a:spcBef>
              <a:spcAft>
                <a:spcPts val="0"/>
              </a:spcAft>
              <a:buSzPts val="1800"/>
              <a:buChar char="•"/>
            </a:pPr>
            <a:r>
              <a:rPr lang="en-US" sz="1800">
                <a:latin typeface="Times New Roman"/>
                <a:ea typeface="Times New Roman"/>
                <a:cs typeface="Times New Roman"/>
                <a:sym typeface="Times New Roman"/>
              </a:rPr>
              <a:t>must always be connected to at least one actor.</a:t>
            </a:r>
            <a:endParaRPr/>
          </a:p>
          <a:p>
            <a:pPr marL="914400" lvl="1" indent="-342900" algn="just" rtl="0">
              <a:lnSpc>
                <a:spcPct val="90000"/>
              </a:lnSpc>
              <a:spcBef>
                <a:spcPts val="500"/>
              </a:spcBef>
              <a:spcAft>
                <a:spcPts val="0"/>
              </a:spcAft>
              <a:buSzPts val="1800"/>
              <a:buChar char="•"/>
            </a:pPr>
            <a:r>
              <a:rPr lang="en-US" sz="1800">
                <a:latin typeface="Times New Roman"/>
                <a:ea typeface="Times New Roman"/>
                <a:cs typeface="Times New Roman"/>
                <a:sym typeface="Times New Roman"/>
              </a:rPr>
              <a:t>must be a complete description.</a:t>
            </a:r>
            <a:endParaRPr/>
          </a:p>
        </p:txBody>
      </p:sp>
      <p:sp>
        <p:nvSpPr>
          <p:cNvPr id="171" name="Google Shape;171;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73" name="Google Shape;173;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10</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Finding Use-cases</a:t>
            </a:r>
            <a:endParaRPr/>
          </a:p>
        </p:txBody>
      </p:sp>
      <p:sp>
        <p:nvSpPr>
          <p:cNvPr id="179" name="Google Shape;179;p68" descr="Rectangle: Click to edit Master text styles&#10;Second level&#10;Third level&#10;Fourth level&#10;Fifth level"/>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For each actor ask these questions: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Which functions does the actor require from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does the actor need to do?</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Could the actor’s work be simplified or made efficient by new functions in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events are needed in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are the problems with the existing systems?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are the inputs and outputs of the system?</a:t>
            </a:r>
            <a:endParaRPr/>
          </a:p>
        </p:txBody>
      </p:sp>
      <p:sp>
        <p:nvSpPr>
          <p:cNvPr id="180" name="Google Shape;180;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82" name="Google Shape;182;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11</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Describing Use-cases</a:t>
            </a:r>
            <a:endParaRPr/>
          </a:p>
        </p:txBody>
      </p:sp>
      <p:sp>
        <p:nvSpPr>
          <p:cNvPr id="188" name="Google Shape;188;p71" descr="Rectangle: Click to edit Master text styles&#10;Second level&#10;Third level&#10;Fourth level&#10;Fifth level"/>
          <p:cNvSpPr txBox="1">
            <a:spLocks noGrp="1"/>
          </p:cNvSpPr>
          <p:nvPr>
            <p:ph type="body" idx="1"/>
          </p:nvPr>
        </p:nvSpPr>
        <p:spPr>
          <a:xfrm>
            <a:off x="838200" y="1524000"/>
            <a:ext cx="7772400" cy="411480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Use-case Name:</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Use-case Number: system#.diagram#.Use-case#</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Authors: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Event(Stimulus):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Actors: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Overview: brief statement</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Related Use-cases: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Typical Process description: Algorithm</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Exceptions and how to handle exceptions:</a:t>
            </a:r>
            <a:endParaRPr/>
          </a:p>
          <a:p>
            <a:pPr marL="457200" lvl="0" indent="-228600" algn="l" rtl="0">
              <a:lnSpc>
                <a:spcPct val="90000"/>
              </a:lnSpc>
              <a:spcBef>
                <a:spcPts val="1000"/>
              </a:spcBef>
              <a:spcAft>
                <a:spcPts val="0"/>
              </a:spcAft>
              <a:buSzPts val="1800"/>
              <a:buNone/>
            </a:pPr>
            <a:endParaRPr sz="1800">
              <a:latin typeface="Times New Roman"/>
              <a:ea typeface="Times New Roman"/>
              <a:cs typeface="Times New Roman"/>
              <a:sym typeface="Times New Roman"/>
            </a:endParaRPr>
          </a:p>
        </p:txBody>
      </p:sp>
      <p:sp>
        <p:nvSpPr>
          <p:cNvPr id="189" name="Google Shape;189;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91" name="Google Shape;191;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12</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Example</a:t>
            </a:r>
            <a:endParaRPr/>
          </a:p>
        </p:txBody>
      </p:sp>
      <p:sp>
        <p:nvSpPr>
          <p:cNvPr id="197" name="Google Shape;197;p72" descr="Rectangle: Click to edit Master text styles&#10;Second level&#10;Third level&#10;Fourth level&#10;Fifth level"/>
          <p:cNvSpPr txBox="1">
            <a:spLocks noGrp="1"/>
          </p:cNvSpPr>
          <p:nvPr>
            <p:ph type="body" idx="1"/>
          </p:nvPr>
        </p:nvSpPr>
        <p:spPr>
          <a:xfrm>
            <a:off x="762000" y="1600200"/>
            <a:ext cx="7772400" cy="4114800"/>
          </a:xfrm>
          <a:prstGeom prst="rect">
            <a:avLst/>
          </a:prstGeom>
          <a:noFill/>
          <a:ln>
            <a:noFill/>
          </a:ln>
        </p:spPr>
        <p:txBody>
          <a:bodyPr spcFirstLastPara="1" wrap="square" lIns="0" tIns="0" rIns="0" bIns="0" anchor="t" anchorCtr="0">
            <a:normAutofit fontScale="92500" lnSpcReduction="10000"/>
          </a:bodyPr>
          <a:lstStyle/>
          <a:p>
            <a:pPr marL="457200" lvl="0" indent="-342900" algn="l" rtl="0">
              <a:lnSpc>
                <a:spcPct val="90000"/>
              </a:lnSpc>
              <a:spcBef>
                <a:spcPts val="1000"/>
              </a:spcBef>
              <a:spcAft>
                <a:spcPts val="0"/>
              </a:spcAft>
              <a:buSzPct val="81081"/>
              <a:buChar char="•"/>
            </a:pPr>
            <a:r>
              <a:rPr lang="en-US" sz="2400"/>
              <a:t>Number: A.132.4</a:t>
            </a:r>
            <a:endParaRPr/>
          </a:p>
          <a:p>
            <a:pPr marL="457200" lvl="0" indent="-342900" algn="l" rtl="0">
              <a:lnSpc>
                <a:spcPct val="90000"/>
              </a:lnSpc>
              <a:spcBef>
                <a:spcPts val="1000"/>
              </a:spcBef>
              <a:spcAft>
                <a:spcPts val="0"/>
              </a:spcAft>
              <a:buSzPct val="81081"/>
              <a:buChar char="•"/>
            </a:pPr>
            <a:r>
              <a:rPr lang="en-US" sz="2400"/>
              <a:t>Name: Buy book online</a:t>
            </a:r>
            <a:endParaRPr/>
          </a:p>
          <a:p>
            <a:pPr marL="457200" lvl="0" indent="-342900" algn="l" rtl="0">
              <a:lnSpc>
                <a:spcPct val="90000"/>
              </a:lnSpc>
              <a:spcBef>
                <a:spcPts val="1000"/>
              </a:spcBef>
              <a:spcAft>
                <a:spcPts val="0"/>
              </a:spcAft>
              <a:buSzPct val="81081"/>
              <a:buChar char="•"/>
            </a:pPr>
            <a:r>
              <a:rPr lang="en-US" sz="2400"/>
              <a:t>Author: B.Ramamurthy</a:t>
            </a:r>
            <a:endParaRPr/>
          </a:p>
          <a:p>
            <a:pPr marL="457200" lvl="0" indent="-342900" algn="l" rtl="0">
              <a:lnSpc>
                <a:spcPct val="90000"/>
              </a:lnSpc>
              <a:spcBef>
                <a:spcPts val="1000"/>
              </a:spcBef>
              <a:spcAft>
                <a:spcPts val="0"/>
              </a:spcAft>
              <a:buSzPct val="81081"/>
              <a:buChar char="•"/>
            </a:pPr>
            <a:r>
              <a:rPr lang="en-US" sz="2400"/>
              <a:t>Event: Customer request one or more books</a:t>
            </a:r>
            <a:endParaRPr/>
          </a:p>
          <a:p>
            <a:pPr marL="457200" lvl="0" indent="-342900" algn="l" rtl="0">
              <a:lnSpc>
                <a:spcPct val="90000"/>
              </a:lnSpc>
              <a:spcBef>
                <a:spcPts val="1000"/>
              </a:spcBef>
              <a:spcAft>
                <a:spcPts val="0"/>
              </a:spcAft>
              <a:buSzPct val="81081"/>
              <a:buChar char="•"/>
            </a:pPr>
            <a:r>
              <a:rPr lang="en-US" sz="2400"/>
              <a:t>System: Amazon.com</a:t>
            </a:r>
            <a:endParaRPr/>
          </a:p>
          <a:p>
            <a:pPr marL="457200" lvl="0" indent="-342900" algn="l" rtl="0">
              <a:lnSpc>
                <a:spcPct val="90000"/>
              </a:lnSpc>
              <a:spcBef>
                <a:spcPts val="1000"/>
              </a:spcBef>
              <a:spcAft>
                <a:spcPts val="0"/>
              </a:spcAft>
              <a:buSzPct val="81081"/>
              <a:buChar char="•"/>
            </a:pPr>
            <a:r>
              <a:rPr lang="en-US" sz="2400"/>
              <a:t>Overview: Captures the process of purchasing one or more books and the transactions associated with it.</a:t>
            </a:r>
            <a:endParaRPr/>
          </a:p>
          <a:p>
            <a:pPr marL="457200" lvl="0" indent="-342900" algn="l" rtl="0">
              <a:lnSpc>
                <a:spcPct val="90000"/>
              </a:lnSpc>
              <a:spcBef>
                <a:spcPts val="1000"/>
              </a:spcBef>
              <a:spcAft>
                <a:spcPts val="0"/>
              </a:spcAft>
              <a:buSzPct val="81081"/>
              <a:buChar char="•"/>
            </a:pPr>
            <a:r>
              <a:rPr lang="en-US" sz="2400"/>
              <a:t>Related Use-case: A.132.5, A.132.8</a:t>
            </a:r>
            <a:endParaRPr/>
          </a:p>
          <a:p>
            <a:pPr marL="457200" lvl="0" indent="-342900" algn="l" rtl="0">
              <a:lnSpc>
                <a:spcPct val="90000"/>
              </a:lnSpc>
              <a:spcBef>
                <a:spcPts val="1000"/>
              </a:spcBef>
              <a:spcAft>
                <a:spcPts val="0"/>
              </a:spcAft>
              <a:buSzPct val="81081"/>
              <a:buChar char="•"/>
            </a:pPr>
            <a:r>
              <a:rPr lang="en-US" sz="2400"/>
              <a:t>Typical Process Description with exceptions handled.</a:t>
            </a:r>
            <a:endParaRPr/>
          </a:p>
          <a:p>
            <a:pPr marL="457200" lvl="0" indent="-342900" algn="l" rtl="0">
              <a:lnSpc>
                <a:spcPct val="90000"/>
              </a:lnSpc>
              <a:spcBef>
                <a:spcPts val="1000"/>
              </a:spcBef>
              <a:spcAft>
                <a:spcPts val="0"/>
              </a:spcAft>
              <a:buSzPct val="81081"/>
              <a:buFont typeface="Noto Sans Symbols"/>
              <a:buNone/>
            </a:pPr>
            <a:r>
              <a:rPr lang="en-US" sz="2400"/>
              <a:t>NOTE : All these can be in a tabular form, say, in an Excel worksheet for example.</a:t>
            </a:r>
            <a:endParaRPr/>
          </a:p>
          <a:p>
            <a:pPr marL="457200" lvl="0" indent="-228600" algn="l" rtl="0">
              <a:lnSpc>
                <a:spcPct val="90000"/>
              </a:lnSpc>
              <a:spcBef>
                <a:spcPts val="1000"/>
              </a:spcBef>
              <a:spcAft>
                <a:spcPts val="0"/>
              </a:spcAft>
              <a:buSzPct val="81081"/>
              <a:buNone/>
            </a:pPr>
            <a:endParaRPr sz="2400"/>
          </a:p>
        </p:txBody>
      </p:sp>
      <p:sp>
        <p:nvSpPr>
          <p:cNvPr id="198" name="Google Shape;198;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200" name="Google Shape;200;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13</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6"/>
          <p:cNvSpPr txBox="1">
            <a:spLocks noGrp="1"/>
          </p:cNvSpPr>
          <p:nvPr>
            <p:ph type="title"/>
          </p:nvPr>
        </p:nvSpPr>
        <p:spPr>
          <a:xfrm>
            <a:off x="160020" y="0"/>
            <a:ext cx="510921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i="0">
                <a:solidFill>
                  <a:srgbClr val="273239"/>
                </a:solidFill>
                <a:latin typeface="Times New Roman"/>
                <a:ea typeface="Times New Roman"/>
                <a:cs typeface="Times New Roman"/>
                <a:sym typeface="Times New Roman"/>
              </a:rPr>
              <a:t>Library Management System</a:t>
            </a:r>
            <a:br>
              <a:rPr lang="en-US" sz="3200" i="0">
                <a:solidFill>
                  <a:srgbClr val="273239"/>
                </a:solidFill>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pic>
        <p:nvPicPr>
          <p:cNvPr id="207" name="Google Shape;207;p6"/>
          <p:cNvPicPr preferRelativeResize="0"/>
          <p:nvPr/>
        </p:nvPicPr>
        <p:blipFill rotWithShape="1">
          <a:blip r:embed="rId3">
            <a:alphaModFix/>
          </a:blip>
          <a:srcRect/>
          <a:stretch/>
        </p:blipFill>
        <p:spPr>
          <a:xfrm>
            <a:off x="1214438" y="1725930"/>
            <a:ext cx="6715125" cy="348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Explanation</a:t>
            </a:r>
            <a:endParaRPr/>
          </a:p>
        </p:txBody>
      </p:sp>
      <p:sp>
        <p:nvSpPr>
          <p:cNvPr id="213" name="Google Shape;213;p7"/>
          <p:cNvSpPr txBox="1">
            <a:spLocks noGrp="1"/>
          </p:cNvSpPr>
          <p:nvPr>
            <p:ph type="body" idx="1"/>
          </p:nvPr>
        </p:nvSpPr>
        <p:spPr>
          <a:xfrm>
            <a:off x="457200" y="1040130"/>
            <a:ext cx="8229240" cy="437751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1800" b="0" i="0">
                <a:solidFill>
                  <a:srgbClr val="273239"/>
                </a:solidFill>
                <a:latin typeface="Times New Roman"/>
                <a:ea typeface="Times New Roman"/>
                <a:cs typeface="Times New Roman"/>
                <a:sym typeface="Times New Roman"/>
              </a:rPr>
              <a:t>Here, use case diagram for the library management system is here described. Some scenarios of the system are as follows :</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User who registers himself as a new user initially is regarded as staff or student for the library system.</a:t>
            </a:r>
            <a:endParaRPr/>
          </a:p>
          <a:p>
            <a:pPr marL="800100" lvl="1" indent="-342900" algn="just" rtl="0">
              <a:lnSpc>
                <a:spcPct val="90000"/>
              </a:lnSpc>
              <a:spcBef>
                <a:spcPts val="500"/>
              </a:spcBef>
              <a:spcAft>
                <a:spcPts val="0"/>
              </a:spcAft>
              <a:buSzPts val="1800"/>
              <a:buFont typeface="Arial"/>
              <a:buAutoNum type="alphaLcParenR"/>
            </a:pPr>
            <a:r>
              <a:rPr lang="en-US" sz="1800" b="0" i="0">
                <a:solidFill>
                  <a:srgbClr val="273239"/>
                </a:solidFill>
                <a:latin typeface="Times New Roman"/>
                <a:ea typeface="Times New Roman"/>
                <a:cs typeface="Times New Roman"/>
                <a:sym typeface="Times New Roman"/>
              </a:rPr>
              <a:t>For the user to get registered as a new user, registration forms are available that is needed to be fulfilled by the user.</a:t>
            </a:r>
            <a:endParaRPr/>
          </a:p>
          <a:p>
            <a:pPr marL="800100" lvl="1" indent="-342900" algn="just" rtl="0">
              <a:lnSpc>
                <a:spcPct val="90000"/>
              </a:lnSpc>
              <a:spcBef>
                <a:spcPts val="500"/>
              </a:spcBef>
              <a:spcAft>
                <a:spcPts val="0"/>
              </a:spcAft>
              <a:buSzPts val="1800"/>
              <a:buFont typeface="Arial"/>
              <a:buAutoNum type="alphaLcParenR"/>
            </a:pPr>
            <a:r>
              <a:rPr lang="en-US" sz="1800" b="0" i="0">
                <a:solidFill>
                  <a:srgbClr val="273239"/>
                </a:solidFill>
                <a:latin typeface="Times New Roman"/>
                <a:ea typeface="Times New Roman"/>
                <a:cs typeface="Times New Roman"/>
                <a:sym typeface="Times New Roman"/>
              </a:rPr>
              <a:t>After registration, a library card is issued to the user by the librarian. On the library card, an ID is assigned to cardholder or user.</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After getting the library card, a new book is requested by the user as per there requirement.</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After, requesting, the desired book or the requested book is reserved by the user that means no other user can request for that book.</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Now, the user can renew a book that means the user can get a new due date for the desired book if the user has renewed them.</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If the user somehow forgets to return the book before the due date, then the user pays fine. Or if the user forgets to renew the book till the due date, then the book will be overdue and the user pays fine.</a:t>
            </a:r>
            <a:endParaRPr/>
          </a:p>
          <a:p>
            <a:pPr marL="457200" lvl="0" indent="-228600" algn="just" rtl="0">
              <a:lnSpc>
                <a:spcPct val="90000"/>
              </a:lnSpc>
              <a:spcBef>
                <a:spcPts val="1000"/>
              </a:spcBef>
              <a:spcAft>
                <a:spcPts val="0"/>
              </a:spcAft>
              <a:buSzPts val="1800"/>
              <a:buNone/>
            </a:pPr>
            <a:endParaRPr sz="1800">
              <a:latin typeface="Times New Roman"/>
              <a:ea typeface="Times New Roman"/>
              <a:cs typeface="Times New Roman"/>
              <a:sym typeface="Times New Roman"/>
            </a:endParaRPr>
          </a:p>
        </p:txBody>
      </p:sp>
      <p:sp>
        <p:nvSpPr>
          <p:cNvPr id="214" name="Google Shape;214;p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Explanation(Cont..)</a:t>
            </a:r>
            <a:endParaRPr/>
          </a:p>
        </p:txBody>
      </p:sp>
      <p:sp>
        <p:nvSpPr>
          <p:cNvPr id="220" name="Google Shape;220;p8"/>
          <p:cNvSpPr txBox="1">
            <a:spLocks noGrp="1"/>
          </p:cNvSpPr>
          <p:nvPr>
            <p:ph type="body" idx="1"/>
          </p:nvPr>
        </p:nvSpPr>
        <p:spPr>
          <a:xfrm>
            <a:off x="457380" y="134163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User can fill the feedback form available if they want to.</a:t>
            </a:r>
            <a:endParaRPr/>
          </a:p>
          <a:p>
            <a:pPr marL="457200" lvl="0" indent="-342900" algn="l"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Librarian has a key role in this system. Librarian adds the records in the library database about each student or user every time issuing the book or returning the book, or paying fine.</a:t>
            </a:r>
            <a:endParaRPr/>
          </a:p>
          <a:p>
            <a:pPr marL="457200" lvl="0" indent="-342900" algn="just"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Librarian also deletes the record of a particular student if the student leaves the college or passed out from the college. If the book no longer exists in the library, then the record of the particular book is also deleted.</a:t>
            </a:r>
            <a:endParaRPr/>
          </a:p>
          <a:p>
            <a:pPr marL="457200" lvl="0" indent="-342900" algn="l" rtl="0">
              <a:lnSpc>
                <a:spcPct val="90000"/>
              </a:lnSpc>
              <a:spcBef>
                <a:spcPts val="1000"/>
              </a:spcBef>
              <a:spcAft>
                <a:spcPts val="0"/>
              </a:spcAft>
              <a:buSzPts val="1800"/>
              <a:buFont typeface="Arial"/>
              <a:buAutoNum type="arabicPeriod"/>
            </a:pPr>
            <a:r>
              <a:rPr lang="en-US" sz="1800" b="0" i="0">
                <a:solidFill>
                  <a:srgbClr val="273239"/>
                </a:solidFill>
                <a:latin typeface="Times New Roman"/>
                <a:ea typeface="Times New Roman"/>
                <a:cs typeface="Times New Roman"/>
                <a:sym typeface="Times New Roman"/>
              </a:rPr>
              <a:t>Updating database is the important role of Librarian.</a:t>
            </a:r>
            <a:endParaRPr/>
          </a:p>
          <a:p>
            <a:pPr marL="457200" lvl="0" indent="-228600" algn="just" rtl="0">
              <a:lnSpc>
                <a:spcPct val="90000"/>
              </a:lnSpc>
              <a:spcBef>
                <a:spcPts val="1000"/>
              </a:spcBef>
              <a:spcAft>
                <a:spcPts val="0"/>
              </a:spcAft>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0561F-3FFC-7E62-2485-5931A9EA46D7}"/>
              </a:ext>
            </a:extLst>
          </p:cNvPr>
          <p:cNvSpPr>
            <a:spLocks noGrp="1"/>
          </p:cNvSpPr>
          <p:nvPr>
            <p:ph type="title"/>
          </p:nvPr>
        </p:nvSpPr>
        <p:spPr/>
        <p:txBody>
          <a:bodyPr/>
          <a:lstStyle/>
          <a:p>
            <a:r>
              <a:rPr lang="en-IN" b="1" dirty="0"/>
              <a:t>Practice Example</a:t>
            </a:r>
          </a:p>
        </p:txBody>
      </p:sp>
      <p:sp>
        <p:nvSpPr>
          <p:cNvPr id="3" name="Text Placeholder 2">
            <a:extLst>
              <a:ext uri="{FF2B5EF4-FFF2-40B4-BE49-F238E27FC236}">
                <a16:creationId xmlns:a16="http://schemas.microsoft.com/office/drawing/2014/main" xmlns="" id="{FE1BAFC5-B3B7-6810-48B7-89A3CD84A14B}"/>
              </a:ext>
            </a:extLst>
          </p:cNvPr>
          <p:cNvSpPr>
            <a:spLocks noGrp="1"/>
          </p:cNvSpPr>
          <p:nvPr>
            <p:ph type="body" idx="1"/>
          </p:nvPr>
        </p:nvSpPr>
        <p:spPr>
          <a:xfrm>
            <a:off x="683443" y="1941562"/>
            <a:ext cx="8229240" cy="3771854"/>
          </a:xfrm>
        </p:spPr>
        <p:txBody>
          <a:bodyPr/>
          <a:lstStyle/>
          <a:p>
            <a:r>
              <a:rPr lang="en-IN" dirty="0">
                <a:hlinkClick r:id="rId2"/>
              </a:rPr>
              <a:t>https://online.visual-paradigm.com/diagrams/templates/use-case-diagram/hospital-management-system-/</a:t>
            </a:r>
            <a:endParaRPr lang="en-IN" dirty="0"/>
          </a:p>
          <a:p>
            <a:r>
              <a:rPr lang="en-IN" dirty="0">
                <a:hlinkClick r:id="rId3"/>
              </a:rPr>
              <a:t>https://online.visual-paradigm.com/diagrams/templates/use-case-diagram/online-shopping-system/</a:t>
            </a:r>
            <a:endParaRPr lang="en-IN" dirty="0"/>
          </a:p>
          <a:p>
            <a:r>
              <a:rPr lang="en-IN" dirty="0">
                <a:hlinkClick r:id="rId4"/>
              </a:rPr>
              <a:t>https://online.visual-paradigm.com/diagrams/templates/use-case-diagram/stock-trading-platform-/</a:t>
            </a:r>
            <a:endParaRPr lang="en-IN" dirty="0"/>
          </a:p>
          <a:p>
            <a:r>
              <a:rPr lang="en-IN" dirty="0">
                <a:hlinkClick r:id="rId5"/>
              </a:rPr>
              <a:t>https://online.visual-paradigm.com/diagrams/templates/use-case-diagram/social-networking-platform-use-case-diagram/</a:t>
            </a:r>
            <a:endParaRPr lang="en-IN" dirty="0"/>
          </a:p>
          <a:p>
            <a:endParaRPr lang="en-IN" dirty="0"/>
          </a:p>
        </p:txBody>
      </p:sp>
      <p:sp>
        <p:nvSpPr>
          <p:cNvPr id="5" name="TextBox 4">
            <a:extLst>
              <a:ext uri="{FF2B5EF4-FFF2-40B4-BE49-F238E27FC236}">
                <a16:creationId xmlns:a16="http://schemas.microsoft.com/office/drawing/2014/main" xmlns="" id="{6C7BE2C1-6F23-E9D7-A937-95403A077BD9}"/>
              </a:ext>
            </a:extLst>
          </p:cNvPr>
          <p:cNvSpPr txBox="1"/>
          <p:nvPr/>
        </p:nvSpPr>
        <p:spPr>
          <a:xfrm>
            <a:off x="883583" y="1227825"/>
            <a:ext cx="8029100" cy="646331"/>
          </a:xfrm>
          <a:prstGeom prst="rect">
            <a:avLst/>
          </a:prstGeom>
          <a:noFill/>
        </p:spPr>
        <p:txBody>
          <a:bodyPr wrap="square">
            <a:spAutoFit/>
          </a:bodyPr>
          <a:lstStyle/>
          <a:p>
            <a:pPr algn="ctr"/>
            <a:r>
              <a:rPr lang="en-IN" sz="1800" b="1" i="0" dirty="0">
                <a:solidFill>
                  <a:srgbClr val="000000"/>
                </a:solidFill>
                <a:effectLst/>
                <a:latin typeface="Times New Roman" panose="02020603050405020304" pitchFamily="18" charset="0"/>
                <a:cs typeface="Times New Roman" panose="02020603050405020304" pitchFamily="18" charset="0"/>
              </a:rPr>
              <a:t>Hospital Management System/ Online shopping system/Banking System for Learning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40862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656a147690_0_0"/>
          <p:cNvSpPr txBox="1">
            <a:spLocks noGrp="1"/>
          </p:cNvSpPr>
          <p:nvPr>
            <p:ph type="title"/>
          </p:nvPr>
        </p:nvSpPr>
        <p:spPr>
          <a:xfrm>
            <a:off x="0" y="504350"/>
            <a:ext cx="5486100" cy="670800"/>
          </a:xfrm>
          <a:prstGeom prst="rect">
            <a:avLst/>
          </a:prstGeom>
        </p:spPr>
        <p:txBody>
          <a:bodyPr spcFirstLastPara="1" wrap="square" lIns="0" tIns="0" rIns="0" bIns="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200" b="1">
                <a:solidFill>
                  <a:srgbClr val="3A3A3A"/>
                </a:solidFill>
                <a:highlight>
                  <a:srgbClr val="FF3300"/>
                </a:highlight>
              </a:rPr>
              <a:t>Frequently Asked Questions</a:t>
            </a:r>
            <a:endParaRPr sz="3200" b="1">
              <a:solidFill>
                <a:srgbClr val="3A3A3A"/>
              </a:solidFill>
              <a:highlight>
                <a:srgbClr val="FF3300"/>
              </a:highlight>
            </a:endParaRPr>
          </a:p>
          <a:p>
            <a:pPr marL="0" lvl="0" indent="0" algn="l" rtl="0">
              <a:lnSpc>
                <a:spcPct val="115000"/>
              </a:lnSpc>
              <a:spcBef>
                <a:spcPts val="1200"/>
              </a:spcBef>
              <a:spcAft>
                <a:spcPts val="0"/>
              </a:spcAft>
              <a:buClr>
                <a:schemeClr val="dk1"/>
              </a:buClr>
              <a:buSzPts val="1100"/>
              <a:buFont typeface="Arial"/>
              <a:buNone/>
            </a:pPr>
            <a:r>
              <a:rPr lang="en-US" sz="3200" b="1">
                <a:solidFill>
                  <a:srgbClr val="3A3A3A"/>
                </a:solidFill>
                <a:highlight>
                  <a:srgbClr val="FFFFFF"/>
                </a:highlight>
              </a:rPr>
              <a:t> </a:t>
            </a:r>
            <a:endParaRPr sz="3200" b="1">
              <a:solidFill>
                <a:srgbClr val="3A3A3A"/>
              </a:solidFill>
              <a:highlight>
                <a:schemeClr val="dk1"/>
              </a:highlight>
            </a:endParaRPr>
          </a:p>
        </p:txBody>
      </p:sp>
      <p:sp>
        <p:nvSpPr>
          <p:cNvPr id="228" name="Google Shape;228;g2656a147690_0_0"/>
          <p:cNvSpPr txBox="1">
            <a:spLocks noGrp="1"/>
          </p:cNvSpPr>
          <p:nvPr>
            <p:ph type="body" idx="1"/>
          </p:nvPr>
        </p:nvSpPr>
        <p:spPr>
          <a:xfrm>
            <a:off x="457350" y="786445"/>
            <a:ext cx="8229300" cy="39774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 </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#1) What is the difference between a use case diagram and a use case?</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 </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#2) What information is contained in a use case diagram?</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 </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#3) What is an example of a use case?</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 </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#4) What is included in the use case diagram?</a:t>
            </a:r>
            <a:endParaRPr b="1">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a:solidFill>
                  <a:srgbClr val="3A3A3A"/>
                </a:solidFill>
                <a:highlight>
                  <a:srgbClr val="FFFFFF"/>
                </a:highlight>
                <a:latin typeface="Times New Roman"/>
                <a:ea typeface="Times New Roman"/>
                <a:cs typeface="Times New Roman"/>
                <a:sym typeface="Times New Roman"/>
              </a:rPr>
              <a:t> </a:t>
            </a:r>
            <a:endParaRPr>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a:solidFill>
                  <a:srgbClr val="3A3A3A"/>
                </a:solidFill>
                <a:highlight>
                  <a:srgbClr val="FFFFFF"/>
                </a:highlight>
                <a:latin typeface="Times New Roman"/>
                <a:ea typeface="Times New Roman"/>
                <a:cs typeface="Times New Roman"/>
                <a:sym typeface="Times New Roman"/>
              </a:rPr>
              <a:t>Q #5) Name a few UML diagram tools.</a:t>
            </a:r>
            <a:endParaRPr b="1">
              <a:solidFill>
                <a:srgbClr val="3A3A3A"/>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p>
          <a:p>
            <a:pPr marL="0" marR="0" lvl="0" indent="0"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p:txBody>
      </p:sp>
      <p:sp>
        <p:nvSpPr>
          <p:cNvPr id="105" name="Google Shape;105;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What is </a:t>
            </a:r>
            <a:r>
              <a:rPr lang="en-US" sz="2000" b="1" dirty="0">
                <a:latin typeface="Times" panose="02020603050405020304" pitchFamily="18" charset="0"/>
                <a:cs typeface="Times" panose="02020603050405020304" pitchFamily="18" charset="0"/>
              </a:rPr>
              <a:t>Unified Modeling Languag</a:t>
            </a:r>
            <a:r>
              <a:rPr lang="en-US" sz="2400" b="1" dirty="0">
                <a:latin typeface="Times" panose="02020603050405020304" pitchFamily="18" charset="0"/>
                <a:cs typeface="Times" panose="02020603050405020304" pitchFamily="18" charset="0"/>
              </a:rPr>
              <a:t>e</a:t>
            </a:r>
            <a:endPar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endParaRPr>
          </a:p>
          <a:p>
            <a:pPr marL="342900">
              <a:lnSpc>
                <a:spcPct val="150000"/>
              </a:lnSpc>
              <a:spcBef>
                <a:spcPts val="0"/>
              </a:spcBef>
              <a:buSzPts val="2800"/>
            </a:pPr>
            <a:r>
              <a:rPr lang="en-IN" sz="2000" b="1" dirty="0">
                <a:latin typeface="Times" panose="02020603050405020304" pitchFamily="18" charset="0"/>
                <a:ea typeface="Times New Roman"/>
                <a:cs typeface="Times" panose="02020603050405020304" pitchFamily="18" charset="0"/>
                <a:sym typeface="Times New Roman"/>
              </a:rPr>
              <a:t>Use Case Modelling</a:t>
            </a:r>
          </a:p>
          <a:p>
            <a:pPr marL="342900">
              <a:lnSpc>
                <a:spcPct val="150000"/>
              </a:lnSpc>
              <a:spcBef>
                <a:spcPts val="0"/>
              </a:spcBef>
              <a:buSzPts val="2800"/>
            </a:pPr>
            <a:r>
              <a:rPr lang="en-IN" sz="2000" b="1" dirty="0">
                <a:latin typeface="Times" panose="02020603050405020304" pitchFamily="18" charset="0"/>
                <a:ea typeface="Times New Roman"/>
                <a:cs typeface="Times" panose="02020603050405020304" pitchFamily="18" charset="0"/>
                <a:sym typeface="Times New Roman"/>
              </a:rPr>
              <a:t>Components of Use Case Modelling</a:t>
            </a:r>
          </a:p>
          <a:p>
            <a:pPr marL="342900">
              <a:lnSpc>
                <a:spcPct val="150000"/>
              </a:lnSpc>
              <a:spcBef>
                <a:spcPts val="0"/>
              </a:spcBef>
              <a:buSzPts val="2800"/>
            </a:pPr>
            <a:r>
              <a:rPr lang="en-IN" sz="2000" b="1" dirty="0">
                <a:latin typeface="Times" panose="02020603050405020304" pitchFamily="18" charset="0"/>
                <a:ea typeface="Times New Roman"/>
                <a:cs typeface="Times" panose="02020603050405020304" pitchFamily="18" charset="0"/>
                <a:sym typeface="Times New Roman"/>
              </a:rPr>
              <a:t>Finding of Use Case</a:t>
            </a:r>
          </a:p>
          <a:p>
            <a:pPr marL="342900">
              <a:lnSpc>
                <a:spcPct val="150000"/>
              </a:lnSpc>
              <a:spcBef>
                <a:spcPts val="0"/>
              </a:spcBef>
              <a:buSzPts val="2800"/>
            </a:pPr>
            <a:r>
              <a:rPr lang="en-IN" sz="2000" b="1" i="0" dirty="0">
                <a:solidFill>
                  <a:schemeClr val="tx1"/>
                </a:solidFill>
                <a:effectLst/>
                <a:latin typeface="Times" panose="02020603050405020304" pitchFamily="18" charset="0"/>
                <a:cs typeface="Times" panose="02020603050405020304" pitchFamily="18" charset="0"/>
              </a:rPr>
              <a:t>Describing Use Case</a:t>
            </a:r>
          </a:p>
          <a:p>
            <a:pPr marL="342900">
              <a:lnSpc>
                <a:spcPct val="150000"/>
              </a:lnSpc>
              <a:spcBef>
                <a:spcPts val="0"/>
              </a:spcBef>
              <a:buSzPts val="2800"/>
            </a:pPr>
            <a:r>
              <a:rPr lang="en-IN" sz="2000" b="1" dirty="0">
                <a:solidFill>
                  <a:schemeClr val="tx1"/>
                </a:solidFill>
                <a:latin typeface="Times" panose="02020603050405020304" pitchFamily="18" charset="0"/>
                <a:cs typeface="Times" panose="02020603050405020304" pitchFamily="18" charset="0"/>
              </a:rPr>
              <a:t>Practice Question-Library Management System</a:t>
            </a:r>
          </a:p>
          <a:p>
            <a:pPr marL="342900">
              <a:lnSpc>
                <a:spcPct val="150000"/>
              </a:lnSpc>
              <a:spcBef>
                <a:spcPts val="0"/>
              </a:spcBef>
              <a:buSzPts val="2800"/>
            </a:pPr>
            <a:r>
              <a:rPr lang="en-IN" sz="2000" b="1" i="0" dirty="0">
                <a:solidFill>
                  <a:srgbClr val="000000"/>
                </a:solidFill>
                <a:effectLst/>
                <a:latin typeface="Times New Roman" panose="02020603050405020304" pitchFamily="18" charset="0"/>
                <a:cs typeface="Times New Roman" panose="02020603050405020304" pitchFamily="18" charset="0"/>
              </a:rPr>
              <a:t>Practice Questions - Hospital Management System/ Online shopping system/Banking System for Learning </a:t>
            </a:r>
            <a:endParaRPr lang="en-IN" sz="2000" b="1" dirty="0">
              <a:latin typeface="Times New Roman" panose="02020603050405020304" pitchFamily="18" charset="0"/>
              <a:cs typeface="Times New Roman" panose="02020603050405020304" pitchFamily="18" charset="0"/>
            </a:endParaRPr>
          </a:p>
          <a:p>
            <a:pPr marL="342900">
              <a:lnSpc>
                <a:spcPct val="150000"/>
              </a:lnSpc>
              <a:spcBef>
                <a:spcPts val="0"/>
              </a:spcBef>
              <a:buSzPts val="2800"/>
            </a:pPr>
            <a:r>
              <a:rPr lang="en-IN" sz="2000" b="1" dirty="0">
                <a:solidFill>
                  <a:schemeClr val="tx1"/>
                </a:solidFill>
                <a:latin typeface="Times" panose="02020603050405020304" pitchFamily="18" charset="0"/>
                <a:cs typeface="Times" panose="02020603050405020304" pitchFamily="18" charset="0"/>
              </a:rPr>
              <a:t>Practice Questions</a:t>
            </a:r>
          </a:p>
          <a:p>
            <a:pPr marL="0" indent="0">
              <a:lnSpc>
                <a:spcPct val="150000"/>
              </a:lnSpc>
              <a:spcBef>
                <a:spcPts val="0"/>
              </a:spcBef>
              <a:buSzPts val="2800"/>
              <a:buNone/>
            </a:pPr>
            <a:r>
              <a:rPr lang="en-US" sz="2000" b="1" i="0" dirty="0">
                <a:solidFill>
                  <a:schemeClr val="tx1"/>
                </a:solidFill>
                <a:effectLst/>
                <a:latin typeface="Times" panose="02020603050405020304" pitchFamily="18" charset="0"/>
                <a:cs typeface="Times" panose="02020603050405020304" pitchFamily="18" charset="0"/>
              </a:rPr>
              <a:t> </a:t>
            </a:r>
            <a:endParaRPr lang="en-US" altLang="en-US" sz="2000" b="1" baseline="0" dirty="0">
              <a:solidFill>
                <a:schemeClr val="tx1"/>
              </a:solidFill>
              <a:latin typeface="Times" panose="02020603050405020304" pitchFamily="18" charset="0"/>
              <a:cs typeface="Times" panose="02020603050405020304" pitchFamily="18" charset="0"/>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US" sz="1600" dirty="0">
              <a:latin typeface="Times" panose="02020603050405020304" pitchFamily="18" charset="0"/>
              <a:ea typeface="Times New Roman"/>
              <a:cs typeface="Times" panose="02020603050405020304" pitchFamily="18" charset="0"/>
              <a:sym typeface="Times New Roman"/>
            </a:endParaRPr>
          </a:p>
          <a:p>
            <a:pPr marL="342900" marR="0" lvl="0" indent="-342900" algn="l" rtl="0">
              <a:lnSpc>
                <a:spcPct val="150000"/>
              </a:lnSpc>
              <a:spcBef>
                <a:spcPts val="0"/>
              </a:spcBef>
              <a:spcAft>
                <a:spcPts val="0"/>
              </a:spcAft>
              <a:buClr>
                <a:schemeClr val="dk1"/>
              </a:buClr>
              <a:buSzPts val="2800"/>
              <a:buFont typeface="Times New Roman"/>
              <a:buAutoNum type="arabicPeriod"/>
            </a:pPr>
            <a:endParaRPr sz="1800" dirty="0"/>
          </a:p>
        </p:txBody>
      </p:sp>
    </p:spTree>
    <p:extLst>
      <p:ext uri="{BB962C8B-B14F-4D97-AF65-F5344CB8AC3E}">
        <p14:creationId xmlns:p14="http://schemas.microsoft.com/office/powerpoint/2010/main" xmlns="" val="40639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dirty="0"/>
              <a:t>Unified Modeling </a:t>
            </a:r>
            <a:r>
              <a:rPr lang="en-US" sz="3200" dirty="0"/>
              <a:t>Language</a:t>
            </a:r>
            <a:endParaRPr dirty="0"/>
          </a:p>
        </p:txBody>
      </p:sp>
      <p:sp>
        <p:nvSpPr>
          <p:cNvPr id="97" name="Google Shape;97;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99" name="Google Shape;9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3</a:t>
            </a:fld>
            <a:endParaRPr sz="1200" b="0" i="0" u="none" strike="noStrike" cap="none">
              <a:solidFill>
                <a:srgbClr val="898989"/>
              </a:solidFill>
              <a:latin typeface="Tahoma"/>
              <a:ea typeface="Tahoma"/>
              <a:cs typeface="Tahoma"/>
              <a:sym typeface="Tahoma"/>
            </a:endParaRPr>
          </a:p>
        </p:txBody>
      </p:sp>
      <p:sp>
        <p:nvSpPr>
          <p:cNvPr id="100" name="Google Shape;100;p4"/>
          <p:cNvSpPr/>
          <p:nvPr/>
        </p:nvSpPr>
        <p:spPr>
          <a:xfrm>
            <a:off x="609600" y="1941921"/>
            <a:ext cx="8077200" cy="39236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The Unified Modeling Language (UML) was developed jointly by Grady Booch, Ivar Jacobson, and Jim Rumbaugh with contributions from other leading methodologists, software vendors, and many users. The UML provides the application modeling language for: </a:t>
            </a:r>
            <a:endParaRPr sz="1600" dirty="0"/>
          </a:p>
          <a:p>
            <a:pPr marL="0" marR="0" lvl="0" indent="0" algn="l" rtl="0">
              <a:lnSpc>
                <a:spcPct val="100000"/>
              </a:lnSpc>
              <a:spcBef>
                <a:spcPts val="0"/>
              </a:spcBef>
              <a:spcAft>
                <a:spcPts val="0"/>
              </a:spcAft>
              <a:buNone/>
            </a:pPr>
            <a:endParaRPr sz="1600" b="0" i="0" u="none" strike="noStrike" cap="none" dirty="0">
              <a:solidFill>
                <a:schemeClr val="dk1"/>
              </a:solidFill>
              <a:latin typeface="Times New Roman"/>
              <a:ea typeface="Times New Roman"/>
              <a:cs typeface="Times New Roman"/>
              <a:sym typeface="Times New Roman"/>
            </a:endParaRPr>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Process modeling/ Requirement Analysis with Use-cases. </a:t>
            </a:r>
            <a:endParaRPr sz="1600" dirty="0"/>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Static Design with Class and object modeling.</a:t>
            </a:r>
            <a:endParaRPr sz="1600" dirty="0"/>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Dynamic Design with sequence, collaboration and activity diagrams. </a:t>
            </a:r>
            <a:endParaRPr sz="1600" dirty="0"/>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Realtime Systems design models</a:t>
            </a:r>
            <a:endParaRPr sz="1600" dirty="0"/>
          </a:p>
          <a:p>
            <a:pPr marL="0" marR="0" lvl="1" indent="-127000" algn="l" rtl="0">
              <a:lnSpc>
                <a:spcPct val="100000"/>
              </a:lnSpc>
              <a:spcBef>
                <a:spcPts val="0"/>
              </a:spcBef>
              <a:spcAft>
                <a:spcPts val="0"/>
              </a:spcAft>
              <a:buClr>
                <a:srgbClr val="000000"/>
              </a:buClr>
              <a:buSzPts val="2000"/>
              <a:buFont typeface="Arial"/>
              <a:buChar char="•"/>
            </a:pPr>
            <a:r>
              <a:rPr lang="en-US" sz="1600" b="0" i="0" u="none" strike="noStrike" cap="none" dirty="0">
                <a:solidFill>
                  <a:schemeClr val="dk1"/>
                </a:solidFill>
                <a:latin typeface="Times New Roman"/>
                <a:ea typeface="Times New Roman"/>
                <a:cs typeface="Times New Roman"/>
                <a:sym typeface="Times New Roman"/>
              </a:rPr>
              <a:t>Distribution and deployment modeling.</a:t>
            </a:r>
            <a:endParaRPr sz="1600" dirty="0"/>
          </a:p>
          <a:p>
            <a:pPr marL="0" marR="0" lvl="1" indent="0" algn="l" rtl="0">
              <a:lnSpc>
                <a:spcPct val="100000"/>
              </a:lnSpc>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Phases of System Development</a:t>
            </a:r>
            <a:endParaRPr/>
          </a:p>
        </p:txBody>
      </p:sp>
      <p:sp>
        <p:nvSpPr>
          <p:cNvPr id="106" name="Google Shape;106;p61" descr="Rectangle: Click to edit Master text styles&#10;Second level&#10;Third level&#10;Fourth level&#10;Fifth level"/>
          <p:cNvSpPr txBox="1">
            <a:spLocks noGrp="1"/>
          </p:cNvSpPr>
          <p:nvPr>
            <p:ph type="body" idx="1"/>
          </p:nvPr>
        </p:nvSpPr>
        <p:spPr>
          <a:xfrm>
            <a:off x="685800" y="1040130"/>
            <a:ext cx="7772400" cy="4114800"/>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Requirement Analysis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The functionality users require from the system</a:t>
            </a:r>
            <a:endParaRPr/>
          </a:p>
          <a:p>
            <a:pPr marL="914400" lvl="1" indent="-342900" algn="l" rtl="0">
              <a:lnSpc>
                <a:spcPct val="90000"/>
              </a:lnSpc>
              <a:spcBef>
                <a:spcPts val="500"/>
              </a:spcBef>
              <a:spcAft>
                <a:spcPts val="0"/>
              </a:spcAft>
              <a:buSzPts val="1800"/>
              <a:buChar char="•"/>
            </a:pPr>
            <a:r>
              <a:rPr lang="en-US" sz="1800" b="1">
                <a:solidFill>
                  <a:srgbClr val="A5273C"/>
                </a:solidFill>
                <a:latin typeface="Times New Roman"/>
                <a:ea typeface="Times New Roman"/>
                <a:cs typeface="Times New Roman"/>
                <a:sym typeface="Times New Roman"/>
              </a:rPr>
              <a:t>Use-case model</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OO Analysis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Discovering classes and relationships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Class diagram</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OO Design </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Result of Analysis expanded into technical solution</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Sequence diagram, state diagram, etc.</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Results in detailed specs for the coding phase</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Implementation (Programming/coding)</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Models are converted into code</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Testing</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Unit tests, integration tests, system tests and acceptance tests.</a:t>
            </a:r>
            <a:endParaRPr/>
          </a:p>
        </p:txBody>
      </p:sp>
      <p:sp>
        <p:nvSpPr>
          <p:cNvPr id="107" name="Google Shape;107;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09" name="Google Shape;109;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4</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Use-Case Modeling</a:t>
            </a:r>
            <a:endParaRPr/>
          </a:p>
        </p:txBody>
      </p:sp>
      <p:sp>
        <p:nvSpPr>
          <p:cNvPr id="115" name="Google Shape;115;p62" descr="Rectangle: Click to edit Master text styles&#10;Second level&#10;Third level&#10;Fourth level&#10;Fifth level"/>
          <p:cNvSpPr txBox="1">
            <a:spLocks noGrp="1"/>
          </p:cNvSpPr>
          <p:nvPr>
            <p:ph type="body" idx="1"/>
          </p:nvPr>
        </p:nvSpPr>
        <p:spPr>
          <a:xfrm>
            <a:off x="457200" y="1257300"/>
            <a:ext cx="8229240" cy="432450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In use-case modeling, the system is looked upon as a black box whose boundaries are defined by its functionality to external stimuli.</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The actual description of the use-case is usually given in plain text. A popular notation promoted by UML is the stick figure notation.</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We will look into the details of text representation later. Both visual and text representation are needed for a complete view.</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 use-case model represents the use-case view of the system. A use-case view of a system may consist of many Use-case diagrams.</a:t>
            </a:r>
            <a:endParaRPr/>
          </a:p>
          <a:p>
            <a:pPr marL="457200" lvl="0" indent="-342900" algn="l"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An use-case diagram shows (the system), the actors, the use-cases and the relationship among them.</a:t>
            </a:r>
            <a:endParaRPr/>
          </a:p>
          <a:p>
            <a:pPr marL="457200" lvl="0" indent="-342900" algn="l" rtl="0">
              <a:lnSpc>
                <a:spcPct val="90000"/>
              </a:lnSpc>
              <a:spcBef>
                <a:spcPts val="1000"/>
              </a:spcBef>
              <a:spcAft>
                <a:spcPts val="0"/>
              </a:spcAft>
              <a:buSzPts val="1800"/>
              <a:buFont typeface="Noto Sans Symbols"/>
              <a:buNone/>
            </a:pPr>
            <a:endParaRPr sz="1800">
              <a:latin typeface="Times New Roman"/>
              <a:ea typeface="Times New Roman"/>
              <a:cs typeface="Times New Roman"/>
              <a:sym typeface="Times New Roman"/>
            </a:endParaRPr>
          </a:p>
        </p:txBody>
      </p:sp>
      <p:sp>
        <p:nvSpPr>
          <p:cNvPr id="116" name="Google Shape;11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18" name="Google Shape;11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5</a:t>
            </a:fld>
            <a:endParaRPr sz="1200" b="0" i="0" u="none" strike="noStrike" cap="none">
              <a:solidFill>
                <a:srgbClr val="898989"/>
              </a:solidFill>
              <a:latin typeface="Tahoma"/>
              <a:ea typeface="Tahoma"/>
              <a:cs typeface="Tahoma"/>
              <a:sym typeface="Tahoma"/>
            </a:endParaRPr>
          </a:p>
        </p:txBody>
      </p:sp>
      <p:sp>
        <p:nvSpPr>
          <p:cNvPr id="119" name="Google Shape;119;p62"/>
          <p:cNvSpPr/>
          <p:nvPr/>
        </p:nvSpPr>
        <p:spPr>
          <a:xfrm>
            <a:off x="838200" y="4114800"/>
            <a:ext cx="184150" cy="47625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hlink"/>
              </a:buClr>
              <a:buSzPts val="3080"/>
              <a:buFont typeface="Noto Sans Symbols"/>
              <a:buNone/>
            </a:pPr>
            <a:endParaRPr sz="2800" b="0" i="0" u="none" strike="noStrike" cap="non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Components of Use-case Model</a:t>
            </a:r>
            <a:endParaRPr/>
          </a:p>
        </p:txBody>
      </p:sp>
      <p:sp>
        <p:nvSpPr>
          <p:cNvPr id="125" name="Google Shape;125;p63" descr="Rectangle: Click to edit Master text styles&#10;Second level&#10;Third level&#10;Fourth level&#10;Fifth level"/>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The components of a Use-case model are:</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System Modeled</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Actors </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Use-cases </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Stimulus</a:t>
            </a:r>
            <a:endParaRPr/>
          </a:p>
          <a:p>
            <a:pPr marL="457200" lvl="0" indent="-342900" algn="l" rtl="0">
              <a:lnSpc>
                <a:spcPct val="90000"/>
              </a:lnSpc>
              <a:spcBef>
                <a:spcPts val="1000"/>
              </a:spcBef>
              <a:spcAft>
                <a:spcPts val="0"/>
              </a:spcAft>
              <a:buSzPts val="1800"/>
              <a:buFont typeface="Noto Sans Symbols"/>
              <a:buNone/>
            </a:pPr>
            <a:endParaRPr sz="1800">
              <a:latin typeface="Times New Roman"/>
              <a:ea typeface="Times New Roman"/>
              <a:cs typeface="Times New Roman"/>
              <a:sym typeface="Times New Roman"/>
            </a:endParaRPr>
          </a:p>
        </p:txBody>
      </p:sp>
      <p:sp>
        <p:nvSpPr>
          <p:cNvPr id="126" name="Google Shape;126;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28" name="Google Shape;128;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6</a:t>
            </a:fld>
            <a:endParaRPr sz="1200" b="0" i="0" u="none" strike="noStrike" cap="none">
              <a:solidFill>
                <a:srgbClr val="898989"/>
              </a:solidFill>
              <a:latin typeface="Tahoma"/>
              <a:ea typeface="Tahoma"/>
              <a:cs typeface="Tahoma"/>
              <a:sym typeface="Tahoma"/>
            </a:endParaRPr>
          </a:p>
        </p:txBody>
      </p:sp>
      <p:sp>
        <p:nvSpPr>
          <p:cNvPr id="129" name="Google Shape;129;p63"/>
          <p:cNvSpPr/>
          <p:nvPr/>
        </p:nvSpPr>
        <p:spPr>
          <a:xfrm>
            <a:off x="3276600" y="4267200"/>
            <a:ext cx="838200" cy="228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Tahoma"/>
              <a:ea typeface="Tahoma"/>
              <a:cs typeface="Tahoma"/>
              <a:sym typeface="Tahoma"/>
            </a:endParaRPr>
          </a:p>
        </p:txBody>
      </p:sp>
      <p:pic>
        <p:nvPicPr>
          <p:cNvPr id="130" name="Google Shape;130;p63"/>
          <p:cNvPicPr preferRelativeResize="0"/>
          <p:nvPr/>
        </p:nvPicPr>
        <p:blipFill rotWithShape="1">
          <a:blip r:embed="rId3">
            <a:alphaModFix/>
          </a:blip>
          <a:srcRect/>
          <a:stretch/>
        </p:blipFill>
        <p:spPr>
          <a:xfrm>
            <a:off x="2895600" y="3505200"/>
            <a:ext cx="1009650" cy="866775"/>
          </a:xfrm>
          <a:prstGeom prst="rect">
            <a:avLst/>
          </a:prstGeom>
          <a:noFill/>
          <a:ln>
            <a:noFill/>
          </a:ln>
        </p:spPr>
      </p:pic>
      <p:sp>
        <p:nvSpPr>
          <p:cNvPr id="131" name="Google Shape;131;p63"/>
          <p:cNvSpPr/>
          <p:nvPr/>
        </p:nvSpPr>
        <p:spPr>
          <a:xfrm>
            <a:off x="4572000" y="3048000"/>
            <a:ext cx="914400" cy="1219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Tahoma"/>
              <a:ea typeface="Tahoma"/>
              <a:cs typeface="Tahoma"/>
              <a:sym typeface="Tahoma"/>
            </a:endParaRPr>
          </a:p>
        </p:txBody>
      </p:sp>
      <p:cxnSp>
        <p:nvCxnSpPr>
          <p:cNvPr id="132" name="Google Shape;132;p63"/>
          <p:cNvCxnSpPr/>
          <p:nvPr/>
        </p:nvCxnSpPr>
        <p:spPr>
          <a:xfrm>
            <a:off x="2819400" y="5105400"/>
            <a:ext cx="838200" cy="0"/>
          </a:xfrm>
          <a:prstGeom prst="straightConnector1">
            <a:avLst/>
          </a:prstGeom>
          <a:noFill/>
          <a:ln w="9525" cap="flat" cmpd="sng">
            <a:solidFill>
              <a:schemeClr val="dk1"/>
            </a:solidFill>
            <a:prstDash val="solid"/>
            <a:round/>
            <a:headEnd type="none" w="med" len="med"/>
            <a:tailEnd type="stealth" w="med" len="med"/>
          </a:ln>
        </p:spPr>
      </p:cxnSp>
      <p:sp>
        <p:nvSpPr>
          <p:cNvPr id="133" name="Google Shape;133;p63"/>
          <p:cNvSpPr txBox="1"/>
          <p:nvPr/>
        </p:nvSpPr>
        <p:spPr>
          <a:xfrm>
            <a:off x="4419600" y="2819400"/>
            <a:ext cx="1235075" cy="2746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System Name</a:t>
            </a:r>
            <a:endParaRPr/>
          </a:p>
        </p:txBody>
      </p:sp>
      <p:sp>
        <p:nvSpPr>
          <p:cNvPr id="134" name="Google Shape;134;p63"/>
          <p:cNvSpPr txBox="1"/>
          <p:nvPr/>
        </p:nvSpPr>
        <p:spPr>
          <a:xfrm>
            <a:off x="3184525" y="3917950"/>
            <a:ext cx="608013" cy="2746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name</a:t>
            </a:r>
            <a:endParaRPr/>
          </a:p>
        </p:txBody>
      </p:sp>
      <p:sp>
        <p:nvSpPr>
          <p:cNvPr id="135" name="Google Shape;135;p63"/>
          <p:cNvSpPr txBox="1"/>
          <p:nvPr/>
        </p:nvSpPr>
        <p:spPr>
          <a:xfrm>
            <a:off x="3276600" y="4267200"/>
            <a:ext cx="869950" cy="2746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Use-case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System</a:t>
            </a:r>
            <a:endParaRPr/>
          </a:p>
        </p:txBody>
      </p:sp>
      <p:sp>
        <p:nvSpPr>
          <p:cNvPr id="141" name="Google Shape;141;p64" descr="Rectangle: Click to edit Master text styles&#10;Second level&#10;Third level&#10;Fourth level&#10;Fifth level"/>
          <p:cNvSpPr txBox="1">
            <a:spLocks noGrp="1"/>
          </p:cNvSpPr>
          <p:nvPr>
            <p:ph type="body" idx="1"/>
          </p:nvPr>
        </p:nvSpPr>
        <p:spPr>
          <a:xfrm>
            <a:off x="457380" y="125076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As a part of the use-case modeling, the boundaries of the system are developed.</a:t>
            </a:r>
            <a:endParaRPr/>
          </a:p>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System in the use-case diagram is a box with the name appearing on the top.</a:t>
            </a:r>
            <a:endParaRPr/>
          </a:p>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Define the scope of the system that you are going to design with your MyRo. (software scope)</a:t>
            </a:r>
            <a:endParaRPr/>
          </a:p>
        </p:txBody>
      </p:sp>
      <p:sp>
        <p:nvSpPr>
          <p:cNvPr id="142" name="Google Shape;142;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44" name="Google Shape;144;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7</a:t>
            </a:fld>
            <a:endParaRPr sz="1200" b="0" i="0" u="none" strike="noStrike" cap="none">
              <a:solidFill>
                <a:srgbClr val="898989"/>
              </a:solidFill>
              <a:latin typeface="Tahoma"/>
              <a:ea typeface="Tahoma"/>
              <a:cs typeface="Tahoma"/>
              <a:sym typeface="Tahoma"/>
            </a:endParaRPr>
          </a:p>
        </p:txBody>
      </p:sp>
      <p:sp>
        <p:nvSpPr>
          <p:cNvPr id="145" name="Google Shape;145;p64"/>
          <p:cNvSpPr/>
          <p:nvPr/>
        </p:nvSpPr>
        <p:spPr>
          <a:xfrm>
            <a:off x="4670700" y="3279775"/>
            <a:ext cx="1371600" cy="1371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6" name="Google Shape;146;p64"/>
          <p:cNvSpPr txBox="1"/>
          <p:nvPr/>
        </p:nvSpPr>
        <p:spPr>
          <a:xfrm>
            <a:off x="4648200" y="4343400"/>
            <a:ext cx="1931988"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Tahoma"/>
                <a:ea typeface="Tahoma"/>
                <a:cs typeface="Tahoma"/>
                <a:sym typeface="Tahoma"/>
              </a:rPr>
              <a:t>MyRo Software Appln.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6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Actors</a:t>
            </a:r>
            <a:endParaRPr/>
          </a:p>
        </p:txBody>
      </p:sp>
      <p:sp>
        <p:nvSpPr>
          <p:cNvPr id="152" name="Google Shape;152;p65" descr="Rectangle: Click to edit Master text styles&#10;Second level&#10;Third level&#10;Fourth level&#10;Fifth level"/>
          <p:cNvSpPr txBox="1">
            <a:spLocks noGrp="1"/>
          </p:cNvSpPr>
          <p:nvPr>
            <p:ph type="body" idx="1"/>
          </p:nvPr>
        </p:nvSpPr>
        <p:spPr>
          <a:xfrm>
            <a:off x="914040" y="1371600"/>
            <a:ext cx="7772400" cy="411480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An actor is something or someone that interacts with the system.</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Actor communicates with the system by sending and receiving messages.</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An actor provides the stimulus to activate an Use-case.</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Message sent by an actor may result in more messages to actors and to Use-cases.</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Actors can be ranked: primary and secondary; passive and active.</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Actor is a role not an individual instance.</a:t>
            </a:r>
            <a:endParaRPr/>
          </a:p>
        </p:txBody>
      </p:sp>
      <p:sp>
        <p:nvSpPr>
          <p:cNvPr id="153" name="Google Shape;153;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55" name="Google Shape;155;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8</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6"/>
          <p:cNvSpPr txBox="1">
            <a:spLocks noGrp="1"/>
          </p:cNvSpPr>
          <p:nvPr>
            <p:ph type="title"/>
          </p:nvPr>
        </p:nvSpPr>
        <p:spPr>
          <a:xfrm>
            <a:off x="148590" y="0"/>
            <a:ext cx="533745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a:t>Finding Actors</a:t>
            </a:r>
            <a:endParaRPr/>
          </a:p>
        </p:txBody>
      </p:sp>
      <p:sp>
        <p:nvSpPr>
          <p:cNvPr id="161" name="Google Shape;161;p66" descr="Rectangle: Click to edit Master text styles&#10;Second level&#10;Third level&#10;Fourth level&#10;Fifth level"/>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The actors of a system can be identified by answering a number of questions:</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Who will use the functionality of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Who will maintain the system?</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devices does the system need to handle?</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What other system does this system need to interact?</a:t>
            </a:r>
            <a:endParaRPr/>
          </a:p>
          <a:p>
            <a:pPr marL="914400" lvl="1" indent="-342900" algn="l" rtl="0">
              <a:lnSpc>
                <a:spcPct val="90000"/>
              </a:lnSpc>
              <a:spcBef>
                <a:spcPts val="500"/>
              </a:spcBef>
              <a:spcAft>
                <a:spcPts val="0"/>
              </a:spcAft>
              <a:buSzPts val="1800"/>
              <a:buChar char="•"/>
            </a:pPr>
            <a:r>
              <a:rPr lang="en-US" sz="1800">
                <a:latin typeface="Times New Roman"/>
                <a:ea typeface="Times New Roman"/>
                <a:cs typeface="Times New Roman"/>
                <a:sym typeface="Times New Roman"/>
              </a:rPr>
              <a:t>Who or what has interest in the results of this system?</a:t>
            </a:r>
            <a:endParaRPr/>
          </a:p>
        </p:txBody>
      </p:sp>
      <p:sp>
        <p:nvSpPr>
          <p:cNvPr id="162" name="Google Shape;162;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88888"/>
                </a:solidFill>
                <a:latin typeface="Tahoma"/>
                <a:ea typeface="Tahoma"/>
                <a:cs typeface="Tahoma"/>
                <a:sym typeface="Tahoma"/>
              </a:rPr>
              <a:t>1/8/2024</a:t>
            </a:r>
            <a:endParaRPr sz="1200" b="0" i="0" u="none" strike="noStrike" cap="none">
              <a:solidFill>
                <a:srgbClr val="888888"/>
              </a:solidFill>
              <a:latin typeface="Tahoma"/>
              <a:ea typeface="Tahoma"/>
              <a:cs typeface="Tahoma"/>
              <a:sym typeface="Tahoma"/>
            </a:endParaRPr>
          </a:p>
        </p:txBody>
      </p:sp>
      <p:sp>
        <p:nvSpPr>
          <p:cNvPr id="164" name="Google Shape;164;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None/>
              </a:pPr>
              <a:t>9</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1252</Words>
  <Application>Microsoft Office PowerPoint</Application>
  <PresentationFormat>On-screen Show (4:3)</PresentationFormat>
  <Paragraphs>185</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Times New Roman</vt:lpstr>
      <vt:lpstr>Calibri</vt:lpstr>
      <vt:lpstr>Times</vt:lpstr>
      <vt:lpstr>Tahoma</vt:lpstr>
      <vt:lpstr>Noto Sans Symbols</vt:lpstr>
      <vt:lpstr>Office Theme</vt:lpstr>
      <vt:lpstr>Slide 1</vt:lpstr>
      <vt:lpstr>Slide 2</vt:lpstr>
      <vt:lpstr>Unified Modeling Language</vt:lpstr>
      <vt:lpstr>Phases of System Development</vt:lpstr>
      <vt:lpstr>Use-Case Modeling</vt:lpstr>
      <vt:lpstr>Components of Use-case Model</vt:lpstr>
      <vt:lpstr>System</vt:lpstr>
      <vt:lpstr>Actors</vt:lpstr>
      <vt:lpstr>Finding Actors</vt:lpstr>
      <vt:lpstr>Use-cases</vt:lpstr>
      <vt:lpstr>Finding Use-cases</vt:lpstr>
      <vt:lpstr>Describing Use-cases</vt:lpstr>
      <vt:lpstr>Example</vt:lpstr>
      <vt:lpstr>Library Management System </vt:lpstr>
      <vt:lpstr>Explanation</vt:lpstr>
      <vt:lpstr>Explanation(Cont..)</vt:lpstr>
      <vt:lpstr>Practice Example</vt:lpstr>
      <vt:lpstr>Frequently Asked Questions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vl</cp:lastModifiedBy>
  <cp:revision>3</cp:revision>
  <dcterms:created xsi:type="dcterms:W3CDTF">2010-04-09T07:36:15Z</dcterms:created>
  <dcterms:modified xsi:type="dcterms:W3CDTF">2024-02-06T13:37:15Z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