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565" r:id="rId2"/>
    <p:sldId id="600" r:id="rId3"/>
    <p:sldId id="536" r:id="rId4"/>
    <p:sldId id="602" r:id="rId5"/>
    <p:sldId id="601" r:id="rId6"/>
    <p:sldId id="537" r:id="rId7"/>
    <p:sldId id="603" r:id="rId8"/>
    <p:sldId id="604" r:id="rId9"/>
    <p:sldId id="605" r:id="rId10"/>
    <p:sldId id="606" r:id="rId11"/>
    <p:sldId id="607" r:id="rId12"/>
    <p:sldId id="535" r:id="rId13"/>
    <p:sldId id="542" r:id="rId14"/>
    <p:sldId id="618" r:id="rId15"/>
    <p:sldId id="619" r:id="rId16"/>
    <p:sldId id="620" r:id="rId17"/>
    <p:sldId id="621" r:id="rId18"/>
    <p:sldId id="622" r:id="rId19"/>
    <p:sldId id="623" r:id="rId20"/>
    <p:sldId id="608" r:id="rId21"/>
    <p:sldId id="609" r:id="rId22"/>
    <p:sldId id="610" r:id="rId23"/>
    <p:sldId id="611" r:id="rId24"/>
    <p:sldId id="612" r:id="rId25"/>
    <p:sldId id="613" r:id="rId26"/>
    <p:sldId id="614" r:id="rId27"/>
    <p:sldId id="624" r:id="rId28"/>
    <p:sldId id="625" r:id="rId29"/>
    <p:sldId id="615" r:id="rId30"/>
    <p:sldId id="616" r:id="rId31"/>
    <p:sldId id="617" r:id="rId32"/>
    <p:sldId id="626" r:id="rId33"/>
    <p:sldId id="629" r:id="rId34"/>
    <p:sldId id="630" r:id="rId35"/>
    <p:sldId id="631" r:id="rId36"/>
    <p:sldId id="628" r:id="rId37"/>
    <p:sldId id="648" r:id="rId38"/>
    <p:sldId id="632" r:id="rId39"/>
    <p:sldId id="633" r:id="rId40"/>
    <p:sldId id="634" r:id="rId41"/>
    <p:sldId id="635" r:id="rId42"/>
    <p:sldId id="636" r:id="rId43"/>
    <p:sldId id="637" r:id="rId44"/>
    <p:sldId id="638" r:id="rId45"/>
    <p:sldId id="639" r:id="rId46"/>
    <p:sldId id="640" r:id="rId47"/>
    <p:sldId id="641" r:id="rId48"/>
    <p:sldId id="642" r:id="rId49"/>
    <p:sldId id="643" r:id="rId50"/>
    <p:sldId id="644" r:id="rId51"/>
    <p:sldId id="645" r:id="rId52"/>
    <p:sldId id="647" r:id="rId53"/>
    <p:sldId id="646" r:id="rId54"/>
    <p:sldId id="649" r:id="rId55"/>
    <p:sldId id="515"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FFFF"/>
    <a:srgbClr val="F6CAD4"/>
    <a:srgbClr val="F9B9EB"/>
    <a:srgbClr val="F139E4"/>
    <a:srgbClr val="FFFF66"/>
    <a:srgbClr val="3A30FA"/>
    <a:srgbClr val="FF6600"/>
    <a:srgbClr val="B8525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t>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t>‹#›</a:t>
            </a:fld>
            <a:endParaRPr lang="en-US"/>
          </a:p>
        </p:txBody>
      </p:sp>
    </p:spTree>
    <p:extLst>
      <p:ext uri="{BB962C8B-B14F-4D97-AF65-F5344CB8AC3E}">
        <p14:creationId xmlns:p14="http://schemas.microsoft.com/office/powerpoint/2010/main" val="4988763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12868-65FD-4572-A383-97DC0EC9B913}" type="slidenum">
              <a:rPr lang="en-US" smtClean="0"/>
              <a:t>1</a:t>
            </a:fld>
            <a:endParaRPr lang="en-US"/>
          </a:p>
        </p:txBody>
      </p:sp>
    </p:spTree>
    <p:extLst>
      <p:ext uri="{BB962C8B-B14F-4D97-AF65-F5344CB8AC3E}">
        <p14:creationId xmlns:p14="http://schemas.microsoft.com/office/powerpoint/2010/main" val="3780655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Date Placeholder 3">
            <a:extLst>
              <a:ext uri="{FF2B5EF4-FFF2-40B4-BE49-F238E27FC236}">
                <a16:creationId xmlns:a16="http://schemas.microsoft.com/office/drawing/2014/main" id="{09C08359-D077-1953-1C03-3AF2924ACA35}"/>
              </a:ext>
            </a:extLst>
          </p:cNvPr>
          <p:cNvSpPr>
            <a:spLocks noGrp="1"/>
          </p:cNvSpPr>
          <p:nvPr>
            <p:ph type="dt" sz="half" idx="10"/>
          </p:nvPr>
        </p:nvSpPr>
        <p:spPr>
          <a:xfrm>
            <a:off x="152400" y="6629400"/>
            <a:ext cx="2286000" cy="178954"/>
          </a:xfrm>
          <a:prstGeom prst="rect">
            <a:avLst/>
          </a:prstGeom>
        </p:spPr>
        <p:txBody>
          <a:bodyPr/>
          <a:lstStyle>
            <a:lvl1pPr>
              <a:defRPr>
                <a:solidFill>
                  <a:schemeClr val="bg1"/>
                </a:solidFill>
              </a:defRPr>
            </a:lvl1pPr>
          </a:lstStyle>
          <a:p>
            <a:endParaRPr lang="en-US" dirty="0"/>
          </a:p>
        </p:txBody>
      </p:sp>
      <p:sp>
        <p:nvSpPr>
          <p:cNvPr id="8" name="Footer Placeholder 4">
            <a:extLst>
              <a:ext uri="{FF2B5EF4-FFF2-40B4-BE49-F238E27FC236}">
                <a16:creationId xmlns:a16="http://schemas.microsoft.com/office/drawing/2014/main" id="{2C12ADA3-D011-FD59-2DDF-41C39A46C8EC}"/>
              </a:ext>
            </a:extLst>
          </p:cNvPr>
          <p:cNvSpPr>
            <a:spLocks noGrp="1"/>
          </p:cNvSpPr>
          <p:nvPr>
            <p:ph type="ftr" sz="quarter" idx="11"/>
          </p:nvPr>
        </p:nvSpPr>
        <p:spPr>
          <a:xfrm>
            <a:off x="3124200" y="6629400"/>
            <a:ext cx="2895600" cy="196850"/>
          </a:xfrm>
          <a:prstGeom prst="rect">
            <a:avLst/>
          </a:prstGeom>
        </p:spPr>
        <p:txBody>
          <a:bodyPr/>
          <a:lstStyle>
            <a:lvl1pPr>
              <a:defRPr>
                <a:solidFill>
                  <a:schemeClr val="bg1"/>
                </a:solidFill>
              </a:defRPr>
            </a:lvl1pPr>
          </a:lstStyle>
          <a:p>
            <a:pPr>
              <a:defRPr/>
            </a:pPr>
            <a:r>
              <a:rPr lang="en-US" dirty="0"/>
              <a:t>Dr. Suhaib Ahmed Batt</a:t>
            </a:r>
          </a:p>
        </p:txBody>
      </p:sp>
      <p:sp>
        <p:nvSpPr>
          <p:cNvPr id="9" name="Slide Number Placeholder 5">
            <a:extLst>
              <a:ext uri="{FF2B5EF4-FFF2-40B4-BE49-F238E27FC236}">
                <a16:creationId xmlns:a16="http://schemas.microsoft.com/office/drawing/2014/main" id="{F5C88DB5-1D0A-D1D0-EDC4-74C4A7384623}"/>
              </a:ext>
            </a:extLst>
          </p:cNvPr>
          <p:cNvSpPr>
            <a:spLocks noGrp="1"/>
          </p:cNvSpPr>
          <p:nvPr>
            <p:ph type="sldNum" sz="quarter" idx="12"/>
          </p:nvPr>
        </p:nvSpPr>
        <p:spPr>
          <a:xfrm>
            <a:off x="6553200" y="6629400"/>
            <a:ext cx="2133600" cy="178955"/>
          </a:xfrm>
          <a:prstGeom prst="rect">
            <a:avLst/>
          </a:prstGeom>
        </p:spPr>
        <p:txBody>
          <a:bodyPr/>
          <a:lstStyle>
            <a:lvl1pPr>
              <a:defRPr>
                <a:solidFill>
                  <a:schemeClr val="bg1"/>
                </a:solidFill>
              </a:defRPr>
            </a:lvl1pPr>
          </a:lstStyle>
          <a:p>
            <a:fld id="{8BD8F058-9003-4658-AA47-7D4800AF7EA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a:xfrm>
            <a:off x="152400" y="6629400"/>
            <a:ext cx="2286000" cy="178954"/>
          </a:xfrm>
          <a:prstGeom prst="rect">
            <a:avLst/>
          </a:prstGeom>
        </p:spPr>
        <p:txBody>
          <a:bodyPr/>
          <a:lstStyle>
            <a:lvl1pPr>
              <a:defRPr>
                <a:solidFill>
                  <a:schemeClr val="bg1"/>
                </a:solidFill>
              </a:defRPr>
            </a:lvl1pPr>
          </a:lstStyle>
          <a:p>
            <a:endParaRPr lang="en-US" dirty="0"/>
          </a:p>
        </p:txBody>
      </p:sp>
      <p:sp>
        <p:nvSpPr>
          <p:cNvPr id="11" name="Footer Placeholder 4"/>
          <p:cNvSpPr>
            <a:spLocks noGrp="1"/>
          </p:cNvSpPr>
          <p:nvPr>
            <p:ph type="ftr" sz="quarter" idx="11"/>
          </p:nvPr>
        </p:nvSpPr>
        <p:spPr>
          <a:xfrm>
            <a:off x="3124200" y="6629400"/>
            <a:ext cx="2895600" cy="196850"/>
          </a:xfrm>
          <a:prstGeom prst="rect">
            <a:avLst/>
          </a:prstGeom>
        </p:spPr>
        <p:txBody>
          <a:bodyPr/>
          <a:lstStyle>
            <a:lvl1pPr>
              <a:defRPr>
                <a:solidFill>
                  <a:schemeClr val="bg1"/>
                </a:solidFill>
              </a:defRPr>
            </a:lvl1pPr>
          </a:lstStyle>
          <a:p>
            <a:pPr>
              <a:defRPr/>
            </a:pPr>
            <a:r>
              <a:rPr lang="en-US" dirty="0"/>
              <a:t>Dr. Suhaib Ahmed Batt</a:t>
            </a:r>
          </a:p>
        </p:txBody>
      </p:sp>
      <p:sp>
        <p:nvSpPr>
          <p:cNvPr id="12" name="Slide Number Placeholder 5"/>
          <p:cNvSpPr>
            <a:spLocks noGrp="1"/>
          </p:cNvSpPr>
          <p:nvPr>
            <p:ph type="sldNum" sz="quarter" idx="12"/>
          </p:nvPr>
        </p:nvSpPr>
        <p:spPr>
          <a:xfrm>
            <a:off x="6553200" y="6629400"/>
            <a:ext cx="2133600" cy="178955"/>
          </a:xfrm>
          <a:prstGeom prst="rect">
            <a:avLst/>
          </a:prstGeom>
        </p:spPr>
        <p:txBody>
          <a:bodyPr/>
          <a:lstStyle>
            <a:lvl1pPr>
              <a:defRPr>
                <a:solidFill>
                  <a:schemeClr val="bg1"/>
                </a:solidFill>
              </a:defRPr>
            </a:lvl1pPr>
          </a:lstStyle>
          <a:p>
            <a:fld id="{8BD8F058-9003-4658-AA47-7D4800AF7EA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583684"/>
            <a:ext cx="9144000" cy="2743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dirty="0">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
        <p:nvSpPr>
          <p:cNvPr id="4" name="Date Placeholder 3"/>
          <p:cNvSpPr>
            <a:spLocks noGrp="1"/>
          </p:cNvSpPr>
          <p:nvPr>
            <p:ph type="dt" sz="half" idx="2"/>
          </p:nvPr>
        </p:nvSpPr>
        <p:spPr>
          <a:xfrm>
            <a:off x="76200" y="6594307"/>
            <a:ext cx="2362200" cy="263693"/>
          </a:xfrm>
          <a:prstGeom prst="rect">
            <a:avLst/>
          </a:prstGeom>
        </p:spPr>
        <p:txBody>
          <a:bodyPr vert="horz" wrap="square" lIns="91440" tIns="45720" rIns="91440" bIns="45720" numCol="1" anchor="ctr" anchorCtr="0" compatLnSpc="1"/>
          <a:lstStyle>
            <a:lvl1pPr>
              <a:defRPr sz="1200" b="1">
                <a:solidFill>
                  <a:schemeClr val="bg1"/>
                </a:solidFill>
                <a:latin typeface="Times New Roman" panose="02020603050405020304" pitchFamily="18" charset="0"/>
                <a:cs typeface="Times New Roman" panose="02020603050405020304" pitchFamily="18" charset="0"/>
              </a:defRPr>
            </a:lvl1pPr>
          </a:lstStyle>
          <a:p>
            <a:endParaRPr lang="en-US" dirty="0"/>
          </a:p>
        </p:txBody>
      </p:sp>
      <p:sp>
        <p:nvSpPr>
          <p:cNvPr id="5" name="Footer Placeholder 4"/>
          <p:cNvSpPr>
            <a:spLocks noGrp="1"/>
          </p:cNvSpPr>
          <p:nvPr>
            <p:ph type="ftr" sz="quarter" idx="3"/>
          </p:nvPr>
        </p:nvSpPr>
        <p:spPr>
          <a:xfrm>
            <a:off x="3086100" y="6596246"/>
            <a:ext cx="2895600" cy="261754"/>
          </a:xfrm>
          <a:prstGeom prst="rect">
            <a:avLst/>
          </a:prstGeom>
        </p:spPr>
        <p:txBody>
          <a:bodyPr vert="horz" wrap="square" lIns="91440" tIns="45720" rIns="91440" bIns="45720" numCol="1" anchor="ctr" anchorCtr="0" compatLnSpc="1"/>
          <a:lstStyle>
            <a:lvl1pPr algn="ctr">
              <a:defRPr sz="1200" b="1">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stStyle>
          <a:p>
            <a:pPr>
              <a:defRPr/>
            </a:pPr>
            <a:r>
              <a:rPr lang="en-US" dirty="0"/>
              <a:t>Dr. Suhaib Ahmed Batt</a:t>
            </a:r>
          </a:p>
        </p:txBody>
      </p:sp>
      <p:sp>
        <p:nvSpPr>
          <p:cNvPr id="6" name="Slide Number Placeholder 5"/>
          <p:cNvSpPr>
            <a:spLocks noGrp="1"/>
          </p:cNvSpPr>
          <p:nvPr>
            <p:ph type="sldNum" sz="quarter" idx="4"/>
          </p:nvPr>
        </p:nvSpPr>
        <p:spPr>
          <a:xfrm>
            <a:off x="6553200" y="6583684"/>
            <a:ext cx="2133600" cy="274316"/>
          </a:xfrm>
          <a:prstGeom prst="rect">
            <a:avLst/>
          </a:prstGeom>
        </p:spPr>
        <p:txBody>
          <a:bodyPr vert="horz" wrap="square" lIns="91440" tIns="45720" rIns="91440" bIns="45720" numCol="1" anchor="ctr" anchorCtr="0" compatLnSpc="1"/>
          <a:lstStyle>
            <a:lvl1pPr algn="r">
              <a:defRPr sz="1200" b="1">
                <a:solidFill>
                  <a:schemeClr val="bg1"/>
                </a:solidFill>
                <a:latin typeface="Times New Roman" panose="02020603050405020304" pitchFamily="18" charset="0"/>
                <a:cs typeface="Times New Roman" panose="02020603050405020304" pitchFamily="18" charset="0"/>
              </a:defRPr>
            </a:lvl1pPr>
          </a:lstStyle>
          <a:p>
            <a:fld id="{775DC763-8AAC-4A07-A453-38B55A3783B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52400" y="914400"/>
            <a:ext cx="8763000" cy="4038600"/>
          </a:xfrm>
          <a:prstGeom prst="rect">
            <a:avLst/>
          </a:prstGeom>
          <a:noFill/>
          <a:ln w="9525">
            <a:noFill/>
            <a:miter lim="800000"/>
          </a:ln>
        </p:spPr>
        <p:txBody>
          <a:bodyPr tIns="33120" anchor="ctr"/>
          <a:lstStyle/>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3600" b="1" dirty="0">
                <a:latin typeface="Times New Roman" panose="02020603050405020304" pitchFamily="18" charset="0"/>
                <a:cs typeface="Times New Roman" panose="02020603050405020304" pitchFamily="18" charset="0"/>
              </a:rPr>
              <a:t>Object Oriented Software Engineering (OOSE)</a:t>
            </a:r>
          </a:p>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3600" b="1" dirty="0">
                <a:latin typeface="Times New Roman" panose="02020603050405020304" pitchFamily="18" charset="0"/>
                <a:cs typeface="Times New Roman" panose="02020603050405020304" pitchFamily="18" charset="0"/>
              </a:rPr>
              <a:t>22CS017</a:t>
            </a:r>
          </a:p>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2800" b="1" dirty="0">
                <a:solidFill>
                  <a:srgbClr val="3A30FA"/>
                </a:solidFill>
                <a:latin typeface="Times New Roman" panose="02020603050405020304" pitchFamily="18" charset="0"/>
                <a:cs typeface="Times New Roman" panose="02020603050405020304" pitchFamily="18" charset="0"/>
              </a:rPr>
              <a:t>Agile Model</a:t>
            </a:r>
          </a:p>
        </p:txBody>
      </p:sp>
      <p:sp>
        <p:nvSpPr>
          <p:cNvPr id="4" name="Slide Number Placeholder 3"/>
          <p:cNvSpPr>
            <a:spLocks noGrp="1"/>
          </p:cNvSpPr>
          <p:nvPr>
            <p:ph type="sldNum" sz="quarter" idx="12"/>
          </p:nvPr>
        </p:nvSpPr>
        <p:spPr/>
        <p:txBody>
          <a:bodyPr/>
          <a:lstStyle/>
          <a:p>
            <a:fld id="{8BD8F058-9003-4658-AA47-7D4800AF7EA2}" type="slidenum">
              <a:rPr lang="en-US" smtClean="0"/>
              <a:t>1</a:t>
            </a:fld>
            <a:endParaRPr lang="en-US"/>
          </a:p>
        </p:txBody>
      </p:sp>
    </p:spTree>
    <p:extLst>
      <p:ext uri="{BB962C8B-B14F-4D97-AF65-F5344CB8AC3E}">
        <p14:creationId xmlns:p14="http://schemas.microsoft.com/office/powerpoint/2010/main" val="1336322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Key Agile Concepts</a:t>
            </a:r>
          </a:p>
        </p:txBody>
      </p:sp>
      <p:sp>
        <p:nvSpPr>
          <p:cNvPr id="3" name="Content Placeholder 2"/>
          <p:cNvSpPr>
            <a:spLocks noGrp="1"/>
          </p:cNvSpPr>
          <p:nvPr>
            <p:ph idx="1"/>
          </p:nvPr>
        </p:nvSpPr>
        <p:spPr>
          <a:xfrm>
            <a:off x="152400" y="1143000"/>
            <a:ext cx="8915400" cy="5216525"/>
          </a:xfrm>
        </p:spPr>
        <p:txBody>
          <a:bodyPr/>
          <a:lstStyle/>
          <a:p>
            <a:pPr marL="457200" indent="-457200">
              <a:buFont typeface="+mj-lt"/>
              <a:buAutoNum type="arabicPeriod"/>
            </a:pPr>
            <a:r>
              <a:rPr lang="en-US" b="1" i="1" dirty="0">
                <a:solidFill>
                  <a:srgbClr val="C00000"/>
                </a:solidFill>
                <a:latin typeface="Times New Roman"/>
                <a:cs typeface="Times New Roman"/>
                <a:sym typeface="Times New Roman"/>
              </a:rPr>
              <a:t>User Stories: </a:t>
            </a:r>
            <a:r>
              <a:rPr lang="en-US" dirty="0">
                <a:solidFill>
                  <a:schemeClr val="dk1"/>
                </a:solidFill>
                <a:latin typeface="Times New Roman"/>
                <a:cs typeface="Times New Roman"/>
                <a:sym typeface="Times New Roman"/>
              </a:rPr>
              <a:t>The team divides the work into functional units known as "user stories" in consultation with the client or product owner. Each user story must add something valuable to the final product.</a:t>
            </a:r>
          </a:p>
          <a:p>
            <a:pPr marL="457200" indent="-457200">
              <a:buFont typeface="+mj-lt"/>
              <a:buAutoNum type="arabicPeriod"/>
            </a:pPr>
            <a:endParaRPr lang="en-US" dirty="0">
              <a:solidFill>
                <a:schemeClr val="dk1"/>
              </a:solidFill>
              <a:latin typeface="Times New Roman"/>
              <a:cs typeface="Times New Roman"/>
              <a:sym typeface="Times New Roman"/>
            </a:endParaRPr>
          </a:p>
          <a:p>
            <a:pPr marL="457200" indent="-457200">
              <a:buFont typeface="+mj-lt"/>
              <a:buAutoNum type="arabicPeriod"/>
            </a:pPr>
            <a:r>
              <a:rPr lang="en-US" b="1" i="1" dirty="0">
                <a:solidFill>
                  <a:srgbClr val="C00000"/>
                </a:solidFill>
                <a:latin typeface="Times New Roman"/>
                <a:cs typeface="Times New Roman"/>
                <a:sym typeface="Times New Roman"/>
              </a:rPr>
              <a:t>Daily Meeting: </a:t>
            </a:r>
            <a:r>
              <a:rPr lang="en-US" dirty="0">
                <a:solidFill>
                  <a:schemeClr val="dk1"/>
                </a:solidFill>
                <a:latin typeface="Times New Roman"/>
                <a:cs typeface="Times New Roman"/>
                <a:sym typeface="Times New Roman"/>
              </a:rPr>
              <a:t>The team meets every day at the same time to update everyone on the information necessary for coordination</a:t>
            </a:r>
          </a:p>
          <a:p>
            <a:pPr marL="457200" indent="-457200">
              <a:buFont typeface="+mj-lt"/>
              <a:buAutoNum type="arabicPeriod"/>
            </a:pPr>
            <a:endParaRPr lang="en-US" dirty="0">
              <a:solidFill>
                <a:schemeClr val="dk1"/>
              </a:solidFill>
              <a:latin typeface="Times New Roman"/>
              <a:cs typeface="Times New Roman"/>
              <a:sym typeface="Times New Roman"/>
            </a:endParaRPr>
          </a:p>
          <a:p>
            <a:pPr marL="457200" indent="-457200">
              <a:buFont typeface="+mj-lt"/>
              <a:buAutoNum type="arabicPeriod"/>
            </a:pPr>
            <a:r>
              <a:rPr lang="en-US" b="1" i="1" dirty="0">
                <a:solidFill>
                  <a:srgbClr val="C00000"/>
                </a:solidFill>
                <a:latin typeface="Times New Roman"/>
                <a:cs typeface="Times New Roman"/>
                <a:sym typeface="Times New Roman"/>
              </a:rPr>
              <a:t>Personas:</a:t>
            </a:r>
            <a:r>
              <a:rPr lang="en-US" dirty="0">
                <a:solidFill>
                  <a:schemeClr val="dk1"/>
                </a:solidFill>
                <a:latin typeface="Times New Roman"/>
                <a:cs typeface="Times New Roman"/>
                <a:sym typeface="Times New Roman"/>
              </a:rPr>
              <a:t> When the project requires it, the team creates in-depth, fabricated biographies of hypothetical users of the intended product.</a:t>
            </a:r>
          </a:p>
          <a:p>
            <a:pPr marL="457200" indent="-457200">
              <a:buFont typeface="+mj-lt"/>
              <a:buAutoNum type="arabicPeriod"/>
            </a:pPr>
            <a:endParaRPr lang="en-US" dirty="0">
              <a:solidFill>
                <a:schemeClr val="dk1"/>
              </a:solidFill>
              <a:latin typeface="Times New Roman"/>
              <a:cs typeface="Times New Roman"/>
              <a:sym typeface="Times New Roman"/>
            </a:endParaRPr>
          </a:p>
          <a:p>
            <a:pPr marL="457200" indent="-457200">
              <a:buFont typeface="+mj-lt"/>
              <a:buAutoNum type="arabicPeriod"/>
            </a:pPr>
            <a:r>
              <a:rPr lang="en-US" b="1" i="1" dirty="0">
                <a:solidFill>
                  <a:srgbClr val="C00000"/>
                </a:solidFill>
                <a:latin typeface="Times New Roman"/>
                <a:cs typeface="Times New Roman"/>
                <a:sym typeface="Times New Roman"/>
              </a:rPr>
              <a:t>Team: </a:t>
            </a:r>
            <a:r>
              <a:rPr lang="en-US" dirty="0">
                <a:solidFill>
                  <a:schemeClr val="dk1"/>
                </a:solidFill>
                <a:latin typeface="Times New Roman"/>
                <a:cs typeface="Times New Roman"/>
                <a:sym typeface="Times New Roman"/>
              </a:rPr>
              <a:t>A small group of individuals assigned to the same project or effort, almost all of whom work full-time, is referred to as a "team" in the Agile context.</a:t>
            </a:r>
            <a:br>
              <a:rPr lang="en-US" dirty="0"/>
            </a:br>
            <a:endParaRPr lang="en-US" b="1" dirty="0">
              <a:latin typeface="Times New Roman Bold" panose="02020503050405090304" charset="0"/>
              <a:cs typeface="Times New Roman Bold" panose="02020503050405090304" charset="0"/>
            </a:endParaRPr>
          </a:p>
        </p:txBody>
      </p:sp>
      <p:sp>
        <p:nvSpPr>
          <p:cNvPr id="6" name="Slide Number Placeholder 5"/>
          <p:cNvSpPr>
            <a:spLocks noGrp="1"/>
          </p:cNvSpPr>
          <p:nvPr>
            <p:ph type="sldNum" sz="quarter" idx="12"/>
          </p:nvPr>
        </p:nvSpPr>
        <p:spPr/>
        <p:txBody>
          <a:bodyPr/>
          <a:lstStyle/>
          <a:p>
            <a:fld id="{8BD8F058-9003-4658-AA47-7D4800AF7EA2}" type="slidenum">
              <a:rPr lang="en-US"/>
              <a:t>10</a:t>
            </a:fld>
            <a:endParaRPr lang="en-US"/>
          </a:p>
        </p:txBody>
      </p:sp>
    </p:spTree>
    <p:extLst>
      <p:ext uri="{BB962C8B-B14F-4D97-AF65-F5344CB8AC3E}">
        <p14:creationId xmlns:p14="http://schemas.microsoft.com/office/powerpoint/2010/main" val="4050524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Key Agile Concepts</a:t>
            </a:r>
          </a:p>
        </p:txBody>
      </p:sp>
      <p:sp>
        <p:nvSpPr>
          <p:cNvPr id="3" name="Content Placeholder 2"/>
          <p:cNvSpPr>
            <a:spLocks noGrp="1"/>
          </p:cNvSpPr>
          <p:nvPr>
            <p:ph idx="1"/>
          </p:nvPr>
        </p:nvSpPr>
        <p:spPr>
          <a:xfrm>
            <a:off x="152400" y="1219200"/>
            <a:ext cx="8915400" cy="4191000"/>
          </a:xfrm>
        </p:spPr>
        <p:txBody>
          <a:bodyPr/>
          <a:lstStyle/>
          <a:p>
            <a:pPr marL="457200" indent="-457200">
              <a:buFont typeface="+mj-lt"/>
              <a:buAutoNum type="arabicPeriod" startAt="5"/>
            </a:pPr>
            <a:r>
              <a:rPr lang="en-US" b="1" i="1" dirty="0">
                <a:solidFill>
                  <a:srgbClr val="C00000"/>
                </a:solidFill>
                <a:latin typeface="Times New Roman"/>
                <a:cs typeface="Times New Roman"/>
                <a:sym typeface="Times New Roman"/>
              </a:rPr>
              <a:t>Incremental Development: </a:t>
            </a:r>
            <a:r>
              <a:rPr lang="en-US" dirty="0">
                <a:solidFill>
                  <a:schemeClr val="dk1"/>
                </a:solidFill>
                <a:latin typeface="Times New Roman"/>
                <a:cs typeface="Times New Roman"/>
                <a:sym typeface="Times New Roman"/>
              </a:rPr>
              <a:t>Agile teams prefer to use an incremental development strategy, which in an Agile setting means that each iteration of the product improves on the one before it by including user-visible functionality.</a:t>
            </a:r>
          </a:p>
          <a:p>
            <a:pPr marL="457200" indent="-457200">
              <a:buFont typeface="+mj-lt"/>
              <a:buAutoNum type="arabicPeriod" startAt="5"/>
            </a:pPr>
            <a:endParaRPr lang="en-US" dirty="0">
              <a:solidFill>
                <a:schemeClr val="dk1"/>
              </a:solidFill>
              <a:latin typeface="Times New Roman"/>
              <a:cs typeface="Times New Roman"/>
              <a:sym typeface="Times New Roman"/>
            </a:endParaRPr>
          </a:p>
          <a:p>
            <a:pPr marL="457200" indent="-457200">
              <a:buFont typeface="+mj-lt"/>
              <a:buAutoNum type="arabicPeriod" startAt="5"/>
            </a:pPr>
            <a:r>
              <a:rPr lang="en-US" b="1" i="1" dirty="0">
                <a:solidFill>
                  <a:srgbClr val="C00000"/>
                </a:solidFill>
                <a:latin typeface="Times New Roman"/>
                <a:cs typeface="Times New Roman"/>
                <a:sym typeface="Times New Roman"/>
              </a:rPr>
              <a:t>Iterative development: </a:t>
            </a:r>
            <a:r>
              <a:rPr lang="en-US" dirty="0">
                <a:solidFill>
                  <a:schemeClr val="dk1"/>
                </a:solidFill>
                <a:latin typeface="Times New Roman"/>
                <a:cs typeface="Times New Roman"/>
                <a:sym typeface="Times New Roman"/>
              </a:rPr>
              <a:t>Agile projects intentionally permit "repeating" software development activities and the potential for "revisiting" the same work products, known as iterative development.</a:t>
            </a:r>
          </a:p>
          <a:p>
            <a:pPr marL="457200" indent="-457200">
              <a:buFont typeface="+mj-lt"/>
              <a:buAutoNum type="arabicPeriod" startAt="5"/>
            </a:pPr>
            <a:endParaRPr lang="en-US" dirty="0">
              <a:solidFill>
                <a:schemeClr val="dk1"/>
              </a:solidFill>
              <a:latin typeface="Times New Roman"/>
              <a:cs typeface="Times New Roman"/>
              <a:sym typeface="Times New Roman"/>
            </a:endParaRPr>
          </a:p>
          <a:p>
            <a:pPr marL="457200" indent="-457200">
              <a:buFont typeface="+mj-lt"/>
              <a:buAutoNum type="arabicPeriod" startAt="5"/>
            </a:pPr>
            <a:r>
              <a:rPr lang="en-US" b="1" i="1" dirty="0">
                <a:solidFill>
                  <a:srgbClr val="C00000"/>
                </a:solidFill>
                <a:latin typeface="Times New Roman"/>
                <a:cs typeface="Times New Roman"/>
                <a:sym typeface="Times New Roman"/>
              </a:rPr>
              <a:t>Milestone Retrospective: </a:t>
            </a:r>
            <a:r>
              <a:rPr lang="en-US" dirty="0">
                <a:solidFill>
                  <a:schemeClr val="dk1"/>
                </a:solidFill>
                <a:latin typeface="Times New Roman"/>
                <a:cs typeface="Times New Roman"/>
                <a:sym typeface="Times New Roman"/>
              </a:rPr>
              <a:t>After a project has been running for a while, the team dedicates one to three days to examine the key moments.</a:t>
            </a:r>
            <a:endParaRPr lang="en-US" dirty="0"/>
          </a:p>
          <a:p>
            <a:pPr marL="457200" indent="-457200">
              <a:buFont typeface="+mj-lt"/>
              <a:buAutoNum type="arabicPeriod"/>
            </a:pPr>
            <a:endParaRPr lang="en-US" dirty="0"/>
          </a:p>
          <a:p>
            <a:pPr marL="0" indent="0">
              <a:buNone/>
            </a:pPr>
            <a:r>
              <a:rPr lang="en-US" dirty="0"/>
              <a:t> </a:t>
            </a:r>
          </a:p>
          <a:p>
            <a:endParaRPr lang="en-US" dirty="0"/>
          </a:p>
          <a:p>
            <a:endParaRPr lang="en-US" dirty="0"/>
          </a:p>
          <a:p>
            <a:endParaRPr lang="en-US" dirty="0"/>
          </a:p>
          <a:p>
            <a:endParaRPr lang="en-US" dirty="0"/>
          </a:p>
          <a:p>
            <a:pPr marL="457200" lvl="1" indent="0">
              <a:buNone/>
            </a:pPr>
            <a:br>
              <a:rPr lang="en-US" dirty="0"/>
            </a:br>
            <a:r>
              <a:rPr lang="en-US" dirty="0"/>
              <a:t> </a:t>
            </a:r>
            <a:br>
              <a:rPr lang="en-US" dirty="0"/>
            </a:br>
            <a:endParaRPr lang="en-US" b="1" dirty="0">
              <a:latin typeface="Times New Roman Bold" panose="02020503050405090304" charset="0"/>
              <a:cs typeface="Times New Roman Bold" panose="02020503050405090304" charset="0"/>
            </a:endParaRPr>
          </a:p>
        </p:txBody>
      </p:sp>
      <p:sp>
        <p:nvSpPr>
          <p:cNvPr id="6" name="Slide Number Placeholder 5"/>
          <p:cNvSpPr>
            <a:spLocks noGrp="1"/>
          </p:cNvSpPr>
          <p:nvPr>
            <p:ph type="sldNum" sz="quarter" idx="12"/>
          </p:nvPr>
        </p:nvSpPr>
        <p:spPr/>
        <p:txBody>
          <a:bodyPr/>
          <a:lstStyle/>
          <a:p>
            <a:fld id="{8BD8F058-9003-4658-AA47-7D4800AF7EA2}" type="slidenum">
              <a:rPr lang="en-US"/>
              <a:t>11</a:t>
            </a:fld>
            <a:endParaRPr lang="en-US"/>
          </a:p>
        </p:txBody>
      </p:sp>
    </p:spTree>
    <p:extLst>
      <p:ext uri="{BB962C8B-B14F-4D97-AF65-F5344CB8AC3E}">
        <p14:creationId xmlns:p14="http://schemas.microsoft.com/office/powerpoint/2010/main" val="1661375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Development</a:t>
            </a:r>
          </a:p>
        </p:txBody>
      </p:sp>
      <p:sp>
        <p:nvSpPr>
          <p:cNvPr id="3" name="Content Placeholder 2"/>
          <p:cNvSpPr>
            <a:spLocks noGrp="1"/>
          </p:cNvSpPr>
          <p:nvPr>
            <p:ph idx="1"/>
          </p:nvPr>
        </p:nvSpPr>
        <p:spPr>
          <a:xfrm>
            <a:off x="457200" y="955675"/>
            <a:ext cx="8229600" cy="5216525"/>
          </a:xfrm>
        </p:spPr>
        <p:txBody>
          <a:bodyPr/>
          <a:lstStyle/>
          <a:p>
            <a:pPr marL="342900" lvl="0" indent="-342900" algn="l" rtl="0">
              <a:spcBef>
                <a:spcPts val="0"/>
              </a:spcBef>
              <a:spcAft>
                <a:spcPts val="0"/>
              </a:spcAft>
              <a:buClr>
                <a:schemeClr val="dk1"/>
              </a:buClr>
              <a:buSzPts val="2200"/>
              <a:buChar char="•"/>
            </a:pPr>
            <a:r>
              <a:rPr lang="en-US" b="1" i="1" dirty="0">
                <a:solidFill>
                  <a:srgbClr val="C00000"/>
                </a:solidFill>
              </a:rPr>
              <a:t>Advantages:</a:t>
            </a:r>
          </a:p>
          <a:p>
            <a:pPr marL="742950" lvl="1" indent="-285750" algn="l" rtl="0">
              <a:spcBef>
                <a:spcPts val="440"/>
              </a:spcBef>
              <a:spcAft>
                <a:spcPts val="0"/>
              </a:spcAft>
              <a:buClr>
                <a:schemeClr val="dk1"/>
              </a:buClr>
              <a:buSzPts val="2200"/>
              <a:buChar char="–"/>
            </a:pPr>
            <a:r>
              <a:rPr lang="en-US" dirty="0"/>
              <a:t>Frequent  Delivery</a:t>
            </a:r>
          </a:p>
          <a:p>
            <a:pPr marL="742950" lvl="1" indent="-285750" algn="l" rtl="0">
              <a:spcBef>
                <a:spcPts val="440"/>
              </a:spcBef>
              <a:spcAft>
                <a:spcPts val="0"/>
              </a:spcAft>
              <a:buClr>
                <a:schemeClr val="dk1"/>
              </a:buClr>
              <a:buSzPts val="2200"/>
              <a:buChar char="–"/>
            </a:pPr>
            <a:r>
              <a:rPr lang="en-US" dirty="0"/>
              <a:t>Face to face communication</a:t>
            </a:r>
          </a:p>
          <a:p>
            <a:pPr marL="742950" lvl="1" indent="-285750" algn="l" rtl="0">
              <a:spcBef>
                <a:spcPts val="440"/>
              </a:spcBef>
              <a:spcAft>
                <a:spcPts val="0"/>
              </a:spcAft>
              <a:buClr>
                <a:schemeClr val="dk1"/>
              </a:buClr>
              <a:buSzPts val="2200"/>
              <a:buChar char="–"/>
            </a:pPr>
            <a:r>
              <a:rPr lang="en-US" dirty="0"/>
              <a:t>Changes</a:t>
            </a:r>
          </a:p>
          <a:p>
            <a:pPr marL="742950" lvl="1" indent="-285750" algn="l" rtl="0">
              <a:spcBef>
                <a:spcPts val="440"/>
              </a:spcBef>
              <a:spcAft>
                <a:spcPts val="0"/>
              </a:spcAft>
              <a:buClr>
                <a:schemeClr val="dk1"/>
              </a:buClr>
              <a:buSzPts val="2200"/>
              <a:buChar char="–"/>
            </a:pPr>
            <a:r>
              <a:rPr lang="en-US" dirty="0"/>
              <a:t>Time</a:t>
            </a:r>
          </a:p>
          <a:p>
            <a:pPr marL="342900" marR="0" lvl="0" indent="-342900" algn="l" rtl="0">
              <a:lnSpc>
                <a:spcPct val="100000"/>
              </a:lnSpc>
              <a:spcBef>
                <a:spcPts val="0"/>
              </a:spcBef>
              <a:spcAft>
                <a:spcPts val="0"/>
              </a:spcAft>
              <a:buClr>
                <a:schemeClr val="dk1"/>
              </a:buClr>
              <a:buSzPts val="2200"/>
              <a:buFont typeface="Arial"/>
              <a:buChar char="•"/>
            </a:pPr>
            <a:endParaRPr lang="en-US" sz="22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200"/>
              <a:buFont typeface="Arial"/>
              <a:buChar char="•"/>
            </a:pPr>
            <a:endParaRPr lang="en-US"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200"/>
              <a:buFont typeface="Arial"/>
              <a:buChar char="•"/>
            </a:pPr>
            <a:r>
              <a:rPr lang="en-US" sz="2200" b="1" i="1" u="none" strike="noStrike" cap="none" dirty="0">
                <a:solidFill>
                  <a:srgbClr val="C00000"/>
                </a:solidFill>
                <a:latin typeface="Times New Roman"/>
                <a:ea typeface="Times New Roman"/>
                <a:cs typeface="Times New Roman"/>
                <a:sym typeface="Times New Roman"/>
              </a:rPr>
              <a:t>Disadvantages:</a:t>
            </a:r>
            <a:endParaRPr lang="en-US" b="1" i="1" dirty="0">
              <a:solidFill>
                <a:srgbClr val="C00000"/>
              </a:solidFill>
            </a:endParaRPr>
          </a:p>
          <a:p>
            <a:pPr marL="742950" marR="0" lvl="1" indent="-285750" algn="l" rtl="0">
              <a:lnSpc>
                <a:spcPct val="100000"/>
              </a:lnSpc>
              <a:spcBef>
                <a:spcPts val="44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Less Documentation</a:t>
            </a:r>
            <a:endParaRPr lang="en-US" dirty="0"/>
          </a:p>
          <a:p>
            <a:pPr marL="742950" marR="0" lvl="1" indent="-285750" algn="l" rtl="0">
              <a:lnSpc>
                <a:spcPct val="100000"/>
              </a:lnSpc>
              <a:spcBef>
                <a:spcPts val="44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Maintenance problem</a:t>
            </a:r>
          </a:p>
          <a:p>
            <a:pPr algn="just"/>
            <a:endParaRPr lang="en-US" sz="2400" dirty="0"/>
          </a:p>
        </p:txBody>
      </p:sp>
      <p:sp>
        <p:nvSpPr>
          <p:cNvPr id="6" name="Slide Number Placeholder 5"/>
          <p:cNvSpPr>
            <a:spLocks noGrp="1"/>
          </p:cNvSpPr>
          <p:nvPr>
            <p:ph type="sldNum" sz="quarter" idx="12"/>
          </p:nvPr>
        </p:nvSpPr>
        <p:spPr/>
        <p:txBody>
          <a:bodyPr/>
          <a:lstStyle/>
          <a:p>
            <a:fld id="{8BD8F058-9003-4658-AA47-7D4800AF7EA2}" type="slidenum">
              <a:rPr lang="en-US"/>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Adaptive Software Development</a:t>
            </a:r>
          </a:p>
        </p:txBody>
      </p:sp>
      <p:sp>
        <p:nvSpPr>
          <p:cNvPr id="3" name="Content Placeholder 2"/>
          <p:cNvSpPr>
            <a:spLocks noGrp="1"/>
          </p:cNvSpPr>
          <p:nvPr>
            <p:ph idx="1"/>
          </p:nvPr>
        </p:nvSpPr>
        <p:spPr>
          <a:xfrm>
            <a:off x="457200" y="1260475"/>
            <a:ext cx="8229600" cy="4073525"/>
          </a:xfrm>
        </p:spPr>
        <p:txBody>
          <a:bodyPr/>
          <a:lstStyle/>
          <a:p>
            <a:pPr marL="285750" indent="-285750" algn="just">
              <a:lnSpc>
                <a:spcPct val="150000"/>
              </a:lnSpc>
            </a:pPr>
            <a:r>
              <a:rPr lang="en-US" sz="2000" dirty="0"/>
              <a:t>Adaptive Software Development (ASD) is one of the earliest agile methodologies. </a:t>
            </a:r>
          </a:p>
          <a:p>
            <a:pPr marL="285750" indent="-285750" algn="just">
              <a:lnSpc>
                <a:spcPct val="150000"/>
              </a:lnSpc>
            </a:pPr>
            <a:r>
              <a:rPr lang="en-US" sz="2000" dirty="0">
                <a:latin typeface="Times New Roman" panose="02020603050405020304" pitchFamily="18" charset="0"/>
                <a:cs typeface="Times New Roman" panose="02020603050405020304" pitchFamily="18" charset="0"/>
              </a:rPr>
              <a:t>ASD is a development methodology that encourages continuous learning throughout the software development project.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ASD strongly advocates a software development process that is fun to be in as well as natural or organic. It </a:t>
            </a:r>
            <a:r>
              <a:rPr lang="en-US" sz="2000" dirty="0"/>
              <a:t>focuses on human collaboration and self-organization</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ASD is a method to build complex software and system. </a:t>
            </a:r>
          </a:p>
        </p:txBody>
      </p:sp>
      <p:sp>
        <p:nvSpPr>
          <p:cNvPr id="6" name="Slide Number Placeholder 5"/>
          <p:cNvSpPr>
            <a:spLocks noGrp="1"/>
          </p:cNvSpPr>
          <p:nvPr>
            <p:ph type="sldNum" sz="quarter" idx="12"/>
          </p:nvPr>
        </p:nvSpPr>
        <p:spPr/>
        <p:txBody>
          <a:bodyPr/>
          <a:lstStyle/>
          <a:p>
            <a:fld id="{8BD8F058-9003-4658-AA47-7D4800AF7EA2}" type="slidenum">
              <a:rPr lang="en-US"/>
              <a:t>13</a:t>
            </a:fld>
            <a:endParaRPr lang="en-US"/>
          </a:p>
        </p:txBody>
      </p:sp>
    </p:spTree>
    <p:extLst>
      <p:ext uri="{BB962C8B-B14F-4D97-AF65-F5344CB8AC3E}">
        <p14:creationId xmlns:p14="http://schemas.microsoft.com/office/powerpoint/2010/main" val="965630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ASD Life Cycle</a:t>
            </a:r>
          </a:p>
        </p:txBody>
      </p:sp>
      <p:sp>
        <p:nvSpPr>
          <p:cNvPr id="6" name="Slide Number Placeholder 5"/>
          <p:cNvSpPr>
            <a:spLocks noGrp="1"/>
          </p:cNvSpPr>
          <p:nvPr>
            <p:ph type="sldNum" sz="quarter" idx="12"/>
          </p:nvPr>
        </p:nvSpPr>
        <p:spPr/>
        <p:txBody>
          <a:bodyPr/>
          <a:lstStyle/>
          <a:p>
            <a:fld id="{8BD8F058-9003-4658-AA47-7D4800AF7EA2}" type="slidenum">
              <a:rPr lang="en-US"/>
              <a:t>14</a:t>
            </a:fld>
            <a:endParaRPr lang="en-US"/>
          </a:p>
        </p:txBody>
      </p:sp>
      <p:pic>
        <p:nvPicPr>
          <p:cNvPr id="8" name="Picture 7">
            <a:extLst>
              <a:ext uri="{FF2B5EF4-FFF2-40B4-BE49-F238E27FC236}">
                <a16:creationId xmlns:a16="http://schemas.microsoft.com/office/drawing/2014/main" id="{489911FC-235C-8B70-71AF-034538B203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990600"/>
            <a:ext cx="7832835" cy="5029200"/>
          </a:xfrm>
          <a:prstGeom prst="rect">
            <a:avLst/>
          </a:prstGeom>
        </p:spPr>
      </p:pic>
      <p:sp>
        <p:nvSpPr>
          <p:cNvPr id="3" name="TextBox 2">
            <a:extLst>
              <a:ext uri="{FF2B5EF4-FFF2-40B4-BE49-F238E27FC236}">
                <a16:creationId xmlns:a16="http://schemas.microsoft.com/office/drawing/2014/main" id="{E8EA7D3D-AE6A-480A-DDDB-3C88B2BBCFB6}"/>
              </a:ext>
            </a:extLst>
          </p:cNvPr>
          <p:cNvSpPr txBox="1"/>
          <p:nvPr/>
        </p:nvSpPr>
        <p:spPr>
          <a:xfrm>
            <a:off x="3124200" y="6186100"/>
            <a:ext cx="1966308" cy="276999"/>
          </a:xfrm>
          <a:prstGeom prst="rect">
            <a:avLst/>
          </a:prstGeom>
          <a:noFill/>
        </p:spPr>
        <p:txBody>
          <a:bodyPr wrap="none" rtlCol="0">
            <a:spAutoFit/>
          </a:bodyPr>
          <a:lstStyle/>
          <a:p>
            <a:r>
              <a:rPr lang="en-US" sz="1200" b="1" dirty="0"/>
              <a:t>Figure 5: ASD Life Cycle</a:t>
            </a:r>
            <a:endParaRPr lang="en-IN" sz="1200" b="1" dirty="0"/>
          </a:p>
        </p:txBody>
      </p:sp>
    </p:spTree>
    <p:extLst>
      <p:ext uri="{BB962C8B-B14F-4D97-AF65-F5344CB8AC3E}">
        <p14:creationId xmlns:p14="http://schemas.microsoft.com/office/powerpoint/2010/main" val="1847788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ASD Life Cycle - Speculation</a:t>
            </a:r>
          </a:p>
        </p:txBody>
      </p:sp>
      <p:sp>
        <p:nvSpPr>
          <p:cNvPr id="6" name="Slide Number Placeholder 5"/>
          <p:cNvSpPr>
            <a:spLocks noGrp="1"/>
          </p:cNvSpPr>
          <p:nvPr>
            <p:ph type="sldNum" sz="quarter" idx="12"/>
          </p:nvPr>
        </p:nvSpPr>
        <p:spPr/>
        <p:txBody>
          <a:bodyPr/>
          <a:lstStyle/>
          <a:p>
            <a:fld id="{8BD8F058-9003-4658-AA47-7D4800AF7EA2}" type="slidenum">
              <a:rPr lang="en-US"/>
              <a:t>15</a:t>
            </a:fld>
            <a:endParaRPr lang="en-US"/>
          </a:p>
        </p:txBody>
      </p:sp>
      <p:sp>
        <p:nvSpPr>
          <p:cNvPr id="5" name="Rectangle 4">
            <a:extLst>
              <a:ext uri="{FF2B5EF4-FFF2-40B4-BE49-F238E27FC236}">
                <a16:creationId xmlns:a16="http://schemas.microsoft.com/office/drawing/2014/main" id="{98B0CD48-3288-3522-8056-7B39C16B7BDB}"/>
              </a:ext>
            </a:extLst>
          </p:cNvPr>
          <p:cNvSpPr/>
          <p:nvPr/>
        </p:nvSpPr>
        <p:spPr>
          <a:xfrm>
            <a:off x="76200" y="1052185"/>
            <a:ext cx="8839200" cy="5444054"/>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C00000"/>
                </a:solidFill>
                <a:latin typeface="Times New Roman" panose="02020603050405020304" pitchFamily="18" charset="0"/>
                <a:cs typeface="Times New Roman" panose="02020603050405020304" pitchFamily="18" charset="0"/>
              </a:rPr>
              <a:t>Speculation</a:t>
            </a:r>
            <a:r>
              <a:rPr lang="en-US" dirty="0">
                <a:latin typeface="Times New Roman" panose="02020603050405020304" pitchFamily="18" charset="0"/>
                <a:cs typeface="Times New Roman" panose="02020603050405020304" pitchFamily="18" charset="0"/>
              </a:rPr>
              <a:t> phase carefully and intentionally removes the factor of planning that often brings with it lots of unnecessary baggage and tension. </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phase gives the teams full liberty to welcome and accept the outcomes without the fear of the unknown or uncertainty. It totally eliminates the toxic need to be right all the time, putting all the stakeholders at ease. </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speculation phase: </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project mission statement is defined</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Creation and sharing of the general idea of the goals to be achieved take place</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Teams adopt the tools that would assist them in adapting and changing as per the requirements during the entire cycle of the project. </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639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ASD Life Cycle - Speculation</a:t>
            </a:r>
          </a:p>
        </p:txBody>
      </p:sp>
      <p:sp>
        <p:nvSpPr>
          <p:cNvPr id="6" name="Slide Number Placeholder 5"/>
          <p:cNvSpPr>
            <a:spLocks noGrp="1"/>
          </p:cNvSpPr>
          <p:nvPr>
            <p:ph type="sldNum" sz="quarter" idx="12"/>
          </p:nvPr>
        </p:nvSpPr>
        <p:spPr/>
        <p:txBody>
          <a:bodyPr/>
          <a:lstStyle/>
          <a:p>
            <a:fld id="{8BD8F058-9003-4658-AA47-7D4800AF7EA2}" type="slidenum">
              <a:rPr lang="en-US"/>
              <a:t>16</a:t>
            </a:fld>
            <a:endParaRPr lang="en-US"/>
          </a:p>
        </p:txBody>
      </p:sp>
      <p:sp>
        <p:nvSpPr>
          <p:cNvPr id="5" name="Rectangle 4">
            <a:extLst>
              <a:ext uri="{FF2B5EF4-FFF2-40B4-BE49-F238E27FC236}">
                <a16:creationId xmlns:a16="http://schemas.microsoft.com/office/drawing/2014/main" id="{98B0CD48-3288-3522-8056-7B39C16B7BDB}"/>
              </a:ext>
            </a:extLst>
          </p:cNvPr>
          <p:cNvSpPr/>
          <p:nvPr/>
        </p:nvSpPr>
        <p:spPr>
          <a:xfrm>
            <a:off x="76200" y="1052185"/>
            <a:ext cx="8839200" cy="253556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Mostly, the speculation phase finds itself divided into two steps. </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project initiation</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adaptive planning</a:t>
            </a:r>
          </a:p>
          <a:p>
            <a:pPr marL="1200150" lvl="2" indent="-285750">
              <a:lnSpc>
                <a:spcPct val="150000"/>
              </a:lnSpc>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1257300" lvl="2" indent="-34290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D074A7D-87CC-099E-6E13-9F367A3A6ED4}"/>
              </a:ext>
            </a:extLst>
          </p:cNvPr>
          <p:cNvSpPr/>
          <p:nvPr/>
        </p:nvSpPr>
        <p:spPr>
          <a:xfrm>
            <a:off x="228600" y="2819400"/>
            <a:ext cx="8305800" cy="1704569"/>
          </a:xfrm>
          <a:prstGeom prst="rect">
            <a:avLst/>
          </a:prstGeom>
        </p:spPr>
        <p:txBody>
          <a:bodyPr wrap="square">
            <a:spAutoFit/>
          </a:bodyPr>
          <a:lstStyle/>
          <a:p>
            <a:pPr marL="342900" lvl="2" indent="-342900">
              <a:lnSpc>
                <a:spcPct val="150000"/>
              </a:lnSpc>
              <a:buFont typeface="+mj-lt"/>
              <a:buAutoNum type="arabicPeriod"/>
            </a:pPr>
            <a:r>
              <a:rPr lang="en-US" b="1" i="1" dirty="0">
                <a:solidFill>
                  <a:srgbClr val="C00000"/>
                </a:solidFill>
                <a:latin typeface="Times New Roman" panose="02020603050405020304" pitchFamily="18" charset="0"/>
                <a:cs typeface="Times New Roman" panose="02020603050405020304" pitchFamily="18" charset="0"/>
              </a:rPr>
              <a:t>Project Initiation</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first step of initiation involves stuff that serves as the project’s foundation.</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includes project management information, mission statement and other  </a:t>
            </a:r>
          </a:p>
          <a:p>
            <a:pPr>
              <a:lnSpc>
                <a:spcPct val="150000"/>
              </a:lnSpc>
            </a:pPr>
            <a:r>
              <a:rPr lang="en-US" dirty="0">
                <a:latin typeface="Times New Roman" panose="02020603050405020304" pitchFamily="18" charset="0"/>
                <a:cs typeface="Times New Roman" panose="02020603050405020304" pitchFamily="18" charset="0"/>
              </a:rPr>
              <a:t>              essential tools and information.</a:t>
            </a:r>
          </a:p>
        </p:txBody>
      </p:sp>
    </p:spTree>
    <p:extLst>
      <p:ext uri="{BB962C8B-B14F-4D97-AF65-F5344CB8AC3E}">
        <p14:creationId xmlns:p14="http://schemas.microsoft.com/office/powerpoint/2010/main" val="2015992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ASD Life Cycle - Speculation</a:t>
            </a:r>
          </a:p>
        </p:txBody>
      </p:sp>
      <p:sp>
        <p:nvSpPr>
          <p:cNvPr id="6" name="Slide Number Placeholder 5"/>
          <p:cNvSpPr>
            <a:spLocks noGrp="1"/>
          </p:cNvSpPr>
          <p:nvPr>
            <p:ph type="sldNum" sz="quarter" idx="12"/>
          </p:nvPr>
        </p:nvSpPr>
        <p:spPr/>
        <p:txBody>
          <a:bodyPr/>
          <a:lstStyle/>
          <a:p>
            <a:fld id="{8BD8F058-9003-4658-AA47-7D4800AF7EA2}" type="slidenum">
              <a:rPr lang="en-US"/>
              <a:t>17</a:t>
            </a:fld>
            <a:endParaRPr lang="en-US"/>
          </a:p>
        </p:txBody>
      </p:sp>
      <p:sp>
        <p:nvSpPr>
          <p:cNvPr id="4" name="Rectangle 3">
            <a:extLst>
              <a:ext uri="{FF2B5EF4-FFF2-40B4-BE49-F238E27FC236}">
                <a16:creationId xmlns:a16="http://schemas.microsoft.com/office/drawing/2014/main" id="{AEC1E644-CB2B-9937-508D-2EDC63C88077}"/>
              </a:ext>
            </a:extLst>
          </p:cNvPr>
          <p:cNvSpPr/>
          <p:nvPr/>
        </p:nvSpPr>
        <p:spPr>
          <a:xfrm>
            <a:off x="304800" y="1143000"/>
            <a:ext cx="8305800" cy="4613058"/>
          </a:xfrm>
          <a:prstGeom prst="rect">
            <a:avLst/>
          </a:prstGeom>
        </p:spPr>
        <p:txBody>
          <a:bodyPr wrap="square">
            <a:spAutoFit/>
          </a:bodyPr>
          <a:lstStyle/>
          <a:p>
            <a:pPr>
              <a:lnSpc>
                <a:spcPct val="150000"/>
              </a:lnSpc>
            </a:pPr>
            <a:r>
              <a:rPr lang="en-US" b="1" i="1" dirty="0">
                <a:solidFill>
                  <a:srgbClr val="C00000"/>
                </a:solidFill>
                <a:latin typeface="Times New Roman" panose="02020603050405020304" pitchFamily="18" charset="0"/>
                <a:cs typeface="Times New Roman" panose="02020603050405020304" pitchFamily="18" charset="0"/>
              </a:rPr>
              <a:t>2. Adaptive Planning:</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adaptive planning, different product features get assigned to the different teams as per their expertise and skills.</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requires the teams to decide:</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Time box for the project</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Number of development cycles</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Amount of time each cycle would take as per the unanimously decided timebox</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theme and objective for the cycle</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Assignment of components for each cycle</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task list for the project</a:t>
            </a:r>
          </a:p>
        </p:txBody>
      </p:sp>
    </p:spTree>
    <p:extLst>
      <p:ext uri="{BB962C8B-B14F-4D97-AF65-F5344CB8AC3E}">
        <p14:creationId xmlns:p14="http://schemas.microsoft.com/office/powerpoint/2010/main" val="2266791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ASD Life Cycle - Collaboration</a:t>
            </a:r>
          </a:p>
        </p:txBody>
      </p:sp>
      <p:sp>
        <p:nvSpPr>
          <p:cNvPr id="6" name="Slide Number Placeholder 5"/>
          <p:cNvSpPr>
            <a:spLocks noGrp="1"/>
          </p:cNvSpPr>
          <p:nvPr>
            <p:ph type="sldNum" sz="quarter" idx="12"/>
          </p:nvPr>
        </p:nvSpPr>
        <p:spPr/>
        <p:txBody>
          <a:bodyPr/>
          <a:lstStyle/>
          <a:p>
            <a:fld id="{8BD8F058-9003-4658-AA47-7D4800AF7EA2}" type="slidenum">
              <a:rPr lang="en-US"/>
              <a:t>18</a:t>
            </a:fld>
            <a:endParaRPr lang="en-US"/>
          </a:p>
        </p:txBody>
      </p:sp>
      <p:sp>
        <p:nvSpPr>
          <p:cNvPr id="3" name="Rectangle 2">
            <a:extLst>
              <a:ext uri="{FF2B5EF4-FFF2-40B4-BE49-F238E27FC236}">
                <a16:creationId xmlns:a16="http://schemas.microsoft.com/office/drawing/2014/main" id="{45FCE509-2CBF-9511-D139-5B4117914311}"/>
              </a:ext>
            </a:extLst>
          </p:cNvPr>
          <p:cNvSpPr/>
          <p:nvPr/>
        </p:nvSpPr>
        <p:spPr>
          <a:xfrm>
            <a:off x="304800" y="1295400"/>
            <a:ext cx="8305800" cy="4653646"/>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in </a:t>
            </a:r>
            <a:r>
              <a:rPr lang="en-US" sz="2000" b="1" i="1" dirty="0">
                <a:solidFill>
                  <a:srgbClr val="C00000"/>
                </a:solidFill>
                <a:latin typeface="Times New Roman" panose="02020603050405020304" pitchFamily="18" charset="0"/>
                <a:cs typeface="Times New Roman" panose="02020603050405020304" pitchFamily="18" charset="0"/>
              </a:rPr>
              <a:t>Collaboration</a:t>
            </a:r>
            <a:r>
              <a:rPr lang="en-US" sz="2000" dirty="0">
                <a:latin typeface="Times New Roman" panose="02020603050405020304" pitchFamily="18" charset="0"/>
                <a:cs typeface="Times New Roman" panose="02020603050405020304" pitchFamily="18" charset="0"/>
              </a:rPr>
              <a:t> phase that the actual development begins.</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phase is about group emergence. </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about coming together of diverse experiences, knowledge, and skills.</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forms a collaborative environment where diversity serves as the building block for creativity and innovation during the entire development cycle.</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848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ASD Life Cycle - Learning</a:t>
            </a:r>
          </a:p>
        </p:txBody>
      </p:sp>
      <p:sp>
        <p:nvSpPr>
          <p:cNvPr id="6" name="Slide Number Placeholder 5"/>
          <p:cNvSpPr>
            <a:spLocks noGrp="1"/>
          </p:cNvSpPr>
          <p:nvPr>
            <p:ph type="sldNum" sz="quarter" idx="12"/>
          </p:nvPr>
        </p:nvSpPr>
        <p:spPr/>
        <p:txBody>
          <a:bodyPr/>
          <a:lstStyle/>
          <a:p>
            <a:fld id="{8BD8F058-9003-4658-AA47-7D4800AF7EA2}" type="slidenum">
              <a:rPr lang="en-US"/>
              <a:t>19</a:t>
            </a:fld>
            <a:endParaRPr lang="en-US"/>
          </a:p>
        </p:txBody>
      </p:sp>
      <p:sp>
        <p:nvSpPr>
          <p:cNvPr id="4" name="Rectangle 3">
            <a:extLst>
              <a:ext uri="{FF2B5EF4-FFF2-40B4-BE49-F238E27FC236}">
                <a16:creationId xmlns:a16="http://schemas.microsoft.com/office/drawing/2014/main" id="{1E07E98B-45E9-7B9E-24AE-70F320FA2584}"/>
              </a:ext>
            </a:extLst>
          </p:cNvPr>
          <p:cNvSpPr/>
          <p:nvPr/>
        </p:nvSpPr>
        <p:spPr>
          <a:xfrm>
            <a:off x="304800" y="1295400"/>
            <a:ext cx="8305800" cy="2806987"/>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i="1" dirty="0">
                <a:solidFill>
                  <a:srgbClr val="C00000"/>
                </a:solidFill>
                <a:latin typeface="Times New Roman" panose="02020603050405020304" pitchFamily="18" charset="0"/>
                <a:cs typeface="Times New Roman" panose="02020603050405020304" pitchFamily="18" charset="0"/>
              </a:rPr>
              <a:t>Learning</a:t>
            </a:r>
            <a:r>
              <a:rPr lang="en-US" sz="2000" dirty="0">
                <a:latin typeface="Times New Roman" panose="02020603050405020304" pitchFamily="18" charset="0"/>
                <a:cs typeface="Times New Roman" panose="02020603050405020304" pitchFamily="18" charset="0"/>
              </a:rPr>
              <a:t> part of the Lifecycle is vital for the success of the project. </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Team has to enhance their knowledge constantly, using practices such as-</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Technical Reviews</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Project Retrospectives</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Customer Focus Groups</a:t>
            </a:r>
          </a:p>
        </p:txBody>
      </p:sp>
    </p:spTree>
    <p:extLst>
      <p:ext uri="{BB962C8B-B14F-4D97-AF65-F5344CB8AC3E}">
        <p14:creationId xmlns:p14="http://schemas.microsoft.com/office/powerpoint/2010/main" val="158778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Model</a:t>
            </a:r>
          </a:p>
        </p:txBody>
      </p:sp>
      <p:sp>
        <p:nvSpPr>
          <p:cNvPr id="6" name="Slide Number Placeholder 5"/>
          <p:cNvSpPr>
            <a:spLocks noGrp="1"/>
          </p:cNvSpPr>
          <p:nvPr>
            <p:ph type="sldNum" sz="quarter" idx="12"/>
          </p:nvPr>
        </p:nvSpPr>
        <p:spPr/>
        <p:txBody>
          <a:bodyPr/>
          <a:lstStyle/>
          <a:p>
            <a:fld id="{8BD8F058-9003-4658-AA47-7D4800AF7EA2}" type="slidenum">
              <a:rPr lang="en-US"/>
              <a:t>2</a:t>
            </a:fld>
            <a:endParaRPr lang="en-US"/>
          </a:p>
        </p:txBody>
      </p:sp>
      <p:pic>
        <p:nvPicPr>
          <p:cNvPr id="4" name="Google Shape;59;p2" descr="Agile Model">
            <a:extLst>
              <a:ext uri="{FF2B5EF4-FFF2-40B4-BE49-F238E27FC236}">
                <a16:creationId xmlns:a16="http://schemas.microsoft.com/office/drawing/2014/main" id="{C911DBA4-5449-338C-DA97-A8799DFD168F}"/>
              </a:ext>
            </a:extLst>
          </p:cNvPr>
          <p:cNvPicPr preferRelativeResize="0"/>
          <p:nvPr/>
        </p:nvPicPr>
        <p:blipFill rotWithShape="1">
          <a:blip r:embed="rId2">
            <a:alphaModFix/>
          </a:blip>
          <a:srcRect l="7463" b="12500"/>
          <a:stretch/>
        </p:blipFill>
        <p:spPr>
          <a:xfrm>
            <a:off x="3962399" y="3505200"/>
            <a:ext cx="5012933" cy="2895600"/>
          </a:xfrm>
          <a:prstGeom prst="rect">
            <a:avLst/>
          </a:prstGeom>
          <a:noFill/>
          <a:ln>
            <a:noFill/>
          </a:ln>
        </p:spPr>
      </p:pic>
      <p:sp>
        <p:nvSpPr>
          <p:cNvPr id="3" name="Content Placeholder 2"/>
          <p:cNvSpPr>
            <a:spLocks noGrp="1"/>
          </p:cNvSpPr>
          <p:nvPr>
            <p:ph idx="1"/>
          </p:nvPr>
        </p:nvSpPr>
        <p:spPr>
          <a:xfrm>
            <a:off x="136133" y="820737"/>
            <a:ext cx="8839200" cy="5216525"/>
          </a:xfrm>
        </p:spPr>
        <p:txBody>
          <a:bodyPr/>
          <a:lstStyle/>
          <a:p>
            <a:pPr marL="285750" marR="0" lvl="0" indent="-285750" algn="l" rtl="0">
              <a:lnSpc>
                <a:spcPct val="150000"/>
              </a:lnSpc>
              <a:spcBef>
                <a:spcPts val="0"/>
              </a:spcBef>
              <a:spcAft>
                <a:spcPts val="0"/>
              </a:spcAft>
              <a:buClr>
                <a:schemeClr val="dk1"/>
              </a:buClr>
              <a:buSzPts val="1800"/>
              <a:buFont typeface="Arial"/>
              <a:buChar char="•"/>
            </a:pPr>
            <a:r>
              <a:rPr lang="en-US" sz="2000" b="1" i="1" dirty="0">
                <a:solidFill>
                  <a:srgbClr val="C00000"/>
                </a:solidFill>
                <a:latin typeface="Times New Roman"/>
                <a:ea typeface="Times New Roman"/>
                <a:cs typeface="Times New Roman"/>
                <a:sym typeface="Times New Roman"/>
              </a:rPr>
              <a:t>Agile</a:t>
            </a:r>
            <a:r>
              <a:rPr lang="en-US" sz="2000" dirty="0">
                <a:solidFill>
                  <a:schemeClr val="dk1"/>
                </a:solidFill>
                <a:latin typeface="Times New Roman"/>
                <a:ea typeface="Times New Roman"/>
                <a:cs typeface="Times New Roman"/>
                <a:sym typeface="Times New Roman"/>
              </a:rPr>
              <a:t> is an iterative way of managing projects and developing software that makes it easier for teams to deliver value to their customers more quickly and effectively.</a:t>
            </a:r>
            <a:endParaRPr lang="en-US" sz="2000" dirty="0"/>
          </a:p>
          <a:p>
            <a:pPr marL="285750" marR="0" lvl="0" indent="-285750" algn="l" rtl="0">
              <a:lnSpc>
                <a:spcPct val="150000"/>
              </a:lnSpc>
              <a:spcBef>
                <a:spcPts val="0"/>
              </a:spcBef>
              <a:spcAft>
                <a:spcPts val="0"/>
              </a:spcAft>
              <a:buClr>
                <a:schemeClr val="dk1"/>
              </a:buClr>
              <a:buSzPts val="1800"/>
              <a:buFont typeface="Arial"/>
              <a:buChar char="•"/>
            </a:pPr>
            <a:r>
              <a:rPr lang="en-US" sz="2000" dirty="0">
                <a:solidFill>
                  <a:schemeClr val="dk1"/>
                </a:solidFill>
                <a:latin typeface="Times New Roman"/>
                <a:ea typeface="Times New Roman"/>
                <a:cs typeface="Times New Roman"/>
                <a:sym typeface="Times New Roman"/>
              </a:rPr>
              <a:t>More focus on process adaptability and customer satisfaction through the timely delivery of working software. </a:t>
            </a:r>
          </a:p>
          <a:p>
            <a:pPr marL="285750" marR="0" lvl="0" indent="-285750" algn="l" rtl="0">
              <a:lnSpc>
                <a:spcPct val="150000"/>
              </a:lnSpc>
              <a:spcBef>
                <a:spcPts val="0"/>
              </a:spcBef>
              <a:spcAft>
                <a:spcPts val="0"/>
              </a:spcAft>
              <a:buClr>
                <a:schemeClr val="dk1"/>
              </a:buClr>
              <a:buSzPts val="1800"/>
              <a:buFont typeface="Arial"/>
              <a:buChar char="•"/>
            </a:pPr>
            <a:r>
              <a:rPr lang="en-US" sz="2000" dirty="0">
                <a:solidFill>
                  <a:schemeClr val="dk1"/>
                </a:solidFill>
                <a:latin typeface="Times New Roman"/>
                <a:ea typeface="Times New Roman"/>
                <a:cs typeface="Times New Roman"/>
                <a:sym typeface="Times New Roman"/>
              </a:rPr>
              <a:t>The agile method splits the project into small iterations, and these iterations do not directly involve long-term planning. </a:t>
            </a:r>
          </a:p>
          <a:p>
            <a:pPr algn="just">
              <a:buNone/>
            </a:pPr>
            <a:endParaRPr lang="en-US" sz="2400" dirty="0"/>
          </a:p>
        </p:txBody>
      </p:sp>
      <p:sp>
        <p:nvSpPr>
          <p:cNvPr id="5" name="TextBox 4">
            <a:extLst>
              <a:ext uri="{FF2B5EF4-FFF2-40B4-BE49-F238E27FC236}">
                <a16:creationId xmlns:a16="http://schemas.microsoft.com/office/drawing/2014/main" id="{916E1BCE-3A51-EC3C-62FB-A9F9DC072030}"/>
              </a:ext>
            </a:extLst>
          </p:cNvPr>
          <p:cNvSpPr txBox="1"/>
          <p:nvPr/>
        </p:nvSpPr>
        <p:spPr>
          <a:xfrm>
            <a:off x="3605048" y="6327228"/>
            <a:ext cx="3261534" cy="276999"/>
          </a:xfrm>
          <a:prstGeom prst="rect">
            <a:avLst/>
          </a:prstGeom>
          <a:noFill/>
        </p:spPr>
        <p:txBody>
          <a:bodyPr wrap="none" rtlCol="0">
            <a:spAutoFit/>
          </a:bodyPr>
          <a:lstStyle/>
          <a:p>
            <a:r>
              <a:rPr lang="en-US" sz="1200" b="1" dirty="0"/>
              <a:t>Figure 1: Agile Development Methodology</a:t>
            </a:r>
            <a:endParaRPr lang="en-IN" sz="1200" b="1" dirty="0"/>
          </a:p>
        </p:txBody>
      </p:sp>
    </p:spTree>
    <p:extLst>
      <p:ext uri="{BB962C8B-B14F-4D97-AF65-F5344CB8AC3E}">
        <p14:creationId xmlns:p14="http://schemas.microsoft.com/office/powerpoint/2010/main" val="334199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SCRUM</a:t>
            </a:r>
          </a:p>
        </p:txBody>
      </p:sp>
      <p:sp>
        <p:nvSpPr>
          <p:cNvPr id="6" name="Slide Number Placeholder 5"/>
          <p:cNvSpPr>
            <a:spLocks noGrp="1"/>
          </p:cNvSpPr>
          <p:nvPr>
            <p:ph type="sldNum" sz="quarter" idx="12"/>
          </p:nvPr>
        </p:nvSpPr>
        <p:spPr/>
        <p:txBody>
          <a:bodyPr/>
          <a:lstStyle/>
          <a:p>
            <a:fld id="{8BD8F058-9003-4658-AA47-7D4800AF7EA2}" type="slidenum">
              <a:rPr lang="en-US"/>
              <a:t>20</a:t>
            </a:fld>
            <a:endParaRPr lang="en-US"/>
          </a:p>
        </p:txBody>
      </p:sp>
      <p:sp>
        <p:nvSpPr>
          <p:cNvPr id="3" name="Content Placeholder 2"/>
          <p:cNvSpPr>
            <a:spLocks noGrp="1"/>
          </p:cNvSpPr>
          <p:nvPr>
            <p:ph idx="1"/>
          </p:nvPr>
        </p:nvSpPr>
        <p:spPr>
          <a:xfrm>
            <a:off x="136133" y="955675"/>
            <a:ext cx="8839200" cy="5216525"/>
          </a:xfrm>
        </p:spPr>
        <p:txBody>
          <a:bodyPr/>
          <a:lstStyle/>
          <a:p>
            <a:pPr marL="285750" marR="0" lvl="0" indent="-285750" algn="l" rtl="0">
              <a:lnSpc>
                <a:spcPct val="150000"/>
              </a:lnSpc>
              <a:spcBef>
                <a:spcPts val="0"/>
              </a:spcBef>
              <a:spcAft>
                <a:spcPts val="0"/>
              </a:spcAft>
              <a:buClr>
                <a:schemeClr val="dk1"/>
              </a:buClr>
              <a:buSzPts val="1800"/>
              <a:buFont typeface="Arial"/>
              <a:buChar char="•"/>
            </a:pPr>
            <a:r>
              <a:rPr lang="en-US" sz="2000" dirty="0">
                <a:solidFill>
                  <a:schemeClr val="dk1"/>
                </a:solidFill>
                <a:latin typeface="Times New Roman"/>
                <a:cs typeface="Times New Roman"/>
              </a:rPr>
              <a:t>The Scrum Guide defines scrum as:</a:t>
            </a:r>
          </a:p>
          <a:p>
            <a:pPr marL="0" indent="0">
              <a:lnSpc>
                <a:spcPct val="150000"/>
              </a:lnSpc>
              <a:buNone/>
            </a:pPr>
            <a:r>
              <a:rPr lang="en-US" sz="2000" i="1" dirty="0">
                <a:solidFill>
                  <a:srgbClr val="C00000"/>
                </a:solidFill>
                <a:latin typeface="Times New Roman"/>
                <a:cs typeface="Times New Roman"/>
              </a:rPr>
              <a:t>	“A framework within which people can address complex adaptive 	problems, while productively and creatively delivering products of the 	highest possible value.”</a:t>
            </a:r>
          </a:p>
          <a:p>
            <a:pPr marL="285750" indent="-285750" algn="just">
              <a:lnSpc>
                <a:spcPct val="150000"/>
              </a:lnSpc>
              <a:buFont typeface="Arial" panose="020B0604020202020204" pitchFamily="34" charset="0"/>
              <a:buChar char="•"/>
            </a:pPr>
            <a:endParaRPr lang="en-US" sz="2000" dirty="0">
              <a:solidFill>
                <a:schemeClr val="dk1"/>
              </a:solidFill>
              <a:latin typeface="Times New Roman"/>
              <a:cs typeface="Times New Roman"/>
            </a:endParaRPr>
          </a:p>
          <a:p>
            <a:pPr marL="285750" indent="-285750" algn="just">
              <a:lnSpc>
                <a:spcPct val="150000"/>
              </a:lnSpc>
              <a:buFont typeface="Arial" panose="020B0604020202020204" pitchFamily="34" charset="0"/>
              <a:buChar char="•"/>
            </a:pPr>
            <a:r>
              <a:rPr lang="en-US" sz="2000" dirty="0">
                <a:solidFill>
                  <a:schemeClr val="dk1"/>
                </a:solidFill>
                <a:latin typeface="Times New Roman"/>
                <a:cs typeface="Times New Roman"/>
              </a:rPr>
              <a:t>In simple terms, scrum is a lightweight agile project management framework that can be used to manage iterative and incremental projects of all types.</a:t>
            </a:r>
          </a:p>
          <a:p>
            <a:pPr marL="285750" indent="-285750" algn="just">
              <a:lnSpc>
                <a:spcPct val="150000"/>
              </a:lnSpc>
              <a:buFont typeface="Arial" panose="020B0604020202020204" pitchFamily="34" charset="0"/>
              <a:buChar char="•"/>
            </a:pPr>
            <a:endParaRPr lang="en-US" sz="2000" dirty="0">
              <a:solidFill>
                <a:schemeClr val="dk1"/>
              </a:solidFill>
              <a:latin typeface="Times New Roman"/>
              <a:cs typeface="Times New Roman"/>
            </a:endParaRPr>
          </a:p>
          <a:p>
            <a:pPr marL="285750" indent="-285750" algn="just">
              <a:lnSpc>
                <a:spcPct val="150000"/>
              </a:lnSpc>
              <a:buFont typeface="Arial" panose="020B0604020202020204" pitchFamily="34" charset="0"/>
              <a:buChar char="•"/>
            </a:pPr>
            <a:r>
              <a:rPr lang="en-US" sz="2000" dirty="0">
                <a:solidFill>
                  <a:schemeClr val="dk1"/>
                </a:solidFill>
                <a:latin typeface="Times New Roman"/>
                <a:cs typeface="Times New Roman"/>
              </a:rPr>
              <a:t>The concept here is to break large complex projects into smaller stages, reviewing and adapting along the way.  </a:t>
            </a: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Tree>
    <p:extLst>
      <p:ext uri="{BB962C8B-B14F-4D97-AF65-F5344CB8AC3E}">
        <p14:creationId xmlns:p14="http://schemas.microsoft.com/office/powerpoint/2010/main" val="2128593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SCRUM (contd.)</a:t>
            </a:r>
          </a:p>
        </p:txBody>
      </p:sp>
      <p:sp>
        <p:nvSpPr>
          <p:cNvPr id="6" name="Slide Number Placeholder 5"/>
          <p:cNvSpPr>
            <a:spLocks noGrp="1"/>
          </p:cNvSpPr>
          <p:nvPr>
            <p:ph type="sldNum" sz="quarter" idx="12"/>
          </p:nvPr>
        </p:nvSpPr>
        <p:spPr/>
        <p:txBody>
          <a:bodyPr/>
          <a:lstStyle/>
          <a:p>
            <a:fld id="{8BD8F058-9003-4658-AA47-7D4800AF7EA2}" type="slidenum">
              <a:rPr lang="en-US"/>
              <a:t>21</a:t>
            </a:fld>
            <a:endParaRPr lang="en-US"/>
          </a:p>
        </p:txBody>
      </p:sp>
      <p:sp>
        <p:nvSpPr>
          <p:cNvPr id="3" name="Content Placeholder 2"/>
          <p:cNvSpPr>
            <a:spLocks noGrp="1"/>
          </p:cNvSpPr>
          <p:nvPr>
            <p:ph idx="1"/>
          </p:nvPr>
        </p:nvSpPr>
        <p:spPr>
          <a:xfrm>
            <a:off x="136133" y="955675"/>
            <a:ext cx="8839200" cy="5216525"/>
          </a:xfrm>
        </p:spPr>
        <p:txBody>
          <a:bodyPr/>
          <a:lstStyle/>
          <a:p>
            <a:pPr marL="0" marR="0" lvl="0" indent="0" algn="l" rtl="0">
              <a:lnSpc>
                <a:spcPct val="150000"/>
              </a:lnSpc>
              <a:spcBef>
                <a:spcPts val="0"/>
              </a:spcBef>
              <a:spcAft>
                <a:spcPts val="0"/>
              </a:spcAft>
              <a:buClr>
                <a:schemeClr val="dk1"/>
              </a:buClr>
              <a:buSzPts val="1800"/>
              <a:buNone/>
            </a:pPr>
            <a:r>
              <a:rPr lang="en-US" sz="2000" dirty="0">
                <a:solidFill>
                  <a:schemeClr val="dk1"/>
                </a:solidFill>
                <a:latin typeface="Times New Roman"/>
                <a:cs typeface="Times New Roman"/>
              </a:rPr>
              <a:t>With scrum you can:</a:t>
            </a:r>
          </a:p>
          <a:p>
            <a:pPr marL="0" marR="0" lvl="0" indent="0" algn="l" rtl="0">
              <a:lnSpc>
                <a:spcPct val="150000"/>
              </a:lnSpc>
              <a:spcBef>
                <a:spcPts val="0"/>
              </a:spcBef>
              <a:spcAft>
                <a:spcPts val="0"/>
              </a:spcAft>
              <a:buClr>
                <a:schemeClr val="dk1"/>
              </a:buClr>
              <a:buSzPts val="1800"/>
              <a:buNone/>
            </a:pPr>
            <a:endParaRPr lang="en-US" sz="1050" dirty="0">
              <a:solidFill>
                <a:schemeClr val="dk1"/>
              </a:solidFill>
              <a:latin typeface="Times New Roman"/>
              <a:cs typeface="Times New Roman"/>
            </a:endParaRP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Write fewer plans and do more in short iterations or cycles that we call sprints*</a:t>
            </a: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Work as one dedicated and committed team, instead of working on separate groups</a:t>
            </a: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Constantly deliver functioning products at the end of each sprint</a:t>
            </a: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Receive continuous feedback from your customers and improvise your product</a:t>
            </a:r>
          </a:p>
          <a:p>
            <a:pPr marL="0" indent="0">
              <a:lnSpc>
                <a:spcPct val="150000"/>
              </a:lnSpc>
              <a:buNone/>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5" name="TextBox 4">
            <a:extLst>
              <a:ext uri="{FF2B5EF4-FFF2-40B4-BE49-F238E27FC236}">
                <a16:creationId xmlns:a16="http://schemas.microsoft.com/office/drawing/2014/main" id="{4908C970-5AB6-8880-ED85-5B84B23F3F11}"/>
              </a:ext>
            </a:extLst>
          </p:cNvPr>
          <p:cNvSpPr txBox="1"/>
          <p:nvPr/>
        </p:nvSpPr>
        <p:spPr>
          <a:xfrm>
            <a:off x="1524000" y="5146228"/>
            <a:ext cx="6155932" cy="873572"/>
          </a:xfrm>
          <a:prstGeom prst="rect">
            <a:avLst/>
          </a:prstGeom>
          <a:noFill/>
        </p:spPr>
        <p:txBody>
          <a:bodyPr wrap="square">
            <a:spAutoFit/>
          </a:bodyPr>
          <a:lstStyle/>
          <a:p>
            <a:pPr algn="ctr">
              <a:lnSpc>
                <a:spcPct val="150000"/>
              </a:lnSpc>
              <a:spcBef>
                <a:spcPts val="0"/>
              </a:spcBef>
              <a:spcAft>
                <a:spcPts val="0"/>
              </a:spcAft>
              <a:buClr>
                <a:schemeClr val="dk1"/>
              </a:buClr>
              <a:buSzPts val="1800"/>
            </a:pPr>
            <a:r>
              <a:rPr lang="en-US" sz="1800" i="1" dirty="0">
                <a:solidFill>
                  <a:srgbClr val="C00000"/>
                </a:solidFill>
                <a:latin typeface="Times New Roman"/>
                <a:cs typeface="Times New Roman"/>
              </a:rPr>
              <a:t>*A sprint basically is a specified time period during which a scrum team produces a product.</a:t>
            </a:r>
          </a:p>
        </p:txBody>
      </p:sp>
    </p:spTree>
    <p:extLst>
      <p:ext uri="{BB962C8B-B14F-4D97-AF65-F5344CB8AC3E}">
        <p14:creationId xmlns:p14="http://schemas.microsoft.com/office/powerpoint/2010/main" val="364702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People &amp; Parts of Scrum Framework</a:t>
            </a:r>
          </a:p>
        </p:txBody>
      </p:sp>
      <p:sp>
        <p:nvSpPr>
          <p:cNvPr id="6" name="Slide Number Placeholder 5"/>
          <p:cNvSpPr>
            <a:spLocks noGrp="1"/>
          </p:cNvSpPr>
          <p:nvPr>
            <p:ph type="sldNum" sz="quarter" idx="12"/>
          </p:nvPr>
        </p:nvSpPr>
        <p:spPr/>
        <p:txBody>
          <a:bodyPr/>
          <a:lstStyle/>
          <a:p>
            <a:fld id="{8BD8F058-9003-4658-AA47-7D4800AF7EA2}" type="slidenum">
              <a:rPr lang="en-US"/>
              <a:t>22</a:t>
            </a:fld>
            <a:endParaRPr lang="en-US"/>
          </a:p>
        </p:txBody>
      </p:sp>
      <p:sp>
        <p:nvSpPr>
          <p:cNvPr id="3" name="Content Placeholder 2"/>
          <p:cNvSpPr>
            <a:spLocks noGrp="1"/>
          </p:cNvSpPr>
          <p:nvPr>
            <p:ph idx="1"/>
          </p:nvPr>
        </p:nvSpPr>
        <p:spPr>
          <a:xfrm>
            <a:off x="136133" y="955675"/>
            <a:ext cx="8839200" cy="5216525"/>
          </a:xfrm>
        </p:spPr>
        <p:txBody>
          <a:bodyPr/>
          <a:lstStyle/>
          <a:p>
            <a:pPr marL="0" marR="0" lvl="0" indent="0" algn="l" rtl="0">
              <a:lnSpc>
                <a:spcPct val="150000"/>
              </a:lnSpc>
              <a:spcBef>
                <a:spcPts val="0"/>
              </a:spcBef>
              <a:spcAft>
                <a:spcPts val="0"/>
              </a:spcAft>
              <a:buClr>
                <a:schemeClr val="dk1"/>
              </a:buClr>
              <a:buSzPts val="1800"/>
              <a:buNone/>
            </a:pPr>
            <a:r>
              <a:rPr lang="en-US" sz="2000" dirty="0">
                <a:solidFill>
                  <a:schemeClr val="dk1"/>
                </a:solidFill>
                <a:latin typeface="Times New Roman"/>
                <a:cs typeface="Times New Roman"/>
              </a:rPr>
              <a:t>The Scrum Framework is made of three distinct categories, which are:</a:t>
            </a: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Scrum Roles</a:t>
            </a: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Events in Scrum</a:t>
            </a: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Scrum Artifacts</a:t>
            </a: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Tree>
    <p:extLst>
      <p:ext uri="{BB962C8B-B14F-4D97-AF65-F5344CB8AC3E}">
        <p14:creationId xmlns:p14="http://schemas.microsoft.com/office/powerpoint/2010/main" val="1299542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Scrum Roles</a:t>
            </a:r>
          </a:p>
        </p:txBody>
      </p:sp>
      <p:sp>
        <p:nvSpPr>
          <p:cNvPr id="6" name="Slide Number Placeholder 5"/>
          <p:cNvSpPr>
            <a:spLocks noGrp="1"/>
          </p:cNvSpPr>
          <p:nvPr>
            <p:ph type="sldNum" sz="quarter" idx="12"/>
          </p:nvPr>
        </p:nvSpPr>
        <p:spPr/>
        <p:txBody>
          <a:bodyPr/>
          <a:lstStyle/>
          <a:p>
            <a:fld id="{8BD8F058-9003-4658-AA47-7D4800AF7EA2}" type="slidenum">
              <a:rPr lang="en-US"/>
              <a:t>23</a:t>
            </a:fld>
            <a:endParaRPr lang="en-US"/>
          </a:p>
        </p:txBody>
      </p:sp>
      <p:pic>
        <p:nvPicPr>
          <p:cNvPr id="4" name="Picture 3">
            <a:extLst>
              <a:ext uri="{FF2B5EF4-FFF2-40B4-BE49-F238E27FC236}">
                <a16:creationId xmlns:a16="http://schemas.microsoft.com/office/drawing/2014/main" id="{D83EA346-84D0-C966-7D4A-EACEEBF1F7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447800"/>
            <a:ext cx="6106418" cy="2493196"/>
          </a:xfrm>
          <a:prstGeom prst="rect">
            <a:avLst/>
          </a:prstGeom>
        </p:spPr>
      </p:pic>
      <p:sp>
        <p:nvSpPr>
          <p:cNvPr id="8" name="TextBox 7">
            <a:extLst>
              <a:ext uri="{FF2B5EF4-FFF2-40B4-BE49-F238E27FC236}">
                <a16:creationId xmlns:a16="http://schemas.microsoft.com/office/drawing/2014/main" id="{105D2927-3436-97F3-A21D-AD0A5979B75D}"/>
              </a:ext>
            </a:extLst>
          </p:cNvPr>
          <p:cNvSpPr txBox="1"/>
          <p:nvPr/>
        </p:nvSpPr>
        <p:spPr>
          <a:xfrm>
            <a:off x="136133" y="4467631"/>
            <a:ext cx="8474467" cy="1704569"/>
          </a:xfrm>
          <a:prstGeom prst="rect">
            <a:avLst/>
          </a:prstGeom>
          <a:noFill/>
        </p:spPr>
        <p:txBody>
          <a:bodyPr wrap="square">
            <a:spAutoFit/>
          </a:bodyPr>
          <a:lstStyle/>
          <a:p>
            <a:pPr marL="342900" indent="-342900" algn="just">
              <a:lnSpc>
                <a:spcPct val="150000"/>
              </a:lnSpc>
              <a:buFont typeface="+mj-lt"/>
              <a:buAutoNum type="arabicPeriod"/>
            </a:pPr>
            <a:r>
              <a:rPr lang="en-US" b="1" i="1" dirty="0">
                <a:solidFill>
                  <a:srgbClr val="C00000"/>
                </a:solidFill>
                <a:latin typeface="Times New Roman" panose="02020603050405020304" pitchFamily="18" charset="0"/>
                <a:cs typeface="Times New Roman" panose="02020603050405020304" pitchFamily="18" charset="0"/>
              </a:rPr>
              <a:t>Development Team (Scrum Team):</a:t>
            </a:r>
          </a:p>
          <a:p>
            <a:pPr marL="742950" lvl="1" indent="-285750" algn="just">
              <a:lnSpc>
                <a:spcPct val="150000"/>
              </a:lnSpc>
              <a:buFontTx/>
              <a:buChar char="-"/>
            </a:pPr>
            <a:r>
              <a:rPr lang="en-US" dirty="0">
                <a:latin typeface="Times New Roman" panose="02020603050405020304" pitchFamily="18" charset="0"/>
                <a:cs typeface="Times New Roman" panose="02020603050405020304" pitchFamily="18" charset="0"/>
              </a:rPr>
              <a:t>Motivate the team to achieve the goal.</a:t>
            </a:r>
          </a:p>
          <a:p>
            <a:pPr marL="742950" lvl="1" indent="-285750" algn="just">
              <a:lnSpc>
                <a:spcPct val="150000"/>
              </a:lnSpc>
              <a:buFontTx/>
              <a:buChar char="-"/>
            </a:pPr>
            <a:r>
              <a:rPr lang="en-US" dirty="0">
                <a:latin typeface="Times New Roman" panose="02020603050405020304" pitchFamily="18" charset="0"/>
                <a:cs typeface="Times New Roman" panose="02020603050405020304" pitchFamily="18" charset="0"/>
              </a:rPr>
              <a:t>It take input from others but when it comes to </a:t>
            </a:r>
            <a:r>
              <a:rPr lang="en-US" i="1" dirty="0">
                <a:latin typeface="Times New Roman" panose="02020603050405020304" pitchFamily="18" charset="0"/>
                <a:cs typeface="Times New Roman" panose="02020603050405020304" pitchFamily="18" charset="0"/>
              </a:rPr>
              <a:t>making major decisions</a:t>
            </a:r>
            <a:r>
              <a:rPr lang="en-US" dirty="0">
                <a:latin typeface="Times New Roman" panose="02020603050405020304" pitchFamily="18" charset="0"/>
                <a:cs typeface="Times New Roman" panose="02020603050405020304" pitchFamily="18" charset="0"/>
              </a:rPr>
              <a:t>, ultimately he/she is responsible.</a:t>
            </a:r>
          </a:p>
        </p:txBody>
      </p:sp>
      <p:sp>
        <p:nvSpPr>
          <p:cNvPr id="3" name="TextBox 2">
            <a:extLst>
              <a:ext uri="{FF2B5EF4-FFF2-40B4-BE49-F238E27FC236}">
                <a16:creationId xmlns:a16="http://schemas.microsoft.com/office/drawing/2014/main" id="{CD88477F-5BC8-348A-B437-DF18AF15A77D}"/>
              </a:ext>
            </a:extLst>
          </p:cNvPr>
          <p:cNvSpPr txBox="1"/>
          <p:nvPr/>
        </p:nvSpPr>
        <p:spPr>
          <a:xfrm>
            <a:off x="3180901" y="4190632"/>
            <a:ext cx="2354940" cy="276999"/>
          </a:xfrm>
          <a:prstGeom prst="rect">
            <a:avLst/>
          </a:prstGeom>
          <a:noFill/>
        </p:spPr>
        <p:txBody>
          <a:bodyPr wrap="none" rtlCol="0">
            <a:spAutoFit/>
          </a:bodyPr>
          <a:lstStyle/>
          <a:p>
            <a:r>
              <a:rPr lang="en-US" sz="1200" b="1" dirty="0"/>
              <a:t>Figure 6: Role of Scrum Team</a:t>
            </a:r>
            <a:endParaRPr lang="en-IN" sz="1200" b="1" dirty="0"/>
          </a:p>
        </p:txBody>
      </p:sp>
    </p:spTree>
    <p:extLst>
      <p:ext uri="{BB962C8B-B14F-4D97-AF65-F5344CB8AC3E}">
        <p14:creationId xmlns:p14="http://schemas.microsoft.com/office/powerpoint/2010/main" val="3324684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Scrum Roles (contd.)</a:t>
            </a:r>
          </a:p>
        </p:txBody>
      </p:sp>
      <p:sp>
        <p:nvSpPr>
          <p:cNvPr id="6" name="Slide Number Placeholder 5"/>
          <p:cNvSpPr>
            <a:spLocks noGrp="1"/>
          </p:cNvSpPr>
          <p:nvPr>
            <p:ph type="sldNum" sz="quarter" idx="12"/>
          </p:nvPr>
        </p:nvSpPr>
        <p:spPr/>
        <p:txBody>
          <a:bodyPr/>
          <a:lstStyle/>
          <a:p>
            <a:fld id="{8BD8F058-9003-4658-AA47-7D4800AF7EA2}" type="slidenum">
              <a:rPr lang="en-US"/>
              <a:t>24</a:t>
            </a:fld>
            <a:endParaRPr lang="en-US"/>
          </a:p>
        </p:txBody>
      </p:sp>
      <p:sp>
        <p:nvSpPr>
          <p:cNvPr id="3" name="Content Placeholder 2"/>
          <p:cNvSpPr>
            <a:spLocks noGrp="1"/>
          </p:cNvSpPr>
          <p:nvPr>
            <p:ph idx="1"/>
          </p:nvPr>
        </p:nvSpPr>
        <p:spPr>
          <a:xfrm>
            <a:off x="136133" y="955675"/>
            <a:ext cx="8839200" cy="5216525"/>
          </a:xfrm>
        </p:spPr>
        <p:txBody>
          <a:bodyPr/>
          <a:lstStyle/>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105D2927-3436-97F3-A21D-AD0A5979B75D}"/>
              </a:ext>
            </a:extLst>
          </p:cNvPr>
          <p:cNvSpPr txBox="1"/>
          <p:nvPr/>
        </p:nvSpPr>
        <p:spPr>
          <a:xfrm>
            <a:off x="215758" y="955675"/>
            <a:ext cx="8623442" cy="5444054"/>
          </a:xfrm>
          <a:prstGeom prst="rect">
            <a:avLst/>
          </a:prstGeom>
          <a:noFill/>
        </p:spPr>
        <p:txBody>
          <a:bodyPr wrap="square">
            <a:spAutoFit/>
          </a:bodyPr>
          <a:lstStyle/>
          <a:p>
            <a:pPr marL="342900" lvl="1" indent="-342900" algn="just">
              <a:lnSpc>
                <a:spcPct val="150000"/>
              </a:lnSpc>
              <a:buFont typeface="+mj-lt"/>
              <a:buAutoNum type="arabicPeriod" startAt="2"/>
            </a:pPr>
            <a:r>
              <a:rPr lang="en-US" b="1" i="1" dirty="0">
                <a:solidFill>
                  <a:srgbClr val="C00000"/>
                </a:solidFill>
                <a:latin typeface="Times New Roman" panose="02020603050405020304" pitchFamily="18" charset="0"/>
                <a:cs typeface="Times New Roman" panose="02020603050405020304" pitchFamily="18" charset="0"/>
              </a:rPr>
              <a:t>Scrum Master</a:t>
            </a:r>
          </a:p>
          <a:p>
            <a:pPr marL="742950" lvl="1" indent="-285750" algn="just">
              <a:lnSpc>
                <a:spcPct val="150000"/>
              </a:lnSpc>
              <a:buFontTx/>
              <a:buChar char="-"/>
            </a:pP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Tx/>
              <a:buChar char="-"/>
            </a:pPr>
            <a:r>
              <a:rPr lang="en-US" dirty="0">
                <a:latin typeface="Times New Roman" panose="02020603050405020304" pitchFamily="18" charset="0"/>
                <a:cs typeface="Times New Roman" panose="02020603050405020304" pitchFamily="18" charset="0"/>
              </a:rPr>
              <a:t>Ensures that all the team members follow scrum’s theories, rules, and practices. </a:t>
            </a:r>
          </a:p>
          <a:p>
            <a:pPr marL="742950" lvl="1" indent="-285750" algn="just">
              <a:lnSpc>
                <a:spcPct val="150000"/>
              </a:lnSpc>
              <a:buFontTx/>
              <a:buChar char="-"/>
            </a:pPr>
            <a:r>
              <a:rPr lang="en-US" dirty="0">
                <a:latin typeface="Times New Roman" panose="02020603050405020304" pitchFamily="18" charset="0"/>
                <a:cs typeface="Times New Roman" panose="02020603050405020304" pitchFamily="18" charset="0"/>
              </a:rPr>
              <a:t>It makes sure the Scrum Team has whatever it needs to complete its work, like removing roadblocks that are holding up progress, organizing meetings, dealing with challenges and bottlenecks.</a:t>
            </a:r>
          </a:p>
          <a:p>
            <a:pPr marL="742950" lvl="1" indent="-285750" algn="just">
              <a:lnSpc>
                <a:spcPct val="150000"/>
              </a:lnSpc>
              <a:buFontTx/>
              <a:buChar char="-"/>
            </a:pPr>
            <a:endParaRPr lang="en-US" dirty="0">
              <a:latin typeface="Times New Roman" panose="02020603050405020304" pitchFamily="18" charset="0"/>
              <a:cs typeface="Times New Roman" panose="02020603050405020304" pitchFamily="18" charset="0"/>
            </a:endParaRPr>
          </a:p>
          <a:p>
            <a:pPr marL="342900" lvl="1" indent="-342900" algn="just">
              <a:lnSpc>
                <a:spcPct val="150000"/>
              </a:lnSpc>
              <a:buFont typeface="+mj-lt"/>
              <a:buAutoNum type="arabicPeriod" startAt="3"/>
            </a:pPr>
            <a:r>
              <a:rPr lang="en-US" b="1" i="1" dirty="0">
                <a:solidFill>
                  <a:srgbClr val="C00000"/>
                </a:solidFill>
                <a:latin typeface="Times New Roman" panose="02020603050405020304" pitchFamily="18" charset="0"/>
                <a:cs typeface="Times New Roman" panose="02020603050405020304" pitchFamily="18" charset="0"/>
              </a:rPr>
              <a:t>Product Owner</a:t>
            </a:r>
          </a:p>
          <a:p>
            <a:pPr marL="742950" lvl="1" indent="-285750" algn="just">
              <a:lnSpc>
                <a:spcPct val="150000"/>
              </a:lnSpc>
              <a:buFontTx/>
              <a:buChar char="-"/>
            </a:pPr>
            <a:r>
              <a:rPr lang="en-US" dirty="0">
                <a:latin typeface="Times New Roman" panose="02020603050405020304" pitchFamily="18" charset="0"/>
                <a:cs typeface="Times New Roman" panose="02020603050405020304" pitchFamily="18" charset="0"/>
              </a:rPr>
              <a:t>Working together to deliver products</a:t>
            </a:r>
          </a:p>
          <a:p>
            <a:pPr marL="742950" lvl="1" indent="-285750" algn="just">
              <a:lnSpc>
                <a:spcPct val="150000"/>
              </a:lnSpc>
              <a:buFontTx/>
              <a:buChar char="-"/>
            </a:pPr>
            <a:r>
              <a:rPr lang="en-US" dirty="0">
                <a:latin typeface="Times New Roman" panose="02020603050405020304" pitchFamily="18" charset="0"/>
                <a:cs typeface="Times New Roman" panose="02020603050405020304" pitchFamily="18" charset="0"/>
              </a:rPr>
              <a:t>Scrum development teams are given the freedom to organize themselves and manage their own work to maximize the team’s effectiveness and efficiency.</a:t>
            </a:r>
          </a:p>
          <a:p>
            <a:pPr lvl="1" algn="just">
              <a:lnSpc>
                <a:spcPct val="150000"/>
              </a:lnSpc>
            </a:pP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Tx/>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15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Events in Scrum</a:t>
            </a:r>
          </a:p>
        </p:txBody>
      </p:sp>
      <p:sp>
        <p:nvSpPr>
          <p:cNvPr id="6" name="Slide Number Placeholder 5"/>
          <p:cNvSpPr>
            <a:spLocks noGrp="1"/>
          </p:cNvSpPr>
          <p:nvPr>
            <p:ph type="sldNum" sz="quarter" idx="12"/>
          </p:nvPr>
        </p:nvSpPr>
        <p:spPr/>
        <p:txBody>
          <a:bodyPr/>
          <a:lstStyle/>
          <a:p>
            <a:fld id="{8BD8F058-9003-4658-AA47-7D4800AF7EA2}" type="slidenum">
              <a:rPr lang="en-US"/>
              <a:t>25</a:t>
            </a:fld>
            <a:endParaRPr lang="en-US"/>
          </a:p>
        </p:txBody>
      </p:sp>
      <p:sp>
        <p:nvSpPr>
          <p:cNvPr id="3" name="Content Placeholder 2"/>
          <p:cNvSpPr>
            <a:spLocks noGrp="1"/>
          </p:cNvSpPr>
          <p:nvPr>
            <p:ph idx="1"/>
          </p:nvPr>
        </p:nvSpPr>
        <p:spPr>
          <a:xfrm>
            <a:off x="136133" y="955675"/>
            <a:ext cx="8839200" cy="5216525"/>
          </a:xfrm>
        </p:spPr>
        <p:txBody>
          <a:bodyPr/>
          <a:lstStyle/>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pic>
        <p:nvPicPr>
          <p:cNvPr id="5" name="Picture 4">
            <a:extLst>
              <a:ext uri="{FF2B5EF4-FFF2-40B4-BE49-F238E27FC236}">
                <a16:creationId xmlns:a16="http://schemas.microsoft.com/office/drawing/2014/main" id="{AF64BCED-BDD6-C520-99BE-40EC172BD2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086314"/>
            <a:ext cx="7344312" cy="4800600"/>
          </a:xfrm>
          <a:prstGeom prst="rect">
            <a:avLst/>
          </a:prstGeom>
        </p:spPr>
      </p:pic>
    </p:spTree>
    <p:extLst>
      <p:ext uri="{BB962C8B-B14F-4D97-AF65-F5344CB8AC3E}">
        <p14:creationId xmlns:p14="http://schemas.microsoft.com/office/powerpoint/2010/main" val="1356229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Events in Scrum (contd.)</a:t>
            </a:r>
          </a:p>
        </p:txBody>
      </p:sp>
      <p:sp>
        <p:nvSpPr>
          <p:cNvPr id="6" name="Slide Number Placeholder 5"/>
          <p:cNvSpPr>
            <a:spLocks noGrp="1"/>
          </p:cNvSpPr>
          <p:nvPr>
            <p:ph type="sldNum" sz="quarter" idx="12"/>
          </p:nvPr>
        </p:nvSpPr>
        <p:spPr/>
        <p:txBody>
          <a:bodyPr/>
          <a:lstStyle/>
          <a:p>
            <a:fld id="{8BD8F058-9003-4658-AA47-7D4800AF7EA2}" type="slidenum">
              <a:rPr lang="en-US"/>
              <a:t>26</a:t>
            </a:fld>
            <a:endParaRPr lang="en-US"/>
          </a:p>
        </p:txBody>
      </p:sp>
      <p:sp>
        <p:nvSpPr>
          <p:cNvPr id="3" name="Content Placeholder 2"/>
          <p:cNvSpPr>
            <a:spLocks noGrp="1"/>
          </p:cNvSpPr>
          <p:nvPr>
            <p:ph idx="1"/>
          </p:nvPr>
        </p:nvSpPr>
        <p:spPr>
          <a:xfrm>
            <a:off x="136133" y="1108075"/>
            <a:ext cx="8839200" cy="5216525"/>
          </a:xfrm>
        </p:spPr>
        <p:txBody>
          <a:bodyPr/>
          <a:lstStyle/>
          <a:p>
            <a:pPr marL="285750" indent="-285750" algn="just">
              <a:lnSpc>
                <a:spcPct val="150000"/>
              </a:lnSpc>
              <a:buFont typeface="Arial" panose="020B0604020202020204" pitchFamily="34" charset="0"/>
              <a:buChar char="•"/>
            </a:pPr>
            <a:r>
              <a:rPr lang="en-US" sz="1800" b="1" i="1" dirty="0">
                <a:solidFill>
                  <a:srgbClr val="C00000"/>
                </a:solidFill>
                <a:latin typeface="Times New Roman" panose="02020603050405020304" pitchFamily="18" charset="0"/>
                <a:cs typeface="Times New Roman" panose="02020603050405020304" pitchFamily="18" charset="0"/>
              </a:rPr>
              <a:t>Sprint Planning: </a:t>
            </a:r>
            <a:r>
              <a:rPr lang="en-US" sz="1800" dirty="0">
                <a:latin typeface="Times New Roman" panose="02020603050405020304" pitchFamily="18" charset="0"/>
                <a:cs typeface="Times New Roman" panose="02020603050405020304" pitchFamily="18" charset="0"/>
              </a:rPr>
              <a:t>It is a meeting where the work to be done during a sprint is mapped out and the team members are assigned the work necessary to achieve that goal.</a:t>
            </a:r>
          </a:p>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b="1" i="1" dirty="0">
                <a:solidFill>
                  <a:srgbClr val="C00000"/>
                </a:solidFill>
                <a:latin typeface="Times New Roman" panose="02020603050405020304" pitchFamily="18" charset="0"/>
                <a:cs typeface="Times New Roman" panose="02020603050405020304" pitchFamily="18" charset="0"/>
              </a:rPr>
              <a:t>Daily Scrum: </a:t>
            </a:r>
            <a:r>
              <a:rPr lang="en-US" sz="1800" dirty="0">
                <a:latin typeface="Times New Roman" panose="02020603050405020304" pitchFamily="18" charset="0"/>
                <a:cs typeface="Times New Roman" panose="02020603050405020304" pitchFamily="18" charset="0"/>
              </a:rPr>
              <a:t>Also known as a stand-up, it is a 15-minute daily meeting where the team has a chance to get on the same page and put together a strategy for the next 24 hours.</a:t>
            </a:r>
          </a:p>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b="1" i="1" dirty="0">
                <a:solidFill>
                  <a:srgbClr val="C00000"/>
                </a:solidFill>
                <a:latin typeface="Times New Roman" panose="02020603050405020304" pitchFamily="18" charset="0"/>
                <a:cs typeface="Times New Roman" panose="02020603050405020304" pitchFamily="18" charset="0"/>
              </a:rPr>
              <a:t>Sprint Review: </a:t>
            </a:r>
            <a:r>
              <a:rPr lang="en-US" sz="1800" dirty="0">
                <a:latin typeface="Times New Roman" panose="02020603050405020304" pitchFamily="18" charset="0"/>
                <a:cs typeface="Times New Roman" panose="02020603050405020304" pitchFamily="18" charset="0"/>
              </a:rPr>
              <a:t>During the sprint review, product owner explains what the planned work was and what was not completed during the Sprint. </a:t>
            </a:r>
          </a:p>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b="1" i="1" dirty="0">
                <a:solidFill>
                  <a:srgbClr val="C00000"/>
                </a:solidFill>
                <a:latin typeface="Times New Roman" panose="02020603050405020304" pitchFamily="18" charset="0"/>
                <a:cs typeface="Times New Roman" panose="02020603050405020304" pitchFamily="18" charset="0"/>
              </a:rPr>
              <a:t>Sprint Retrospective: </a:t>
            </a:r>
            <a:r>
              <a:rPr lang="en-US" sz="1800" dirty="0">
                <a:latin typeface="Times New Roman" panose="02020603050405020304" pitchFamily="18" charset="0"/>
                <a:cs typeface="Times New Roman" panose="02020603050405020304" pitchFamily="18" charset="0"/>
              </a:rPr>
              <a:t>During sprint retrospective, the team discusses what went right, what went wrong, and how to improve. They decide on how to fix the problems and create a plan for improvements to be enacted during the next sprint.</a:t>
            </a: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Tree>
    <p:extLst>
      <p:ext uri="{BB962C8B-B14F-4D97-AF65-F5344CB8AC3E}">
        <p14:creationId xmlns:p14="http://schemas.microsoft.com/office/powerpoint/2010/main" val="1037443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Scrum Artifacts</a:t>
            </a:r>
          </a:p>
        </p:txBody>
      </p:sp>
      <p:sp>
        <p:nvSpPr>
          <p:cNvPr id="6" name="Slide Number Placeholder 5"/>
          <p:cNvSpPr>
            <a:spLocks noGrp="1"/>
          </p:cNvSpPr>
          <p:nvPr>
            <p:ph type="sldNum" sz="quarter" idx="12"/>
          </p:nvPr>
        </p:nvSpPr>
        <p:spPr/>
        <p:txBody>
          <a:bodyPr/>
          <a:lstStyle/>
          <a:p>
            <a:fld id="{8BD8F058-9003-4658-AA47-7D4800AF7EA2}" type="slidenum">
              <a:rPr lang="en-US"/>
              <a:t>27</a:t>
            </a:fld>
            <a:endParaRPr lang="en-US"/>
          </a:p>
        </p:txBody>
      </p:sp>
      <p:sp>
        <p:nvSpPr>
          <p:cNvPr id="8" name="Rectangle 7">
            <a:extLst>
              <a:ext uri="{FF2B5EF4-FFF2-40B4-BE49-F238E27FC236}">
                <a16:creationId xmlns:a16="http://schemas.microsoft.com/office/drawing/2014/main" id="{391A584E-1E13-9132-FB06-D30EDEDFD0D7}"/>
              </a:ext>
            </a:extLst>
          </p:cNvPr>
          <p:cNvSpPr/>
          <p:nvPr/>
        </p:nvSpPr>
        <p:spPr>
          <a:xfrm>
            <a:off x="304800" y="1066800"/>
            <a:ext cx="8458200" cy="5115311"/>
          </a:xfrm>
          <a:prstGeom prst="rect">
            <a:avLst/>
          </a:prstGeom>
        </p:spPr>
        <p:txBody>
          <a:bodyPr wrap="square">
            <a:spAutoFit/>
          </a:bodyPr>
          <a:lstStyle/>
          <a:p>
            <a:pPr>
              <a:lnSpc>
                <a:spcPct val="150000"/>
              </a:lnSpc>
            </a:pPr>
            <a:r>
              <a:rPr lang="en-US" sz="2000" b="1" i="1" dirty="0">
                <a:solidFill>
                  <a:srgbClr val="C00000"/>
                </a:solidFill>
                <a:latin typeface="Times New Roman" panose="02020603050405020304" pitchFamily="18" charset="0"/>
                <a:cs typeface="Times New Roman" panose="02020603050405020304" pitchFamily="18" charset="0"/>
              </a:rPr>
              <a:t>Artifacts</a:t>
            </a:r>
            <a:r>
              <a:rPr lang="en-US" sz="2000" dirty="0">
                <a:latin typeface="Times New Roman" panose="02020603050405020304" pitchFamily="18" charset="0"/>
                <a:cs typeface="Times New Roman" panose="02020603050405020304" pitchFamily="18" charset="0"/>
              </a:rPr>
              <a:t> are just physical records that provide project details when developing a product. Scrum Artifacts include:</a:t>
            </a:r>
          </a:p>
          <a:p>
            <a:pPr marL="342900"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000" b="1" dirty="0">
                <a:solidFill>
                  <a:srgbClr val="C00000"/>
                </a:solidFill>
                <a:latin typeface="Times New Roman" panose="02020603050405020304" pitchFamily="18" charset="0"/>
                <a:cs typeface="Times New Roman" panose="02020603050405020304" pitchFamily="18" charset="0"/>
              </a:rPr>
              <a:t>Product Backlog:</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a simple document that outlines the </a:t>
            </a:r>
            <a:r>
              <a:rPr lang="en-US" sz="2000" b="1" i="1" dirty="0">
                <a:latin typeface="Times New Roman" panose="02020603050405020304" pitchFamily="18" charset="0"/>
                <a:cs typeface="Times New Roman" panose="02020603050405020304" pitchFamily="18" charset="0"/>
              </a:rPr>
              <a:t>list of tasks and every requirement that the final product needs</a:t>
            </a:r>
            <a:r>
              <a:rPr lang="en-US" sz="2000" dirty="0">
                <a:latin typeface="Times New Roman" panose="02020603050405020304" pitchFamily="18" charset="0"/>
                <a:cs typeface="Times New Roman" panose="02020603050405020304" pitchFamily="18" charset="0"/>
              </a:rPr>
              <a:t>. It is constantly evolving and is never complete. For each item in the product backlog, you should add some additional information like:</a:t>
            </a:r>
          </a:p>
          <a:p>
            <a:pPr marL="1257300" lvl="2"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Description</a:t>
            </a:r>
          </a:p>
          <a:p>
            <a:pPr marL="1257300" lvl="2"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Order based on priority</a:t>
            </a:r>
          </a:p>
          <a:p>
            <a:pPr marL="1257300" lvl="2"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Estimate</a:t>
            </a:r>
          </a:p>
          <a:p>
            <a:pPr marL="1257300" lvl="2"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Value to the business</a:t>
            </a:r>
            <a:endParaRPr lang="en-US"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543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Scrum Artifacts (contd.)</a:t>
            </a:r>
          </a:p>
        </p:txBody>
      </p:sp>
      <p:sp>
        <p:nvSpPr>
          <p:cNvPr id="6" name="Slide Number Placeholder 5"/>
          <p:cNvSpPr>
            <a:spLocks noGrp="1"/>
          </p:cNvSpPr>
          <p:nvPr>
            <p:ph type="sldNum" sz="quarter" idx="12"/>
          </p:nvPr>
        </p:nvSpPr>
        <p:spPr/>
        <p:txBody>
          <a:bodyPr/>
          <a:lstStyle/>
          <a:p>
            <a:fld id="{8BD8F058-9003-4658-AA47-7D4800AF7EA2}" type="slidenum">
              <a:rPr lang="en-US"/>
              <a:t>28</a:t>
            </a:fld>
            <a:endParaRPr lang="en-US"/>
          </a:p>
        </p:txBody>
      </p:sp>
      <p:sp>
        <p:nvSpPr>
          <p:cNvPr id="3" name="Rectangle 2">
            <a:extLst>
              <a:ext uri="{FF2B5EF4-FFF2-40B4-BE49-F238E27FC236}">
                <a16:creationId xmlns:a16="http://schemas.microsoft.com/office/drawing/2014/main" id="{CA0DB560-23A7-18B1-0529-7A05E7C9D9C8}"/>
              </a:ext>
            </a:extLst>
          </p:cNvPr>
          <p:cNvSpPr/>
          <p:nvPr/>
        </p:nvSpPr>
        <p:spPr>
          <a:xfrm>
            <a:off x="228600" y="990600"/>
            <a:ext cx="8458200" cy="5576976"/>
          </a:xfrm>
          <a:prstGeom prst="rect">
            <a:avLst/>
          </a:prstGeom>
        </p:spPr>
        <p:txBody>
          <a:bodyPr wrap="square">
            <a:spAutoFit/>
          </a:bodyPr>
          <a:lstStyle/>
          <a:p>
            <a:pPr marL="457200" indent="-457200" algn="just">
              <a:lnSpc>
                <a:spcPct val="150000"/>
              </a:lnSpc>
              <a:buFont typeface="+mj-lt"/>
              <a:buAutoNum type="arabicPeriod" startAt="2"/>
            </a:pPr>
            <a:r>
              <a:rPr lang="en-US" sz="2000" b="1" dirty="0">
                <a:solidFill>
                  <a:srgbClr val="C00000"/>
                </a:solidFill>
                <a:latin typeface="Times New Roman" panose="02020603050405020304" pitchFamily="18" charset="0"/>
                <a:cs typeface="Times New Roman" panose="02020603050405020304" pitchFamily="18" charset="0"/>
              </a:rPr>
              <a:t>Sprint Backlog</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the</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list of all items from the product backlog that need to be worked on during a sprint</a:t>
            </a:r>
            <a:r>
              <a:rPr lang="en-US" sz="2000" dirty="0">
                <a:latin typeface="Times New Roman" panose="02020603050405020304" pitchFamily="18" charset="0"/>
                <a:cs typeface="Times New Roman" panose="02020603050405020304" pitchFamily="18" charset="0"/>
              </a:rPr>
              <a:t>. Team members sign up for tasks based on their skills and priorities. It is a </a:t>
            </a:r>
            <a:r>
              <a:rPr lang="en-US" sz="2000" b="1" dirty="0">
                <a:latin typeface="Times New Roman" panose="02020603050405020304" pitchFamily="18" charset="0"/>
                <a:cs typeface="Times New Roman" panose="02020603050405020304" pitchFamily="18" charset="0"/>
              </a:rPr>
              <a:t>real-time picture of the work </a:t>
            </a:r>
            <a:r>
              <a:rPr lang="en-US" sz="2000" dirty="0">
                <a:latin typeface="Times New Roman" panose="02020603050405020304" pitchFamily="18" charset="0"/>
                <a:cs typeface="Times New Roman" panose="02020603050405020304" pitchFamily="18" charset="0"/>
              </a:rPr>
              <a:t>that the team currently plans to complete during the sprint.</a:t>
            </a:r>
          </a:p>
          <a:p>
            <a:pPr marL="342900" indent="-342900" algn="just">
              <a:lnSpc>
                <a:spcPct val="150000"/>
              </a:lnSpc>
              <a:buFont typeface="+mj-lt"/>
              <a:buAutoNum type="arabicPeriod" startAt="2"/>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startAt="2"/>
            </a:pPr>
            <a:r>
              <a:rPr lang="en-US" sz="2000" b="1" dirty="0">
                <a:solidFill>
                  <a:srgbClr val="C00000"/>
                </a:solidFill>
                <a:latin typeface="Times New Roman" panose="02020603050405020304" pitchFamily="18" charset="0"/>
                <a:cs typeface="Times New Roman" panose="02020603050405020304" pitchFamily="18" charset="0"/>
              </a:rPr>
              <a:t>Burndown Chart: </a:t>
            </a:r>
            <a:r>
              <a:rPr lang="en-US" sz="2000" dirty="0">
                <a:latin typeface="Times New Roman" panose="02020603050405020304" pitchFamily="18" charset="0"/>
                <a:cs typeface="Times New Roman" panose="02020603050405020304" pitchFamily="18" charset="0"/>
              </a:rPr>
              <a:t>It is a graphical representation of the amount of </a:t>
            </a:r>
            <a:r>
              <a:rPr lang="en-US" sz="2000" b="1" dirty="0">
                <a:latin typeface="Times New Roman" panose="02020603050405020304" pitchFamily="18" charset="0"/>
                <a:cs typeface="Times New Roman" panose="02020603050405020304" pitchFamily="18" charset="0"/>
              </a:rPr>
              <a:t>estimated remaining work.</a:t>
            </a:r>
          </a:p>
          <a:p>
            <a:pPr marL="342900" indent="-342900" algn="just">
              <a:lnSpc>
                <a:spcPct val="150000"/>
              </a:lnSpc>
              <a:buFont typeface="+mj-lt"/>
              <a:buAutoNum type="arabicPeriod" startAt="2"/>
            </a:pP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startAt="2"/>
            </a:pPr>
            <a:r>
              <a:rPr lang="en-US" sz="2000" b="1" dirty="0">
                <a:solidFill>
                  <a:srgbClr val="C00000"/>
                </a:solidFill>
                <a:latin typeface="Times New Roman" panose="02020603050405020304" pitchFamily="18" charset="0"/>
                <a:cs typeface="Times New Roman" panose="02020603050405020304" pitchFamily="18" charset="0"/>
              </a:rPr>
              <a:t>Product Increment: </a:t>
            </a:r>
            <a:r>
              <a:rPr lang="en-US" sz="2000" dirty="0">
                <a:latin typeface="Times New Roman" panose="02020603050405020304" pitchFamily="18" charset="0"/>
                <a:cs typeface="Times New Roman" panose="02020603050405020304" pitchFamily="18" charset="0"/>
              </a:rPr>
              <a:t>The most important artifact is the product improvement, or in other words, the sum of product work completed during a Sprint, combined with all work completed during previous sprints.</a:t>
            </a: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147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Scrum Framework</a:t>
            </a:r>
          </a:p>
        </p:txBody>
      </p:sp>
      <p:sp>
        <p:nvSpPr>
          <p:cNvPr id="6" name="Slide Number Placeholder 5"/>
          <p:cNvSpPr>
            <a:spLocks noGrp="1"/>
          </p:cNvSpPr>
          <p:nvPr>
            <p:ph type="sldNum" sz="quarter" idx="12"/>
          </p:nvPr>
        </p:nvSpPr>
        <p:spPr/>
        <p:txBody>
          <a:bodyPr/>
          <a:lstStyle/>
          <a:p>
            <a:fld id="{8BD8F058-9003-4658-AA47-7D4800AF7EA2}" type="slidenum">
              <a:rPr lang="en-US"/>
              <a:t>29</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pic>
        <p:nvPicPr>
          <p:cNvPr id="4" name="Picture 3">
            <a:extLst>
              <a:ext uri="{FF2B5EF4-FFF2-40B4-BE49-F238E27FC236}">
                <a16:creationId xmlns:a16="http://schemas.microsoft.com/office/drawing/2014/main" id="{76B21F4E-7C12-6560-82B9-1009C39B2D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74" y="1447800"/>
            <a:ext cx="8702348" cy="4265576"/>
          </a:xfrm>
          <a:prstGeom prst="rect">
            <a:avLst/>
          </a:prstGeom>
        </p:spPr>
      </p:pic>
      <p:sp>
        <p:nvSpPr>
          <p:cNvPr id="5" name="TextBox 4">
            <a:extLst>
              <a:ext uri="{FF2B5EF4-FFF2-40B4-BE49-F238E27FC236}">
                <a16:creationId xmlns:a16="http://schemas.microsoft.com/office/drawing/2014/main" id="{4756CAD4-373C-ABE8-0FC3-30C284E7346D}"/>
              </a:ext>
            </a:extLst>
          </p:cNvPr>
          <p:cNvSpPr txBox="1"/>
          <p:nvPr/>
        </p:nvSpPr>
        <p:spPr>
          <a:xfrm>
            <a:off x="3238500" y="6123800"/>
            <a:ext cx="2303836" cy="276999"/>
          </a:xfrm>
          <a:prstGeom prst="rect">
            <a:avLst/>
          </a:prstGeom>
          <a:noFill/>
        </p:spPr>
        <p:txBody>
          <a:bodyPr wrap="none" rtlCol="0">
            <a:spAutoFit/>
          </a:bodyPr>
          <a:lstStyle/>
          <a:p>
            <a:r>
              <a:rPr lang="en-US" sz="1200" b="1" dirty="0"/>
              <a:t>Figure 7: Scrum Framework</a:t>
            </a:r>
            <a:endParaRPr lang="en-IN" sz="1200" b="1" dirty="0"/>
          </a:p>
        </p:txBody>
      </p:sp>
    </p:spTree>
    <p:extLst>
      <p:ext uri="{BB962C8B-B14F-4D97-AF65-F5344CB8AC3E}">
        <p14:creationId xmlns:p14="http://schemas.microsoft.com/office/powerpoint/2010/main" val="196942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Contd…</a:t>
            </a:r>
          </a:p>
        </p:txBody>
      </p:sp>
      <p:sp>
        <p:nvSpPr>
          <p:cNvPr id="3" name="Content Placeholder 2"/>
          <p:cNvSpPr>
            <a:spLocks noGrp="1"/>
          </p:cNvSpPr>
          <p:nvPr>
            <p:ph idx="1"/>
          </p:nvPr>
        </p:nvSpPr>
        <p:spPr>
          <a:xfrm>
            <a:off x="381000" y="955675"/>
            <a:ext cx="8229600" cy="5216525"/>
          </a:xfrm>
        </p:spPr>
        <p:txBody>
          <a:bodyPr/>
          <a:lstStyle/>
          <a:p>
            <a:pPr algn="just">
              <a:lnSpc>
                <a:spcPct val="150000"/>
              </a:lnSpc>
            </a:pPr>
            <a:r>
              <a:rPr lang="en-US" sz="2000" dirty="0"/>
              <a:t>Agile was invented in the software industry but nowadays businesses in all industry sectors make use of it. </a:t>
            </a:r>
          </a:p>
          <a:p>
            <a:pPr algn="just">
              <a:lnSpc>
                <a:spcPct val="150000"/>
              </a:lnSpc>
            </a:pPr>
            <a:endParaRPr lang="en-US" sz="2000" dirty="0"/>
          </a:p>
          <a:p>
            <a:pPr algn="just">
              <a:lnSpc>
                <a:spcPct val="150000"/>
              </a:lnSpc>
            </a:pPr>
            <a:r>
              <a:rPr lang="en-US" sz="2000" b="1" dirty="0"/>
              <a:t>Agility</a:t>
            </a:r>
            <a:r>
              <a:rPr lang="en-US" sz="2000" dirty="0"/>
              <a:t> is the ability of a business as a whole to respond quickly to changes, especially external changes. For example, by adapting business processes or changing customer experiences.</a:t>
            </a:r>
          </a:p>
        </p:txBody>
      </p:sp>
      <p:sp>
        <p:nvSpPr>
          <p:cNvPr id="6" name="Slide Number Placeholder 5"/>
          <p:cNvSpPr>
            <a:spLocks noGrp="1"/>
          </p:cNvSpPr>
          <p:nvPr>
            <p:ph type="sldNum" sz="quarter" idx="12"/>
          </p:nvPr>
        </p:nvSpPr>
        <p:spPr/>
        <p:txBody>
          <a:bodyPr/>
          <a:lstStyle/>
          <a:p>
            <a:fld id="{8BD8F058-9003-4658-AA47-7D4800AF7EA2}" type="slidenum">
              <a:rPr lang="en-US"/>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Scrum Framework (contd.)</a:t>
            </a:r>
          </a:p>
        </p:txBody>
      </p:sp>
      <p:sp>
        <p:nvSpPr>
          <p:cNvPr id="6" name="Slide Number Placeholder 5"/>
          <p:cNvSpPr>
            <a:spLocks noGrp="1"/>
          </p:cNvSpPr>
          <p:nvPr>
            <p:ph type="sldNum" sz="quarter" idx="12"/>
          </p:nvPr>
        </p:nvSpPr>
        <p:spPr/>
        <p:txBody>
          <a:bodyPr/>
          <a:lstStyle/>
          <a:p>
            <a:fld id="{8BD8F058-9003-4658-AA47-7D4800AF7EA2}" type="slidenum">
              <a:rPr lang="en-US"/>
              <a:t>30</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304800" y="1247139"/>
            <a:ext cx="8534400" cy="3782061"/>
          </a:xfrm>
          <a:prstGeom prst="rect">
            <a:avLst/>
          </a:prstGeom>
          <a:noFill/>
        </p:spPr>
        <p:txBody>
          <a:bodyPr wrap="square">
            <a:spAutoFit/>
          </a:bodyPr>
          <a:lstStyle/>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Step 1:</a:t>
            </a:r>
            <a:r>
              <a:rPr lang="en-US" dirty="0">
                <a:solidFill>
                  <a:srgbClr val="C00000"/>
                </a:solidFill>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Scrum process begins with a </a:t>
            </a:r>
            <a:r>
              <a:rPr lang="en-US" b="1" i="1" dirty="0">
                <a:latin typeface="Times New Roman" panose="02020603050405020304" pitchFamily="18" charset="0"/>
                <a:cs typeface="Times New Roman" panose="02020603050405020304" pitchFamily="18" charset="0"/>
              </a:rPr>
              <a:t>product owner</a:t>
            </a:r>
            <a:r>
              <a:rPr lang="en-US" dirty="0">
                <a:latin typeface="Times New Roman" panose="02020603050405020304" pitchFamily="18" charset="0"/>
                <a:cs typeface="Times New Roman" panose="02020603050405020304" pitchFamily="18" charset="0"/>
              </a:rPr>
              <a:t>. Product Owner creates a </a:t>
            </a:r>
            <a:r>
              <a:rPr lang="en-US" b="1" i="1" dirty="0">
                <a:latin typeface="Times New Roman" panose="02020603050405020304" pitchFamily="18" charset="0"/>
                <a:cs typeface="Times New Roman" panose="02020603050405020304" pitchFamily="18" charset="0"/>
              </a:rPr>
              <a:t>product backlog</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 list of tasks and requirements the final product needs. The important part is that product backlog must be </a:t>
            </a:r>
            <a:r>
              <a:rPr lang="en-US" b="1" dirty="0">
                <a:latin typeface="Times New Roman" panose="02020603050405020304" pitchFamily="18" charset="0"/>
                <a:cs typeface="Times New Roman" panose="02020603050405020304" pitchFamily="18" charset="0"/>
              </a:rPr>
              <a:t>prioritized.</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Step 2:</a:t>
            </a:r>
            <a:r>
              <a:rPr lang="en-US" dirty="0">
                <a:solidFill>
                  <a:srgbClr val="C00000"/>
                </a:solidFill>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The scrum team gets together for </a:t>
            </a:r>
            <a:r>
              <a:rPr lang="en-US" b="1" i="1" dirty="0">
                <a:latin typeface="Times New Roman" panose="02020603050405020304" pitchFamily="18" charset="0"/>
                <a:cs typeface="Times New Roman" panose="02020603050405020304" pitchFamily="18" charset="0"/>
              </a:rPr>
              <a:t>sprint planning</a:t>
            </a:r>
            <a:r>
              <a:rPr lang="en-US" dirty="0">
                <a:latin typeface="Times New Roman" panose="02020603050405020304" pitchFamily="18" charset="0"/>
                <a:cs typeface="Times New Roman" panose="02020603050405020304" pitchFamily="18" charset="0"/>
              </a:rPr>
              <a:t>, which is when the team decides together what to work on first from the product backlog. This subset of items from the product backlog becomes the </a:t>
            </a:r>
            <a:r>
              <a:rPr lang="en-US" b="1" dirty="0">
                <a:latin typeface="Times New Roman" panose="02020603050405020304" pitchFamily="18" charset="0"/>
                <a:cs typeface="Times New Roman" panose="02020603050405020304" pitchFamily="18" charset="0"/>
              </a:rPr>
              <a:t>s</a:t>
            </a:r>
            <a:r>
              <a:rPr lang="en-US" b="1" i="1" dirty="0">
                <a:latin typeface="Times New Roman" panose="02020603050405020304" pitchFamily="18" charset="0"/>
                <a:cs typeface="Times New Roman" panose="02020603050405020304" pitchFamily="18" charset="0"/>
              </a:rPr>
              <a:t>print backlog</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037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Scrum Framework (contd.)</a:t>
            </a:r>
          </a:p>
        </p:txBody>
      </p:sp>
      <p:sp>
        <p:nvSpPr>
          <p:cNvPr id="6" name="Slide Number Placeholder 5"/>
          <p:cNvSpPr>
            <a:spLocks noGrp="1"/>
          </p:cNvSpPr>
          <p:nvPr>
            <p:ph type="sldNum" sz="quarter" idx="12"/>
          </p:nvPr>
        </p:nvSpPr>
        <p:spPr/>
        <p:txBody>
          <a:bodyPr/>
          <a:lstStyle/>
          <a:p>
            <a:fld id="{8BD8F058-9003-4658-AA47-7D4800AF7EA2}" type="slidenum">
              <a:rPr lang="en-US"/>
              <a:t>31</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381000" y="1247139"/>
            <a:ext cx="8534400" cy="4613058"/>
          </a:xfrm>
          <a:prstGeom prst="rect">
            <a:avLst/>
          </a:prstGeom>
          <a:noFill/>
        </p:spPr>
        <p:txBody>
          <a:bodyPr wrap="square">
            <a:spAutoFit/>
          </a:bodyPr>
          <a:lstStyle/>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Step 3:</a:t>
            </a:r>
            <a:r>
              <a:rPr lang="en-US" dirty="0">
                <a:solidFill>
                  <a:srgbClr val="C00000"/>
                </a:solidFill>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During the sprint, the team meets to communicate progress and issues, this meeting is called the </a:t>
            </a:r>
            <a:r>
              <a:rPr lang="en-US" b="1" i="1" dirty="0">
                <a:latin typeface="Times New Roman" panose="02020603050405020304" pitchFamily="18" charset="0"/>
                <a:cs typeface="Times New Roman" panose="02020603050405020304" pitchFamily="18" charset="0"/>
              </a:rPr>
              <a:t>daily scrum. </a:t>
            </a:r>
            <a:r>
              <a:rPr lang="en-US" dirty="0">
                <a:latin typeface="Times New Roman" panose="02020603050405020304" pitchFamily="18" charset="0"/>
                <a:cs typeface="Times New Roman" panose="02020603050405020304" pitchFamily="18" charset="0"/>
              </a:rPr>
              <a:t>It is overseen by the </a:t>
            </a:r>
            <a:r>
              <a:rPr lang="en-US" b="1" i="1" dirty="0">
                <a:latin typeface="Times New Roman" panose="02020603050405020304" pitchFamily="18" charset="0"/>
                <a:cs typeface="Times New Roman" panose="02020603050405020304" pitchFamily="18" charset="0"/>
              </a:rPr>
              <a:t>scrum master</a:t>
            </a:r>
            <a:r>
              <a:rPr lang="en-US" dirty="0">
                <a:latin typeface="Times New Roman" panose="02020603050405020304" pitchFamily="18" charset="0"/>
                <a:cs typeface="Times New Roman" panose="02020603050405020304" pitchFamily="18" charset="0"/>
              </a:rPr>
              <a:t> who ensures that all the team members follow scrum’s theories, rules, and practices.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Step 4:</a:t>
            </a:r>
            <a:r>
              <a:rPr lang="en-US" dirty="0">
                <a:solidFill>
                  <a:srgbClr val="C00000"/>
                </a:solidFill>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At the end of the sprint, the </a:t>
            </a:r>
            <a:r>
              <a:rPr lang="en-US" b="1" dirty="0">
                <a:latin typeface="Times New Roman" panose="02020603050405020304" pitchFamily="18" charset="0"/>
                <a:cs typeface="Times New Roman" panose="02020603050405020304" pitchFamily="18" charset="0"/>
              </a:rPr>
              <a:t>sprint review</a:t>
            </a:r>
            <a:r>
              <a:rPr lang="en-US" dirty="0">
                <a:latin typeface="Times New Roman" panose="02020603050405020304" pitchFamily="18" charset="0"/>
                <a:cs typeface="Times New Roman" panose="02020603050405020304" pitchFamily="18" charset="0"/>
              </a:rPr>
              <a:t> meeting is organized by the product owner. During the meeting, the </a:t>
            </a:r>
            <a:r>
              <a:rPr lang="en-US" b="1" i="1" dirty="0">
                <a:latin typeface="Times New Roman" panose="02020603050405020304" pitchFamily="18" charset="0"/>
                <a:cs typeface="Times New Roman" panose="02020603050405020304" pitchFamily="18" charset="0"/>
              </a:rPr>
              <a:t>development team</a:t>
            </a:r>
            <a:r>
              <a:rPr lang="en-US" dirty="0">
                <a:latin typeface="Times New Roman" panose="02020603050405020304" pitchFamily="18" charset="0"/>
                <a:cs typeface="Times New Roman" panose="02020603050405020304" pitchFamily="18" charset="0"/>
              </a:rPr>
              <a:t> demonstrates what they completed since the last sprint. Then the product owner gives information about what is remaining on the product backlog and estimated time to complete the project if needed.</a:t>
            </a:r>
            <a:endParaRPr lang="en-US" dirty="0">
              <a:effectLst/>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186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Extreme Programming (XP)</a:t>
            </a:r>
          </a:p>
        </p:txBody>
      </p:sp>
      <p:sp>
        <p:nvSpPr>
          <p:cNvPr id="6" name="Slide Number Placeholder 5"/>
          <p:cNvSpPr>
            <a:spLocks noGrp="1"/>
          </p:cNvSpPr>
          <p:nvPr>
            <p:ph type="sldNum" sz="quarter" idx="12"/>
          </p:nvPr>
        </p:nvSpPr>
        <p:spPr/>
        <p:txBody>
          <a:bodyPr/>
          <a:lstStyle/>
          <a:p>
            <a:fld id="{8BD8F058-9003-4658-AA47-7D4800AF7EA2}" type="slidenum">
              <a:rPr lang="en-US"/>
              <a:t>32</a:t>
            </a:fld>
            <a:endParaRPr lang="en-US"/>
          </a:p>
        </p:txBody>
      </p:sp>
      <p:sp>
        <p:nvSpPr>
          <p:cNvPr id="8" name="Rectangle 3">
            <a:extLst>
              <a:ext uri="{FF2B5EF4-FFF2-40B4-BE49-F238E27FC236}">
                <a16:creationId xmlns:a16="http://schemas.microsoft.com/office/drawing/2014/main" id="{F6C76952-B453-3FD9-86C3-7F5A45363853}"/>
              </a:ext>
            </a:extLst>
          </p:cNvPr>
          <p:cNvSpPr txBox="1">
            <a:spLocks noChangeArrowheads="1"/>
          </p:cNvSpPr>
          <p:nvPr/>
        </p:nvSpPr>
        <p:spPr>
          <a:xfrm>
            <a:off x="207196" y="1181100"/>
            <a:ext cx="8229600" cy="4495800"/>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Extreme programming (XP), introduced in 1996 lightweight, efficient, low-risk, flexible, predictable, scientific, and fun way to develop a software</a:t>
            </a:r>
          </a:p>
          <a:p>
            <a:pPr marL="457200" indent="-457200">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It is the type of Agile Development we develop software with small team where the software requirements changes rapidly.</a:t>
            </a:r>
          </a:p>
          <a:p>
            <a:pPr marL="457200" indent="-457200">
              <a:lnSpc>
                <a:spcPct val="150000"/>
              </a:lnSpc>
              <a:buFont typeface="Arial" panose="020B0604020202020204" pitchFamily="34" charset="0"/>
              <a:buChar char="•"/>
            </a:pPr>
            <a:r>
              <a:rPr lang="en-US" altLang="en-US" sz="2000" b="0" dirty="0">
                <a:latin typeface="Times New Roman" panose="02020603050405020304" pitchFamily="18" charset="0"/>
                <a:cs typeface="Times New Roman" panose="02020603050405020304" pitchFamily="18" charset="0"/>
              </a:rPr>
              <a:t>It provides values and principles to guide the team behavior</a:t>
            </a:r>
          </a:p>
        </p:txBody>
      </p:sp>
    </p:spTree>
    <p:extLst>
      <p:ext uri="{BB962C8B-B14F-4D97-AF65-F5344CB8AC3E}">
        <p14:creationId xmlns:p14="http://schemas.microsoft.com/office/powerpoint/2010/main" val="2843179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Values</a:t>
            </a:r>
          </a:p>
        </p:txBody>
      </p:sp>
      <p:sp>
        <p:nvSpPr>
          <p:cNvPr id="6" name="Slide Number Placeholder 5"/>
          <p:cNvSpPr>
            <a:spLocks noGrp="1"/>
          </p:cNvSpPr>
          <p:nvPr>
            <p:ph type="sldNum" sz="quarter" idx="12"/>
          </p:nvPr>
        </p:nvSpPr>
        <p:spPr/>
        <p:txBody>
          <a:bodyPr/>
          <a:lstStyle/>
          <a:p>
            <a:fld id="{8BD8F058-9003-4658-AA47-7D4800AF7EA2}" type="slidenum">
              <a:rPr lang="en-US"/>
              <a:t>33</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5536387"/>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1. Communication</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XP emphasizes continuous and constant communication among the team members, managers and the customer.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XP practices, such as unit testing, pair programming, simple designs, common metaphors, collective ownership and customer feedback focus on the value of communication.</a:t>
            </a:r>
          </a:p>
          <a:p>
            <a:pPr algn="just">
              <a:lnSpc>
                <a:spcPct val="150000"/>
              </a:lnSpc>
            </a:pP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2. Simplicity</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XP believes in ‘it is better to do a simple thing today and pay a little more tomorrow to change it’ than ‘to do a more complicated thing today that may never be used anyway’.</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573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Values (contd.)</a:t>
            </a:r>
          </a:p>
        </p:txBody>
      </p:sp>
      <p:sp>
        <p:nvSpPr>
          <p:cNvPr id="6" name="Slide Number Placeholder 5"/>
          <p:cNvSpPr>
            <a:spLocks noGrp="1"/>
          </p:cNvSpPr>
          <p:nvPr>
            <p:ph type="sldNum" sz="quarter" idx="12"/>
          </p:nvPr>
        </p:nvSpPr>
        <p:spPr/>
        <p:txBody>
          <a:bodyPr/>
          <a:lstStyle/>
          <a:p>
            <a:fld id="{8BD8F058-9003-4658-AA47-7D4800AF7EA2}" type="slidenum">
              <a:rPr lang="en-US"/>
              <a:t>34</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5115311"/>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3. Feedback</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Every iteration commitment is taken seriously by delivering a working software.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software is delivered early to the customer and a feedback is taken so that necessary changes can be made if needed. </a:t>
            </a:r>
          </a:p>
          <a:p>
            <a:pPr algn="just">
              <a:lnSpc>
                <a:spcPct val="150000"/>
              </a:lnSpc>
            </a:pP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4. Courage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focus on only what is required</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communicate and accept feedback</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tell the truth about progress and estimates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adapt to changes whenever they happen</a:t>
            </a:r>
          </a:p>
        </p:txBody>
      </p:sp>
    </p:spTree>
    <p:extLst>
      <p:ext uri="{BB962C8B-B14F-4D97-AF65-F5344CB8AC3E}">
        <p14:creationId xmlns:p14="http://schemas.microsoft.com/office/powerpoint/2010/main" val="1678874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Values (contd.)</a:t>
            </a:r>
          </a:p>
        </p:txBody>
      </p:sp>
      <p:sp>
        <p:nvSpPr>
          <p:cNvPr id="6" name="Slide Number Placeholder 5"/>
          <p:cNvSpPr>
            <a:spLocks noGrp="1"/>
          </p:cNvSpPr>
          <p:nvPr>
            <p:ph type="sldNum" sz="quarter" idx="12"/>
          </p:nvPr>
        </p:nvSpPr>
        <p:spPr/>
        <p:txBody>
          <a:bodyPr/>
          <a:lstStyle/>
          <a:p>
            <a:fld id="{8BD8F058-9003-4658-AA47-7D4800AF7EA2}" type="slidenum">
              <a:rPr lang="en-US"/>
              <a:t>35</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1294419"/>
            <a:ext cx="8534400" cy="4191981"/>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5. Respect</a:t>
            </a:r>
            <a:endParaRPr lang="en-US" sz="2000"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Respect is a deep value, one that lies below the surface of the other four values. In Extreme Programming,</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Everyone respects each other as a valued team member.</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Everyone contributes value such as enthusiasm.</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Developers respect the expertise of the customers and vice versa.</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Management respects the right of the developers to accept the responsibility and receive authority over their own work.</a:t>
            </a: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282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Why is it called Extreme</a:t>
            </a:r>
          </a:p>
        </p:txBody>
      </p:sp>
      <p:sp>
        <p:nvSpPr>
          <p:cNvPr id="6" name="Slide Number Placeholder 5"/>
          <p:cNvSpPr>
            <a:spLocks noGrp="1"/>
          </p:cNvSpPr>
          <p:nvPr>
            <p:ph type="sldNum" sz="quarter" idx="12"/>
          </p:nvPr>
        </p:nvSpPr>
        <p:spPr/>
        <p:txBody>
          <a:bodyPr/>
          <a:lstStyle/>
          <a:p>
            <a:fld id="{8BD8F058-9003-4658-AA47-7D4800AF7EA2}" type="slidenum">
              <a:rPr lang="en-US"/>
              <a:t>36</a:t>
            </a:fld>
            <a:endParaRPr lang="en-US"/>
          </a:p>
        </p:txBody>
      </p:sp>
      <p:sp>
        <p:nvSpPr>
          <p:cNvPr id="3" name="Rectangle 2">
            <a:extLst>
              <a:ext uri="{FF2B5EF4-FFF2-40B4-BE49-F238E27FC236}">
                <a16:creationId xmlns:a16="http://schemas.microsoft.com/office/drawing/2014/main" id="{8EAB0274-C4E8-1FCD-1D53-666D612E08FF}"/>
              </a:ext>
            </a:extLst>
          </p:cNvPr>
          <p:cNvSpPr/>
          <p:nvPr/>
        </p:nvSpPr>
        <p:spPr>
          <a:xfrm>
            <a:off x="457200" y="1828800"/>
            <a:ext cx="8077200" cy="3000821"/>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Extreme Programming takes the effective principles and practices to extreme levels.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Code reviews are effective as the code is reviewed all the time.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Testing is effective as there is continuous regression and testing.</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is effective as everybody needs to do refactoring daily.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testing is important as integrate and test several times a day.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Short iterations are effective as the planning game for release planning and iteration planning.</a:t>
            </a:r>
          </a:p>
        </p:txBody>
      </p:sp>
    </p:spTree>
    <p:extLst>
      <p:ext uri="{BB962C8B-B14F-4D97-AF65-F5344CB8AC3E}">
        <p14:creationId xmlns:p14="http://schemas.microsoft.com/office/powerpoint/2010/main" val="421585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1FDE7E-5CA4-B5B3-D448-6A935B23787A}"/>
              </a:ext>
            </a:extLst>
          </p:cNvPr>
          <p:cNvSpPr>
            <a:spLocks noGrp="1"/>
          </p:cNvSpPr>
          <p:nvPr>
            <p:ph type="sldNum" sz="quarter" idx="12"/>
          </p:nvPr>
        </p:nvSpPr>
        <p:spPr/>
        <p:txBody>
          <a:bodyPr/>
          <a:lstStyle/>
          <a:p>
            <a:fld id="{8BD8F058-9003-4658-AA47-7D4800AF7EA2}" type="slidenum">
              <a:rPr lang="en-US" smtClean="0"/>
              <a:pPr/>
              <a:t>37</a:t>
            </a:fld>
            <a:endParaRPr lang="en-US" dirty="0"/>
          </a:p>
        </p:txBody>
      </p:sp>
      <p:pic>
        <p:nvPicPr>
          <p:cNvPr id="5" name="Picture 4">
            <a:extLst>
              <a:ext uri="{FF2B5EF4-FFF2-40B4-BE49-F238E27FC236}">
                <a16:creationId xmlns:a16="http://schemas.microsoft.com/office/drawing/2014/main" id="{16EEC074-1A33-9921-A0AC-2E6CFF214B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318855"/>
            <a:ext cx="8362183" cy="4220289"/>
          </a:xfrm>
          <a:prstGeom prst="rect">
            <a:avLst/>
          </a:prstGeom>
        </p:spPr>
      </p:pic>
      <p:sp>
        <p:nvSpPr>
          <p:cNvPr id="6" name="TextBox 5">
            <a:extLst>
              <a:ext uri="{FF2B5EF4-FFF2-40B4-BE49-F238E27FC236}">
                <a16:creationId xmlns:a16="http://schemas.microsoft.com/office/drawing/2014/main" id="{B748C707-C204-F896-37EC-06DF7B0B3DD7}"/>
              </a:ext>
            </a:extLst>
          </p:cNvPr>
          <p:cNvSpPr txBox="1"/>
          <p:nvPr/>
        </p:nvSpPr>
        <p:spPr>
          <a:xfrm>
            <a:off x="3238500" y="6123800"/>
            <a:ext cx="2526654" cy="276999"/>
          </a:xfrm>
          <a:prstGeom prst="rect">
            <a:avLst/>
          </a:prstGeom>
          <a:noFill/>
        </p:spPr>
        <p:txBody>
          <a:bodyPr wrap="none" rtlCol="0">
            <a:spAutoFit/>
          </a:bodyPr>
          <a:lstStyle/>
          <a:p>
            <a:r>
              <a:rPr lang="en-US" sz="1200" b="1" dirty="0"/>
              <a:t>Figure 8: Extreme Programming</a:t>
            </a:r>
            <a:endParaRPr lang="en-IN" sz="1200" b="1" dirty="0"/>
          </a:p>
        </p:txBody>
      </p:sp>
      <p:sp>
        <p:nvSpPr>
          <p:cNvPr id="7" name="Title 1">
            <a:extLst>
              <a:ext uri="{FF2B5EF4-FFF2-40B4-BE49-F238E27FC236}">
                <a16:creationId xmlns:a16="http://schemas.microsoft.com/office/drawing/2014/main" id="{7B699518-4730-41BF-613A-1E2EF4B81245}"/>
              </a:ext>
            </a:extLst>
          </p:cNvPr>
          <p:cNvSpPr>
            <a:spLocks noGrp="1"/>
          </p:cNvSpPr>
          <p:nvPr>
            <p:ph type="title"/>
          </p:nvPr>
        </p:nvSpPr>
        <p:spPr>
          <a:xfrm>
            <a:off x="0" y="0"/>
            <a:ext cx="6477000" cy="838200"/>
          </a:xfrm>
        </p:spPr>
        <p:txBody>
          <a:bodyPr/>
          <a:lstStyle/>
          <a:p>
            <a:pPr algn="l"/>
            <a:r>
              <a:rPr lang="en-US" b="1" dirty="0">
                <a:latin typeface="Times New Roman Bold" panose="02020503050405090304" charset="0"/>
                <a:cs typeface="Times New Roman Bold" panose="02020503050405090304" charset="0"/>
              </a:rPr>
              <a:t>Why is it called Extreme</a:t>
            </a:r>
          </a:p>
        </p:txBody>
      </p:sp>
    </p:spTree>
    <p:extLst>
      <p:ext uri="{BB962C8B-B14F-4D97-AF65-F5344CB8AC3E}">
        <p14:creationId xmlns:p14="http://schemas.microsoft.com/office/powerpoint/2010/main" val="1246706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a:t>
            </a:r>
          </a:p>
        </p:txBody>
      </p:sp>
      <p:sp>
        <p:nvSpPr>
          <p:cNvPr id="6" name="Slide Number Placeholder 5"/>
          <p:cNvSpPr>
            <a:spLocks noGrp="1"/>
          </p:cNvSpPr>
          <p:nvPr>
            <p:ph type="sldNum" sz="quarter" idx="12"/>
          </p:nvPr>
        </p:nvSpPr>
        <p:spPr/>
        <p:txBody>
          <a:bodyPr/>
          <a:lstStyle/>
          <a:p>
            <a:fld id="{8BD8F058-9003-4658-AA47-7D4800AF7EA2}" type="slidenum">
              <a:rPr lang="en-US"/>
              <a:t>38</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5115311"/>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1. Planning Process</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first stage, is when the customer meets the development team and presents the requirements in the form of </a:t>
            </a:r>
            <a:r>
              <a:rPr lang="en-US" sz="2000" b="1" dirty="0">
                <a:solidFill>
                  <a:srgbClr val="FF0000"/>
                </a:solidFill>
                <a:latin typeface="Times New Roman" panose="02020603050405020304" pitchFamily="18" charset="0"/>
                <a:cs typeface="Times New Roman" panose="02020603050405020304" pitchFamily="18" charset="0"/>
              </a:rPr>
              <a:t>user stories </a:t>
            </a:r>
            <a:r>
              <a:rPr lang="en-US" sz="2000" dirty="0">
                <a:latin typeface="Times New Roman" panose="02020603050405020304" pitchFamily="18" charset="0"/>
                <a:cs typeface="Times New Roman" panose="02020603050405020304" pitchFamily="18" charset="0"/>
              </a:rPr>
              <a:t>to describe the desired result.</a:t>
            </a: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team then </a:t>
            </a:r>
            <a:r>
              <a:rPr lang="en-US" sz="2000" b="1" dirty="0">
                <a:solidFill>
                  <a:srgbClr val="FF0000"/>
                </a:solidFill>
                <a:latin typeface="Times New Roman" panose="02020603050405020304" pitchFamily="18" charset="0"/>
                <a:cs typeface="Times New Roman" panose="02020603050405020304" pitchFamily="18" charset="0"/>
              </a:rPr>
              <a:t>estimates the stories</a:t>
            </a:r>
            <a:r>
              <a:rPr lang="en-US" sz="2000" dirty="0">
                <a:latin typeface="Times New Roman" panose="02020603050405020304" pitchFamily="18" charset="0"/>
                <a:cs typeface="Times New Roman" panose="02020603050405020304" pitchFamily="18" charset="0"/>
              </a:rPr>
              <a:t> and </a:t>
            </a:r>
            <a:r>
              <a:rPr lang="en-US" sz="2000" b="1" dirty="0">
                <a:solidFill>
                  <a:srgbClr val="FF0000"/>
                </a:solidFill>
                <a:latin typeface="Times New Roman" panose="02020603050405020304" pitchFamily="18" charset="0"/>
                <a:cs typeface="Times New Roman" panose="02020603050405020304" pitchFamily="18" charset="0"/>
              </a:rPr>
              <a:t>creates a release plan </a:t>
            </a:r>
            <a:r>
              <a:rPr lang="en-US" sz="2000" dirty="0">
                <a:latin typeface="Times New Roman" panose="02020603050405020304" pitchFamily="18" charset="0"/>
                <a:cs typeface="Times New Roman" panose="02020603050405020304" pitchFamily="18" charset="0"/>
              </a:rPr>
              <a:t>broken down into iterations needed to cover the required functionality part after part.</a:t>
            </a: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one or more of the stories can’t be estimated, so-called </a:t>
            </a:r>
            <a:r>
              <a:rPr lang="en-US" sz="2000" b="1" dirty="0">
                <a:solidFill>
                  <a:srgbClr val="FF0000"/>
                </a:solidFill>
                <a:latin typeface="Times New Roman" panose="02020603050405020304" pitchFamily="18" charset="0"/>
                <a:cs typeface="Times New Roman" panose="02020603050405020304" pitchFamily="18" charset="0"/>
              </a:rPr>
              <a:t>spikes</a:t>
            </a:r>
            <a:r>
              <a:rPr lang="en-US" sz="2000" dirty="0">
                <a:latin typeface="Times New Roman" panose="02020603050405020304" pitchFamily="18" charset="0"/>
                <a:cs typeface="Times New Roman" panose="02020603050405020304" pitchFamily="18" charset="0"/>
              </a:rPr>
              <a:t> can be introduced which means that further research is needed.</a:t>
            </a:r>
          </a:p>
          <a:p>
            <a:pPr algn="just">
              <a:lnSpc>
                <a:spcPct val="150000"/>
              </a:lnSpc>
            </a:pPr>
            <a:endParaRPr lang="en-US" sz="2000" b="1"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525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39</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5115311"/>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2. Small Releases</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practice suggests releasing the Minimum Value Product (MVP) quickly and further developing the product by making small and incremental updates.</a:t>
            </a:r>
          </a:p>
          <a:p>
            <a:pPr marL="285750" indent="-285750" algn="just">
              <a:lnSpc>
                <a:spcPct val="150000"/>
              </a:lnSpc>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MVP, is the earliest version of a product that has only required features, enough to deliver the core value and verify it to early customers.</a:t>
            </a:r>
          </a:p>
          <a:p>
            <a:pPr marL="285750" indent="-285750" algn="just">
              <a:lnSpc>
                <a:spcPct val="150000"/>
              </a:lnSpc>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MVP is deployed to gather feedback and see whether the product is needed by users at all.</a:t>
            </a:r>
          </a:p>
          <a:p>
            <a:pPr marL="285750" indent="-285750" algn="just">
              <a:lnSpc>
                <a:spcPct val="150000"/>
              </a:lnSpc>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Small releases allow developers to frequently receive feedback, detect bugs early, and monitor how the product works in production. </a:t>
            </a:r>
          </a:p>
        </p:txBody>
      </p:sp>
    </p:spTree>
    <p:extLst>
      <p:ext uri="{BB962C8B-B14F-4D97-AF65-F5344CB8AC3E}">
        <p14:creationId xmlns:p14="http://schemas.microsoft.com/office/powerpoint/2010/main" val="1644131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Effectiveness of Communication Modes</a:t>
            </a:r>
          </a:p>
        </p:txBody>
      </p:sp>
      <p:sp>
        <p:nvSpPr>
          <p:cNvPr id="6" name="Slide Number Placeholder 5"/>
          <p:cNvSpPr>
            <a:spLocks noGrp="1"/>
          </p:cNvSpPr>
          <p:nvPr>
            <p:ph type="sldNum" sz="quarter" idx="12"/>
          </p:nvPr>
        </p:nvSpPr>
        <p:spPr/>
        <p:txBody>
          <a:bodyPr/>
          <a:lstStyle/>
          <a:p>
            <a:fld id="{8BD8F058-9003-4658-AA47-7D4800AF7EA2}" type="slidenum">
              <a:rPr lang="en-US"/>
              <a:t>4</a:t>
            </a:fld>
            <a:endParaRPr lang="en-US"/>
          </a:p>
        </p:txBody>
      </p:sp>
      <p:pic>
        <p:nvPicPr>
          <p:cNvPr id="4" name="Picture 3">
            <a:extLst>
              <a:ext uri="{FF2B5EF4-FFF2-40B4-BE49-F238E27FC236}">
                <a16:creationId xmlns:a16="http://schemas.microsoft.com/office/drawing/2014/main" id="{0E853543-DF37-D597-EC74-46A78EFE932D}"/>
              </a:ext>
            </a:extLst>
          </p:cNvPr>
          <p:cNvPicPr>
            <a:picLocks noChangeAspect="1"/>
          </p:cNvPicPr>
          <p:nvPr/>
        </p:nvPicPr>
        <p:blipFill rotWithShape="1">
          <a:blip r:embed="rId2"/>
          <a:srcRect b="6944"/>
          <a:stretch/>
        </p:blipFill>
        <p:spPr>
          <a:xfrm>
            <a:off x="1219200" y="914400"/>
            <a:ext cx="5960246" cy="4785078"/>
          </a:xfrm>
          <a:prstGeom prst="rect">
            <a:avLst/>
          </a:prstGeom>
        </p:spPr>
      </p:pic>
      <p:sp>
        <p:nvSpPr>
          <p:cNvPr id="3" name="TextBox 2">
            <a:extLst>
              <a:ext uri="{FF2B5EF4-FFF2-40B4-BE49-F238E27FC236}">
                <a16:creationId xmlns:a16="http://schemas.microsoft.com/office/drawing/2014/main" id="{6E66830F-EE2F-5D9F-DF50-F8E5E6013F14}"/>
              </a:ext>
            </a:extLst>
          </p:cNvPr>
          <p:cNvSpPr txBox="1"/>
          <p:nvPr/>
        </p:nvSpPr>
        <p:spPr>
          <a:xfrm>
            <a:off x="3193470" y="6034580"/>
            <a:ext cx="2573140" cy="276999"/>
          </a:xfrm>
          <a:prstGeom prst="rect">
            <a:avLst/>
          </a:prstGeom>
          <a:noFill/>
        </p:spPr>
        <p:txBody>
          <a:bodyPr wrap="none" rtlCol="0">
            <a:spAutoFit/>
          </a:bodyPr>
          <a:lstStyle/>
          <a:p>
            <a:r>
              <a:rPr lang="en-US" sz="1200" b="1" dirty="0"/>
              <a:t>Figure 2: Communication Modes</a:t>
            </a:r>
            <a:endParaRPr lang="en-IN" sz="1200" b="1" dirty="0"/>
          </a:p>
        </p:txBody>
      </p:sp>
    </p:spTree>
    <p:extLst>
      <p:ext uri="{BB962C8B-B14F-4D97-AF65-F5344CB8AC3E}">
        <p14:creationId xmlns:p14="http://schemas.microsoft.com/office/powerpoint/2010/main" val="184473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40</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4932504"/>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3. Metaphor</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Metaphor is an expression, often found in literature that describes a person or object by referring to something that is considered to have similar characteristics to that person or object.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‘The mind is an ocean’ and ‘the city is a jungle’ are both Metaphors.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 can think of metaphor as the architecture of the system to be built in a way that it is easily understandable by everyone involved in the development.</a:t>
            </a: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System metaphor stands for a simple design that has a set of certain qualities.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First, a design and its structure must be understandable to new people.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should be able to start working on it without spending too much time examining specifications.</a:t>
            </a:r>
          </a:p>
          <a:p>
            <a:pPr marL="285750" indent="-285750" algn="just">
              <a:lnSpc>
                <a:spcPct val="150000"/>
              </a:lnSpc>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283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41</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4151393"/>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4. Simple Design</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system should be designed as simply as possible at any given moment. Extra complexity is removed as soon as it is discovered.</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right design for the software at any given time is the one that −</a:t>
            </a:r>
          </a:p>
          <a:p>
            <a:pPr marL="742950" lvl="1" indent="-28575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Runs all the tests</a:t>
            </a:r>
          </a:p>
          <a:p>
            <a:pPr marL="742950" lvl="1" indent="-28575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Has no duplicated logic like parallel class hierarchies</a:t>
            </a:r>
          </a:p>
          <a:p>
            <a:pPr marL="742950" lvl="1" indent="-28575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States every intention important to the developers</a:t>
            </a:r>
          </a:p>
          <a:p>
            <a:pPr marL="742950" lvl="1" indent="-28575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Has the fewest possible classes and methods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399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42</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3689728"/>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5. Testing</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developers continually write unit tests, which need to pass for the development to continue.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customers write tests to verify that the features are implemented.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tests are automated so that they become a part of the system and can be continuously run to ensure the working of the system.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result is a system that is capable of accepting change.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451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43</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28600" y="978456"/>
            <a:ext cx="8534400" cy="5346144"/>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6. Refactoring</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Refactoring is the process of restructuring code, while not changing its original functionality. </a:t>
            </a:r>
          </a:p>
          <a:p>
            <a:pPr marL="285750" indent="-285750">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goal of refactoring is to improve internal code by making many small changes without altering the code's external behavior.</a:t>
            </a:r>
          </a:p>
          <a:p>
            <a:pPr marL="285750" indent="-285750">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goal of this technique is to continuously improve code. </a:t>
            </a:r>
          </a:p>
          <a:p>
            <a:pPr marL="285750" indent="-285750">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Refactoring is about removing redundancy, eliminating unnecessary functions, increasing code coherency, and at the same time decoupling elements. </a:t>
            </a:r>
            <a:r>
              <a:rPr lang="en-US" sz="2000" b="1" i="1" dirty="0">
                <a:solidFill>
                  <a:srgbClr val="FF0000"/>
                </a:solidFill>
                <a:latin typeface="Times New Roman" panose="02020603050405020304" pitchFamily="18" charset="0"/>
                <a:cs typeface="Times New Roman" panose="02020603050405020304" pitchFamily="18" charset="0"/>
              </a:rPr>
              <a:t>Keep your code clean and simple, so you can easily understand and modify </a:t>
            </a:r>
            <a:r>
              <a:rPr lang="en-US" sz="2000" i="1" dirty="0">
                <a:latin typeface="Times New Roman" panose="02020603050405020304" pitchFamily="18" charset="0"/>
                <a:cs typeface="Times New Roman" panose="02020603050405020304" pitchFamily="18" charset="0"/>
              </a:rPr>
              <a:t>it when required</a:t>
            </a:r>
            <a:r>
              <a:rPr lang="en-US" sz="2000" dirty="0">
                <a:latin typeface="Times New Roman" panose="02020603050405020304" pitchFamily="18" charset="0"/>
                <a:cs typeface="Times New Roman" panose="02020603050405020304" pitchFamily="18" charset="0"/>
              </a:rPr>
              <a:t> would be the advice of any XP team member.</a:t>
            </a:r>
          </a:p>
        </p:txBody>
      </p:sp>
    </p:spTree>
    <p:extLst>
      <p:ext uri="{BB962C8B-B14F-4D97-AF65-F5344CB8AC3E}">
        <p14:creationId xmlns:p14="http://schemas.microsoft.com/office/powerpoint/2010/main" val="1858794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44</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4151393"/>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7. Pair Programming</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practice requires two programmers to work jointly on the same code.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While the first developer focuses on writing, the other one reviews code, suggests improvements, and fixes mistakes along the way.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Such teamwork results in high-quality software and faster knowledge sharing but takes about 15 percent more time.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regard, it’s more reasonable trying pair programming for long-term projects.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220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45</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4151393"/>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8. Collective Ownership</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This practice declares a whole team’s responsibility for the design of a system.</a:t>
            </a:r>
          </a:p>
          <a:p>
            <a:pPr marL="285750" indent="-28575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Each team member can review and update code.</a:t>
            </a:r>
          </a:p>
          <a:p>
            <a:pPr marL="285750" indent="-28575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Developers that have access to code won’t get into a situation in which they don’t know the right place to add a new feature. </a:t>
            </a:r>
          </a:p>
          <a:p>
            <a:pPr marL="285750" indent="-28575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practice helps avoid code duplication. </a:t>
            </a:r>
          </a:p>
          <a:p>
            <a:pPr marL="285750" indent="-28575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implementation of collective code ownership encourages the team to cooperate more and feel free to bring new ideas.</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7922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46</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2806987"/>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9. Continuous Integration</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Developers always keep the system fully integrated.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XP teams take iterative development to another level because they commit code multiple times a day, which is also called continuous delivery.</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XP practitioners understand the importance of communication.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Programmers discuss which parts of the code can be re-used or shared.</a:t>
            </a:r>
          </a:p>
        </p:txBody>
      </p:sp>
    </p:spTree>
    <p:extLst>
      <p:ext uri="{BB962C8B-B14F-4D97-AF65-F5344CB8AC3E}">
        <p14:creationId xmlns:p14="http://schemas.microsoft.com/office/powerpoint/2010/main" val="2389380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47</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4151393"/>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10. 40-Hour Work</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Extreme Programming emphasizes on the limited number of hours of work per week for every team members, based on their sustainability, to a maximum of 40 hours a week.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someone works for more time than that, it is considered as overtime. Overtime is allowed for at most one week.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practice is to ensure that every team member be fresh, creative, careful and confident.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744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48</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5074723"/>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11. On-Site Customer</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Include a real, live user on the team, available full-time to answer the questions, resolve disputes and set small-scale priorities. This user may not have to spend 40 hours on this role only and can focus on other work too.</a:t>
            </a:r>
          </a:p>
          <a:p>
            <a:pPr algn="just">
              <a:lnSpc>
                <a:spcPct val="150000"/>
              </a:lnSpc>
            </a:pP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On-Site Customer – Advantages</a:t>
            </a:r>
          </a:p>
          <a:p>
            <a:pPr marL="800100" lvl="1"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Can give quick and knowledgeable answers to the real development questions.</a:t>
            </a:r>
          </a:p>
          <a:p>
            <a:pPr marL="800100" lvl="1"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Makes sure that what is developed is what is needed.</a:t>
            </a:r>
          </a:p>
          <a:p>
            <a:pPr marL="800100" lvl="1"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Functionality is prioritized correctly.</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575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49</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5115311"/>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12. Coding Standard</a:t>
            </a:r>
            <a:endParaRPr lang="en-US" sz="2000"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Developers write all code in accordance with the rules emphasizing-</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Communication through the code.</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least amount of work possible.</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Consistent with the “once and only once” rule (no duplicate code).</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Voluntary adoption by the whole team.</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These rules are necessary in Extreme Programming because all the developers −</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Can change from one part of the system to another part of the system.</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Swap partners a couple of times a day.</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Refactor each other's code constantly.</a:t>
            </a:r>
          </a:p>
        </p:txBody>
      </p:sp>
    </p:spTree>
    <p:extLst>
      <p:ext uri="{BB962C8B-B14F-4D97-AF65-F5344CB8AC3E}">
        <p14:creationId xmlns:p14="http://schemas.microsoft.com/office/powerpoint/2010/main" val="362534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Model</a:t>
            </a:r>
          </a:p>
        </p:txBody>
      </p:sp>
      <p:sp>
        <p:nvSpPr>
          <p:cNvPr id="6" name="Slide Number Placeholder 5"/>
          <p:cNvSpPr>
            <a:spLocks noGrp="1"/>
          </p:cNvSpPr>
          <p:nvPr>
            <p:ph type="sldNum" sz="quarter" idx="12"/>
          </p:nvPr>
        </p:nvSpPr>
        <p:spPr/>
        <p:txBody>
          <a:bodyPr/>
          <a:lstStyle/>
          <a:p>
            <a:fld id="{8BD8F058-9003-4658-AA47-7D4800AF7EA2}" type="slidenum">
              <a:rPr lang="en-US"/>
              <a:t>5</a:t>
            </a:fld>
            <a:endParaRPr lang="en-US"/>
          </a:p>
        </p:txBody>
      </p:sp>
      <p:pic>
        <p:nvPicPr>
          <p:cNvPr id="11" name="Picture 10">
            <a:extLst>
              <a:ext uri="{FF2B5EF4-FFF2-40B4-BE49-F238E27FC236}">
                <a16:creationId xmlns:a16="http://schemas.microsoft.com/office/drawing/2014/main" id="{26C439F4-4803-A0AE-E778-9BA57DB94A45}"/>
              </a:ext>
            </a:extLst>
          </p:cNvPr>
          <p:cNvPicPr>
            <a:picLocks noChangeAspect="1"/>
          </p:cNvPicPr>
          <p:nvPr/>
        </p:nvPicPr>
        <p:blipFill>
          <a:blip r:embed="rId2"/>
          <a:stretch>
            <a:fillRect/>
          </a:stretch>
        </p:blipFill>
        <p:spPr>
          <a:xfrm>
            <a:off x="304800" y="838200"/>
            <a:ext cx="8686800" cy="5769831"/>
          </a:xfrm>
          <a:prstGeom prst="rect">
            <a:avLst/>
          </a:prstGeom>
        </p:spPr>
      </p:pic>
      <p:sp>
        <p:nvSpPr>
          <p:cNvPr id="3" name="TextBox 2">
            <a:extLst>
              <a:ext uri="{FF2B5EF4-FFF2-40B4-BE49-F238E27FC236}">
                <a16:creationId xmlns:a16="http://schemas.microsoft.com/office/drawing/2014/main" id="{96325003-89E3-F475-8DA3-50DD00683AB3}"/>
              </a:ext>
            </a:extLst>
          </p:cNvPr>
          <p:cNvSpPr txBox="1"/>
          <p:nvPr/>
        </p:nvSpPr>
        <p:spPr>
          <a:xfrm>
            <a:off x="6705600" y="1066800"/>
            <a:ext cx="2438400" cy="1569660"/>
          </a:xfrm>
          <a:prstGeom prst="rect">
            <a:avLst/>
          </a:prstGeom>
          <a:noFill/>
        </p:spPr>
        <p:txBody>
          <a:bodyPr wrap="square">
            <a:spAutoFit/>
          </a:bodyPr>
          <a:lstStyle/>
          <a:p>
            <a:r>
              <a:rPr lang="en-US" sz="1600" b="0" i="0" dirty="0">
                <a:solidFill>
                  <a:srgbClr val="C00000"/>
                </a:solidFill>
                <a:effectLst/>
                <a:latin typeface="Times New Roman" panose="02020603050405020304" pitchFamily="18" charset="0"/>
                <a:cs typeface="Times New Roman" panose="02020603050405020304" pitchFamily="18" charset="0"/>
              </a:rPr>
              <a:t>Agile is an umbrella term encompassing a variety of frameworks and approaches to value delivery in complex environments.</a:t>
            </a:r>
            <a:r>
              <a:rPr lang="en-US" sz="1600" dirty="0">
                <a:solidFill>
                  <a:srgbClr val="C00000"/>
                </a:solidFill>
                <a:latin typeface="Times New Roman" panose="02020603050405020304" pitchFamily="18" charset="0"/>
                <a:cs typeface="Times New Roman" panose="02020603050405020304" pitchFamily="18" charset="0"/>
              </a:rPr>
              <a:t> </a:t>
            </a:r>
            <a:endParaRPr lang="en-IN" sz="1600"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1612545-0BA8-EABF-6C71-B1857EE3FE03}"/>
              </a:ext>
            </a:extLst>
          </p:cNvPr>
          <p:cNvSpPr txBox="1"/>
          <p:nvPr/>
        </p:nvSpPr>
        <p:spPr>
          <a:xfrm>
            <a:off x="3657600" y="6193005"/>
            <a:ext cx="1738681" cy="276999"/>
          </a:xfrm>
          <a:prstGeom prst="rect">
            <a:avLst/>
          </a:prstGeom>
          <a:noFill/>
        </p:spPr>
        <p:txBody>
          <a:bodyPr wrap="none" rtlCol="0">
            <a:spAutoFit/>
          </a:bodyPr>
          <a:lstStyle/>
          <a:p>
            <a:r>
              <a:rPr lang="en-US" sz="1200" b="1" dirty="0"/>
              <a:t>Figure 3: Agile Model</a:t>
            </a:r>
            <a:endParaRPr lang="en-IN" sz="1200" b="1" dirty="0"/>
          </a:p>
        </p:txBody>
      </p:sp>
    </p:spTree>
    <p:extLst>
      <p:ext uri="{BB962C8B-B14F-4D97-AF65-F5344CB8AC3E}">
        <p14:creationId xmlns:p14="http://schemas.microsoft.com/office/powerpoint/2010/main" val="264644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Lifecycle</a:t>
            </a:r>
          </a:p>
        </p:txBody>
      </p:sp>
      <p:sp>
        <p:nvSpPr>
          <p:cNvPr id="6" name="Slide Number Placeholder 5"/>
          <p:cNvSpPr>
            <a:spLocks noGrp="1"/>
          </p:cNvSpPr>
          <p:nvPr>
            <p:ph type="sldNum" sz="quarter" idx="12"/>
          </p:nvPr>
        </p:nvSpPr>
        <p:spPr/>
        <p:txBody>
          <a:bodyPr/>
          <a:lstStyle/>
          <a:p>
            <a:fld id="{8BD8F058-9003-4658-AA47-7D4800AF7EA2}" type="slidenum">
              <a:rPr lang="en-US"/>
              <a:t>50</a:t>
            </a:fld>
            <a:endParaRPr lang="en-US"/>
          </a:p>
        </p:txBody>
      </p:sp>
      <p:sp>
        <p:nvSpPr>
          <p:cNvPr id="3" name="Content Placeholder 2"/>
          <p:cNvSpPr>
            <a:spLocks noGrp="1"/>
          </p:cNvSpPr>
          <p:nvPr>
            <p:ph idx="1"/>
          </p:nvPr>
        </p:nvSpPr>
        <p:spPr>
          <a:xfrm>
            <a:off x="152400" y="922808"/>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pic>
        <p:nvPicPr>
          <p:cNvPr id="4" name="Picture 3">
            <a:extLst>
              <a:ext uri="{FF2B5EF4-FFF2-40B4-BE49-F238E27FC236}">
                <a16:creationId xmlns:a16="http://schemas.microsoft.com/office/drawing/2014/main" id="{8ACEA025-5F36-D4C3-FCD3-A4F1A2078E2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944"/>
          <a:stretch/>
        </p:blipFill>
        <p:spPr>
          <a:xfrm>
            <a:off x="381000" y="976885"/>
            <a:ext cx="7714208" cy="4969730"/>
          </a:xfrm>
          <a:prstGeom prst="rect">
            <a:avLst/>
          </a:prstGeom>
        </p:spPr>
      </p:pic>
      <p:sp>
        <p:nvSpPr>
          <p:cNvPr id="5" name="TextBox 4">
            <a:extLst>
              <a:ext uri="{FF2B5EF4-FFF2-40B4-BE49-F238E27FC236}">
                <a16:creationId xmlns:a16="http://schemas.microsoft.com/office/drawing/2014/main" id="{29C83737-C818-7720-5C78-EDC73DD9460C}"/>
              </a:ext>
            </a:extLst>
          </p:cNvPr>
          <p:cNvSpPr txBox="1"/>
          <p:nvPr/>
        </p:nvSpPr>
        <p:spPr>
          <a:xfrm>
            <a:off x="3238500" y="6123800"/>
            <a:ext cx="3296095" cy="276999"/>
          </a:xfrm>
          <a:prstGeom prst="rect">
            <a:avLst/>
          </a:prstGeom>
          <a:noFill/>
        </p:spPr>
        <p:txBody>
          <a:bodyPr wrap="none" rtlCol="0">
            <a:spAutoFit/>
          </a:bodyPr>
          <a:lstStyle/>
          <a:p>
            <a:r>
              <a:rPr lang="en-US" sz="1200" b="1" dirty="0"/>
              <a:t>Figure 9: Extreme Programming Life Cycle</a:t>
            </a:r>
            <a:endParaRPr lang="en-IN" sz="1200" b="1" dirty="0"/>
          </a:p>
        </p:txBody>
      </p:sp>
    </p:spTree>
    <p:extLst>
      <p:ext uri="{BB962C8B-B14F-4D97-AF65-F5344CB8AC3E}">
        <p14:creationId xmlns:p14="http://schemas.microsoft.com/office/powerpoint/2010/main" val="3377806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Advantages</a:t>
            </a:r>
          </a:p>
        </p:txBody>
      </p:sp>
      <p:sp>
        <p:nvSpPr>
          <p:cNvPr id="6" name="Slide Number Placeholder 5"/>
          <p:cNvSpPr>
            <a:spLocks noGrp="1"/>
          </p:cNvSpPr>
          <p:nvPr>
            <p:ph type="sldNum" sz="quarter" idx="12"/>
          </p:nvPr>
        </p:nvSpPr>
        <p:spPr/>
        <p:txBody>
          <a:bodyPr/>
          <a:lstStyle/>
          <a:p>
            <a:fld id="{8BD8F058-9003-4658-AA47-7D4800AF7EA2}" type="slidenum">
              <a:rPr lang="en-US"/>
              <a:t>51</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5" name="Rectangle 4">
            <a:extLst>
              <a:ext uri="{FF2B5EF4-FFF2-40B4-BE49-F238E27FC236}">
                <a16:creationId xmlns:a16="http://schemas.microsoft.com/office/drawing/2014/main" id="{016DB488-FE15-4C56-5E2C-2AAEC4AD482F}"/>
              </a:ext>
            </a:extLst>
          </p:cNvPr>
          <p:cNvSpPr/>
          <p:nvPr/>
        </p:nvSpPr>
        <p:spPr>
          <a:xfrm>
            <a:off x="228600" y="914400"/>
            <a:ext cx="8534400" cy="544405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Continuous testing and refactoring practices help create </a:t>
            </a:r>
            <a:r>
              <a:rPr lang="en-US" b="1" dirty="0">
                <a:solidFill>
                  <a:srgbClr val="000000"/>
                </a:solidFill>
                <a:latin typeface="Times New Roman" panose="02020603050405020304" pitchFamily="18" charset="0"/>
                <a:cs typeface="Times New Roman" panose="02020603050405020304" pitchFamily="18" charset="0"/>
              </a:rPr>
              <a:t>stable well-performing systems</a:t>
            </a:r>
            <a:r>
              <a:rPr lang="en-US" dirty="0">
                <a:solidFill>
                  <a:srgbClr val="000000"/>
                </a:solidFill>
                <a:latin typeface="Times New Roman" panose="02020603050405020304" pitchFamily="18" charset="0"/>
                <a:cs typeface="Times New Roman" panose="02020603050405020304" pitchFamily="18" charset="0"/>
              </a:rPr>
              <a:t> with minimal debugging.</a:t>
            </a:r>
          </a:p>
          <a:p>
            <a:pPr marL="285750" indent="-285750">
              <a:lnSpc>
                <a:spcPct val="150000"/>
              </a:lnSpc>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Simplicity value implies creating a </a:t>
            </a:r>
            <a:r>
              <a:rPr lang="en-US" b="1" dirty="0">
                <a:solidFill>
                  <a:srgbClr val="000000"/>
                </a:solidFill>
                <a:latin typeface="Times New Roman" panose="02020603050405020304" pitchFamily="18" charset="0"/>
                <a:cs typeface="Times New Roman" panose="02020603050405020304" pitchFamily="18" charset="0"/>
              </a:rPr>
              <a:t>clear, concise code</a:t>
            </a:r>
            <a:r>
              <a:rPr lang="en-US" dirty="0">
                <a:solidFill>
                  <a:srgbClr val="000000"/>
                </a:solidFill>
                <a:latin typeface="Times New Roman" panose="02020603050405020304" pitchFamily="18" charset="0"/>
                <a:cs typeface="Times New Roman" panose="02020603050405020304" pitchFamily="18" charset="0"/>
              </a:rPr>
              <a:t> that is easy to read and change in the future if needed.</a:t>
            </a:r>
          </a:p>
          <a:p>
            <a:pPr marL="285750" indent="-285750">
              <a:lnSpc>
                <a:spcPct val="150000"/>
              </a:lnSpc>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Documentation is reduced</a:t>
            </a:r>
            <a:r>
              <a:rPr lang="en-US" dirty="0">
                <a:solidFill>
                  <a:srgbClr val="000000"/>
                </a:solidFill>
                <a:latin typeface="Times New Roman" panose="02020603050405020304" pitchFamily="18" charset="0"/>
                <a:cs typeface="Times New Roman" panose="02020603050405020304" pitchFamily="18" charset="0"/>
              </a:rPr>
              <a:t> as bulky requirements documents are substituted by user stories.</a:t>
            </a:r>
          </a:p>
          <a:p>
            <a:pPr marL="285750" indent="-285750">
              <a:lnSpc>
                <a:spcPct val="150000"/>
              </a:lnSpc>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No or </a:t>
            </a:r>
            <a:r>
              <a:rPr lang="en-US" b="1" dirty="0">
                <a:solidFill>
                  <a:srgbClr val="000000"/>
                </a:solidFill>
                <a:latin typeface="Times New Roman" panose="02020603050405020304" pitchFamily="18" charset="0"/>
                <a:cs typeface="Times New Roman" panose="02020603050405020304" pitchFamily="18" charset="0"/>
              </a:rPr>
              <a:t>very little overtime</a:t>
            </a:r>
            <a:r>
              <a:rPr lang="en-US" dirty="0">
                <a:solidFill>
                  <a:srgbClr val="000000"/>
                </a:solidFill>
                <a:latin typeface="Times New Roman" panose="02020603050405020304" pitchFamily="18" charset="0"/>
                <a:cs typeface="Times New Roman" panose="02020603050405020304" pitchFamily="18" charset="0"/>
              </a:rPr>
              <a:t> is practiced.</a:t>
            </a:r>
          </a:p>
          <a:p>
            <a:pPr marL="285750" indent="-285750">
              <a:lnSpc>
                <a:spcPct val="150000"/>
              </a:lnSpc>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Constant communication provides a high level of </a:t>
            </a:r>
            <a:r>
              <a:rPr lang="en-US" b="1" dirty="0">
                <a:solidFill>
                  <a:srgbClr val="000000"/>
                </a:solidFill>
                <a:latin typeface="Times New Roman" panose="02020603050405020304" pitchFamily="18" charset="0"/>
                <a:cs typeface="Times New Roman" panose="02020603050405020304" pitchFamily="18" charset="0"/>
              </a:rPr>
              <a:t>visibility and accountability</a:t>
            </a:r>
            <a:r>
              <a:rPr lang="en-US" dirty="0">
                <a:solidFill>
                  <a:srgbClr val="000000"/>
                </a:solidFill>
                <a:latin typeface="Times New Roman" panose="02020603050405020304" pitchFamily="18" charset="0"/>
                <a:cs typeface="Times New Roman" panose="02020603050405020304" pitchFamily="18" charset="0"/>
              </a:rPr>
              <a:t> and allows all team members to keep up with the project progress.</a:t>
            </a:r>
          </a:p>
        </p:txBody>
      </p:sp>
    </p:spTree>
    <p:extLst>
      <p:ext uri="{BB962C8B-B14F-4D97-AF65-F5344CB8AC3E}">
        <p14:creationId xmlns:p14="http://schemas.microsoft.com/office/powerpoint/2010/main" val="571579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Advantages (contd.)</a:t>
            </a:r>
          </a:p>
        </p:txBody>
      </p:sp>
      <p:sp>
        <p:nvSpPr>
          <p:cNvPr id="6" name="Slide Number Placeholder 5"/>
          <p:cNvSpPr>
            <a:spLocks noGrp="1"/>
          </p:cNvSpPr>
          <p:nvPr>
            <p:ph type="sldNum" sz="quarter" idx="12"/>
          </p:nvPr>
        </p:nvSpPr>
        <p:spPr/>
        <p:txBody>
          <a:bodyPr/>
          <a:lstStyle/>
          <a:p>
            <a:fld id="{8BD8F058-9003-4658-AA47-7D4800AF7EA2}" type="slidenum">
              <a:rPr lang="en-US"/>
              <a:t>52</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5" name="Rectangle 4">
            <a:extLst>
              <a:ext uri="{FF2B5EF4-FFF2-40B4-BE49-F238E27FC236}">
                <a16:creationId xmlns:a16="http://schemas.microsoft.com/office/drawing/2014/main" id="{016DB488-FE15-4C56-5E2C-2AAEC4AD482F}"/>
              </a:ext>
            </a:extLst>
          </p:cNvPr>
          <p:cNvSpPr/>
          <p:nvPr/>
        </p:nvSpPr>
        <p:spPr>
          <a:xfrm>
            <a:off x="228600" y="1101942"/>
            <a:ext cx="8534400" cy="3782061"/>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Pair programming has</a:t>
            </a:r>
            <a:r>
              <a:rPr lang="en-US" sz="1800" dirty="0">
                <a:latin typeface="Times New Roman" panose="02020603050405020304" pitchFamily="18" charset="0"/>
                <a:cs typeface="Times New Roman" panose="02020603050405020304" pitchFamily="18" charset="0"/>
              </a:rPr>
              <a:t> proven </a:t>
            </a:r>
            <a:r>
              <a:rPr lang="en-US" sz="1800" dirty="0">
                <a:solidFill>
                  <a:srgbClr val="000000"/>
                </a:solidFill>
                <a:latin typeface="Times New Roman" panose="02020603050405020304" pitchFamily="18" charset="0"/>
                <a:cs typeface="Times New Roman" panose="02020603050405020304" pitchFamily="18" charset="0"/>
              </a:rPr>
              <a:t>to result in </a:t>
            </a:r>
            <a:r>
              <a:rPr lang="en-US" sz="1800" b="1" dirty="0">
                <a:solidFill>
                  <a:srgbClr val="000000"/>
                </a:solidFill>
                <a:latin typeface="Times New Roman" panose="02020603050405020304" pitchFamily="18" charset="0"/>
                <a:cs typeface="Times New Roman" panose="02020603050405020304" pitchFamily="18" charset="0"/>
              </a:rPr>
              <a:t>higher-quality products</a:t>
            </a:r>
            <a:r>
              <a:rPr lang="en-US" sz="1800" dirty="0">
                <a:solidFill>
                  <a:srgbClr val="000000"/>
                </a:solidFill>
                <a:latin typeface="Times New Roman" panose="02020603050405020304" pitchFamily="18" charset="0"/>
                <a:cs typeface="Times New Roman" panose="02020603050405020304" pitchFamily="18" charset="0"/>
              </a:rPr>
              <a:t> with fewer bugs; most research participants also reported enjoying such collaboration more and feeling more confident about their job;</a:t>
            </a:r>
          </a:p>
          <a:p>
            <a:pPr marL="285750" indent="-285750">
              <a:lnSpc>
                <a:spcPct val="150000"/>
              </a:lnSpc>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b="1" dirty="0">
                <a:solidFill>
                  <a:srgbClr val="000000"/>
                </a:solidFill>
                <a:latin typeface="Times New Roman" panose="02020603050405020304" pitchFamily="18" charset="0"/>
                <a:cs typeface="Times New Roman" panose="02020603050405020304" pitchFamily="18" charset="0"/>
              </a:rPr>
              <a:t>Customer engagement ensures their satisfaction</a:t>
            </a:r>
            <a:r>
              <a:rPr lang="en-US" sz="1800" dirty="0">
                <a:solidFill>
                  <a:srgbClr val="000000"/>
                </a:solidFill>
                <a:latin typeface="Times New Roman" panose="02020603050405020304" pitchFamily="18" charset="0"/>
                <a:cs typeface="Times New Roman" panose="02020603050405020304" pitchFamily="18" charset="0"/>
              </a:rPr>
              <a:t> as their participation in the development and testing process can directly influence the result, getting them exactly what they wanted.</a:t>
            </a:r>
          </a:p>
          <a:p>
            <a:pPr marL="285750" indent="-285750">
              <a:lnSpc>
                <a:spcPct val="150000"/>
              </a:lnSpc>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9502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Disadvantages</a:t>
            </a:r>
          </a:p>
        </p:txBody>
      </p:sp>
      <p:sp>
        <p:nvSpPr>
          <p:cNvPr id="6" name="Slide Number Placeholder 5"/>
          <p:cNvSpPr>
            <a:spLocks noGrp="1"/>
          </p:cNvSpPr>
          <p:nvPr>
            <p:ph type="sldNum" sz="quarter" idx="12"/>
          </p:nvPr>
        </p:nvSpPr>
        <p:spPr/>
        <p:txBody>
          <a:bodyPr/>
          <a:lstStyle/>
          <a:p>
            <a:fld id="{8BD8F058-9003-4658-AA47-7D4800AF7EA2}" type="slidenum">
              <a:rPr lang="en-US"/>
              <a:t>53</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4" name="Rectangle 3">
            <a:extLst>
              <a:ext uri="{FF2B5EF4-FFF2-40B4-BE49-F238E27FC236}">
                <a16:creationId xmlns:a16="http://schemas.microsoft.com/office/drawing/2014/main" id="{DDFF6495-F680-48FC-EDA3-244DE0BDC42D}"/>
              </a:ext>
            </a:extLst>
          </p:cNvPr>
          <p:cNvSpPr/>
          <p:nvPr/>
        </p:nvSpPr>
        <p:spPr>
          <a:xfrm>
            <a:off x="152400" y="838200"/>
            <a:ext cx="8686800" cy="5355312"/>
          </a:xfrm>
          <a:prstGeom prst="rect">
            <a:avLst/>
          </a:prstGeom>
        </p:spPr>
        <p:txBody>
          <a:bodyPr wrap="square">
            <a:spAutoFit/>
          </a:bodyPr>
          <a:lstStyle/>
          <a:p>
            <a:pPr algn="just">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In many instances, the customer has no clear picture of the end result, which makes it almost </a:t>
            </a:r>
            <a:r>
              <a:rPr lang="en-US" b="1" dirty="0">
                <a:solidFill>
                  <a:srgbClr val="000000"/>
                </a:solidFill>
                <a:latin typeface="Times New Roman" panose="02020603050405020304" pitchFamily="18" charset="0"/>
                <a:cs typeface="Times New Roman" panose="02020603050405020304" pitchFamily="18" charset="0"/>
              </a:rPr>
              <a:t>unrealistic to accurately estimate scope, cost, and time</a:t>
            </a:r>
            <a:r>
              <a:rPr lang="en-US" dirty="0">
                <a:solidFill>
                  <a:srgbClr val="000000"/>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Regular meetings with customers often take a great deal of time</a:t>
            </a:r>
            <a:r>
              <a:rPr lang="en-US" dirty="0">
                <a:solidFill>
                  <a:srgbClr val="000000"/>
                </a:solidFill>
                <a:latin typeface="Times New Roman" panose="02020603050405020304" pitchFamily="18" charset="0"/>
                <a:cs typeface="Times New Roman" panose="02020603050405020304" pitchFamily="18" charset="0"/>
              </a:rPr>
              <a:t> that could instead be spent on actual code writing;</a:t>
            </a: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Documentation can be scarce</a:t>
            </a:r>
            <a:r>
              <a:rPr lang="en-US" dirty="0">
                <a:solidFill>
                  <a:srgbClr val="000000"/>
                </a:solidFill>
                <a:latin typeface="Times New Roman" panose="02020603050405020304" pitchFamily="18" charset="0"/>
                <a:cs typeface="Times New Roman" panose="02020603050405020304" pitchFamily="18" charset="0"/>
              </a:rPr>
              <a:t> and lack clear requirements and specifications, leading to project scope creep;</a:t>
            </a:r>
          </a:p>
          <a:p>
            <a:pPr marL="285750" indent="-285750" algn="just">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The rapid transition from traditional methods of software development to extreme programming demands significant </a:t>
            </a:r>
            <a:r>
              <a:rPr lang="en-US" b="1" dirty="0">
                <a:solidFill>
                  <a:srgbClr val="000000"/>
                </a:solidFill>
                <a:latin typeface="Times New Roman" panose="02020603050405020304" pitchFamily="18" charset="0"/>
                <a:cs typeface="Times New Roman" panose="02020603050405020304" pitchFamily="18" charset="0"/>
              </a:rPr>
              <a:t>cultural and structural changes</a:t>
            </a:r>
            <a:r>
              <a:rPr lang="en-US" dirty="0">
                <a:solidFill>
                  <a:srgbClr val="000000"/>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Pair programming takes more time</a:t>
            </a:r>
            <a:r>
              <a:rPr lang="en-US" dirty="0">
                <a:solidFill>
                  <a:srgbClr val="000000"/>
                </a:solidFill>
                <a:latin typeface="Times New Roman" panose="02020603050405020304" pitchFamily="18" charset="0"/>
                <a:cs typeface="Times New Roman" panose="02020603050405020304" pitchFamily="18" charset="0"/>
              </a:rPr>
              <a:t> and doesn’t always work right due to the human factor and character incompatibility;</a:t>
            </a: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XP works best with collocated teams</a:t>
            </a:r>
            <a:r>
              <a:rPr lang="en-US" dirty="0">
                <a:solidFill>
                  <a:srgbClr val="000000"/>
                </a:solidFill>
                <a:latin typeface="Times New Roman" panose="02020603050405020304" pitchFamily="18" charset="0"/>
                <a:cs typeface="Times New Roman" panose="02020603050405020304" pitchFamily="18" charset="0"/>
              </a:rPr>
              <a:t> and customers present in person to conduct face-to-face meetings, limiting its application with distributed teams;</a:t>
            </a:r>
          </a:p>
        </p:txBody>
      </p:sp>
    </p:spTree>
    <p:extLst>
      <p:ext uri="{BB962C8B-B14F-4D97-AF65-F5344CB8AC3E}">
        <p14:creationId xmlns:p14="http://schemas.microsoft.com/office/powerpoint/2010/main" val="39752504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CA0C9-55FB-615E-441E-B181F0D08D79}"/>
              </a:ext>
            </a:extLst>
          </p:cNvPr>
          <p:cNvSpPr>
            <a:spLocks noGrp="1"/>
          </p:cNvSpPr>
          <p:nvPr>
            <p:ph type="title"/>
          </p:nvPr>
        </p:nvSpPr>
        <p:spPr/>
        <p:txBody>
          <a:bodyPr/>
          <a:lstStyle/>
          <a:p>
            <a:r>
              <a:rPr lang="en-IN" b="1" dirty="0"/>
              <a:t>Practice Questions</a:t>
            </a:r>
          </a:p>
        </p:txBody>
      </p:sp>
      <p:sp>
        <p:nvSpPr>
          <p:cNvPr id="3" name="Content Placeholder 2">
            <a:extLst>
              <a:ext uri="{FF2B5EF4-FFF2-40B4-BE49-F238E27FC236}">
                <a16:creationId xmlns:a16="http://schemas.microsoft.com/office/drawing/2014/main" id="{E5DBE076-A1FE-E2F9-1CA7-ABA9E1379067}"/>
              </a:ext>
            </a:extLst>
          </p:cNvPr>
          <p:cNvSpPr>
            <a:spLocks noGrp="1"/>
          </p:cNvSpPr>
          <p:nvPr>
            <p:ph idx="1"/>
          </p:nvPr>
        </p:nvSpPr>
        <p:spPr/>
        <p:txBody>
          <a:bodyPr/>
          <a:lstStyle/>
          <a:p>
            <a:r>
              <a:rPr lang="en-US" i="0" dirty="0">
                <a:effectLst/>
              </a:rPr>
              <a:t>What do you mean by Agile or Agile Methodology or Agile Process?  </a:t>
            </a:r>
          </a:p>
          <a:p>
            <a:r>
              <a:rPr lang="en-US" i="0" dirty="0">
                <a:effectLst/>
              </a:rPr>
              <a:t>What are different types of Agile Methodology?</a:t>
            </a:r>
          </a:p>
          <a:p>
            <a:r>
              <a:rPr lang="en-US" i="0" dirty="0">
                <a:effectLst/>
              </a:rPr>
              <a:t>What are the principles of Agile Testing?</a:t>
            </a:r>
          </a:p>
          <a:p>
            <a:r>
              <a:rPr lang="en-US" i="0" dirty="0">
                <a:effectLst/>
              </a:rPr>
              <a:t>Explain the difference between the traditional </a:t>
            </a:r>
            <a:r>
              <a:rPr lang="en-US" i="0" u="none" strike="noStrike" dirty="0">
                <a:effectLst/>
              </a:rPr>
              <a:t>Waterfall model and the Agile model.</a:t>
            </a:r>
            <a:endParaRPr lang="en-US" i="0" dirty="0">
              <a:effectLst/>
            </a:endParaRPr>
          </a:p>
          <a:p>
            <a:r>
              <a:rPr lang="en-US" i="0" dirty="0">
                <a:effectLst/>
              </a:rPr>
              <a:t>Explain Iterative and Incremental Development in Agile.</a:t>
            </a:r>
          </a:p>
          <a:p>
            <a:pPr algn="l"/>
            <a:r>
              <a:rPr lang="en-US" i="0" dirty="0">
                <a:effectLst/>
              </a:rPr>
              <a:t>What are the obstacles to the Agile process?</a:t>
            </a:r>
          </a:p>
          <a:p>
            <a:r>
              <a:rPr lang="en-US" i="0" dirty="0">
                <a:effectLst/>
              </a:rPr>
              <a:t>Differentiate between </a:t>
            </a:r>
            <a:r>
              <a:rPr lang="en-US" i="0" u="none" strike="noStrike" dirty="0">
                <a:effectLst/>
              </a:rPr>
              <a:t>Agile and Scrum</a:t>
            </a:r>
            <a:endParaRPr lang="en-US" i="0" dirty="0">
              <a:effectLst/>
            </a:endParaRPr>
          </a:p>
          <a:p>
            <a:r>
              <a:rPr lang="en-US" i="0" dirty="0">
                <a:effectLst/>
              </a:rPr>
              <a:t>When should you use Waterfall over Scrum?</a:t>
            </a:r>
          </a:p>
          <a:p>
            <a:r>
              <a:rPr lang="en-US" i="0" dirty="0">
                <a:effectLst/>
              </a:rPr>
              <a:t>What is the right moment to use the agile model? </a:t>
            </a:r>
          </a:p>
          <a:p>
            <a:endParaRPr lang="en-IN" dirty="0"/>
          </a:p>
        </p:txBody>
      </p:sp>
      <p:sp>
        <p:nvSpPr>
          <p:cNvPr id="4" name="Slide Number Placeholder 3">
            <a:extLst>
              <a:ext uri="{FF2B5EF4-FFF2-40B4-BE49-F238E27FC236}">
                <a16:creationId xmlns:a16="http://schemas.microsoft.com/office/drawing/2014/main" id="{464A78A9-8EF9-DFB8-F619-7FC62CBA6894}"/>
              </a:ext>
            </a:extLst>
          </p:cNvPr>
          <p:cNvSpPr>
            <a:spLocks noGrp="1"/>
          </p:cNvSpPr>
          <p:nvPr>
            <p:ph type="sldNum" sz="quarter" idx="12"/>
          </p:nvPr>
        </p:nvSpPr>
        <p:spPr/>
        <p:txBody>
          <a:bodyPr/>
          <a:lstStyle/>
          <a:p>
            <a:fld id="{8BD8F058-9003-4658-AA47-7D4800AF7EA2}" type="slidenum">
              <a:rPr lang="en-US" smtClean="0"/>
              <a:pPr/>
              <a:t>54</a:t>
            </a:fld>
            <a:endParaRPr lang="en-US" dirty="0"/>
          </a:p>
        </p:txBody>
      </p:sp>
    </p:spTree>
    <p:extLst>
      <p:ext uri="{BB962C8B-B14F-4D97-AF65-F5344CB8AC3E}">
        <p14:creationId xmlns:p14="http://schemas.microsoft.com/office/powerpoint/2010/main" val="3101056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en-US" sz="4400"/>
          </a:p>
          <a:p>
            <a:pPr algn="ctr"/>
            <a:endParaRPr lang="en-US" sz="4400"/>
          </a:p>
          <a:p>
            <a:pPr marL="0" indent="0" algn="ctr">
              <a:buNone/>
            </a:pPr>
            <a:r>
              <a:rPr lang="en-US" sz="4400"/>
              <a:t>THANKS</a:t>
            </a:r>
          </a:p>
        </p:txBody>
      </p:sp>
      <p:sp>
        <p:nvSpPr>
          <p:cNvPr id="6" name="Slide Number Placeholder 5"/>
          <p:cNvSpPr>
            <a:spLocks noGrp="1"/>
          </p:cNvSpPr>
          <p:nvPr>
            <p:ph type="sldNum" sz="quarter" idx="12"/>
          </p:nvPr>
        </p:nvSpPr>
        <p:spPr/>
        <p:txBody>
          <a:bodyPr/>
          <a:lstStyle/>
          <a:p>
            <a:fld id="{8BD8F058-9003-4658-AA47-7D4800AF7EA2}" type="slidenum">
              <a:rPr lang="en-US"/>
              <a:t>55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Process Methodology</a:t>
            </a:r>
          </a:p>
        </p:txBody>
      </p:sp>
      <p:sp>
        <p:nvSpPr>
          <p:cNvPr id="3" name="Content Placeholder 2"/>
          <p:cNvSpPr>
            <a:spLocks noGrp="1"/>
          </p:cNvSpPr>
          <p:nvPr>
            <p:ph idx="1"/>
          </p:nvPr>
        </p:nvSpPr>
        <p:spPr>
          <a:xfrm>
            <a:off x="457200" y="955675"/>
            <a:ext cx="8229600" cy="5216525"/>
          </a:xfrm>
        </p:spPr>
        <p:txBody>
          <a:bodyPr/>
          <a:lstStyle/>
          <a:p>
            <a:pPr algn="just">
              <a:buNone/>
            </a:pPr>
            <a:r>
              <a:rPr lang="en-US" sz="2400" dirty="0"/>
              <a:t>The agile process methodologies have been shown below:</a:t>
            </a:r>
          </a:p>
          <a:p>
            <a:pPr algn="just">
              <a:buNone/>
            </a:pPr>
            <a:endParaRPr lang="en-US" sz="2400" dirty="0"/>
          </a:p>
          <a:p>
            <a:pPr algn="just">
              <a:buNone/>
            </a:pPr>
            <a:r>
              <a:rPr lang="en-US" sz="2400" dirty="0"/>
              <a:t> </a:t>
            </a:r>
          </a:p>
        </p:txBody>
      </p:sp>
      <p:sp>
        <p:nvSpPr>
          <p:cNvPr id="6" name="Slide Number Placeholder 5"/>
          <p:cNvSpPr>
            <a:spLocks noGrp="1"/>
          </p:cNvSpPr>
          <p:nvPr>
            <p:ph type="sldNum" sz="quarter" idx="12"/>
          </p:nvPr>
        </p:nvSpPr>
        <p:spPr/>
        <p:txBody>
          <a:bodyPr/>
          <a:lstStyle/>
          <a:p>
            <a:fld id="{8BD8F058-9003-4658-AA47-7D4800AF7EA2}" type="slidenum">
              <a:rPr lang="en-US"/>
              <a:t>6</a:t>
            </a:fld>
            <a:endParaRPr lang="en-US"/>
          </a:p>
        </p:txBody>
      </p:sp>
      <p:pic>
        <p:nvPicPr>
          <p:cNvPr id="7" name="Picture 6" descr="Agile.JPG"/>
          <p:cNvPicPr>
            <a:picLocks noChangeAspect="1"/>
          </p:cNvPicPr>
          <p:nvPr/>
        </p:nvPicPr>
        <p:blipFill>
          <a:blip r:embed="rId2"/>
          <a:stretch>
            <a:fillRect/>
          </a:stretch>
        </p:blipFill>
        <p:spPr>
          <a:xfrm>
            <a:off x="990600" y="1600752"/>
            <a:ext cx="7387742" cy="4652963"/>
          </a:xfrm>
          <a:prstGeom prst="rect">
            <a:avLst/>
          </a:prstGeom>
        </p:spPr>
      </p:pic>
      <p:sp>
        <p:nvSpPr>
          <p:cNvPr id="4" name="TextBox 3">
            <a:extLst>
              <a:ext uri="{FF2B5EF4-FFF2-40B4-BE49-F238E27FC236}">
                <a16:creationId xmlns:a16="http://schemas.microsoft.com/office/drawing/2014/main" id="{D37D348B-6CA6-60E9-EFC8-ABA5F69BC40E}"/>
              </a:ext>
            </a:extLst>
          </p:cNvPr>
          <p:cNvSpPr txBox="1"/>
          <p:nvPr/>
        </p:nvSpPr>
        <p:spPr>
          <a:xfrm>
            <a:off x="3215466" y="6064246"/>
            <a:ext cx="2944139" cy="276999"/>
          </a:xfrm>
          <a:prstGeom prst="rect">
            <a:avLst/>
          </a:prstGeom>
          <a:noFill/>
        </p:spPr>
        <p:txBody>
          <a:bodyPr wrap="none" rtlCol="0">
            <a:spAutoFit/>
          </a:bodyPr>
          <a:lstStyle/>
          <a:p>
            <a:r>
              <a:rPr lang="en-US" sz="1200" b="1" dirty="0"/>
              <a:t>Figure 4: Agile Process Methodology</a:t>
            </a:r>
            <a:endParaRPr lang="en-IN" sz="1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Principles</a:t>
            </a:r>
          </a:p>
        </p:txBody>
      </p:sp>
      <p:sp>
        <p:nvSpPr>
          <p:cNvPr id="3" name="Content Placeholder 2"/>
          <p:cNvSpPr>
            <a:spLocks noGrp="1"/>
          </p:cNvSpPr>
          <p:nvPr>
            <p:ph idx="1"/>
          </p:nvPr>
        </p:nvSpPr>
        <p:spPr>
          <a:xfrm>
            <a:off x="152400" y="990600"/>
            <a:ext cx="8915400" cy="5216525"/>
          </a:xfrm>
        </p:spPr>
        <p:txBody>
          <a:bodyPr/>
          <a:lstStyle/>
          <a:p>
            <a:r>
              <a:rPr lang="en-US" dirty="0">
                <a:solidFill>
                  <a:schemeClr val="dk1"/>
                </a:solidFill>
                <a:latin typeface="Times New Roman"/>
                <a:ea typeface="Times New Roman"/>
                <a:cs typeface="Times New Roman"/>
                <a:sym typeface="Times New Roman"/>
              </a:rPr>
              <a:t>To make a process Agile, the following 12 principles need to be satisfied in the Agile Manifesto:</a:t>
            </a:r>
          </a:p>
          <a:p>
            <a:endParaRPr lang="en-US" dirty="0">
              <a:solidFill>
                <a:schemeClr val="dk1"/>
              </a:solidFill>
              <a:latin typeface="Times New Roman"/>
              <a:ea typeface="Times New Roman"/>
              <a:cs typeface="Times New Roman"/>
              <a:sym typeface="Times New Roman"/>
            </a:endParaRPr>
          </a:p>
          <a:p>
            <a:pPr marL="457200" indent="-457200">
              <a:buFont typeface="+mj-lt"/>
              <a:buAutoNum type="arabicPeriod"/>
            </a:pPr>
            <a:r>
              <a:rPr lang="en-US" b="1" i="1" dirty="0">
                <a:solidFill>
                  <a:srgbClr val="C00000"/>
                </a:solidFill>
                <a:latin typeface="Times New Roman"/>
                <a:ea typeface="Times New Roman"/>
                <a:cs typeface="Times New Roman"/>
                <a:sym typeface="Times New Roman"/>
              </a:rPr>
              <a:t>Customer Satisfaction: </a:t>
            </a:r>
            <a:r>
              <a:rPr lang="en-US" dirty="0">
                <a:solidFill>
                  <a:schemeClr val="dk1"/>
                </a:solidFill>
                <a:latin typeface="Times New Roman"/>
                <a:ea typeface="Times New Roman"/>
                <a:cs typeface="Times New Roman"/>
                <a:sym typeface="Times New Roman"/>
              </a:rPr>
              <a:t>The customer needs to be satisfied with the quick delivery of the product.</a:t>
            </a:r>
          </a:p>
          <a:p>
            <a:pPr marL="457200" indent="-457200">
              <a:buFont typeface="+mj-lt"/>
              <a:buAutoNum type="arabicPeriod"/>
            </a:pPr>
            <a:endParaRPr lang="en-US" dirty="0"/>
          </a:p>
          <a:p>
            <a:pPr marL="457200" indent="-457200">
              <a:buFont typeface="+mj-lt"/>
              <a:buAutoNum type="arabicPeriod"/>
            </a:pPr>
            <a:r>
              <a:rPr lang="en-US" b="1" i="1" dirty="0">
                <a:solidFill>
                  <a:srgbClr val="C00000"/>
                </a:solidFill>
                <a:latin typeface="Times New Roman"/>
                <a:cs typeface="Times New Roman"/>
                <a:sym typeface="Times New Roman"/>
              </a:rPr>
              <a:t>Welcome Change: </a:t>
            </a:r>
            <a:r>
              <a:rPr lang="en-US" dirty="0">
                <a:solidFill>
                  <a:schemeClr val="dk1"/>
                </a:solidFill>
                <a:latin typeface="Times New Roman"/>
                <a:ea typeface="Times New Roman"/>
                <a:cs typeface="Times New Roman"/>
                <a:sym typeface="Times New Roman"/>
              </a:rPr>
              <a:t>Even late in the development process, changing needs need to be addressed.</a:t>
            </a:r>
          </a:p>
          <a:p>
            <a:pPr marL="457200" indent="-457200">
              <a:buFont typeface="+mj-lt"/>
              <a:buAutoNum type="arabicPeriod"/>
            </a:pPr>
            <a:endParaRPr lang="en-US" dirty="0"/>
          </a:p>
          <a:p>
            <a:pPr marL="457200" indent="-457200">
              <a:buFont typeface="+mj-lt"/>
              <a:buAutoNum type="arabicPeriod"/>
            </a:pPr>
            <a:r>
              <a:rPr lang="en-US" b="1" i="1" dirty="0">
                <a:solidFill>
                  <a:srgbClr val="C00000"/>
                </a:solidFill>
                <a:latin typeface="Times New Roman"/>
                <a:cs typeface="Times New Roman"/>
                <a:sym typeface="Times New Roman"/>
              </a:rPr>
              <a:t>Deliver Frequently: </a:t>
            </a:r>
            <a:r>
              <a:rPr lang="en-US" dirty="0">
                <a:solidFill>
                  <a:schemeClr val="dk1"/>
                </a:solidFill>
                <a:latin typeface="Times New Roman"/>
                <a:ea typeface="Times New Roman"/>
                <a:cs typeface="Times New Roman"/>
                <a:sym typeface="Times New Roman"/>
              </a:rPr>
              <a:t>Focus on a shorter timescale, and ensure products are delivered frequently. </a:t>
            </a:r>
          </a:p>
          <a:p>
            <a:pPr marL="457200" indent="-457200">
              <a:buFont typeface="+mj-lt"/>
              <a:buAutoNum type="arabicPeriod"/>
            </a:pPr>
            <a:endParaRPr lang="en-US" dirty="0">
              <a:solidFill>
                <a:schemeClr val="dk1"/>
              </a:solidFill>
              <a:latin typeface="Times New Roman"/>
              <a:ea typeface="Times New Roman"/>
              <a:cs typeface="Times New Roman"/>
              <a:sym typeface="Times New Roman"/>
            </a:endParaRPr>
          </a:p>
          <a:p>
            <a:pPr marL="457200" indent="-457200">
              <a:buFont typeface="+mj-lt"/>
              <a:buAutoNum type="arabicPeriod"/>
            </a:pPr>
            <a:r>
              <a:rPr lang="en-US" b="1" i="1" dirty="0">
                <a:solidFill>
                  <a:srgbClr val="C00000"/>
                </a:solidFill>
                <a:latin typeface="Times New Roman"/>
                <a:cs typeface="Times New Roman"/>
                <a:sym typeface="Times New Roman"/>
              </a:rPr>
              <a:t>Work Together: </a:t>
            </a:r>
            <a:r>
              <a:rPr lang="en-US" dirty="0">
                <a:solidFill>
                  <a:schemeClr val="dk1"/>
                </a:solidFill>
                <a:latin typeface="Times New Roman"/>
                <a:ea typeface="Times New Roman"/>
                <a:cs typeface="Times New Roman"/>
                <a:sym typeface="Times New Roman"/>
              </a:rPr>
              <a:t>The business and development team need to work together through the course of the project. </a:t>
            </a: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0" indent="0">
              <a:buNone/>
            </a:pPr>
            <a:r>
              <a:rPr lang="en-US" dirty="0"/>
              <a:t> </a:t>
            </a:r>
          </a:p>
          <a:p>
            <a:endParaRPr lang="en-US" dirty="0"/>
          </a:p>
          <a:p>
            <a:endParaRPr lang="en-US" dirty="0"/>
          </a:p>
          <a:p>
            <a:endParaRPr lang="en-US" dirty="0"/>
          </a:p>
          <a:p>
            <a:endParaRPr lang="en-US" dirty="0"/>
          </a:p>
          <a:p>
            <a:pPr marL="457200" lvl="1" indent="0">
              <a:buNone/>
            </a:pPr>
            <a:br>
              <a:rPr lang="en-US" dirty="0"/>
            </a:br>
            <a:r>
              <a:rPr lang="en-US" dirty="0"/>
              <a:t> </a:t>
            </a:r>
            <a:br>
              <a:rPr lang="en-US" dirty="0"/>
            </a:br>
            <a:endParaRPr lang="en-US" b="1" dirty="0">
              <a:latin typeface="Times New Roman Bold" panose="02020503050405090304" charset="0"/>
              <a:cs typeface="Times New Roman Bold" panose="02020503050405090304" charset="0"/>
            </a:endParaRPr>
          </a:p>
        </p:txBody>
      </p:sp>
      <p:sp>
        <p:nvSpPr>
          <p:cNvPr id="6" name="Slide Number Placeholder 5"/>
          <p:cNvSpPr>
            <a:spLocks noGrp="1"/>
          </p:cNvSpPr>
          <p:nvPr>
            <p:ph type="sldNum" sz="quarter" idx="12"/>
          </p:nvPr>
        </p:nvSpPr>
        <p:spPr/>
        <p:txBody>
          <a:bodyPr/>
          <a:lstStyle/>
          <a:p>
            <a:fld id="{8BD8F058-9003-4658-AA47-7D4800AF7EA2}" type="slidenum">
              <a:rPr lang="en-US"/>
              <a:t>7</a:t>
            </a:fld>
            <a:endParaRPr lang="en-US"/>
          </a:p>
        </p:txBody>
      </p:sp>
    </p:spTree>
    <p:extLst>
      <p:ext uri="{BB962C8B-B14F-4D97-AF65-F5344CB8AC3E}">
        <p14:creationId xmlns:p14="http://schemas.microsoft.com/office/powerpoint/2010/main" val="2701174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Principles (contd.)</a:t>
            </a:r>
          </a:p>
        </p:txBody>
      </p:sp>
      <p:sp>
        <p:nvSpPr>
          <p:cNvPr id="3" name="Content Placeholder 2"/>
          <p:cNvSpPr>
            <a:spLocks noGrp="1"/>
          </p:cNvSpPr>
          <p:nvPr>
            <p:ph idx="1"/>
          </p:nvPr>
        </p:nvSpPr>
        <p:spPr>
          <a:xfrm>
            <a:off x="381000" y="1108075"/>
            <a:ext cx="8382000" cy="5216525"/>
          </a:xfrm>
        </p:spPr>
        <p:txBody>
          <a:bodyPr/>
          <a:lstStyle/>
          <a:p>
            <a:pPr marL="457200" indent="-457200">
              <a:buFont typeface="+mj-lt"/>
              <a:buAutoNum type="arabicPeriod" startAt="5"/>
            </a:pPr>
            <a:r>
              <a:rPr lang="en-US" b="1" i="1" dirty="0">
                <a:solidFill>
                  <a:srgbClr val="C00000"/>
                </a:solidFill>
                <a:latin typeface="Times New Roman"/>
                <a:cs typeface="Times New Roman"/>
                <a:sym typeface="Times New Roman"/>
              </a:rPr>
              <a:t>Motivated Team: </a:t>
            </a:r>
            <a:r>
              <a:rPr lang="en-US" dirty="0">
                <a:solidFill>
                  <a:schemeClr val="dk1"/>
                </a:solidFill>
                <a:latin typeface="Times New Roman"/>
                <a:ea typeface="Times New Roman"/>
                <a:cs typeface="Times New Roman"/>
                <a:sym typeface="Times New Roman"/>
              </a:rPr>
              <a:t>Team members must be motivated and trusted to complete the project successfully and on time. </a:t>
            </a:r>
            <a:endParaRPr lang="en-US" dirty="0"/>
          </a:p>
          <a:p>
            <a:pPr marL="457200" indent="-457200">
              <a:buFont typeface="+mj-lt"/>
              <a:buAutoNum type="arabicPeriod" startAt="5"/>
            </a:pPr>
            <a:endParaRPr lang="en-US" dirty="0">
              <a:solidFill>
                <a:srgbClr val="00B050"/>
              </a:solidFill>
              <a:latin typeface="Times New Roman"/>
              <a:ea typeface="Times New Roman"/>
              <a:cs typeface="Times New Roman"/>
              <a:sym typeface="Times New Roman"/>
            </a:endParaRPr>
          </a:p>
          <a:p>
            <a:pPr marL="457200" indent="-457200">
              <a:buFont typeface="+mj-lt"/>
              <a:buAutoNum type="arabicPeriod" startAt="5"/>
            </a:pPr>
            <a:r>
              <a:rPr lang="en-US" b="1" i="1" dirty="0">
                <a:solidFill>
                  <a:srgbClr val="C00000"/>
                </a:solidFill>
                <a:latin typeface="Times New Roman"/>
                <a:cs typeface="Times New Roman"/>
                <a:sym typeface="Times New Roman"/>
              </a:rPr>
              <a:t>Face-to-Face:</a:t>
            </a:r>
            <a:r>
              <a:rPr lang="en-US" dirty="0">
                <a:solidFill>
                  <a:srgbClr val="00B050"/>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Having face-to-face interactions is one of the most effective forms of communication.</a:t>
            </a:r>
          </a:p>
          <a:p>
            <a:pPr marL="457200" indent="-457200">
              <a:buFont typeface="+mj-lt"/>
              <a:buAutoNum type="arabicPeriod" startAt="5"/>
            </a:pPr>
            <a:endParaRPr lang="en-US" dirty="0"/>
          </a:p>
          <a:p>
            <a:pPr marL="457200" indent="-457200">
              <a:buFont typeface="+mj-lt"/>
              <a:buAutoNum type="arabicPeriod" startAt="5"/>
            </a:pPr>
            <a:r>
              <a:rPr lang="en-US" b="1" i="1" dirty="0">
                <a:solidFill>
                  <a:srgbClr val="C00000"/>
                </a:solidFill>
                <a:latin typeface="Times New Roman"/>
                <a:cs typeface="Times New Roman"/>
                <a:sym typeface="Times New Roman"/>
              </a:rPr>
              <a:t>Working Software: </a:t>
            </a:r>
            <a:r>
              <a:rPr lang="en-US" dirty="0">
                <a:solidFill>
                  <a:schemeClr val="dk1"/>
                </a:solidFill>
                <a:latin typeface="Times New Roman"/>
                <a:ea typeface="Times New Roman"/>
                <a:cs typeface="Times New Roman"/>
                <a:sym typeface="Times New Roman"/>
              </a:rPr>
              <a:t>Working software is the primary measure of progress</a:t>
            </a:r>
          </a:p>
          <a:p>
            <a:pPr marL="457200" indent="-457200">
              <a:buFont typeface="+mj-lt"/>
              <a:buAutoNum type="arabicPeriod" startAt="5"/>
            </a:pPr>
            <a:endParaRPr lang="en-US" dirty="0"/>
          </a:p>
          <a:p>
            <a:pPr marL="457200" indent="-457200">
              <a:buFont typeface="+mj-lt"/>
              <a:buAutoNum type="arabicPeriod" startAt="5"/>
            </a:pPr>
            <a:r>
              <a:rPr lang="en-US" b="1" i="1" dirty="0">
                <a:solidFill>
                  <a:srgbClr val="C00000"/>
                </a:solidFill>
                <a:latin typeface="Times New Roman"/>
                <a:cs typeface="Times New Roman"/>
                <a:sym typeface="Times New Roman"/>
              </a:rPr>
              <a:t>Constant Pace: </a:t>
            </a:r>
            <a:r>
              <a:rPr lang="en-US" dirty="0">
                <a:solidFill>
                  <a:schemeClr val="dk1"/>
                </a:solidFill>
                <a:latin typeface="Times New Roman"/>
                <a:ea typeface="Times New Roman"/>
                <a:cs typeface="Times New Roman"/>
                <a:sym typeface="Times New Roman"/>
              </a:rPr>
              <a:t>Agile promotes sustainable development.</a:t>
            </a:r>
          </a:p>
          <a:p>
            <a:pPr marL="457200" indent="-457200">
              <a:buFont typeface="+mj-lt"/>
              <a:buAutoNum type="arabicPeriod" startAt="5"/>
            </a:pPr>
            <a:endParaRPr lang="en-US" dirty="0">
              <a:solidFill>
                <a:schemeClr val="dk1"/>
              </a:solidFill>
              <a:latin typeface="Times New Roman"/>
              <a:ea typeface="Times New Roman"/>
              <a:cs typeface="Times New Roman"/>
              <a:sym typeface="Times New Roman"/>
            </a:endParaRPr>
          </a:p>
          <a:p>
            <a:pPr marL="457200" indent="-457200">
              <a:buFont typeface="+mj-lt"/>
              <a:buAutoNum type="arabicPeriod" startAt="5"/>
            </a:pPr>
            <a:r>
              <a:rPr lang="en-US" b="1" i="1" dirty="0">
                <a:solidFill>
                  <a:srgbClr val="C00000"/>
                </a:solidFill>
                <a:latin typeface="Times New Roman"/>
                <a:cs typeface="Times New Roman"/>
                <a:sym typeface="Times New Roman"/>
              </a:rPr>
              <a:t>Good Design: </a:t>
            </a:r>
            <a:r>
              <a:rPr lang="en-US" dirty="0">
                <a:solidFill>
                  <a:schemeClr val="dk1"/>
                </a:solidFill>
                <a:latin typeface="Times New Roman"/>
                <a:ea typeface="Times New Roman"/>
                <a:cs typeface="Times New Roman"/>
                <a:sym typeface="Times New Roman"/>
              </a:rPr>
              <a:t>Continuous attention to technical excellence and good design</a:t>
            </a:r>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0" indent="0">
              <a:buNone/>
            </a:pPr>
            <a:r>
              <a:rPr lang="en-US" dirty="0"/>
              <a:t> </a:t>
            </a:r>
          </a:p>
          <a:p>
            <a:endParaRPr lang="en-US" dirty="0"/>
          </a:p>
          <a:p>
            <a:endParaRPr lang="en-US" dirty="0"/>
          </a:p>
          <a:p>
            <a:endParaRPr lang="en-US" dirty="0"/>
          </a:p>
          <a:p>
            <a:endParaRPr lang="en-US" dirty="0"/>
          </a:p>
          <a:p>
            <a:pPr marL="457200" lvl="1" indent="0">
              <a:buNone/>
            </a:pPr>
            <a:br>
              <a:rPr lang="en-US" dirty="0"/>
            </a:br>
            <a:r>
              <a:rPr lang="en-US" dirty="0"/>
              <a:t> </a:t>
            </a:r>
            <a:br>
              <a:rPr lang="en-US" dirty="0"/>
            </a:br>
            <a:endParaRPr lang="en-US" b="1" dirty="0">
              <a:latin typeface="Times New Roman Bold" panose="02020503050405090304" charset="0"/>
              <a:cs typeface="Times New Roman Bold" panose="02020503050405090304" charset="0"/>
            </a:endParaRPr>
          </a:p>
        </p:txBody>
      </p:sp>
      <p:sp>
        <p:nvSpPr>
          <p:cNvPr id="6" name="Slide Number Placeholder 5"/>
          <p:cNvSpPr>
            <a:spLocks noGrp="1"/>
          </p:cNvSpPr>
          <p:nvPr>
            <p:ph type="sldNum" sz="quarter" idx="12"/>
          </p:nvPr>
        </p:nvSpPr>
        <p:spPr/>
        <p:txBody>
          <a:bodyPr/>
          <a:lstStyle/>
          <a:p>
            <a:fld id="{8BD8F058-9003-4658-AA47-7D4800AF7EA2}" type="slidenum">
              <a:rPr lang="en-US"/>
              <a:t>8</a:t>
            </a:fld>
            <a:endParaRPr lang="en-US"/>
          </a:p>
        </p:txBody>
      </p:sp>
    </p:spTree>
    <p:extLst>
      <p:ext uri="{BB962C8B-B14F-4D97-AF65-F5344CB8AC3E}">
        <p14:creationId xmlns:p14="http://schemas.microsoft.com/office/powerpoint/2010/main" val="73842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Principles (contd.)</a:t>
            </a:r>
          </a:p>
        </p:txBody>
      </p:sp>
      <p:sp>
        <p:nvSpPr>
          <p:cNvPr id="3" name="Content Placeholder 2"/>
          <p:cNvSpPr>
            <a:spLocks noGrp="1"/>
          </p:cNvSpPr>
          <p:nvPr>
            <p:ph idx="1"/>
          </p:nvPr>
        </p:nvSpPr>
        <p:spPr>
          <a:xfrm>
            <a:off x="381000" y="1108075"/>
            <a:ext cx="8382000" cy="5216525"/>
          </a:xfrm>
        </p:spPr>
        <p:txBody>
          <a:bodyPr/>
          <a:lstStyle/>
          <a:p>
            <a:pPr marL="457200" indent="-457200">
              <a:buFont typeface="+mj-lt"/>
              <a:buAutoNum type="arabicPeriod" startAt="10"/>
            </a:pPr>
            <a:r>
              <a:rPr lang="en-US" b="1" i="1" dirty="0">
                <a:solidFill>
                  <a:srgbClr val="C00000"/>
                </a:solidFill>
                <a:latin typeface="Times New Roman"/>
                <a:cs typeface="Times New Roman"/>
                <a:sym typeface="Times New Roman"/>
              </a:rPr>
              <a:t>Simplicity: </a:t>
            </a:r>
            <a:r>
              <a:rPr lang="en-US" dirty="0">
                <a:solidFill>
                  <a:schemeClr val="dk1"/>
                </a:solidFill>
                <a:latin typeface="Times New Roman"/>
                <a:ea typeface="Times New Roman"/>
                <a:cs typeface="Times New Roman"/>
                <a:sym typeface="Times New Roman"/>
              </a:rPr>
              <a:t>The amount of time where work isn’t being done needs to be reduced.</a:t>
            </a:r>
          </a:p>
          <a:p>
            <a:pPr marL="457200" indent="-457200">
              <a:buFont typeface="+mj-lt"/>
              <a:buAutoNum type="arabicPeriod" startAt="10"/>
            </a:pPr>
            <a:endParaRPr lang="en-US" dirty="0"/>
          </a:p>
          <a:p>
            <a:pPr marL="0" indent="0">
              <a:buNone/>
            </a:pPr>
            <a:r>
              <a:rPr lang="en-US" b="1" i="1" dirty="0">
                <a:solidFill>
                  <a:srgbClr val="C00000"/>
                </a:solidFill>
                <a:latin typeface="Times New Roman"/>
                <a:cs typeface="Times New Roman"/>
                <a:sym typeface="Times New Roman"/>
              </a:rPr>
              <a:t>11. Self-Organization: </a:t>
            </a:r>
            <a:r>
              <a:rPr lang="en-US" dirty="0">
                <a:solidFill>
                  <a:schemeClr val="dk1"/>
                </a:solidFill>
                <a:latin typeface="Times New Roman"/>
                <a:ea typeface="Times New Roman"/>
                <a:cs typeface="Times New Roman"/>
                <a:sym typeface="Times New Roman"/>
              </a:rPr>
              <a:t>These types of teams provide the best designs, requirements, and architectures.</a:t>
            </a:r>
          </a:p>
          <a:p>
            <a:pPr marL="457200" indent="-457200">
              <a:buFont typeface="+mj-lt"/>
              <a:buAutoNum type="arabicPeriod" startAt="10"/>
            </a:pPr>
            <a:endParaRPr lang="en-US" dirty="0"/>
          </a:p>
          <a:p>
            <a:pPr marL="0" indent="0">
              <a:buNone/>
            </a:pPr>
            <a:r>
              <a:rPr lang="en-US" b="1" i="1" dirty="0">
                <a:solidFill>
                  <a:srgbClr val="C00000"/>
                </a:solidFill>
                <a:latin typeface="Times New Roman"/>
                <a:cs typeface="Times New Roman"/>
                <a:sym typeface="Times New Roman"/>
              </a:rPr>
              <a:t>12. Reflect and Adjust: </a:t>
            </a:r>
            <a:r>
              <a:rPr lang="en-US" dirty="0">
                <a:solidFill>
                  <a:schemeClr val="dk1"/>
                </a:solidFill>
                <a:latin typeface="Times New Roman"/>
                <a:ea typeface="Times New Roman"/>
                <a:cs typeface="Times New Roman"/>
                <a:sym typeface="Times New Roman"/>
              </a:rPr>
              <a:t>Regularly, the team reflects on how to become more effective and adjusts accordingly.</a:t>
            </a: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0" indent="0">
              <a:buNone/>
            </a:pPr>
            <a:r>
              <a:rPr lang="en-US" dirty="0"/>
              <a:t> </a:t>
            </a:r>
          </a:p>
          <a:p>
            <a:endParaRPr lang="en-US" dirty="0"/>
          </a:p>
          <a:p>
            <a:endParaRPr lang="en-US" dirty="0"/>
          </a:p>
          <a:p>
            <a:endParaRPr lang="en-US" dirty="0"/>
          </a:p>
          <a:p>
            <a:endParaRPr lang="en-US" dirty="0"/>
          </a:p>
          <a:p>
            <a:pPr marL="457200" lvl="1" indent="0">
              <a:buNone/>
            </a:pPr>
            <a:br>
              <a:rPr lang="en-US" dirty="0"/>
            </a:br>
            <a:r>
              <a:rPr lang="en-US" dirty="0"/>
              <a:t> </a:t>
            </a:r>
            <a:br>
              <a:rPr lang="en-US" dirty="0"/>
            </a:br>
            <a:endParaRPr lang="en-US" b="1" dirty="0">
              <a:latin typeface="Times New Roman Bold" panose="02020503050405090304" charset="0"/>
              <a:cs typeface="Times New Roman Bold" panose="02020503050405090304" charset="0"/>
            </a:endParaRPr>
          </a:p>
        </p:txBody>
      </p:sp>
      <p:sp>
        <p:nvSpPr>
          <p:cNvPr id="6" name="Slide Number Placeholder 5"/>
          <p:cNvSpPr>
            <a:spLocks noGrp="1"/>
          </p:cNvSpPr>
          <p:nvPr>
            <p:ph type="sldNum" sz="quarter" idx="12"/>
          </p:nvPr>
        </p:nvSpPr>
        <p:spPr/>
        <p:txBody>
          <a:bodyPr/>
          <a:lstStyle/>
          <a:p>
            <a:fld id="{8BD8F058-9003-4658-AA47-7D4800AF7EA2}" type="slidenum">
              <a:rPr lang="en-US"/>
              <a:t>9</a:t>
            </a:fld>
            <a:endParaRPr lang="en-US"/>
          </a:p>
        </p:txBody>
      </p:sp>
    </p:spTree>
    <p:extLst>
      <p:ext uri="{BB962C8B-B14F-4D97-AF65-F5344CB8AC3E}">
        <p14:creationId xmlns:p14="http://schemas.microsoft.com/office/powerpoint/2010/main" val="2576609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1267</TotalTime>
  <Words>3833</Words>
  <Application>Microsoft Office PowerPoint</Application>
  <PresentationFormat>On-screen Show (4:3)</PresentationFormat>
  <Paragraphs>507</Paragraphs>
  <Slides>55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Times New Roman</vt:lpstr>
      <vt:lpstr>Times New Roman Bold</vt:lpstr>
      <vt:lpstr>Wingdings</vt:lpstr>
      <vt:lpstr>Office Theme</vt:lpstr>
      <vt:lpstr>PowerPoint Presentation</vt:lpstr>
      <vt:lpstr>Agile Model</vt:lpstr>
      <vt:lpstr>Contd…</vt:lpstr>
      <vt:lpstr>Effectiveness of Communication Modes</vt:lpstr>
      <vt:lpstr>Agile Model</vt:lpstr>
      <vt:lpstr>Agile Process Methodology</vt:lpstr>
      <vt:lpstr>Agile Principles</vt:lpstr>
      <vt:lpstr>Agile Principles (contd.)</vt:lpstr>
      <vt:lpstr>Agile Principles (contd.)</vt:lpstr>
      <vt:lpstr>Key Agile Concepts</vt:lpstr>
      <vt:lpstr>Key Agile Concepts</vt:lpstr>
      <vt:lpstr>Agile Development</vt:lpstr>
      <vt:lpstr>Adaptive Software Development</vt:lpstr>
      <vt:lpstr>ASD Life Cycle</vt:lpstr>
      <vt:lpstr>ASD Life Cycle - Speculation</vt:lpstr>
      <vt:lpstr>ASD Life Cycle - Speculation</vt:lpstr>
      <vt:lpstr>ASD Life Cycle - Speculation</vt:lpstr>
      <vt:lpstr>ASD Life Cycle - Collaboration</vt:lpstr>
      <vt:lpstr>ASD Life Cycle - Learning</vt:lpstr>
      <vt:lpstr>SCRUM</vt:lpstr>
      <vt:lpstr>SCRUM (contd.)</vt:lpstr>
      <vt:lpstr>People &amp; Parts of Scrum Framework</vt:lpstr>
      <vt:lpstr>Scrum Roles</vt:lpstr>
      <vt:lpstr>Scrum Roles (contd.)</vt:lpstr>
      <vt:lpstr>Events in Scrum</vt:lpstr>
      <vt:lpstr>Events in Scrum (contd.)</vt:lpstr>
      <vt:lpstr>Scrum Artifacts</vt:lpstr>
      <vt:lpstr>Scrum Artifacts (contd.)</vt:lpstr>
      <vt:lpstr>Scrum Framework</vt:lpstr>
      <vt:lpstr>Scrum Framework (contd.)</vt:lpstr>
      <vt:lpstr>Scrum Framework (contd.)</vt:lpstr>
      <vt:lpstr>Extreme Programming (XP)</vt:lpstr>
      <vt:lpstr>XP Values</vt:lpstr>
      <vt:lpstr>XP Values (contd.)</vt:lpstr>
      <vt:lpstr>XP Values (contd.)</vt:lpstr>
      <vt:lpstr>Why is it called Extreme</vt:lpstr>
      <vt:lpstr>Why is it called Extreme</vt:lpstr>
      <vt:lpstr>XP Practices</vt:lpstr>
      <vt:lpstr>XP Practices (contd.)</vt:lpstr>
      <vt:lpstr>XP Practices (contd.)</vt:lpstr>
      <vt:lpstr>XP Practices (contd.)</vt:lpstr>
      <vt:lpstr>XP Practices (contd.)</vt:lpstr>
      <vt:lpstr>XP Practices (contd.)</vt:lpstr>
      <vt:lpstr>XP Practices (contd.)</vt:lpstr>
      <vt:lpstr>XP Practices (contd.)</vt:lpstr>
      <vt:lpstr>XP Practices (contd.)</vt:lpstr>
      <vt:lpstr>XP Practices (contd.)</vt:lpstr>
      <vt:lpstr>XP Practices (contd.)</vt:lpstr>
      <vt:lpstr>XP Practices (contd.)</vt:lpstr>
      <vt:lpstr>XP Lifecycle</vt:lpstr>
      <vt:lpstr>XP Advantages</vt:lpstr>
      <vt:lpstr>XP Advantages (contd.)</vt:lpstr>
      <vt:lpstr>XP Disadvantages</vt:lpstr>
      <vt:lpstr>Practice Questions</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Gurpreet Singh</cp:lastModifiedBy>
  <cp:revision>1708</cp:revision>
  <dcterms:created xsi:type="dcterms:W3CDTF">2021-07-05T10:09:00Z</dcterms:created>
  <dcterms:modified xsi:type="dcterms:W3CDTF">2024-01-09T05:39:05Z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C66E8A929365439D9183C5235316B3C9</vt:lpwstr>
  </property>
</Properties>
</file>