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9906000" cy="6819900"/>
  <p:embeddedFontLst>
    <p:embeddedFont>
      <p:font typeface="Noto Sans Symbols" panose="020B0604020202020204" charset="0"/>
      <p:regular r:id="rId10"/>
      <p:bold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iDFWWpRyFNMgFPyDpyk9wld+XU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0" autoAdjust="0"/>
    <p:restoredTop sz="67521" autoAdjust="0"/>
  </p:normalViewPr>
  <p:slideViewPr>
    <p:cSldViewPr snapToGrid="0">
      <p:cViewPr varScale="1">
        <p:scale>
          <a:sx n="42" d="100"/>
          <a:sy n="42" d="100"/>
        </p:scale>
        <p:origin x="2372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651325" y="511475"/>
            <a:ext cx="6604325" cy="255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90600" y="3239450"/>
            <a:ext cx="7924800" cy="306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:notes"/>
          <p:cNvSpPr txBox="1">
            <a:spLocks noGrp="1"/>
          </p:cNvSpPr>
          <p:nvPr>
            <p:ph type="body" idx="1"/>
          </p:nvPr>
        </p:nvSpPr>
        <p:spPr>
          <a:xfrm>
            <a:off x="930275" y="3303587"/>
            <a:ext cx="7448550" cy="3128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25" tIns="46450" rIns="92925" bIns="46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/>
          </a:p>
        </p:txBody>
      </p:sp>
      <p:sp>
        <p:nvSpPr>
          <p:cNvPr id="33" name="Google Shape;3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17825" y="522287"/>
            <a:ext cx="3476625" cy="2606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:notes"/>
          <p:cNvSpPr txBox="1">
            <a:spLocks noGrp="1"/>
          </p:cNvSpPr>
          <p:nvPr>
            <p:ph type="body" idx="1"/>
          </p:nvPr>
        </p:nvSpPr>
        <p:spPr>
          <a:xfrm>
            <a:off x="930275" y="3303587"/>
            <a:ext cx="7448550" cy="3128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25" tIns="46450" rIns="92925" bIns="46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/>
          </a:p>
        </p:txBody>
      </p:sp>
      <p:sp>
        <p:nvSpPr>
          <p:cNvPr id="39" name="Google Shape;3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17825" y="522287"/>
            <a:ext cx="3476625" cy="2606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:notes"/>
          <p:cNvSpPr txBox="1">
            <a:spLocks noGrp="1"/>
          </p:cNvSpPr>
          <p:nvPr>
            <p:ph type="body" idx="1"/>
          </p:nvPr>
        </p:nvSpPr>
        <p:spPr>
          <a:xfrm>
            <a:off x="930275" y="3303587"/>
            <a:ext cx="7448550" cy="3128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25" tIns="46450" rIns="92925" bIns="46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/>
          </a:p>
        </p:txBody>
      </p:sp>
      <p:sp>
        <p:nvSpPr>
          <p:cNvPr id="46" name="Google Shape;4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17825" y="522287"/>
            <a:ext cx="3476625" cy="2606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:notes"/>
          <p:cNvSpPr txBox="1">
            <a:spLocks noGrp="1"/>
          </p:cNvSpPr>
          <p:nvPr>
            <p:ph type="body" idx="1"/>
          </p:nvPr>
        </p:nvSpPr>
        <p:spPr>
          <a:xfrm>
            <a:off x="930275" y="3303587"/>
            <a:ext cx="7448550" cy="3128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25" tIns="46450" rIns="92925" bIns="46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/>
          </a:p>
        </p:txBody>
      </p:sp>
      <p:sp>
        <p:nvSpPr>
          <p:cNvPr id="163" name="Google Shape;16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17825" y="522287"/>
            <a:ext cx="3476625" cy="2606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:notes"/>
          <p:cNvSpPr txBox="1">
            <a:spLocks noGrp="1"/>
          </p:cNvSpPr>
          <p:nvPr>
            <p:ph type="body" idx="1"/>
          </p:nvPr>
        </p:nvSpPr>
        <p:spPr>
          <a:xfrm>
            <a:off x="930275" y="3303587"/>
            <a:ext cx="7448550" cy="3128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25" tIns="46450" rIns="92925" bIns="46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/>
          </a:p>
        </p:txBody>
      </p:sp>
      <p:sp>
        <p:nvSpPr>
          <p:cNvPr id="172" name="Google Shape;17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17825" y="522287"/>
            <a:ext cx="3476625" cy="2606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:notes"/>
          <p:cNvSpPr txBox="1">
            <a:spLocks noGrp="1"/>
          </p:cNvSpPr>
          <p:nvPr>
            <p:ph type="body" idx="1"/>
          </p:nvPr>
        </p:nvSpPr>
        <p:spPr>
          <a:xfrm>
            <a:off x="930275" y="3303587"/>
            <a:ext cx="7448550" cy="3128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25" tIns="46450" rIns="92925" bIns="46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/>
          </a:p>
        </p:txBody>
      </p:sp>
      <p:sp>
        <p:nvSpPr>
          <p:cNvPr id="179" name="Google Shape;17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17825" y="522287"/>
            <a:ext cx="3476625" cy="2606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4:notes"/>
          <p:cNvSpPr txBox="1">
            <a:spLocks noGrp="1"/>
          </p:cNvSpPr>
          <p:nvPr>
            <p:ph type="body" idx="1"/>
          </p:nvPr>
        </p:nvSpPr>
        <p:spPr>
          <a:xfrm>
            <a:off x="930275" y="3303587"/>
            <a:ext cx="7448550" cy="3128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25" tIns="46450" rIns="92925" bIns="46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/>
          </a:p>
        </p:txBody>
      </p:sp>
      <p:sp>
        <p:nvSpPr>
          <p:cNvPr id="306" name="Google Shape;30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17825" y="522287"/>
            <a:ext cx="3476625" cy="2606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2"/>
          <p:cNvSpPr txBox="1">
            <a:spLocks noGrp="1"/>
          </p:cNvSpPr>
          <p:nvPr>
            <p:ph type="ctrTitle"/>
          </p:nvPr>
        </p:nvSpPr>
        <p:spPr>
          <a:xfrm>
            <a:off x="0" y="1"/>
            <a:ext cx="5486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2"/>
          <p:cNvSpPr txBox="1">
            <a:spLocks noGrp="1"/>
          </p:cNvSpPr>
          <p:nvPr>
            <p:ph type="subTitle" idx="1"/>
          </p:nvPr>
        </p:nvSpPr>
        <p:spPr>
          <a:xfrm>
            <a:off x="533400" y="13716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2"/>
          <p:cNvSpPr txBox="1">
            <a:spLocks noGrp="1"/>
          </p:cNvSpPr>
          <p:nvPr>
            <p:ph type="dt" idx="10"/>
          </p:nvPr>
        </p:nvSpPr>
        <p:spPr>
          <a:xfrm>
            <a:off x="228600" y="6324600"/>
            <a:ext cx="2133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2"/>
          <p:cNvSpPr txBox="1">
            <a:spLocks noGrp="1"/>
          </p:cNvSpPr>
          <p:nvPr>
            <p:ph type="ftr" idx="11"/>
          </p:nvPr>
        </p:nvSpPr>
        <p:spPr>
          <a:xfrm>
            <a:off x="2971800" y="6248400"/>
            <a:ext cx="3048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2"/>
          <p:cNvSpPr txBox="1">
            <a:spLocks noGrp="1"/>
          </p:cNvSpPr>
          <p:nvPr>
            <p:ph type="sldNum" idx="12"/>
          </p:nvPr>
        </p:nvSpPr>
        <p:spPr>
          <a:xfrm>
            <a:off x="6705600" y="6356350"/>
            <a:ext cx="2209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1"/>
          <p:cNvSpPr txBox="1"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41"/>
          <p:cNvSpPr txBox="1"/>
          <p:nvPr/>
        </p:nvSpPr>
        <p:spPr>
          <a:xfrm rot="10800000" flipH="1">
            <a:off x="0" y="6705600"/>
            <a:ext cx="9144000" cy="19843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8;p41" descr="log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oogle Shape;9;p41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10" name="Google Shape;10;p41"/>
            <p:cNvSpPr txBox="1"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" name="Google Shape;11;p41" descr="LOGO.gif"/>
            <p:cNvPicPr preferRelativeResize="0"/>
            <p:nvPr/>
          </p:nvPicPr>
          <p:blipFill rotWithShape="1">
            <a:blip r:embed="rId4">
              <a:alphaModFix/>
            </a:blip>
            <a:srcRect b="10713"/>
            <a:stretch/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" name="Google Shape;12;p41"/>
            <p:cNvSpPr txBox="1"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" name="Google Shape;13;p41" descr="University_logo.jp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572250" y="4257209"/>
              <a:ext cx="1876609" cy="45766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4" name="Google Shape;14;p41" descr="LOGO.gif"/>
          <p:cNvPicPr preferRelativeResize="0"/>
          <p:nvPr/>
        </p:nvPicPr>
        <p:blipFill rotWithShape="1">
          <a:blip r:embed="rId4">
            <a:alphaModFix/>
          </a:blip>
          <a:srcRect b="10713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Google Shape;15;p41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16" name="Google Shape;16;p41"/>
            <p:cNvSpPr txBox="1"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" name="Google Shape;17;p41" descr="LOGO.gif"/>
            <p:cNvPicPr preferRelativeResize="0"/>
            <p:nvPr/>
          </p:nvPicPr>
          <p:blipFill rotWithShape="1">
            <a:blip r:embed="rId4">
              <a:alphaModFix/>
            </a:blip>
            <a:srcRect b="10713"/>
            <a:stretch/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Google Shape;18;p41"/>
            <p:cNvSpPr txBox="1"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9" name="Google Shape;19;p41" descr="log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1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41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41"/>
          <p:cNvSpPr txBox="1">
            <a:spLocks noGrp="1"/>
          </p:cNvSpPr>
          <p:nvPr>
            <p:ph type="dt" idx="10"/>
          </p:nvPr>
        </p:nvSpPr>
        <p:spPr>
          <a:xfrm>
            <a:off x="228600" y="6324600"/>
            <a:ext cx="2133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41"/>
          <p:cNvSpPr txBox="1">
            <a:spLocks noGrp="1"/>
          </p:cNvSpPr>
          <p:nvPr>
            <p:ph type="ftr" idx="11"/>
          </p:nvPr>
        </p:nvSpPr>
        <p:spPr>
          <a:xfrm>
            <a:off x="2971800" y="6248400"/>
            <a:ext cx="3048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41"/>
          <p:cNvSpPr txBox="1">
            <a:spLocks noGrp="1"/>
          </p:cNvSpPr>
          <p:nvPr>
            <p:ph type="sldNum" idx="12"/>
          </p:nvPr>
        </p:nvSpPr>
        <p:spPr>
          <a:xfrm>
            <a:off x="6705600" y="6356350"/>
            <a:ext cx="2209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5486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0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36" name="Google Shape;36;p1"/>
          <p:cNvSpPr txBox="1"/>
          <p:nvPr/>
        </p:nvSpPr>
        <p:spPr>
          <a:xfrm>
            <a:off x="122237" y="2516187"/>
            <a:ext cx="9144000" cy="148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BASIC  COMPUTER  ORGANIZATION  AND  DESIGN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5486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0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42" name="Google Shape;42;p2"/>
          <p:cNvSpPr txBox="1"/>
          <p:nvPr/>
        </p:nvSpPr>
        <p:spPr>
          <a:xfrm>
            <a:off x="0" y="322262"/>
            <a:ext cx="9144000" cy="42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BASIC  COMPUTER  ORGANIZATION  AND  DESIGN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2"/>
          <p:cNvSpPr txBox="1"/>
          <p:nvPr/>
        </p:nvSpPr>
        <p:spPr>
          <a:xfrm>
            <a:off x="573075" y="1066800"/>
            <a:ext cx="5208600" cy="25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25400" rIns="63500" bIns="25400" anchor="t" anchorCtr="0">
            <a:sp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Timing and Control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Instruction Cycle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9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5486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0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49" name="Google Shape;49;p19"/>
          <p:cNvSpPr txBox="1"/>
          <p:nvPr/>
        </p:nvSpPr>
        <p:spPr>
          <a:xfrm>
            <a:off x="1190625" y="246062"/>
            <a:ext cx="4295775" cy="42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25400" rIns="63500" bIns="25400" anchor="t" anchorCtr="0">
            <a:spAutoFit/>
          </a:bodyPr>
          <a:lstStyle/>
          <a:p>
            <a:pPr marL="0" marR="0" lvl="0" indent="0" algn="ct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8011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8011"/>
                </a:solidFill>
                <a:latin typeface="Arial"/>
                <a:ea typeface="Arial"/>
                <a:cs typeface="Arial"/>
                <a:sym typeface="Arial"/>
              </a:rPr>
              <a:t>TIMING  AND  CONTROL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9"/>
          <p:cNvSpPr txBox="1"/>
          <p:nvPr/>
        </p:nvSpPr>
        <p:spPr>
          <a:xfrm>
            <a:off x="457200" y="1165225"/>
            <a:ext cx="3892550" cy="309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25400" rIns="63500" bIns="25400" anchor="t" anchorCtr="0">
            <a:sp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 unit of Basic Computer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9"/>
          <p:cNvSpPr txBox="1"/>
          <p:nvPr/>
        </p:nvSpPr>
        <p:spPr>
          <a:xfrm>
            <a:off x="1984375" y="1973262"/>
            <a:ext cx="2970212" cy="176212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9"/>
          <p:cNvSpPr txBox="1"/>
          <p:nvPr/>
        </p:nvSpPr>
        <p:spPr>
          <a:xfrm>
            <a:off x="2524125" y="1752600"/>
            <a:ext cx="1866900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Instruction register (IR)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53;p19"/>
          <p:cNvCxnSpPr/>
          <p:nvPr/>
        </p:nvCxnSpPr>
        <p:spPr>
          <a:xfrm>
            <a:off x="2330450" y="1973262"/>
            <a:ext cx="0" cy="185737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4" name="Google Shape;54;p19"/>
          <p:cNvSpPr txBox="1"/>
          <p:nvPr/>
        </p:nvSpPr>
        <p:spPr>
          <a:xfrm>
            <a:off x="1973262" y="1941512"/>
            <a:ext cx="349250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9"/>
          <p:cNvSpPr txBox="1"/>
          <p:nvPr/>
        </p:nvSpPr>
        <p:spPr>
          <a:xfrm>
            <a:off x="2446337" y="1936750"/>
            <a:ext cx="1028700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14    13    12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" name="Google Shape;56;p19"/>
          <p:cNvCxnSpPr/>
          <p:nvPr/>
        </p:nvCxnSpPr>
        <p:spPr>
          <a:xfrm>
            <a:off x="3475037" y="1973262"/>
            <a:ext cx="0" cy="185737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7" name="Google Shape;57;p19"/>
          <p:cNvSpPr txBox="1"/>
          <p:nvPr/>
        </p:nvSpPr>
        <p:spPr>
          <a:xfrm>
            <a:off x="3886200" y="1941512"/>
            <a:ext cx="569912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11 - 0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9"/>
          <p:cNvSpPr txBox="1"/>
          <p:nvPr/>
        </p:nvSpPr>
        <p:spPr>
          <a:xfrm>
            <a:off x="2413000" y="2711450"/>
            <a:ext cx="1258887" cy="542925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9"/>
          <p:cNvSpPr txBox="1"/>
          <p:nvPr/>
        </p:nvSpPr>
        <p:spPr>
          <a:xfrm>
            <a:off x="2752725" y="2757487"/>
            <a:ext cx="519112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x 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9"/>
          <p:cNvSpPr txBox="1"/>
          <p:nvPr/>
        </p:nvSpPr>
        <p:spPr>
          <a:xfrm>
            <a:off x="2613025" y="2895600"/>
            <a:ext cx="773112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decoder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9"/>
          <p:cNvSpPr txBox="1"/>
          <p:nvPr/>
        </p:nvSpPr>
        <p:spPr>
          <a:xfrm>
            <a:off x="2386012" y="3055937"/>
            <a:ext cx="1282700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7  6 5 4 3  2 1 0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" name="Google Shape;62;p19"/>
          <p:cNvCxnSpPr/>
          <p:nvPr/>
        </p:nvCxnSpPr>
        <p:spPr>
          <a:xfrm>
            <a:off x="2544762" y="3265487"/>
            <a:ext cx="0" cy="504825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3" name="Google Shape;63;p19"/>
          <p:cNvSpPr/>
          <p:nvPr/>
        </p:nvSpPr>
        <p:spPr>
          <a:xfrm>
            <a:off x="2649537" y="3394075"/>
            <a:ext cx="95250" cy="95250"/>
          </a:xfrm>
          <a:custGeom>
            <a:avLst/>
            <a:gdLst/>
            <a:ahLst/>
            <a:cxnLst/>
            <a:rect l="l" t="t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lnTo>
                  <a:pt x="-1" y="18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" name="Google Shape;64;p19"/>
          <p:cNvCxnSpPr/>
          <p:nvPr/>
        </p:nvCxnSpPr>
        <p:spPr>
          <a:xfrm>
            <a:off x="2695575" y="3265487"/>
            <a:ext cx="0" cy="138112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5" name="Google Shape;65;p19"/>
          <p:cNvSpPr/>
          <p:nvPr/>
        </p:nvSpPr>
        <p:spPr>
          <a:xfrm>
            <a:off x="2787650" y="3394075"/>
            <a:ext cx="95250" cy="95250"/>
          </a:xfrm>
          <a:custGeom>
            <a:avLst/>
            <a:gdLst/>
            <a:ahLst/>
            <a:cxnLst/>
            <a:rect l="l" t="t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lnTo>
                  <a:pt x="-1" y="18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" name="Google Shape;66;p19"/>
          <p:cNvCxnSpPr/>
          <p:nvPr/>
        </p:nvCxnSpPr>
        <p:spPr>
          <a:xfrm>
            <a:off x="2833687" y="3265487"/>
            <a:ext cx="0" cy="142875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9"/>
          <p:cNvSpPr/>
          <p:nvPr/>
        </p:nvSpPr>
        <p:spPr>
          <a:xfrm>
            <a:off x="2924175" y="3394075"/>
            <a:ext cx="96837" cy="95250"/>
          </a:xfrm>
          <a:custGeom>
            <a:avLst/>
            <a:gdLst/>
            <a:ahLst/>
            <a:cxnLst/>
            <a:rect l="l" t="t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lnTo>
                  <a:pt x="-1" y="18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8" name="Google Shape;68;p19"/>
          <p:cNvCxnSpPr/>
          <p:nvPr/>
        </p:nvCxnSpPr>
        <p:spPr>
          <a:xfrm>
            <a:off x="2971800" y="3265487"/>
            <a:ext cx="0" cy="149225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9" name="Google Shape;69;p19"/>
          <p:cNvSpPr/>
          <p:nvPr/>
        </p:nvSpPr>
        <p:spPr>
          <a:xfrm>
            <a:off x="3076575" y="3394075"/>
            <a:ext cx="95250" cy="95250"/>
          </a:xfrm>
          <a:custGeom>
            <a:avLst/>
            <a:gdLst/>
            <a:ahLst/>
            <a:cxnLst/>
            <a:rect l="l" t="t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lnTo>
                  <a:pt x="-1" y="18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" name="Google Shape;70;p19"/>
          <p:cNvCxnSpPr/>
          <p:nvPr/>
        </p:nvCxnSpPr>
        <p:spPr>
          <a:xfrm>
            <a:off x="3124200" y="3265487"/>
            <a:ext cx="0" cy="149225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1" name="Google Shape;71;p19"/>
          <p:cNvSpPr/>
          <p:nvPr/>
        </p:nvSpPr>
        <p:spPr>
          <a:xfrm>
            <a:off x="3214687" y="3394075"/>
            <a:ext cx="96837" cy="95250"/>
          </a:xfrm>
          <a:custGeom>
            <a:avLst/>
            <a:gdLst/>
            <a:ahLst/>
            <a:cxnLst/>
            <a:rect l="l" t="t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lnTo>
                  <a:pt x="-1" y="18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" name="Google Shape;72;p19"/>
          <p:cNvCxnSpPr/>
          <p:nvPr/>
        </p:nvCxnSpPr>
        <p:spPr>
          <a:xfrm>
            <a:off x="3255962" y="3260725"/>
            <a:ext cx="0" cy="153987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9"/>
          <p:cNvSpPr/>
          <p:nvPr/>
        </p:nvSpPr>
        <p:spPr>
          <a:xfrm>
            <a:off x="3352800" y="3394075"/>
            <a:ext cx="95250" cy="95250"/>
          </a:xfrm>
          <a:custGeom>
            <a:avLst/>
            <a:gdLst/>
            <a:ahLst/>
            <a:cxnLst/>
            <a:rect l="l" t="t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lnTo>
                  <a:pt x="-1" y="18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4" name="Google Shape;74;p19"/>
          <p:cNvCxnSpPr/>
          <p:nvPr/>
        </p:nvCxnSpPr>
        <p:spPr>
          <a:xfrm>
            <a:off x="3400425" y="3265487"/>
            <a:ext cx="0" cy="149225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5" name="Google Shape;75;p19"/>
          <p:cNvCxnSpPr/>
          <p:nvPr/>
        </p:nvCxnSpPr>
        <p:spPr>
          <a:xfrm>
            <a:off x="3544887" y="3254375"/>
            <a:ext cx="0" cy="244475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9"/>
          <p:cNvSpPr/>
          <p:nvPr/>
        </p:nvSpPr>
        <p:spPr>
          <a:xfrm>
            <a:off x="2573337" y="2601912"/>
            <a:ext cx="95250" cy="95250"/>
          </a:xfrm>
          <a:custGeom>
            <a:avLst/>
            <a:gdLst/>
            <a:ahLst/>
            <a:cxnLst/>
            <a:rect l="l" t="t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lnTo>
                  <a:pt x="-1" y="18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7" name="Google Shape;77;p19"/>
          <p:cNvCxnSpPr/>
          <p:nvPr/>
        </p:nvCxnSpPr>
        <p:spPr>
          <a:xfrm>
            <a:off x="2620962" y="2154237"/>
            <a:ext cx="0" cy="4572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8" name="Google Shape;78;p19"/>
          <p:cNvSpPr/>
          <p:nvPr/>
        </p:nvSpPr>
        <p:spPr>
          <a:xfrm>
            <a:off x="2924175" y="2601912"/>
            <a:ext cx="96837" cy="95250"/>
          </a:xfrm>
          <a:custGeom>
            <a:avLst/>
            <a:gdLst/>
            <a:ahLst/>
            <a:cxnLst/>
            <a:rect l="l" t="t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lnTo>
                  <a:pt x="-1" y="18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9" name="Google Shape;79;p19"/>
          <p:cNvCxnSpPr/>
          <p:nvPr/>
        </p:nvCxnSpPr>
        <p:spPr>
          <a:xfrm>
            <a:off x="2971800" y="2139950"/>
            <a:ext cx="0" cy="471487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0" name="Google Shape;80;p19"/>
          <p:cNvSpPr/>
          <p:nvPr/>
        </p:nvSpPr>
        <p:spPr>
          <a:xfrm>
            <a:off x="3290887" y="2601912"/>
            <a:ext cx="95250" cy="95250"/>
          </a:xfrm>
          <a:custGeom>
            <a:avLst/>
            <a:gdLst/>
            <a:ahLst/>
            <a:cxnLst/>
            <a:rect l="l" t="t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lnTo>
                  <a:pt x="-1" y="18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" name="Google Shape;81;p19"/>
          <p:cNvCxnSpPr/>
          <p:nvPr/>
        </p:nvCxnSpPr>
        <p:spPr>
          <a:xfrm>
            <a:off x="3336925" y="2154237"/>
            <a:ext cx="0" cy="447675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2" name="Google Shape;82;p19"/>
          <p:cNvSpPr txBox="1"/>
          <p:nvPr/>
        </p:nvSpPr>
        <p:spPr>
          <a:xfrm>
            <a:off x="4903787" y="2828925"/>
            <a:ext cx="1258887" cy="1881187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9"/>
          <p:cNvSpPr txBox="1"/>
          <p:nvPr/>
        </p:nvSpPr>
        <p:spPr>
          <a:xfrm>
            <a:off x="2041525" y="3443287"/>
            <a:ext cx="177800" cy="195262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9"/>
          <p:cNvSpPr txBox="1"/>
          <p:nvPr/>
        </p:nvSpPr>
        <p:spPr>
          <a:xfrm>
            <a:off x="2020887" y="3430587"/>
            <a:ext cx="223837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9"/>
          <p:cNvSpPr/>
          <p:nvPr/>
        </p:nvSpPr>
        <p:spPr>
          <a:xfrm>
            <a:off x="2070100" y="3335337"/>
            <a:ext cx="95250" cy="95250"/>
          </a:xfrm>
          <a:custGeom>
            <a:avLst/>
            <a:gdLst/>
            <a:ahLst/>
            <a:cxnLst/>
            <a:rect l="l" t="t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lnTo>
                  <a:pt x="-1" y="18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" name="Google Shape;86;p19"/>
          <p:cNvCxnSpPr/>
          <p:nvPr/>
        </p:nvCxnSpPr>
        <p:spPr>
          <a:xfrm>
            <a:off x="2108200" y="2154237"/>
            <a:ext cx="0" cy="12192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7" name="Google Shape;87;p19"/>
          <p:cNvSpPr/>
          <p:nvPr/>
        </p:nvSpPr>
        <p:spPr>
          <a:xfrm>
            <a:off x="4779962" y="3451225"/>
            <a:ext cx="119062" cy="76200"/>
          </a:xfrm>
          <a:custGeom>
            <a:avLst/>
            <a:gdLst/>
            <a:ahLst/>
            <a:cxnLst/>
            <a:rect l="l" t="t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lnTo>
                  <a:pt x="1746" y="1725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8" name="Google Shape;88;p19"/>
          <p:cNvCxnSpPr/>
          <p:nvPr/>
        </p:nvCxnSpPr>
        <p:spPr>
          <a:xfrm>
            <a:off x="3557587" y="3498850"/>
            <a:ext cx="1220787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9" name="Google Shape;89;p19"/>
          <p:cNvSpPr/>
          <p:nvPr/>
        </p:nvSpPr>
        <p:spPr>
          <a:xfrm>
            <a:off x="4779962" y="3729037"/>
            <a:ext cx="119062" cy="74612"/>
          </a:xfrm>
          <a:custGeom>
            <a:avLst/>
            <a:gdLst/>
            <a:ahLst/>
            <a:cxnLst/>
            <a:rect l="l" t="t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lnTo>
                  <a:pt x="1746" y="1725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" name="Google Shape;90;p19"/>
          <p:cNvCxnSpPr/>
          <p:nvPr/>
        </p:nvCxnSpPr>
        <p:spPr>
          <a:xfrm>
            <a:off x="2551112" y="3775075"/>
            <a:ext cx="2227262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1" name="Google Shape;91;p19"/>
          <p:cNvSpPr/>
          <p:nvPr/>
        </p:nvSpPr>
        <p:spPr>
          <a:xfrm>
            <a:off x="4779962" y="3956050"/>
            <a:ext cx="119062" cy="74612"/>
          </a:xfrm>
          <a:custGeom>
            <a:avLst/>
            <a:gdLst/>
            <a:ahLst/>
            <a:cxnLst/>
            <a:rect l="l" t="t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lnTo>
                  <a:pt x="1746" y="1725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" name="Google Shape;92;p19"/>
          <p:cNvCxnSpPr/>
          <p:nvPr/>
        </p:nvCxnSpPr>
        <p:spPr>
          <a:xfrm>
            <a:off x="2117725" y="4002087"/>
            <a:ext cx="266065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19"/>
          <p:cNvSpPr txBox="1"/>
          <p:nvPr/>
        </p:nvSpPr>
        <p:spPr>
          <a:xfrm>
            <a:off x="4021137" y="3243262"/>
            <a:ext cx="290512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9"/>
          <p:cNvSpPr txBox="1"/>
          <p:nvPr/>
        </p:nvSpPr>
        <p:spPr>
          <a:xfrm>
            <a:off x="4141787" y="3292475"/>
            <a:ext cx="265112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4779962" y="4173537"/>
            <a:ext cx="119062" cy="76200"/>
          </a:xfrm>
          <a:custGeom>
            <a:avLst/>
            <a:gdLst/>
            <a:ahLst/>
            <a:cxnLst/>
            <a:rect l="l" t="t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lnTo>
                  <a:pt x="1746" y="1725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" name="Google Shape;96;p19"/>
          <p:cNvCxnSpPr/>
          <p:nvPr/>
        </p:nvCxnSpPr>
        <p:spPr>
          <a:xfrm>
            <a:off x="2551112" y="4221162"/>
            <a:ext cx="2227262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" name="Google Shape;97;p19"/>
          <p:cNvCxnSpPr/>
          <p:nvPr/>
        </p:nvCxnSpPr>
        <p:spPr>
          <a:xfrm>
            <a:off x="2544762" y="4225925"/>
            <a:ext cx="0" cy="500062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8" name="Google Shape;98;p19"/>
          <p:cNvSpPr/>
          <p:nvPr/>
        </p:nvSpPr>
        <p:spPr>
          <a:xfrm>
            <a:off x="4779962" y="4459287"/>
            <a:ext cx="119062" cy="77787"/>
          </a:xfrm>
          <a:custGeom>
            <a:avLst/>
            <a:gdLst/>
            <a:ahLst/>
            <a:cxnLst/>
            <a:rect l="l" t="t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lnTo>
                  <a:pt x="1746" y="1725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9" name="Google Shape;99;p19"/>
          <p:cNvCxnSpPr/>
          <p:nvPr/>
        </p:nvCxnSpPr>
        <p:spPr>
          <a:xfrm>
            <a:off x="3771900" y="4508500"/>
            <a:ext cx="1006475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0" name="Google Shape;100;p19"/>
          <p:cNvCxnSpPr/>
          <p:nvPr/>
        </p:nvCxnSpPr>
        <p:spPr>
          <a:xfrm>
            <a:off x="3765550" y="4508500"/>
            <a:ext cx="0" cy="217487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" name="Google Shape;101;p19"/>
          <p:cNvSpPr txBox="1"/>
          <p:nvPr/>
        </p:nvSpPr>
        <p:spPr>
          <a:xfrm>
            <a:off x="2413000" y="4729162"/>
            <a:ext cx="1546225" cy="546100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9"/>
          <p:cNvSpPr txBox="1"/>
          <p:nvPr/>
        </p:nvSpPr>
        <p:spPr>
          <a:xfrm>
            <a:off x="2371725" y="4729162"/>
            <a:ext cx="1541462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15   14  . . . .  2  1  0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9"/>
          <p:cNvSpPr/>
          <p:nvPr/>
        </p:nvSpPr>
        <p:spPr>
          <a:xfrm>
            <a:off x="2787650" y="4497387"/>
            <a:ext cx="95250" cy="95250"/>
          </a:xfrm>
          <a:custGeom>
            <a:avLst/>
            <a:gdLst/>
            <a:ahLst/>
            <a:cxnLst/>
            <a:rect l="l" t="t" r="r" b="b"/>
            <a:pathLst>
              <a:path w="17464" h="21600" fill="none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</a:path>
              <a:path w="17464" h="21600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  <a:lnTo>
                  <a:pt x="8852" y="0"/>
                </a:lnTo>
                <a:lnTo>
                  <a:pt x="17463" y="1980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4" name="Google Shape;104;p19"/>
          <p:cNvCxnSpPr/>
          <p:nvPr/>
        </p:nvCxnSpPr>
        <p:spPr>
          <a:xfrm rot="10800000">
            <a:off x="2833687" y="4572000"/>
            <a:ext cx="0" cy="157162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5" name="Google Shape;105;p19"/>
          <p:cNvSpPr/>
          <p:nvPr/>
        </p:nvSpPr>
        <p:spPr>
          <a:xfrm>
            <a:off x="3427412" y="4497387"/>
            <a:ext cx="96837" cy="95250"/>
          </a:xfrm>
          <a:custGeom>
            <a:avLst/>
            <a:gdLst/>
            <a:ahLst/>
            <a:cxnLst/>
            <a:rect l="l" t="t" r="r" b="b"/>
            <a:pathLst>
              <a:path w="17464" h="21600" fill="none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</a:path>
              <a:path w="17464" h="21600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  <a:lnTo>
                  <a:pt x="8852" y="0"/>
                </a:lnTo>
                <a:lnTo>
                  <a:pt x="17463" y="1980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" name="Google Shape;106;p19"/>
          <p:cNvCxnSpPr/>
          <p:nvPr/>
        </p:nvCxnSpPr>
        <p:spPr>
          <a:xfrm rot="10800000">
            <a:off x="3475037" y="4572000"/>
            <a:ext cx="0" cy="157162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7" name="Google Shape;107;p19"/>
          <p:cNvSpPr/>
          <p:nvPr/>
        </p:nvSpPr>
        <p:spPr>
          <a:xfrm>
            <a:off x="3567112" y="4497387"/>
            <a:ext cx="96837" cy="95250"/>
          </a:xfrm>
          <a:custGeom>
            <a:avLst/>
            <a:gdLst/>
            <a:ahLst/>
            <a:cxnLst/>
            <a:rect l="l" t="t" r="r" b="b"/>
            <a:pathLst>
              <a:path w="17464" h="21600" fill="none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</a:path>
              <a:path w="17464" h="21600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  <a:lnTo>
                  <a:pt x="8852" y="0"/>
                </a:lnTo>
                <a:lnTo>
                  <a:pt x="17463" y="1980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8" name="Google Shape;108;p19"/>
          <p:cNvCxnSpPr/>
          <p:nvPr/>
        </p:nvCxnSpPr>
        <p:spPr>
          <a:xfrm rot="10800000">
            <a:off x="3614737" y="4572000"/>
            <a:ext cx="0" cy="157162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9" name="Google Shape;109;p19"/>
          <p:cNvSpPr txBox="1"/>
          <p:nvPr/>
        </p:nvSpPr>
        <p:spPr>
          <a:xfrm>
            <a:off x="2776537" y="4887912"/>
            <a:ext cx="60325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 x 16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2687637" y="5029200"/>
            <a:ext cx="773112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decoder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2838450" y="5559425"/>
            <a:ext cx="503237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4-bit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2624137" y="5700712"/>
            <a:ext cx="88265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sequence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2711450" y="5835650"/>
            <a:ext cx="739775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counter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2825750" y="5975350"/>
            <a:ext cx="493712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(SC)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2551112" y="5583237"/>
            <a:ext cx="1120775" cy="592137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9"/>
          <p:cNvSpPr/>
          <p:nvPr/>
        </p:nvSpPr>
        <p:spPr>
          <a:xfrm>
            <a:off x="2711450" y="5280025"/>
            <a:ext cx="96837" cy="93662"/>
          </a:xfrm>
          <a:custGeom>
            <a:avLst/>
            <a:gdLst/>
            <a:ahLst/>
            <a:cxnLst/>
            <a:rect l="l" t="t" r="r" b="b"/>
            <a:pathLst>
              <a:path w="17464" h="21600" fill="none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</a:path>
              <a:path w="17464" h="21600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  <a:lnTo>
                  <a:pt x="8852" y="0"/>
                </a:lnTo>
                <a:lnTo>
                  <a:pt x="17463" y="1980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7" name="Google Shape;117;p19"/>
          <p:cNvCxnSpPr/>
          <p:nvPr/>
        </p:nvCxnSpPr>
        <p:spPr>
          <a:xfrm rot="10800000">
            <a:off x="2759075" y="5353050"/>
            <a:ext cx="0" cy="230187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8" name="Google Shape;118;p19"/>
          <p:cNvSpPr/>
          <p:nvPr/>
        </p:nvSpPr>
        <p:spPr>
          <a:xfrm>
            <a:off x="2924175" y="5280025"/>
            <a:ext cx="96837" cy="93662"/>
          </a:xfrm>
          <a:custGeom>
            <a:avLst/>
            <a:gdLst/>
            <a:ahLst/>
            <a:cxnLst/>
            <a:rect l="l" t="t" r="r" b="b"/>
            <a:pathLst>
              <a:path w="17464" h="21600" fill="none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</a:path>
              <a:path w="17464" h="21600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  <a:lnTo>
                  <a:pt x="8852" y="0"/>
                </a:lnTo>
                <a:lnTo>
                  <a:pt x="17463" y="1980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9"/>
          <p:cNvSpPr/>
          <p:nvPr/>
        </p:nvSpPr>
        <p:spPr>
          <a:xfrm>
            <a:off x="3140075" y="5280025"/>
            <a:ext cx="95250" cy="93662"/>
          </a:xfrm>
          <a:custGeom>
            <a:avLst/>
            <a:gdLst/>
            <a:ahLst/>
            <a:cxnLst/>
            <a:rect l="l" t="t" r="r" b="b"/>
            <a:pathLst>
              <a:path w="17464" h="21600" fill="none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</a:path>
              <a:path w="17464" h="21600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  <a:lnTo>
                  <a:pt x="8852" y="0"/>
                </a:lnTo>
                <a:lnTo>
                  <a:pt x="17463" y="1980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0" name="Google Shape;120;p19"/>
          <p:cNvCxnSpPr/>
          <p:nvPr/>
        </p:nvCxnSpPr>
        <p:spPr>
          <a:xfrm rot="10800000">
            <a:off x="3186112" y="5353050"/>
            <a:ext cx="0" cy="230187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9"/>
          <p:cNvSpPr/>
          <p:nvPr/>
        </p:nvSpPr>
        <p:spPr>
          <a:xfrm>
            <a:off x="3352800" y="5280025"/>
            <a:ext cx="95250" cy="93662"/>
          </a:xfrm>
          <a:custGeom>
            <a:avLst/>
            <a:gdLst/>
            <a:ahLst/>
            <a:cxnLst/>
            <a:rect l="l" t="t" r="r" b="b"/>
            <a:pathLst>
              <a:path w="17464" h="21600" fill="none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</a:path>
              <a:path w="17464" h="21600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  <a:lnTo>
                  <a:pt x="8852" y="0"/>
                </a:lnTo>
                <a:lnTo>
                  <a:pt x="17463" y="1980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2" name="Google Shape;122;p19"/>
          <p:cNvCxnSpPr/>
          <p:nvPr/>
        </p:nvCxnSpPr>
        <p:spPr>
          <a:xfrm rot="10800000">
            <a:off x="3400425" y="5353050"/>
            <a:ext cx="0" cy="230187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3" name="Google Shape;123;p19"/>
          <p:cNvSpPr/>
          <p:nvPr/>
        </p:nvSpPr>
        <p:spPr>
          <a:xfrm>
            <a:off x="3689350" y="5643562"/>
            <a:ext cx="120650" cy="76200"/>
          </a:xfrm>
          <a:custGeom>
            <a:avLst/>
            <a:gdLst/>
            <a:ahLst/>
            <a:cxnLst/>
            <a:rect l="l" t="t" r="r" b="b"/>
            <a:pathLst>
              <a:path w="21600" h="17464" fill="none" extrusionOk="0">
                <a:moveTo>
                  <a:pt x="19702" y="0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3"/>
                </a:cubicBezTo>
              </a:path>
              <a:path w="21600" h="17464" extrusionOk="0">
                <a:moveTo>
                  <a:pt x="19702" y="0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3"/>
                </a:cubicBezTo>
                <a:lnTo>
                  <a:pt x="0" y="8852"/>
                </a:lnTo>
                <a:lnTo>
                  <a:pt x="1970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" name="Google Shape;124;p19"/>
          <p:cNvCxnSpPr/>
          <p:nvPr/>
        </p:nvCxnSpPr>
        <p:spPr>
          <a:xfrm>
            <a:off x="3795712" y="5686425"/>
            <a:ext cx="517525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5" name="Google Shape;125;p19"/>
          <p:cNvSpPr txBox="1"/>
          <p:nvPr/>
        </p:nvSpPr>
        <p:spPr>
          <a:xfrm>
            <a:off x="4329112" y="5532437"/>
            <a:ext cx="1314450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Increment (INR)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9"/>
          <p:cNvSpPr/>
          <p:nvPr/>
        </p:nvSpPr>
        <p:spPr>
          <a:xfrm>
            <a:off x="3689350" y="5811837"/>
            <a:ext cx="120650" cy="76200"/>
          </a:xfrm>
          <a:custGeom>
            <a:avLst/>
            <a:gdLst/>
            <a:ahLst/>
            <a:cxnLst/>
            <a:rect l="l" t="t" r="r" b="b"/>
            <a:pathLst>
              <a:path w="21600" h="17464" fill="none" extrusionOk="0">
                <a:moveTo>
                  <a:pt x="19702" y="0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3"/>
                </a:cubicBezTo>
              </a:path>
              <a:path w="21600" h="17464" extrusionOk="0">
                <a:moveTo>
                  <a:pt x="19702" y="0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3"/>
                </a:cubicBezTo>
                <a:lnTo>
                  <a:pt x="0" y="8852"/>
                </a:lnTo>
                <a:lnTo>
                  <a:pt x="1970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7" name="Google Shape;127;p19"/>
          <p:cNvCxnSpPr/>
          <p:nvPr/>
        </p:nvCxnSpPr>
        <p:spPr>
          <a:xfrm>
            <a:off x="3795712" y="5854700"/>
            <a:ext cx="517525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8" name="Google Shape;128;p19"/>
          <p:cNvSpPr txBox="1"/>
          <p:nvPr/>
        </p:nvSpPr>
        <p:spPr>
          <a:xfrm>
            <a:off x="4318000" y="5732462"/>
            <a:ext cx="1017587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Clear (CLR)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9"/>
          <p:cNvSpPr/>
          <p:nvPr/>
        </p:nvSpPr>
        <p:spPr>
          <a:xfrm>
            <a:off x="3689350" y="6040437"/>
            <a:ext cx="120650" cy="74612"/>
          </a:xfrm>
          <a:custGeom>
            <a:avLst/>
            <a:gdLst/>
            <a:ahLst/>
            <a:cxnLst/>
            <a:rect l="l" t="t" r="r" b="b"/>
            <a:pathLst>
              <a:path w="21600" h="17464" fill="none" extrusionOk="0">
                <a:moveTo>
                  <a:pt x="19702" y="0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3"/>
                </a:cubicBezTo>
              </a:path>
              <a:path w="21600" h="17464" extrusionOk="0">
                <a:moveTo>
                  <a:pt x="19702" y="0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3"/>
                </a:cubicBezTo>
                <a:lnTo>
                  <a:pt x="0" y="8852"/>
                </a:lnTo>
                <a:lnTo>
                  <a:pt x="1970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0" name="Google Shape;130;p19"/>
          <p:cNvCxnSpPr/>
          <p:nvPr/>
        </p:nvCxnSpPr>
        <p:spPr>
          <a:xfrm>
            <a:off x="3795712" y="6081712"/>
            <a:ext cx="517525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1" name="Google Shape;131;p19"/>
          <p:cNvSpPr txBox="1"/>
          <p:nvPr/>
        </p:nvSpPr>
        <p:spPr>
          <a:xfrm>
            <a:off x="4324350" y="5959475"/>
            <a:ext cx="595312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Clock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9"/>
          <p:cNvSpPr/>
          <p:nvPr/>
        </p:nvSpPr>
        <p:spPr>
          <a:xfrm>
            <a:off x="3525837" y="6016625"/>
            <a:ext cx="141287" cy="111125"/>
          </a:xfrm>
          <a:custGeom>
            <a:avLst/>
            <a:gdLst/>
            <a:ahLst/>
            <a:cxnLst/>
            <a:rect l="l" t="t" r="r" b="b"/>
            <a:pathLst>
              <a:path w="89" h="89" extrusionOk="0">
                <a:moveTo>
                  <a:pt x="88" y="0"/>
                </a:moveTo>
                <a:lnTo>
                  <a:pt x="0" y="48"/>
                </a:lnTo>
                <a:lnTo>
                  <a:pt x="88" y="88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9"/>
          <p:cNvSpPr/>
          <p:nvPr/>
        </p:nvSpPr>
        <p:spPr>
          <a:xfrm>
            <a:off x="5492750" y="2722562"/>
            <a:ext cx="96837" cy="92075"/>
          </a:xfrm>
          <a:custGeom>
            <a:avLst/>
            <a:gdLst/>
            <a:ahLst/>
            <a:cxnLst/>
            <a:rect l="l" t="t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lnTo>
                  <a:pt x="-1" y="18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4" name="Google Shape;134;p19"/>
          <p:cNvCxnSpPr/>
          <p:nvPr/>
        </p:nvCxnSpPr>
        <p:spPr>
          <a:xfrm rot="10800000">
            <a:off x="5540375" y="2230437"/>
            <a:ext cx="0" cy="5207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5" name="Google Shape;135;p19"/>
          <p:cNvSpPr txBox="1"/>
          <p:nvPr/>
        </p:nvSpPr>
        <p:spPr>
          <a:xfrm>
            <a:off x="5083175" y="2003425"/>
            <a:ext cx="1089025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 inputs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7046912" y="3668712"/>
            <a:ext cx="119062" cy="76200"/>
          </a:xfrm>
          <a:custGeom>
            <a:avLst/>
            <a:gdLst/>
            <a:ahLst/>
            <a:cxnLst/>
            <a:rect l="l" t="t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lnTo>
                  <a:pt x="1746" y="1725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19"/>
          <p:cNvCxnSpPr/>
          <p:nvPr/>
        </p:nvCxnSpPr>
        <p:spPr>
          <a:xfrm>
            <a:off x="6162675" y="3711575"/>
            <a:ext cx="912812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8" name="Google Shape;138;p19"/>
          <p:cNvSpPr txBox="1"/>
          <p:nvPr/>
        </p:nvSpPr>
        <p:spPr>
          <a:xfrm>
            <a:off x="7097712" y="3538537"/>
            <a:ext cx="72390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signals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9" name="Google Shape;139;p19"/>
          <p:cNvGrpSpPr/>
          <p:nvPr/>
        </p:nvGrpSpPr>
        <p:grpSpPr>
          <a:xfrm>
            <a:off x="4435475" y="3490912"/>
            <a:ext cx="180975" cy="361950"/>
            <a:chOff x="2222" y="2510"/>
            <a:chExt cx="115" cy="293"/>
          </a:xfrm>
        </p:grpSpPr>
        <p:sp>
          <p:nvSpPr>
            <p:cNvPr id="140" name="Google Shape;140;p19"/>
            <p:cNvSpPr txBox="1"/>
            <p:nvPr/>
          </p:nvSpPr>
          <p:spPr>
            <a:xfrm>
              <a:off x="2230" y="2510"/>
              <a:ext cx="100" cy="2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9"/>
            <p:cNvSpPr txBox="1"/>
            <p:nvPr/>
          </p:nvSpPr>
          <p:spPr>
            <a:xfrm>
              <a:off x="2222" y="2558"/>
              <a:ext cx="115" cy="2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9"/>
            <p:cNvSpPr txBox="1"/>
            <p:nvPr/>
          </p:nvSpPr>
          <p:spPr>
            <a:xfrm>
              <a:off x="2230" y="2597"/>
              <a:ext cx="100" cy="2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" name="Google Shape;143;p19"/>
          <p:cNvGrpSpPr/>
          <p:nvPr/>
        </p:nvGrpSpPr>
        <p:grpSpPr>
          <a:xfrm>
            <a:off x="4435475" y="4224337"/>
            <a:ext cx="180975" cy="360362"/>
            <a:chOff x="2222" y="3102"/>
            <a:chExt cx="115" cy="293"/>
          </a:xfrm>
        </p:grpSpPr>
        <p:sp>
          <p:nvSpPr>
            <p:cNvPr id="144" name="Google Shape;144;p19"/>
            <p:cNvSpPr txBox="1"/>
            <p:nvPr/>
          </p:nvSpPr>
          <p:spPr>
            <a:xfrm>
              <a:off x="2230" y="3102"/>
              <a:ext cx="100" cy="2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9"/>
            <p:cNvSpPr txBox="1"/>
            <p:nvPr/>
          </p:nvSpPr>
          <p:spPr>
            <a:xfrm>
              <a:off x="2222" y="3146"/>
              <a:ext cx="115" cy="2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9"/>
            <p:cNvSpPr txBox="1"/>
            <p:nvPr/>
          </p:nvSpPr>
          <p:spPr>
            <a:xfrm>
              <a:off x="2230" y="3189"/>
              <a:ext cx="100" cy="2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7" name="Google Shape;147;p19"/>
          <p:cNvSpPr txBox="1"/>
          <p:nvPr/>
        </p:nvSpPr>
        <p:spPr>
          <a:xfrm>
            <a:off x="4021137" y="3532187"/>
            <a:ext cx="290512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9"/>
          <p:cNvSpPr txBox="1"/>
          <p:nvPr/>
        </p:nvSpPr>
        <p:spPr>
          <a:xfrm>
            <a:off x="4017962" y="4016375"/>
            <a:ext cx="274637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9"/>
          <p:cNvSpPr txBox="1"/>
          <p:nvPr/>
        </p:nvSpPr>
        <p:spPr>
          <a:xfrm>
            <a:off x="4008437" y="4283075"/>
            <a:ext cx="274637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9"/>
          <p:cNvSpPr txBox="1"/>
          <p:nvPr/>
        </p:nvSpPr>
        <p:spPr>
          <a:xfrm>
            <a:off x="4141787" y="3581400"/>
            <a:ext cx="265112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9"/>
          <p:cNvSpPr txBox="1"/>
          <p:nvPr/>
        </p:nvSpPr>
        <p:spPr>
          <a:xfrm>
            <a:off x="4097337" y="4037012"/>
            <a:ext cx="349250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 txBox="1"/>
          <p:nvPr/>
        </p:nvSpPr>
        <p:spPr>
          <a:xfrm>
            <a:off x="4097337" y="4332287"/>
            <a:ext cx="265112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" name="Google Shape;153;p19"/>
          <p:cNvCxnSpPr/>
          <p:nvPr/>
        </p:nvCxnSpPr>
        <p:spPr>
          <a:xfrm>
            <a:off x="2114550" y="3629025"/>
            <a:ext cx="0" cy="3810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4" name="Google Shape;154;p19"/>
          <p:cNvCxnSpPr/>
          <p:nvPr/>
        </p:nvCxnSpPr>
        <p:spPr>
          <a:xfrm rot="10800000">
            <a:off x="2976562" y="5346700"/>
            <a:ext cx="0" cy="230187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5" name="Google Shape;155;p19"/>
          <p:cNvSpPr txBox="1"/>
          <p:nvPr/>
        </p:nvSpPr>
        <p:spPr>
          <a:xfrm>
            <a:off x="4918075" y="3400425"/>
            <a:ext cx="1244600" cy="58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Combinational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6" name="Google Shape;156;p19"/>
          <p:cNvCxnSpPr/>
          <p:nvPr/>
        </p:nvCxnSpPr>
        <p:spPr>
          <a:xfrm>
            <a:off x="6257925" y="3657600"/>
            <a:ext cx="95250" cy="9525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7" name="Google Shape;157;p19"/>
          <p:cNvCxnSpPr/>
          <p:nvPr/>
        </p:nvCxnSpPr>
        <p:spPr>
          <a:xfrm>
            <a:off x="5495925" y="2619375"/>
            <a:ext cx="85725" cy="38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8" name="Google Shape;158;p19"/>
          <p:cNvCxnSpPr/>
          <p:nvPr/>
        </p:nvCxnSpPr>
        <p:spPr>
          <a:xfrm>
            <a:off x="4200525" y="2152650"/>
            <a:ext cx="0" cy="904875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9" name="Google Shape;159;p19"/>
          <p:cNvCxnSpPr/>
          <p:nvPr/>
        </p:nvCxnSpPr>
        <p:spPr>
          <a:xfrm>
            <a:off x="4200525" y="3048000"/>
            <a:ext cx="6858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60" name="Google Shape;160;p19"/>
          <p:cNvSpPr txBox="1"/>
          <p:nvPr/>
        </p:nvSpPr>
        <p:spPr>
          <a:xfrm>
            <a:off x="1219200" y="2343150"/>
            <a:ext cx="5438775" cy="4076700"/>
          </a:xfrm>
          <a:prstGeom prst="rect">
            <a:avLst/>
          </a:prstGeom>
          <a:noFill/>
          <a:ln w="38100" cap="rnd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5486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0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66" name="Google Shape;166;p20"/>
          <p:cNvSpPr txBox="1"/>
          <p:nvPr/>
        </p:nvSpPr>
        <p:spPr>
          <a:xfrm>
            <a:off x="1562100" y="246050"/>
            <a:ext cx="45861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25400" rIns="63500" bIns="25400" anchor="t" anchorCtr="0">
            <a:spAutoFit/>
          </a:bodyPr>
          <a:lstStyle/>
          <a:p>
            <a:pPr marL="0" marR="0" lvl="0" indent="0" algn="ct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8011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8011"/>
                </a:solidFill>
                <a:latin typeface="Arial"/>
                <a:ea typeface="Arial"/>
                <a:cs typeface="Arial"/>
                <a:sym typeface="Arial"/>
              </a:rPr>
              <a:t>TIMING  SIGNALS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87475" y="2552700"/>
            <a:ext cx="6632575" cy="377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0"/>
          <p:cNvSpPr txBox="1"/>
          <p:nvPr/>
        </p:nvSpPr>
        <p:spPr>
          <a:xfrm>
            <a:off x="466725" y="830262"/>
            <a:ext cx="8008937" cy="128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25400" rIns="63500" bIns="254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Generated by 4-bit sequence counter and 4×16 decoder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The SC can be incremented or cleared.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Example:   T</a:t>
            </a:r>
            <a:r>
              <a:rPr lang="en-US" sz="1800" b="1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T</a:t>
            </a:r>
            <a:r>
              <a:rPr lang="en-US" sz="1800" b="1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T</a:t>
            </a:r>
            <a:r>
              <a:rPr lang="en-US" sz="1800" b="1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T</a:t>
            </a:r>
            <a:r>
              <a:rPr lang="en-US" sz="1800" b="1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T</a:t>
            </a:r>
            <a:r>
              <a:rPr lang="en-US" sz="1800" b="1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T</a:t>
            </a:r>
            <a:r>
              <a:rPr lang="en-US" sz="1800" b="1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T</a:t>
            </a:r>
            <a:r>
              <a:rPr lang="en-US" sz="1800" b="1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. . 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Assume: At time T</a:t>
            </a:r>
            <a:r>
              <a:rPr lang="en-US" sz="1800" b="1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SC is cleared to 0 if decoder output D3 is active.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0"/>
          <p:cNvSpPr txBox="1"/>
          <p:nvPr/>
        </p:nvSpPr>
        <p:spPr>
          <a:xfrm>
            <a:off x="3140075" y="2165350"/>
            <a:ext cx="2155825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1800" b="1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1800" b="1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SC ← 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5486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0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75" name="Google Shape;175;p21"/>
          <p:cNvSpPr txBox="1"/>
          <p:nvPr/>
        </p:nvSpPr>
        <p:spPr>
          <a:xfrm>
            <a:off x="-465137" y="239712"/>
            <a:ext cx="8809037" cy="4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25400" rIns="63500" bIns="254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011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8011"/>
                </a:solidFill>
                <a:latin typeface="Arial"/>
                <a:ea typeface="Arial"/>
                <a:cs typeface="Arial"/>
                <a:sym typeface="Arial"/>
              </a:rPr>
              <a:t>INSTRUCTION  CYCLE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1"/>
          <p:cNvSpPr txBox="1"/>
          <p:nvPr/>
        </p:nvSpPr>
        <p:spPr>
          <a:xfrm>
            <a:off x="457200" y="1209675"/>
            <a:ext cx="8010525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Basic Computer, a machine instruction is executed in the following cycle: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C4CFF"/>
              </a:buClr>
              <a:buSzPts val="1600"/>
              <a:buFont typeface="Arial"/>
              <a:buAutoNum type="arabicPeriod"/>
            </a:pPr>
            <a:r>
              <a:rPr lang="en-US" sz="1600" b="1" i="0" u="none" strike="noStrike" cap="none">
                <a:solidFill>
                  <a:srgbClr val="4C4CFF"/>
                </a:solidFill>
                <a:latin typeface="Arial"/>
                <a:ea typeface="Arial"/>
                <a:cs typeface="Arial"/>
                <a:sym typeface="Arial"/>
              </a:rPr>
              <a:t>Fetch an instruction </a:t>
            </a: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memory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C4CFF"/>
              </a:buClr>
              <a:buSzPts val="1600"/>
              <a:buFont typeface="Arial"/>
              <a:buAutoNum type="arabicPeriod"/>
            </a:pPr>
            <a:r>
              <a:rPr lang="en-US" sz="1600" b="1" i="0" u="none" strike="noStrike" cap="none">
                <a:solidFill>
                  <a:srgbClr val="4C4CFF"/>
                </a:solidFill>
                <a:latin typeface="Arial"/>
                <a:ea typeface="Arial"/>
                <a:cs typeface="Arial"/>
                <a:sym typeface="Arial"/>
              </a:rPr>
              <a:t>Decode</a:t>
            </a: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instruction and calculate effective</a:t>
            </a:r>
            <a:r>
              <a:rPr lang="en-US" sz="1600" b="1" i="0" u="none" strike="noStrike" cap="none">
                <a:solidFill>
                  <a:srgbClr val="4C4CFF"/>
                </a:solidFill>
                <a:latin typeface="Arial"/>
                <a:ea typeface="Arial"/>
                <a:cs typeface="Arial"/>
                <a:sym typeface="Arial"/>
              </a:rPr>
              <a:t> address </a:t>
            </a: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(EA)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 the EA from memory if the instruction has an indirect address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(</a:t>
            </a:r>
            <a:r>
              <a:rPr lang="en-US" sz="1600" b="1" i="0" u="none" strike="noStrike" cap="none">
                <a:solidFill>
                  <a:srgbClr val="4C4CFF"/>
                </a:solidFill>
                <a:latin typeface="Arial"/>
                <a:ea typeface="Arial"/>
                <a:cs typeface="Arial"/>
                <a:sym typeface="Arial"/>
              </a:rPr>
              <a:t>Fetch operand</a:t>
            </a: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C4CFF"/>
              </a:buClr>
              <a:buSzPts val="1600"/>
              <a:buFont typeface="Arial"/>
              <a:buAutoNum type="arabicPeriod"/>
            </a:pPr>
            <a:r>
              <a:rPr lang="en-US" sz="1600" b="1" i="0" u="none" strike="noStrike" cap="none">
                <a:solidFill>
                  <a:srgbClr val="4C4CFF"/>
                </a:solidFill>
                <a:latin typeface="Arial"/>
                <a:ea typeface="Arial"/>
                <a:cs typeface="Arial"/>
                <a:sym typeface="Arial"/>
              </a:rPr>
              <a:t>Execute </a:t>
            </a: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instruction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2413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 an instruction is executed, the cycle starts again at step 1, for the next instruction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</a:t>
            </a: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Every different processor has its own (different) 			instruction cycle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5486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0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82" name="Google Shape;182;p23"/>
          <p:cNvSpPr txBox="1"/>
          <p:nvPr/>
        </p:nvSpPr>
        <p:spPr>
          <a:xfrm>
            <a:off x="781025" y="309450"/>
            <a:ext cx="5502300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25400" rIns="63500" bIns="25400" anchor="t" anchorCtr="0">
            <a:spAutoFit/>
          </a:bodyPr>
          <a:lstStyle/>
          <a:p>
            <a:pPr marL="0" marR="0" lvl="0" indent="0" algn="ct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801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8011"/>
                </a:solidFill>
                <a:latin typeface="Arial"/>
                <a:ea typeface="Arial"/>
                <a:cs typeface="Arial"/>
                <a:sym typeface="Arial"/>
              </a:rPr>
              <a:t>DETERMINE  THE  TYPE  OF  INSTRUCTION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3"/>
          <p:cNvSpPr txBox="1"/>
          <p:nvPr/>
        </p:nvSpPr>
        <p:spPr>
          <a:xfrm>
            <a:off x="1389062" y="5548312"/>
            <a:ext cx="34925" cy="157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3"/>
          <p:cNvSpPr txBox="1"/>
          <p:nvPr/>
        </p:nvSpPr>
        <p:spPr>
          <a:xfrm>
            <a:off x="6283325" y="3427412"/>
            <a:ext cx="955675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0 (direct)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3"/>
          <p:cNvSpPr txBox="1"/>
          <p:nvPr/>
        </p:nvSpPr>
        <p:spPr>
          <a:xfrm>
            <a:off x="952500" y="5534025"/>
            <a:ext cx="7104062" cy="931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25400" rIns="63500" bIns="25400" anchor="t" anchorCtr="0">
            <a:spAutoFit/>
          </a:bodyPr>
          <a:lstStyle/>
          <a:p>
            <a:pPr marL="0" marR="0" lvl="0" indent="0" algn="l" rtl="0">
              <a:lnSpc>
                <a:spcPct val="6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D'</a:t>
            </a: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	AR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M[AR]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66000"/>
              </a:lnSpc>
              <a:spcBef>
                <a:spcPts val="342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D'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I'T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	Nothing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66000"/>
              </a:lnSpc>
              <a:spcBef>
                <a:spcPts val="342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I'T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	Execute a register-reference instr.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66000"/>
              </a:lnSpc>
              <a:spcBef>
                <a:spcPts val="342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	Execute an input-output instr.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3"/>
          <p:cNvSpPr txBox="1"/>
          <p:nvPr/>
        </p:nvSpPr>
        <p:spPr>
          <a:xfrm>
            <a:off x="3687762" y="857250"/>
            <a:ext cx="700087" cy="34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 </a:t>
            </a:r>
            <a:r>
              <a:rPr lang="en-US" sz="1200" b="1" i="0" u="none" strike="noStrike" cap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 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3"/>
          <p:cNvSpPr txBox="1"/>
          <p:nvPr/>
        </p:nvSpPr>
        <p:spPr>
          <a:xfrm>
            <a:off x="3589337" y="868362"/>
            <a:ext cx="801687" cy="290512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3"/>
          <p:cNvSpPr txBox="1"/>
          <p:nvPr/>
        </p:nvSpPr>
        <p:spPr>
          <a:xfrm>
            <a:off x="3489325" y="1431925"/>
            <a:ext cx="400050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3"/>
          <p:cNvSpPr txBox="1"/>
          <p:nvPr/>
        </p:nvSpPr>
        <p:spPr>
          <a:xfrm>
            <a:off x="3797300" y="1431925"/>
            <a:ext cx="331787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3"/>
          <p:cNvSpPr txBox="1"/>
          <p:nvPr/>
        </p:nvSpPr>
        <p:spPr>
          <a:xfrm>
            <a:off x="4041775" y="1431925"/>
            <a:ext cx="392112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3"/>
          <p:cNvSpPr txBox="1"/>
          <p:nvPr/>
        </p:nvSpPr>
        <p:spPr>
          <a:xfrm>
            <a:off x="3454400" y="1444625"/>
            <a:ext cx="1019175" cy="203200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3"/>
          <p:cNvSpPr/>
          <p:nvPr/>
        </p:nvSpPr>
        <p:spPr>
          <a:xfrm>
            <a:off x="3954462" y="1335087"/>
            <a:ext cx="93662" cy="96837"/>
          </a:xfrm>
          <a:custGeom>
            <a:avLst/>
            <a:gdLst/>
            <a:ahLst/>
            <a:cxnLst/>
            <a:rect l="l" t="t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lnTo>
                  <a:pt x="-1" y="18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3" name="Google Shape;193;p23"/>
          <p:cNvCxnSpPr/>
          <p:nvPr/>
        </p:nvCxnSpPr>
        <p:spPr>
          <a:xfrm>
            <a:off x="4000500" y="1152525"/>
            <a:ext cx="0" cy="192087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4" name="Google Shape;194;p23"/>
          <p:cNvSpPr/>
          <p:nvPr/>
        </p:nvSpPr>
        <p:spPr>
          <a:xfrm>
            <a:off x="3536950" y="1335087"/>
            <a:ext cx="93662" cy="96837"/>
          </a:xfrm>
          <a:custGeom>
            <a:avLst/>
            <a:gdLst/>
            <a:ahLst/>
            <a:cxnLst/>
            <a:rect l="l" t="t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lnTo>
                  <a:pt x="-1" y="18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5" name="Google Shape;195;p23"/>
          <p:cNvCxnSpPr/>
          <p:nvPr/>
        </p:nvCxnSpPr>
        <p:spPr>
          <a:xfrm rot="10800000">
            <a:off x="3582987" y="1252537"/>
            <a:ext cx="0" cy="112712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6" name="Google Shape;196;p23"/>
          <p:cNvSpPr txBox="1"/>
          <p:nvPr/>
        </p:nvSpPr>
        <p:spPr>
          <a:xfrm>
            <a:off x="4435475" y="1320800"/>
            <a:ext cx="358775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3"/>
          <p:cNvSpPr txBox="1"/>
          <p:nvPr/>
        </p:nvSpPr>
        <p:spPr>
          <a:xfrm>
            <a:off x="2935287" y="1885950"/>
            <a:ext cx="333375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3"/>
          <p:cNvSpPr txBox="1"/>
          <p:nvPr/>
        </p:nvSpPr>
        <p:spPr>
          <a:xfrm>
            <a:off x="3168650" y="1887537"/>
            <a:ext cx="331787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3"/>
          <p:cNvSpPr txBox="1"/>
          <p:nvPr/>
        </p:nvSpPr>
        <p:spPr>
          <a:xfrm>
            <a:off x="3414712" y="1885950"/>
            <a:ext cx="671512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M[AR],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3"/>
          <p:cNvSpPr txBox="1"/>
          <p:nvPr/>
        </p:nvSpPr>
        <p:spPr>
          <a:xfrm>
            <a:off x="3981450" y="1885950"/>
            <a:ext cx="392112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3"/>
          <p:cNvSpPr txBox="1"/>
          <p:nvPr/>
        </p:nvSpPr>
        <p:spPr>
          <a:xfrm>
            <a:off x="4233862" y="1887537"/>
            <a:ext cx="331787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3"/>
          <p:cNvSpPr txBox="1"/>
          <p:nvPr/>
        </p:nvSpPr>
        <p:spPr>
          <a:xfrm>
            <a:off x="4460875" y="1885950"/>
            <a:ext cx="650875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 + 1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3"/>
          <p:cNvSpPr txBox="1"/>
          <p:nvPr/>
        </p:nvSpPr>
        <p:spPr>
          <a:xfrm>
            <a:off x="2962275" y="1898650"/>
            <a:ext cx="2200275" cy="214312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3"/>
          <p:cNvSpPr/>
          <p:nvPr/>
        </p:nvSpPr>
        <p:spPr>
          <a:xfrm>
            <a:off x="3954462" y="1789112"/>
            <a:ext cx="93662" cy="96837"/>
          </a:xfrm>
          <a:custGeom>
            <a:avLst/>
            <a:gdLst/>
            <a:ahLst/>
            <a:cxnLst/>
            <a:rect l="l" t="t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lnTo>
                  <a:pt x="-1" y="18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5" name="Google Shape;205;p23"/>
          <p:cNvCxnSpPr/>
          <p:nvPr/>
        </p:nvCxnSpPr>
        <p:spPr>
          <a:xfrm>
            <a:off x="4000500" y="1666875"/>
            <a:ext cx="0" cy="131762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6" name="Google Shape;206;p23"/>
          <p:cNvSpPr txBox="1"/>
          <p:nvPr/>
        </p:nvSpPr>
        <p:spPr>
          <a:xfrm>
            <a:off x="5100637" y="1714500"/>
            <a:ext cx="358775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3"/>
          <p:cNvSpPr txBox="1"/>
          <p:nvPr/>
        </p:nvSpPr>
        <p:spPr>
          <a:xfrm>
            <a:off x="2935287" y="2514600"/>
            <a:ext cx="400050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3"/>
          <p:cNvSpPr txBox="1"/>
          <p:nvPr/>
        </p:nvSpPr>
        <p:spPr>
          <a:xfrm>
            <a:off x="3206750" y="2514600"/>
            <a:ext cx="331787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3"/>
          <p:cNvSpPr txBox="1"/>
          <p:nvPr/>
        </p:nvSpPr>
        <p:spPr>
          <a:xfrm>
            <a:off x="3414712" y="2514600"/>
            <a:ext cx="781050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IR(0-11),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3"/>
          <p:cNvSpPr txBox="1"/>
          <p:nvPr/>
        </p:nvSpPr>
        <p:spPr>
          <a:xfrm>
            <a:off x="4176712" y="2514600"/>
            <a:ext cx="223837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3"/>
          <p:cNvSpPr txBox="1"/>
          <p:nvPr/>
        </p:nvSpPr>
        <p:spPr>
          <a:xfrm>
            <a:off x="4259262" y="2505075"/>
            <a:ext cx="331787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3"/>
          <p:cNvSpPr txBox="1"/>
          <p:nvPr/>
        </p:nvSpPr>
        <p:spPr>
          <a:xfrm>
            <a:off x="4460875" y="2514600"/>
            <a:ext cx="603250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IR(15)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3"/>
          <p:cNvSpPr txBox="1"/>
          <p:nvPr/>
        </p:nvSpPr>
        <p:spPr>
          <a:xfrm>
            <a:off x="2800350" y="2352675"/>
            <a:ext cx="2247900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Decode Opcode in IR(12-14),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3"/>
          <p:cNvSpPr txBox="1"/>
          <p:nvPr/>
        </p:nvSpPr>
        <p:spPr>
          <a:xfrm>
            <a:off x="2752725" y="2355850"/>
            <a:ext cx="2557462" cy="382587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3"/>
          <p:cNvSpPr/>
          <p:nvPr/>
        </p:nvSpPr>
        <p:spPr>
          <a:xfrm>
            <a:off x="3954462" y="2244725"/>
            <a:ext cx="93662" cy="96837"/>
          </a:xfrm>
          <a:custGeom>
            <a:avLst/>
            <a:gdLst/>
            <a:ahLst/>
            <a:cxnLst/>
            <a:rect l="l" t="t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lnTo>
                  <a:pt x="-1" y="18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6" name="Google Shape;216;p23"/>
          <p:cNvCxnSpPr/>
          <p:nvPr/>
        </p:nvCxnSpPr>
        <p:spPr>
          <a:xfrm>
            <a:off x="4000500" y="2133600"/>
            <a:ext cx="0" cy="12065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7" name="Google Shape;217;p23"/>
          <p:cNvSpPr txBox="1"/>
          <p:nvPr/>
        </p:nvSpPr>
        <p:spPr>
          <a:xfrm>
            <a:off x="5235575" y="2171700"/>
            <a:ext cx="358775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3"/>
          <p:cNvSpPr/>
          <p:nvPr/>
        </p:nvSpPr>
        <p:spPr>
          <a:xfrm>
            <a:off x="3967162" y="2932112"/>
            <a:ext cx="93662" cy="96837"/>
          </a:xfrm>
          <a:custGeom>
            <a:avLst/>
            <a:gdLst/>
            <a:ahLst/>
            <a:cxnLst/>
            <a:rect l="l" t="t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lnTo>
                  <a:pt x="-1" y="18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9" name="Google Shape;219;p23"/>
          <p:cNvCxnSpPr/>
          <p:nvPr/>
        </p:nvCxnSpPr>
        <p:spPr>
          <a:xfrm>
            <a:off x="4013200" y="2749550"/>
            <a:ext cx="0" cy="212725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220" name="Google Shape;220;p23"/>
          <p:cNvGrpSpPr/>
          <p:nvPr/>
        </p:nvGrpSpPr>
        <p:grpSpPr>
          <a:xfrm>
            <a:off x="3730625" y="3006725"/>
            <a:ext cx="515937" cy="420687"/>
            <a:chOff x="1696" y="3024"/>
            <a:chExt cx="376" cy="368"/>
          </a:xfrm>
        </p:grpSpPr>
        <p:cxnSp>
          <p:nvCxnSpPr>
            <p:cNvPr id="221" name="Google Shape;221;p23"/>
            <p:cNvCxnSpPr/>
            <p:nvPr/>
          </p:nvCxnSpPr>
          <p:spPr>
            <a:xfrm flipH="1">
              <a:off x="1696" y="3024"/>
              <a:ext cx="208" cy="168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2" name="Google Shape;222;p23"/>
            <p:cNvCxnSpPr/>
            <p:nvPr/>
          </p:nvCxnSpPr>
          <p:spPr>
            <a:xfrm>
              <a:off x="1896" y="3024"/>
              <a:ext cx="176" cy="168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3" name="Google Shape;223;p23"/>
            <p:cNvCxnSpPr/>
            <p:nvPr/>
          </p:nvCxnSpPr>
          <p:spPr>
            <a:xfrm rot="10800000">
              <a:off x="1696" y="3184"/>
              <a:ext cx="208" cy="208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4" name="Google Shape;224;p23"/>
            <p:cNvCxnSpPr/>
            <p:nvPr/>
          </p:nvCxnSpPr>
          <p:spPr>
            <a:xfrm rot="10800000" flipH="1">
              <a:off x="1896" y="3184"/>
              <a:ext cx="176" cy="208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25" name="Google Shape;225;p23"/>
          <p:cNvSpPr txBox="1"/>
          <p:nvPr/>
        </p:nvSpPr>
        <p:spPr>
          <a:xfrm>
            <a:off x="3797300" y="3100387"/>
            <a:ext cx="377825" cy="255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1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6" name="Google Shape;226;p23"/>
          <p:cNvCxnSpPr/>
          <p:nvPr/>
        </p:nvCxnSpPr>
        <p:spPr>
          <a:xfrm rot="10800000" flipH="1">
            <a:off x="4252912" y="3205162"/>
            <a:ext cx="1746250" cy="4762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7" name="Google Shape;227;p23"/>
          <p:cNvCxnSpPr/>
          <p:nvPr/>
        </p:nvCxnSpPr>
        <p:spPr>
          <a:xfrm>
            <a:off x="3035300" y="3209925"/>
            <a:ext cx="701675" cy="3175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8" name="Google Shape;228;p23"/>
          <p:cNvSpPr txBox="1"/>
          <p:nvPr/>
        </p:nvSpPr>
        <p:spPr>
          <a:xfrm>
            <a:off x="4262437" y="2979737"/>
            <a:ext cx="3054350" cy="255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0 (Memory-reference) =&gt;opcode ≠ </a:t>
            </a:r>
            <a:r>
              <a:rPr lang="en-US" sz="1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111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3"/>
          <p:cNvSpPr txBox="1"/>
          <p:nvPr/>
        </p:nvSpPr>
        <p:spPr>
          <a:xfrm>
            <a:off x="2098675" y="2979737"/>
            <a:ext cx="1592262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(Register or I/O) =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0" name="Google Shape;230;p23"/>
          <p:cNvCxnSpPr/>
          <p:nvPr/>
        </p:nvCxnSpPr>
        <p:spPr>
          <a:xfrm flipH="1">
            <a:off x="5729287" y="3446462"/>
            <a:ext cx="306387" cy="223837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1" name="Google Shape;231;p23"/>
          <p:cNvCxnSpPr/>
          <p:nvPr/>
        </p:nvCxnSpPr>
        <p:spPr>
          <a:xfrm>
            <a:off x="6024562" y="3446462"/>
            <a:ext cx="269875" cy="223837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2" name="Google Shape;232;p23"/>
          <p:cNvCxnSpPr/>
          <p:nvPr/>
        </p:nvCxnSpPr>
        <p:spPr>
          <a:xfrm rot="10800000">
            <a:off x="5729287" y="3659187"/>
            <a:ext cx="306387" cy="2540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3" name="Google Shape;233;p23"/>
          <p:cNvCxnSpPr/>
          <p:nvPr/>
        </p:nvCxnSpPr>
        <p:spPr>
          <a:xfrm rot="10800000" flipH="1">
            <a:off x="6024562" y="3659187"/>
            <a:ext cx="269875" cy="2540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4" name="Google Shape;234;p23"/>
          <p:cNvSpPr txBox="1"/>
          <p:nvPr/>
        </p:nvSpPr>
        <p:spPr>
          <a:xfrm>
            <a:off x="5880100" y="3571875"/>
            <a:ext cx="223837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5" name="Google Shape;235;p23"/>
          <p:cNvCxnSpPr/>
          <p:nvPr/>
        </p:nvCxnSpPr>
        <p:spPr>
          <a:xfrm flipH="1">
            <a:off x="2727325" y="3446462"/>
            <a:ext cx="320675" cy="223837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6" name="Google Shape;236;p23"/>
          <p:cNvCxnSpPr/>
          <p:nvPr/>
        </p:nvCxnSpPr>
        <p:spPr>
          <a:xfrm>
            <a:off x="3035300" y="3446462"/>
            <a:ext cx="258762" cy="223837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7" name="Google Shape;237;p23"/>
          <p:cNvCxnSpPr/>
          <p:nvPr/>
        </p:nvCxnSpPr>
        <p:spPr>
          <a:xfrm rot="10800000">
            <a:off x="2727325" y="3659187"/>
            <a:ext cx="320675" cy="2540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8" name="Google Shape;238;p23"/>
          <p:cNvCxnSpPr/>
          <p:nvPr/>
        </p:nvCxnSpPr>
        <p:spPr>
          <a:xfrm rot="10800000" flipH="1">
            <a:off x="3035300" y="3659187"/>
            <a:ext cx="258762" cy="2540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9" name="Google Shape;239;p23"/>
          <p:cNvSpPr txBox="1"/>
          <p:nvPr/>
        </p:nvSpPr>
        <p:spPr>
          <a:xfrm>
            <a:off x="2905125" y="3575050"/>
            <a:ext cx="223837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3"/>
          <p:cNvSpPr txBox="1"/>
          <p:nvPr/>
        </p:nvSpPr>
        <p:spPr>
          <a:xfrm>
            <a:off x="3562350" y="4071937"/>
            <a:ext cx="763587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Execute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3"/>
          <p:cNvSpPr txBox="1"/>
          <p:nvPr/>
        </p:nvSpPr>
        <p:spPr>
          <a:xfrm>
            <a:off x="3168650" y="4211637"/>
            <a:ext cx="1471612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register-reference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3"/>
          <p:cNvSpPr txBox="1"/>
          <p:nvPr/>
        </p:nvSpPr>
        <p:spPr>
          <a:xfrm>
            <a:off x="3463925" y="4354512"/>
            <a:ext cx="969962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instruction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3"/>
          <p:cNvSpPr txBox="1"/>
          <p:nvPr/>
        </p:nvSpPr>
        <p:spPr>
          <a:xfrm>
            <a:off x="3549650" y="4525962"/>
            <a:ext cx="395287" cy="255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3"/>
          <p:cNvSpPr txBox="1"/>
          <p:nvPr/>
        </p:nvSpPr>
        <p:spPr>
          <a:xfrm>
            <a:off x="3841750" y="4525962"/>
            <a:ext cx="331787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3"/>
          <p:cNvSpPr txBox="1"/>
          <p:nvPr/>
        </p:nvSpPr>
        <p:spPr>
          <a:xfrm>
            <a:off x="4116387" y="4525962"/>
            <a:ext cx="265112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3"/>
          <p:cNvSpPr txBox="1"/>
          <p:nvPr/>
        </p:nvSpPr>
        <p:spPr>
          <a:xfrm>
            <a:off x="2038350" y="4071937"/>
            <a:ext cx="763587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Execute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3"/>
          <p:cNvSpPr txBox="1"/>
          <p:nvPr/>
        </p:nvSpPr>
        <p:spPr>
          <a:xfrm>
            <a:off x="1878012" y="4211637"/>
            <a:ext cx="1082675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input-output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3"/>
          <p:cNvSpPr txBox="1"/>
          <p:nvPr/>
        </p:nvSpPr>
        <p:spPr>
          <a:xfrm>
            <a:off x="1939925" y="4354512"/>
            <a:ext cx="969962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instruction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3"/>
          <p:cNvSpPr txBox="1"/>
          <p:nvPr/>
        </p:nvSpPr>
        <p:spPr>
          <a:xfrm>
            <a:off x="2024062" y="4525962"/>
            <a:ext cx="395287" cy="255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3"/>
          <p:cNvSpPr txBox="1"/>
          <p:nvPr/>
        </p:nvSpPr>
        <p:spPr>
          <a:xfrm>
            <a:off x="2303462" y="4525962"/>
            <a:ext cx="331787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3"/>
          <p:cNvSpPr txBox="1"/>
          <p:nvPr/>
        </p:nvSpPr>
        <p:spPr>
          <a:xfrm>
            <a:off x="2578100" y="4525962"/>
            <a:ext cx="265112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3"/>
          <p:cNvSpPr txBox="1"/>
          <p:nvPr/>
        </p:nvSpPr>
        <p:spPr>
          <a:xfrm>
            <a:off x="5334000" y="4071937"/>
            <a:ext cx="628650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M[AR]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3"/>
          <p:cNvSpPr txBox="1"/>
          <p:nvPr/>
        </p:nvSpPr>
        <p:spPr>
          <a:xfrm>
            <a:off x="5141912" y="4071937"/>
            <a:ext cx="331787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3"/>
          <p:cNvSpPr txBox="1"/>
          <p:nvPr/>
        </p:nvSpPr>
        <p:spPr>
          <a:xfrm>
            <a:off x="4878387" y="4071937"/>
            <a:ext cx="400050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3"/>
          <p:cNvSpPr txBox="1"/>
          <p:nvPr/>
        </p:nvSpPr>
        <p:spPr>
          <a:xfrm>
            <a:off x="6199187" y="4062412"/>
            <a:ext cx="758825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Nothing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3"/>
          <p:cNvSpPr/>
          <p:nvPr/>
        </p:nvSpPr>
        <p:spPr>
          <a:xfrm>
            <a:off x="2982912" y="3381375"/>
            <a:ext cx="93662" cy="96837"/>
          </a:xfrm>
          <a:custGeom>
            <a:avLst/>
            <a:gdLst/>
            <a:ahLst/>
            <a:cxnLst/>
            <a:rect l="l" t="t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lnTo>
                  <a:pt x="-1" y="18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7" name="Google Shape;257;p23"/>
          <p:cNvCxnSpPr/>
          <p:nvPr/>
        </p:nvCxnSpPr>
        <p:spPr>
          <a:xfrm rot="10800000">
            <a:off x="3035300" y="3224212"/>
            <a:ext cx="0" cy="17145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8" name="Google Shape;258;p23"/>
          <p:cNvSpPr/>
          <p:nvPr/>
        </p:nvSpPr>
        <p:spPr>
          <a:xfrm>
            <a:off x="5972175" y="3357562"/>
            <a:ext cx="93662" cy="95250"/>
          </a:xfrm>
          <a:custGeom>
            <a:avLst/>
            <a:gdLst/>
            <a:ahLst/>
            <a:cxnLst/>
            <a:rect l="l" t="t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lnTo>
                  <a:pt x="-1" y="18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9" name="Google Shape;259;p23"/>
          <p:cNvCxnSpPr/>
          <p:nvPr/>
        </p:nvCxnSpPr>
        <p:spPr>
          <a:xfrm rot="10800000">
            <a:off x="6011862" y="3198812"/>
            <a:ext cx="0" cy="17145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0" name="Google Shape;260;p23"/>
          <p:cNvSpPr txBox="1"/>
          <p:nvPr/>
        </p:nvSpPr>
        <p:spPr>
          <a:xfrm>
            <a:off x="1916112" y="4073525"/>
            <a:ext cx="1020762" cy="682625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3"/>
          <p:cNvSpPr txBox="1"/>
          <p:nvPr/>
        </p:nvSpPr>
        <p:spPr>
          <a:xfrm>
            <a:off x="3170237" y="4073525"/>
            <a:ext cx="1512887" cy="673100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3"/>
          <p:cNvSpPr txBox="1"/>
          <p:nvPr/>
        </p:nvSpPr>
        <p:spPr>
          <a:xfrm>
            <a:off x="4916487" y="4073525"/>
            <a:ext cx="1020762" cy="211137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3"/>
          <p:cNvSpPr txBox="1"/>
          <p:nvPr/>
        </p:nvSpPr>
        <p:spPr>
          <a:xfrm>
            <a:off x="6172200" y="4073525"/>
            <a:ext cx="811212" cy="211137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3"/>
          <p:cNvSpPr/>
          <p:nvPr/>
        </p:nvSpPr>
        <p:spPr>
          <a:xfrm>
            <a:off x="2355850" y="3963987"/>
            <a:ext cx="93662" cy="96837"/>
          </a:xfrm>
          <a:custGeom>
            <a:avLst/>
            <a:gdLst/>
            <a:ahLst/>
            <a:cxnLst/>
            <a:rect l="l" t="t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lnTo>
                  <a:pt x="-1" y="18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5" name="Google Shape;265;p23"/>
          <p:cNvCxnSpPr/>
          <p:nvPr/>
        </p:nvCxnSpPr>
        <p:spPr>
          <a:xfrm rot="10800000">
            <a:off x="2401887" y="3668712"/>
            <a:ext cx="0" cy="32385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6" name="Google Shape;266;p23"/>
          <p:cNvSpPr/>
          <p:nvPr/>
        </p:nvSpPr>
        <p:spPr>
          <a:xfrm>
            <a:off x="3954462" y="3963987"/>
            <a:ext cx="93662" cy="96837"/>
          </a:xfrm>
          <a:custGeom>
            <a:avLst/>
            <a:gdLst/>
            <a:ahLst/>
            <a:cxnLst/>
            <a:rect l="l" t="t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lnTo>
                  <a:pt x="-1" y="18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7" name="Google Shape;267;p23"/>
          <p:cNvCxnSpPr/>
          <p:nvPr/>
        </p:nvCxnSpPr>
        <p:spPr>
          <a:xfrm rot="10800000">
            <a:off x="4000500" y="3678237"/>
            <a:ext cx="0" cy="314325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8" name="Google Shape;268;p23"/>
          <p:cNvSpPr/>
          <p:nvPr/>
        </p:nvSpPr>
        <p:spPr>
          <a:xfrm>
            <a:off x="5345112" y="3963987"/>
            <a:ext cx="92075" cy="96837"/>
          </a:xfrm>
          <a:custGeom>
            <a:avLst/>
            <a:gdLst/>
            <a:ahLst/>
            <a:cxnLst/>
            <a:rect l="l" t="t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lnTo>
                  <a:pt x="-1" y="18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9" name="Google Shape;269;p23"/>
          <p:cNvCxnSpPr/>
          <p:nvPr/>
        </p:nvCxnSpPr>
        <p:spPr>
          <a:xfrm rot="10800000">
            <a:off x="5389562" y="3678237"/>
            <a:ext cx="0" cy="314325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0" name="Google Shape;270;p23"/>
          <p:cNvSpPr/>
          <p:nvPr/>
        </p:nvSpPr>
        <p:spPr>
          <a:xfrm>
            <a:off x="6611937" y="3963987"/>
            <a:ext cx="92075" cy="96837"/>
          </a:xfrm>
          <a:custGeom>
            <a:avLst/>
            <a:gdLst/>
            <a:ahLst/>
            <a:cxnLst/>
            <a:rect l="l" t="t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lnTo>
                  <a:pt x="-1" y="18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1" name="Google Shape;271;p23"/>
          <p:cNvCxnSpPr/>
          <p:nvPr/>
        </p:nvCxnSpPr>
        <p:spPr>
          <a:xfrm rot="10800000">
            <a:off x="6656387" y="3659187"/>
            <a:ext cx="0" cy="333375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2" name="Google Shape;272;p23"/>
          <p:cNvCxnSpPr/>
          <p:nvPr/>
        </p:nvCxnSpPr>
        <p:spPr>
          <a:xfrm>
            <a:off x="2408237" y="3673475"/>
            <a:ext cx="338137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3" name="Google Shape;273;p23"/>
          <p:cNvCxnSpPr/>
          <p:nvPr/>
        </p:nvCxnSpPr>
        <p:spPr>
          <a:xfrm>
            <a:off x="3287712" y="3673475"/>
            <a:ext cx="714375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4" name="Google Shape;274;p23"/>
          <p:cNvCxnSpPr/>
          <p:nvPr/>
        </p:nvCxnSpPr>
        <p:spPr>
          <a:xfrm>
            <a:off x="5397500" y="3673475"/>
            <a:ext cx="331787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5" name="Google Shape;275;p23"/>
          <p:cNvCxnSpPr/>
          <p:nvPr/>
        </p:nvCxnSpPr>
        <p:spPr>
          <a:xfrm>
            <a:off x="6288087" y="3663950"/>
            <a:ext cx="38735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6" name="Google Shape;276;p23"/>
          <p:cNvSpPr txBox="1"/>
          <p:nvPr/>
        </p:nvSpPr>
        <p:spPr>
          <a:xfrm>
            <a:off x="3289300" y="3446462"/>
            <a:ext cx="1098550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0 (register)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23"/>
          <p:cNvSpPr txBox="1"/>
          <p:nvPr/>
        </p:nvSpPr>
        <p:spPr>
          <a:xfrm>
            <a:off x="2033587" y="3436937"/>
            <a:ext cx="746125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(I/O) =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3"/>
          <p:cNvSpPr txBox="1"/>
          <p:nvPr/>
        </p:nvSpPr>
        <p:spPr>
          <a:xfrm>
            <a:off x="4681537" y="3446462"/>
            <a:ext cx="1092200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(indirect) =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3"/>
          <p:cNvSpPr txBox="1"/>
          <p:nvPr/>
        </p:nvSpPr>
        <p:spPr>
          <a:xfrm>
            <a:off x="2652712" y="3881437"/>
            <a:ext cx="358775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3"/>
          <p:cNvSpPr txBox="1"/>
          <p:nvPr/>
        </p:nvSpPr>
        <p:spPr>
          <a:xfrm>
            <a:off x="4398962" y="3881437"/>
            <a:ext cx="358775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3"/>
          <p:cNvSpPr txBox="1"/>
          <p:nvPr/>
        </p:nvSpPr>
        <p:spPr>
          <a:xfrm>
            <a:off x="5653087" y="3881437"/>
            <a:ext cx="358775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23"/>
          <p:cNvSpPr txBox="1"/>
          <p:nvPr/>
        </p:nvSpPr>
        <p:spPr>
          <a:xfrm>
            <a:off x="6772275" y="3881437"/>
            <a:ext cx="358775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3"/>
          <p:cNvSpPr txBox="1"/>
          <p:nvPr/>
        </p:nvSpPr>
        <p:spPr>
          <a:xfrm>
            <a:off x="5653087" y="4525962"/>
            <a:ext cx="763587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Execute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3"/>
          <p:cNvSpPr txBox="1"/>
          <p:nvPr/>
        </p:nvSpPr>
        <p:spPr>
          <a:xfrm>
            <a:off x="5248275" y="4668837"/>
            <a:ext cx="150495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memory-reference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3"/>
          <p:cNvSpPr txBox="1"/>
          <p:nvPr/>
        </p:nvSpPr>
        <p:spPr>
          <a:xfrm>
            <a:off x="5554662" y="4808537"/>
            <a:ext cx="969962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instruction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3"/>
          <p:cNvSpPr txBox="1"/>
          <p:nvPr/>
        </p:nvSpPr>
        <p:spPr>
          <a:xfrm>
            <a:off x="5640387" y="4970462"/>
            <a:ext cx="395287" cy="255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3"/>
          <p:cNvSpPr txBox="1"/>
          <p:nvPr/>
        </p:nvSpPr>
        <p:spPr>
          <a:xfrm>
            <a:off x="5961062" y="4970462"/>
            <a:ext cx="331787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3"/>
          <p:cNvSpPr txBox="1"/>
          <p:nvPr/>
        </p:nvSpPr>
        <p:spPr>
          <a:xfrm>
            <a:off x="6207125" y="4970462"/>
            <a:ext cx="265112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3"/>
          <p:cNvSpPr txBox="1"/>
          <p:nvPr/>
        </p:nvSpPr>
        <p:spPr>
          <a:xfrm>
            <a:off x="5187950" y="4538662"/>
            <a:ext cx="1670050" cy="663575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3"/>
          <p:cNvSpPr/>
          <p:nvPr/>
        </p:nvSpPr>
        <p:spPr>
          <a:xfrm>
            <a:off x="5345112" y="4429125"/>
            <a:ext cx="92075" cy="95250"/>
          </a:xfrm>
          <a:custGeom>
            <a:avLst/>
            <a:gdLst/>
            <a:ahLst/>
            <a:cxnLst/>
            <a:rect l="l" t="t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lnTo>
                  <a:pt x="-1" y="18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1" name="Google Shape;291;p23"/>
          <p:cNvCxnSpPr/>
          <p:nvPr/>
        </p:nvCxnSpPr>
        <p:spPr>
          <a:xfrm rot="10800000">
            <a:off x="5389562" y="4284662"/>
            <a:ext cx="0" cy="173037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2" name="Google Shape;292;p23"/>
          <p:cNvSpPr/>
          <p:nvPr/>
        </p:nvSpPr>
        <p:spPr>
          <a:xfrm>
            <a:off x="6611937" y="4429125"/>
            <a:ext cx="92075" cy="95250"/>
          </a:xfrm>
          <a:custGeom>
            <a:avLst/>
            <a:gdLst/>
            <a:ahLst/>
            <a:cxnLst/>
            <a:rect l="l" t="t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lnTo>
                  <a:pt x="-1" y="18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3" name="Google Shape;293;p23"/>
          <p:cNvCxnSpPr/>
          <p:nvPr/>
        </p:nvCxnSpPr>
        <p:spPr>
          <a:xfrm rot="10800000">
            <a:off x="6656387" y="4284662"/>
            <a:ext cx="0" cy="173037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4" name="Google Shape;294;p23"/>
          <p:cNvSpPr/>
          <p:nvPr/>
        </p:nvSpPr>
        <p:spPr>
          <a:xfrm>
            <a:off x="5972175" y="5286375"/>
            <a:ext cx="93662" cy="96837"/>
          </a:xfrm>
          <a:custGeom>
            <a:avLst/>
            <a:gdLst/>
            <a:ahLst/>
            <a:cxnLst/>
            <a:rect l="l" t="t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lnTo>
                  <a:pt x="-1" y="18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5" name="Google Shape;295;p23"/>
          <p:cNvCxnSpPr/>
          <p:nvPr/>
        </p:nvCxnSpPr>
        <p:spPr>
          <a:xfrm rot="10800000">
            <a:off x="6018212" y="5211762"/>
            <a:ext cx="0" cy="104775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96" name="Google Shape;296;p23"/>
          <p:cNvCxnSpPr/>
          <p:nvPr/>
        </p:nvCxnSpPr>
        <p:spPr>
          <a:xfrm rot="10800000">
            <a:off x="1682750" y="5392737"/>
            <a:ext cx="4341812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7" name="Google Shape;297;p23"/>
          <p:cNvSpPr/>
          <p:nvPr/>
        </p:nvSpPr>
        <p:spPr>
          <a:xfrm>
            <a:off x="2355850" y="5286375"/>
            <a:ext cx="93662" cy="96837"/>
          </a:xfrm>
          <a:custGeom>
            <a:avLst/>
            <a:gdLst/>
            <a:ahLst/>
            <a:cxnLst/>
            <a:rect l="l" t="t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lnTo>
                  <a:pt x="-1" y="18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8" name="Google Shape;298;p23"/>
          <p:cNvCxnSpPr/>
          <p:nvPr/>
        </p:nvCxnSpPr>
        <p:spPr>
          <a:xfrm rot="10800000">
            <a:off x="2401887" y="4765675"/>
            <a:ext cx="0" cy="550862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9" name="Google Shape;299;p23"/>
          <p:cNvSpPr/>
          <p:nvPr/>
        </p:nvSpPr>
        <p:spPr>
          <a:xfrm>
            <a:off x="3881437" y="5286375"/>
            <a:ext cx="93662" cy="96837"/>
          </a:xfrm>
          <a:custGeom>
            <a:avLst/>
            <a:gdLst/>
            <a:ahLst/>
            <a:cxnLst/>
            <a:rect l="l" t="t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lnTo>
                  <a:pt x="-1" y="18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0" name="Google Shape;300;p23"/>
          <p:cNvCxnSpPr/>
          <p:nvPr/>
        </p:nvCxnSpPr>
        <p:spPr>
          <a:xfrm rot="10800000">
            <a:off x="3927475" y="4746625"/>
            <a:ext cx="0" cy="569912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01" name="Google Shape;301;p23"/>
          <p:cNvCxnSpPr/>
          <p:nvPr/>
        </p:nvCxnSpPr>
        <p:spPr>
          <a:xfrm>
            <a:off x="1700212" y="1273175"/>
            <a:ext cx="0" cy="4105275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02" name="Google Shape;302;p23"/>
          <p:cNvCxnSpPr/>
          <p:nvPr/>
        </p:nvCxnSpPr>
        <p:spPr>
          <a:xfrm rot="10800000">
            <a:off x="1682750" y="1258887"/>
            <a:ext cx="1906587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03" name="Google Shape;303;p23"/>
          <p:cNvSpPr txBox="1"/>
          <p:nvPr/>
        </p:nvSpPr>
        <p:spPr>
          <a:xfrm>
            <a:off x="6883400" y="4525962"/>
            <a:ext cx="358775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5486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0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309" name="Google Shape;309;p24"/>
          <p:cNvSpPr txBox="1"/>
          <p:nvPr/>
        </p:nvSpPr>
        <p:spPr>
          <a:xfrm>
            <a:off x="1028712" y="104650"/>
            <a:ext cx="5237100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25400" rIns="63500" bIns="25400" anchor="t" anchorCtr="0">
            <a:spAutoFit/>
          </a:bodyPr>
          <a:lstStyle/>
          <a:p>
            <a:pPr marL="0" marR="0" lvl="0" indent="0" algn="ctr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801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8011"/>
                </a:solidFill>
                <a:latin typeface="Arial"/>
                <a:ea typeface="Arial"/>
                <a:cs typeface="Arial"/>
                <a:sym typeface="Arial"/>
              </a:rPr>
              <a:t>REGISTER  REFERENCE  INSTRUCTIONS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24"/>
          <p:cNvSpPr txBox="1"/>
          <p:nvPr/>
        </p:nvSpPr>
        <p:spPr>
          <a:xfrm>
            <a:off x="1000125" y="2311400"/>
            <a:ext cx="4981575" cy="5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25400" rIns="63500" bIns="254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 = </a:t>
            </a:r>
            <a:r>
              <a:rPr lang="en-US" sz="1800" b="1" i="0" u="none" strike="noStrike" cap="none">
                <a:solidFill>
                  <a:srgbClr val="4C4CFF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1800" b="1" i="0" u="none" strike="noStrike" cap="none" baseline="-25000">
                <a:solidFill>
                  <a:srgbClr val="4C4CFF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lang="en-US" sz="1800" b="1" i="0" u="none" strike="noStrike" cap="none">
                <a:solidFill>
                  <a:srgbClr val="4C4CFF"/>
                </a:solidFill>
                <a:latin typeface="Arial"/>
                <a:ea typeface="Arial"/>
                <a:cs typeface="Arial"/>
                <a:sym typeface="Arial"/>
              </a:rPr>
              <a:t> I′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1800" b="1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=&gt; </a:t>
            </a:r>
            <a:r>
              <a:rPr lang="en-US" sz="1800" b="1" i="0" u="none" strike="noStrike" cap="none">
                <a:solidFill>
                  <a:srgbClr val="4C4CFF"/>
                </a:solidFill>
                <a:latin typeface="Arial"/>
                <a:ea typeface="Arial"/>
                <a:cs typeface="Arial"/>
                <a:sym typeface="Arial"/>
              </a:rPr>
              <a:t>Register Reference Instruction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1800" b="1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IR(i) , i=0,1,2,...,11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4"/>
          <p:cNvSpPr txBox="1"/>
          <p:nvPr/>
        </p:nvSpPr>
        <p:spPr>
          <a:xfrm>
            <a:off x="1444625" y="1290637"/>
            <a:ext cx="5364162" cy="779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25400" rIns="63500" bIns="254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 D</a:t>
            </a:r>
            <a:r>
              <a:rPr lang="en-US" sz="1800" b="1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1,  I = 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 Register Ref. Instr. is specified in b</a:t>
            </a:r>
            <a:r>
              <a:rPr lang="en-US" sz="1800" b="1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~ b</a:t>
            </a:r>
            <a:r>
              <a:rPr lang="en-US" sz="1800" b="1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IR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 Execution starts with timing signal T</a:t>
            </a:r>
            <a:r>
              <a:rPr lang="en-US" sz="1800" b="1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24"/>
          <p:cNvSpPr txBox="1"/>
          <p:nvPr/>
        </p:nvSpPr>
        <p:spPr>
          <a:xfrm>
            <a:off x="2384425" y="2687637"/>
            <a:ext cx="127000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25400" rIns="63500" bIns="25400" anchor="t" anchorCtr="0">
            <a:sp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4"/>
          <p:cNvSpPr txBox="1"/>
          <p:nvPr/>
        </p:nvSpPr>
        <p:spPr>
          <a:xfrm>
            <a:off x="554037" y="914400"/>
            <a:ext cx="57690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Register Reference Instructions are identified when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4"/>
          <p:cNvSpPr txBox="1"/>
          <p:nvPr/>
        </p:nvSpPr>
        <p:spPr>
          <a:xfrm>
            <a:off x="1089025" y="2936875"/>
            <a:ext cx="6511800" cy="3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       r:		SC ← 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	rB</a:t>
            </a:r>
            <a:r>
              <a:rPr lang="en-US" sz="1800" b="1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		AC ← 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CLE	rB</a:t>
            </a:r>
            <a:r>
              <a:rPr lang="en-US" sz="1800" b="1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		E ← 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CMA	rB</a:t>
            </a:r>
            <a:r>
              <a:rPr lang="en-US" sz="1800" b="1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		AC ← AC’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CME	rB</a:t>
            </a:r>
            <a:r>
              <a:rPr lang="en-US" sz="1800" b="1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		E ← E’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CIR	       rB</a:t>
            </a:r>
            <a:r>
              <a:rPr lang="en-US" sz="1800" b="1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		AC ← shr AC, </a:t>
            </a:r>
            <a:r>
              <a:rPr lang="en-US" sz="1800" b="1" i="0" u="none" strike="noStrike" cap="none">
                <a:solidFill>
                  <a:srgbClr val="4C4CFF"/>
                </a:solidFill>
                <a:latin typeface="Arial"/>
                <a:ea typeface="Arial"/>
                <a:cs typeface="Arial"/>
                <a:sym typeface="Arial"/>
              </a:rPr>
              <a:t>AC(15) ← E, E ← AC(0)</a:t>
            </a:r>
            <a:endParaRPr sz="1800" b="1" i="0" u="none" strike="noStrike" cap="none">
              <a:solidFill>
                <a:srgbClr val="4C4C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CIL	       rB</a:t>
            </a:r>
            <a:r>
              <a:rPr lang="en-US" sz="1800" b="1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		AC ← shl AC, </a:t>
            </a:r>
            <a:r>
              <a:rPr lang="en-US" sz="1800" b="1" i="0" u="none" strike="noStrike" cap="none">
                <a:solidFill>
                  <a:srgbClr val="4C4CFF"/>
                </a:solidFill>
                <a:latin typeface="Arial"/>
                <a:ea typeface="Arial"/>
                <a:cs typeface="Arial"/>
                <a:sym typeface="Arial"/>
              </a:rPr>
              <a:t>AC(0) ← E, E ← AC(15)</a:t>
            </a:r>
            <a:endParaRPr sz="1800" b="1" i="0" u="none" strike="noStrike" cap="none">
              <a:solidFill>
                <a:srgbClr val="4C4C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	       rB</a:t>
            </a:r>
            <a:r>
              <a:rPr lang="en-US" sz="1800" b="1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		AC ← AC + 1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SPA	       rB</a:t>
            </a:r>
            <a:r>
              <a:rPr lang="en-US" sz="1800" b="1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		if (AC(15) = 0) then (PC ← PC+1)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SNA	rB</a:t>
            </a:r>
            <a:r>
              <a:rPr lang="en-US" sz="1800" b="1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		if (AC(15) = 1) then (PC ← PC+1)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SZA	rB</a:t>
            </a:r>
            <a:r>
              <a:rPr lang="en-US" sz="1800" b="1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		if (AC = 0) then (PC ← PC+1)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SZE	       rB</a:t>
            </a:r>
            <a:r>
              <a:rPr lang="en-US" sz="1800" b="1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		if (E = 0) then (PC ← PC+1)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HLT  	rB</a:t>
            </a:r>
            <a:r>
              <a:rPr lang="en-US" sz="1800" b="1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		S ← 0  (S is a start-stop flip-flop)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4"/>
          <p:cNvSpPr txBox="1"/>
          <p:nvPr/>
        </p:nvSpPr>
        <p:spPr>
          <a:xfrm>
            <a:off x="788138" y="2936875"/>
            <a:ext cx="6677100" cy="3314700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6" name="Google Shape;316;p24"/>
          <p:cNvCxnSpPr/>
          <p:nvPr/>
        </p:nvCxnSpPr>
        <p:spPr>
          <a:xfrm>
            <a:off x="1790700" y="2990850"/>
            <a:ext cx="0" cy="3305175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7" name="Google Shape;317;p24"/>
          <p:cNvCxnSpPr/>
          <p:nvPr/>
        </p:nvCxnSpPr>
        <p:spPr>
          <a:xfrm>
            <a:off x="2657475" y="2990850"/>
            <a:ext cx="0" cy="3305175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670</Words>
  <Application>Microsoft Office PowerPoint</Application>
  <PresentationFormat>On-screen Show (4:3)</PresentationFormat>
  <Paragraphs>151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Noto Sans Symbols</vt:lpstr>
      <vt:lpstr>Calibri</vt:lpstr>
      <vt:lpstr>Arial</vt:lpstr>
      <vt:lpstr>2_Office Theme</vt:lpstr>
      <vt:lpstr> </vt:lpstr>
      <vt:lpstr> </vt:lpstr>
      <vt:lpstr> 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Archilab</dc:creator>
  <cp:lastModifiedBy>Gurvinder Singh</cp:lastModifiedBy>
  <cp:revision>1</cp:revision>
  <dcterms:created xsi:type="dcterms:W3CDTF">1998-03-02T08:57:48Z</dcterms:created>
  <dcterms:modified xsi:type="dcterms:W3CDTF">2024-01-14T08:07:47Z</dcterms:modified>
</cp:coreProperties>
</file>