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1"/>
  </p:notesMasterIdLst>
  <p:sldIdLst>
    <p:sldId id="256" r:id="rId2"/>
    <p:sldId id="283" r:id="rId3"/>
    <p:sldId id="284" r:id="rId4"/>
    <p:sldId id="285" r:id="rId5"/>
    <p:sldId id="296" r:id="rId6"/>
    <p:sldId id="297" r:id="rId7"/>
    <p:sldId id="287" r:id="rId8"/>
    <p:sldId id="288" r:id="rId9"/>
    <p:sldId id="289" r:id="rId10"/>
    <p:sldId id="294" r:id="rId11"/>
    <p:sldId id="291" r:id="rId12"/>
    <p:sldId id="295" r:id="rId13"/>
    <p:sldId id="286" r:id="rId14"/>
    <p:sldId id="292" r:id="rId15"/>
    <p:sldId id="293" r:id="rId16"/>
    <p:sldId id="298" r:id="rId17"/>
    <p:sldId id="299" r:id="rId18"/>
    <p:sldId id="300" r:id="rId19"/>
    <p:sldId id="280" r:id="rId20"/>
  </p:sldIdLst>
  <p:sldSz cx="9144000" cy="6858000" type="screen4x3"/>
  <p:notesSz cx="6858000" cy="9144000"/>
  <p:embeddedFontLst>
    <p:embeddedFont>
      <p:font typeface="Calibri" panose="020F0502020204030204" pitchFamily="34" charset="0"/>
      <p:regular r:id="rId22"/>
      <p:bold r:id="rId23"/>
      <p:italic r:id="rId24"/>
      <p:boldItalic r:id="rId25"/>
    </p:embeddedFont>
    <p:embeddedFont>
      <p:font typeface="Tahoma" panose="020B0604030504040204" pitchFamily="34" charset="0"/>
      <p:regular r:id="rId26"/>
      <p:bold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8" roundtripDataSignature="AMtx7miWbD/dFoU/BgghDkyWzzYRAKchh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1594"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notesMaster" Target="notesMasters/notesMaster1.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8" Type="http://customschemas.google.com/relationships/presentationmetadata" Target="meta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lnSpc>
                  <a:spcPct val="100000"/>
                </a:lnSpc>
                <a:spcBef>
                  <a:spcPts val="0"/>
                </a:spcBef>
                <a:spcAft>
                  <a:spcPts val="0"/>
                </a:spcAft>
                <a:buClr>
                  <a:srgbClr val="000000"/>
                </a:buClr>
                <a:buSzPts val="1200"/>
                <a:buFont typeface="Arial"/>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
        <p:cNvGrpSpPr/>
        <p:nvPr/>
      </p:nvGrpSpPr>
      <p:grpSpPr>
        <a:xfrm>
          <a:off x="0" y="0"/>
          <a:ext cx="0" cy="0"/>
          <a:chOff x="0" y="0"/>
          <a:chExt cx="0" cy="0"/>
        </a:xfrm>
      </p:grpSpPr>
      <p:sp>
        <p:nvSpPr>
          <p:cNvPr id="37" name="Google Shape;37;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38" name="Google Shape;38;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46" name="Google Shape;46;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019252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46" name="Google Shape;46;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309685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46" name="Google Shape;46;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303781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46" name="Google Shape;46;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921032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46" name="Google Shape;46;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293487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46" name="Google Shape;46;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492448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46" name="Google Shape;46;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128860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46" name="Google Shape;46;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241685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46" name="Google Shape;46;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747707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3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61" name="Google Shape;261;p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46" name="Google Shape;46;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572384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46" name="Google Shape;46;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670094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46" name="Google Shape;46;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167990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46" name="Google Shape;46;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3680907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46" name="Google Shape;46;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2066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46" name="Google Shape;46;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959193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46" name="Google Shape;46;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176042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46" name="Google Shape;46;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0315621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pic>
        <p:nvPicPr>
          <p:cNvPr id="25" name="Google Shape;25;p8" descr="LOGO.gif"/>
          <p:cNvPicPr preferRelativeResize="0"/>
          <p:nvPr/>
        </p:nvPicPr>
        <p:blipFill rotWithShape="1">
          <a:blip r:embed="rId2">
            <a:alphaModFix/>
          </a:blip>
          <a:srcRect b="10713"/>
          <a:stretch/>
        </p:blipFill>
        <p:spPr>
          <a:xfrm>
            <a:off x="6553200" y="228600"/>
            <a:ext cx="2057400" cy="635000"/>
          </a:xfrm>
          <a:prstGeom prst="rect">
            <a:avLst/>
          </a:prstGeom>
          <a:noFill/>
          <a:ln>
            <a:noFill/>
          </a:ln>
        </p:spPr>
      </p:pic>
      <p:grpSp>
        <p:nvGrpSpPr>
          <p:cNvPr id="26" name="Google Shape;26;p8"/>
          <p:cNvGrpSpPr/>
          <p:nvPr/>
        </p:nvGrpSpPr>
        <p:grpSpPr>
          <a:xfrm>
            <a:off x="6146800" y="0"/>
            <a:ext cx="2997200" cy="876300"/>
            <a:chOff x="6096000" y="3924300"/>
            <a:chExt cx="2997200" cy="876300"/>
          </a:xfrm>
        </p:grpSpPr>
        <p:sp>
          <p:nvSpPr>
            <p:cNvPr id="27" name="Google Shape;27;p8"/>
            <p:cNvSpPr/>
            <p:nvPr/>
          </p:nvSpPr>
          <p:spPr>
            <a:xfrm>
              <a:off x="6096000" y="3924300"/>
              <a:ext cx="29972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28" name="Google Shape;28;p8" descr="LOGO.gif"/>
            <p:cNvPicPr preferRelativeResize="0"/>
            <p:nvPr/>
          </p:nvPicPr>
          <p:blipFill rotWithShape="1">
            <a:blip r:embed="rId2">
              <a:alphaModFix/>
            </a:blip>
            <a:srcRect b="10713"/>
            <a:stretch/>
          </p:blipFill>
          <p:spPr>
            <a:xfrm>
              <a:off x="6502400" y="4152900"/>
              <a:ext cx="2057400" cy="635000"/>
            </a:xfrm>
            <a:prstGeom prst="rect">
              <a:avLst/>
            </a:prstGeom>
            <a:noFill/>
            <a:ln>
              <a:noFill/>
            </a:ln>
          </p:spPr>
        </p:pic>
        <p:sp>
          <p:nvSpPr>
            <p:cNvPr id="29" name="Google Shape;29;p8"/>
            <p:cNvSpPr/>
            <p:nvPr/>
          </p:nvSpPr>
          <p:spPr>
            <a:xfrm>
              <a:off x="6477000" y="4114800"/>
              <a:ext cx="2076450" cy="685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pic>
        <p:nvPicPr>
          <p:cNvPr id="30" name="Google Shape;30;p8" descr="logo.jpg"/>
          <p:cNvPicPr preferRelativeResize="0"/>
          <p:nvPr/>
        </p:nvPicPr>
        <p:blipFill rotWithShape="1">
          <a:blip r:embed="rId3">
            <a:alphaModFix/>
          </a:blip>
          <a:srcRect/>
          <a:stretch/>
        </p:blipFill>
        <p:spPr>
          <a:xfrm>
            <a:off x="6553200" y="228600"/>
            <a:ext cx="1920875" cy="609600"/>
          </a:xfrm>
          <a:prstGeom prst="rect">
            <a:avLst/>
          </a:prstGeom>
          <a:noFill/>
          <a:ln>
            <a:noFill/>
          </a:ln>
        </p:spPr>
      </p:pic>
      <p:sp>
        <p:nvSpPr>
          <p:cNvPr id="31" name="Google Shape;31;p8"/>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2" name="Google Shape;32;p8"/>
          <p:cNvSpPr txBox="1">
            <a:spLocks noGrp="1"/>
          </p:cNvSpPr>
          <p:nvPr>
            <p:ph type="body" idx="1"/>
          </p:nvPr>
        </p:nvSpPr>
        <p:spPr>
          <a:xfrm>
            <a:off x="457200" y="1371600"/>
            <a:ext cx="8229600" cy="4525963"/>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33" name="Google Shape;33;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8"/>
          <p:cNvSpPr txBox="1">
            <a:spLocks noGrp="1"/>
          </p:cNvSpPr>
          <p:nvPr>
            <p:ph type="ftr" idx="11"/>
          </p:nvPr>
        </p:nvSpPr>
        <p:spPr>
          <a:xfrm>
            <a:off x="3211606" y="6356349"/>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7"/>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1pPr>
            <a:lvl2pPr marR="0" lvl="1"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2pPr>
            <a:lvl3pPr marR="0" lvl="2"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3pPr>
            <a:lvl4pPr marR="0" lvl="3"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4pPr>
            <a:lvl5pPr marR="0" lvl="4"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5pPr>
            <a:lvl6pPr marR="0" lvl="5"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6pPr>
            <a:lvl7pPr marR="0" lvl="6"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7pPr>
            <a:lvl8pPr marR="0" lvl="7"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8pPr>
            <a:lvl9pPr marR="0" lvl="8"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9pPr>
          </a:lstStyle>
          <a:p>
            <a:endParaRPr/>
          </a:p>
        </p:txBody>
      </p:sp>
      <p:sp>
        <p:nvSpPr>
          <p:cNvPr id="11" name="Google Shape;11;p7"/>
          <p:cNvSpPr txBox="1">
            <a:spLocks noGrp="1"/>
          </p:cNvSpPr>
          <p:nvPr>
            <p:ph type="body" idx="1"/>
          </p:nvPr>
        </p:nvSpPr>
        <p:spPr>
          <a:xfrm>
            <a:off x="457200" y="1371600"/>
            <a:ext cx="8229600" cy="4525963"/>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98989"/>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3" name="Google Shape;13;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98989"/>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4" name="Google Shape;14;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15" name="Google Shape;15;p7"/>
          <p:cNvSpPr/>
          <p:nvPr/>
        </p:nvSpPr>
        <p:spPr>
          <a:xfrm>
            <a:off x="0" y="0"/>
            <a:ext cx="91440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6" name="Google Shape;16;p7"/>
          <p:cNvSpPr/>
          <p:nvPr/>
        </p:nvSpPr>
        <p:spPr>
          <a:xfrm rot="10800000" flipH="1">
            <a:off x="0" y="6705600"/>
            <a:ext cx="9144000" cy="198116"/>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17" name="Google Shape;17;p7" descr="LOGO.gif"/>
          <p:cNvPicPr preferRelativeResize="0"/>
          <p:nvPr/>
        </p:nvPicPr>
        <p:blipFill rotWithShape="1">
          <a:blip r:embed="rId3">
            <a:alphaModFix/>
          </a:blip>
          <a:srcRect b="10713"/>
          <a:stretch/>
        </p:blipFill>
        <p:spPr>
          <a:xfrm>
            <a:off x="6553200" y="228600"/>
            <a:ext cx="2057400" cy="635000"/>
          </a:xfrm>
          <a:prstGeom prst="rect">
            <a:avLst/>
          </a:prstGeom>
          <a:noFill/>
          <a:ln>
            <a:noFill/>
          </a:ln>
        </p:spPr>
      </p:pic>
      <p:pic>
        <p:nvPicPr>
          <p:cNvPr id="18" name="Google Shape;18;p7" descr="LOGO.gif"/>
          <p:cNvPicPr preferRelativeResize="0"/>
          <p:nvPr/>
        </p:nvPicPr>
        <p:blipFill rotWithShape="1">
          <a:blip r:embed="rId3">
            <a:alphaModFix/>
          </a:blip>
          <a:srcRect b="10713"/>
          <a:stretch/>
        </p:blipFill>
        <p:spPr>
          <a:xfrm>
            <a:off x="6553200" y="228600"/>
            <a:ext cx="2057400" cy="635000"/>
          </a:xfrm>
          <a:prstGeom prst="rect">
            <a:avLst/>
          </a:prstGeom>
          <a:noFill/>
          <a:ln>
            <a:noFill/>
          </a:ln>
        </p:spPr>
      </p:pic>
      <p:grpSp>
        <p:nvGrpSpPr>
          <p:cNvPr id="19" name="Google Shape;19;p7"/>
          <p:cNvGrpSpPr/>
          <p:nvPr/>
        </p:nvGrpSpPr>
        <p:grpSpPr>
          <a:xfrm>
            <a:off x="6146800" y="0"/>
            <a:ext cx="2997200" cy="876300"/>
            <a:chOff x="6096000" y="3924300"/>
            <a:chExt cx="2997200" cy="876300"/>
          </a:xfrm>
        </p:grpSpPr>
        <p:sp>
          <p:nvSpPr>
            <p:cNvPr id="20" name="Google Shape;20;p7"/>
            <p:cNvSpPr/>
            <p:nvPr/>
          </p:nvSpPr>
          <p:spPr>
            <a:xfrm>
              <a:off x="6096000" y="3924300"/>
              <a:ext cx="29972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21" name="Google Shape;21;p7" descr="LOGO.gif"/>
            <p:cNvPicPr preferRelativeResize="0"/>
            <p:nvPr/>
          </p:nvPicPr>
          <p:blipFill rotWithShape="1">
            <a:blip r:embed="rId3">
              <a:alphaModFix/>
            </a:blip>
            <a:srcRect b="10713"/>
            <a:stretch/>
          </p:blipFill>
          <p:spPr>
            <a:xfrm>
              <a:off x="6502400" y="4152900"/>
              <a:ext cx="2057400" cy="635000"/>
            </a:xfrm>
            <a:prstGeom prst="rect">
              <a:avLst/>
            </a:prstGeom>
            <a:noFill/>
            <a:ln>
              <a:noFill/>
            </a:ln>
          </p:spPr>
        </p:pic>
        <p:sp>
          <p:nvSpPr>
            <p:cNvPr id="22" name="Google Shape;22;p7"/>
            <p:cNvSpPr/>
            <p:nvPr/>
          </p:nvSpPr>
          <p:spPr>
            <a:xfrm>
              <a:off x="6477000" y="4114800"/>
              <a:ext cx="2076450" cy="685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pic>
        <p:nvPicPr>
          <p:cNvPr id="23" name="Google Shape;23;p7" descr="logo.jpg"/>
          <p:cNvPicPr preferRelativeResize="0"/>
          <p:nvPr/>
        </p:nvPicPr>
        <p:blipFill rotWithShape="1">
          <a:blip r:embed="rId4">
            <a:alphaModFix/>
          </a:blip>
          <a:srcRect/>
          <a:stretch/>
        </p:blipFill>
        <p:spPr>
          <a:xfrm>
            <a:off x="6553200" y="228600"/>
            <a:ext cx="1920875" cy="6096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9"/>
        <p:cNvGrpSpPr/>
        <p:nvPr/>
      </p:nvGrpSpPr>
      <p:grpSpPr>
        <a:xfrm>
          <a:off x="0" y="0"/>
          <a:ext cx="0" cy="0"/>
          <a:chOff x="0" y="0"/>
          <a:chExt cx="0" cy="0"/>
        </a:xfrm>
      </p:grpSpPr>
      <p:sp>
        <p:nvSpPr>
          <p:cNvPr id="40" name="Google Shape;40;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Times New Roman" panose="02020603050405020304" pitchFamily="18" charset="0"/>
                <a:cs typeface="Times New Roman" panose="02020603050405020304" pitchFamily="18" charset="0"/>
              </a:rPr>
              <a:pPr marL="0" lvl="0" indent="0" algn="r" rtl="0">
                <a:lnSpc>
                  <a:spcPct val="100000"/>
                </a:lnSpc>
                <a:spcBef>
                  <a:spcPts val="0"/>
                </a:spcBef>
                <a:spcAft>
                  <a:spcPts val="0"/>
                </a:spcAft>
                <a:buSzPts val="1200"/>
                <a:buNone/>
              </a:pPr>
              <a:t>1</a:t>
            </a:fld>
            <a:endParaRPr>
              <a:latin typeface="Times New Roman" panose="02020603050405020304" pitchFamily="18" charset="0"/>
              <a:cs typeface="Times New Roman" panose="02020603050405020304" pitchFamily="18" charset="0"/>
            </a:endParaRPr>
          </a:p>
        </p:txBody>
      </p:sp>
      <p:pic>
        <p:nvPicPr>
          <p:cNvPr id="41" name="Google Shape;41;p10"/>
          <p:cNvPicPr preferRelativeResize="0"/>
          <p:nvPr/>
        </p:nvPicPr>
        <p:blipFill rotWithShape="1">
          <a:blip r:embed="rId3">
            <a:alphaModFix/>
          </a:blip>
          <a:srcRect/>
          <a:stretch/>
        </p:blipFill>
        <p:spPr>
          <a:xfrm>
            <a:off x="521110" y="173569"/>
            <a:ext cx="1720645" cy="723209"/>
          </a:xfrm>
          <a:prstGeom prst="rect">
            <a:avLst/>
          </a:prstGeom>
          <a:noFill/>
          <a:ln>
            <a:noFill/>
          </a:ln>
        </p:spPr>
      </p:pic>
      <p:sp>
        <p:nvSpPr>
          <p:cNvPr id="42" name="Google Shape;42;p10"/>
          <p:cNvSpPr txBox="1"/>
          <p:nvPr/>
        </p:nvSpPr>
        <p:spPr>
          <a:xfrm>
            <a:off x="0" y="838200"/>
            <a:ext cx="9144000" cy="5518150"/>
          </a:xfrm>
          <a:prstGeom prst="rect">
            <a:avLst/>
          </a:prstGeom>
          <a:noFill/>
          <a:ln>
            <a:noFill/>
          </a:ln>
        </p:spPr>
        <p:txBody>
          <a:bodyPr spcFirstLastPara="1" wrap="square" lIns="91425" tIns="331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1" i="0" u="none" strike="noStrike" cap="none" dirty="0">
              <a:solidFill>
                <a:srgbClr val="FF0000"/>
              </a:solidFill>
              <a:latin typeface="Times New Roman" panose="02020603050405020304" pitchFamily="18" charset="0"/>
              <a:ea typeface="Candara"/>
              <a:cs typeface="Times New Roman" panose="02020603050405020304" pitchFamily="18" charset="0"/>
              <a:sym typeface="Candara"/>
            </a:endParaRPr>
          </a:p>
          <a:p>
            <a:pPr marL="0" marR="0" lvl="0" indent="0" algn="ctr" rtl="0">
              <a:lnSpc>
                <a:spcPct val="100000"/>
              </a:lnSpc>
              <a:spcBef>
                <a:spcPts val="0"/>
              </a:spcBef>
              <a:spcAft>
                <a:spcPts val="0"/>
              </a:spcAft>
              <a:buClr>
                <a:srgbClr val="000000"/>
              </a:buClr>
              <a:buSzPts val="3200"/>
              <a:buFont typeface="Arial"/>
              <a:buNone/>
            </a:pPr>
            <a:endParaRPr sz="3200" b="1" i="0" u="none" strike="noStrike" cap="none" dirty="0">
              <a:solidFill>
                <a:srgbClr val="FF0000"/>
              </a:solidFill>
              <a:latin typeface="Times New Roman" panose="02020603050405020304" pitchFamily="18" charset="0"/>
              <a:ea typeface="Candara"/>
              <a:cs typeface="Times New Roman" panose="02020603050405020304" pitchFamily="18" charset="0"/>
              <a:sym typeface="Candara"/>
            </a:endParaRPr>
          </a:p>
          <a:p>
            <a:pPr marL="0" marR="0" lvl="0" indent="0" algn="ctr" rtl="0">
              <a:lnSpc>
                <a:spcPct val="100000"/>
              </a:lnSpc>
              <a:spcBef>
                <a:spcPts val="0"/>
              </a:spcBef>
              <a:spcAft>
                <a:spcPts val="0"/>
              </a:spcAft>
              <a:buClr>
                <a:srgbClr val="000000"/>
              </a:buClr>
              <a:buSzPts val="3200"/>
              <a:buFont typeface="Arial"/>
              <a:buNone/>
            </a:pPr>
            <a:endParaRPr sz="3200" b="1" i="0" u="none" strike="noStrike" cap="none" dirty="0">
              <a:solidFill>
                <a:srgbClr val="FF0000"/>
              </a:solidFill>
              <a:latin typeface="Times New Roman" panose="02020603050405020304" pitchFamily="18" charset="0"/>
              <a:ea typeface="Candara"/>
              <a:cs typeface="Times New Roman" panose="02020603050405020304" pitchFamily="18" charset="0"/>
              <a:sym typeface="Candara"/>
            </a:endParaRPr>
          </a:p>
          <a:p>
            <a:pPr marL="0" marR="0" lvl="0" indent="0" algn="ctr" rtl="0">
              <a:lnSpc>
                <a:spcPct val="100000"/>
              </a:lnSpc>
              <a:spcBef>
                <a:spcPts val="0"/>
              </a:spcBef>
              <a:spcAft>
                <a:spcPts val="0"/>
              </a:spcAft>
              <a:buClr>
                <a:srgbClr val="000000"/>
              </a:buClr>
              <a:buSzPts val="3200"/>
              <a:buFont typeface="Arial"/>
              <a:buNone/>
            </a:pPr>
            <a:r>
              <a:rPr lang="en-US" sz="3200" b="1" i="0" u="none" strike="noStrike" cap="none" dirty="0">
                <a:solidFill>
                  <a:srgbClr val="FF0000"/>
                </a:solidFill>
                <a:latin typeface="Times New Roman" panose="02020603050405020304" pitchFamily="18" charset="0"/>
                <a:ea typeface="Candara"/>
                <a:cs typeface="Times New Roman" panose="02020603050405020304" pitchFamily="18" charset="0"/>
                <a:sym typeface="Candara"/>
              </a:rPr>
              <a:t>TOPIC: </a:t>
            </a:r>
            <a:endParaRPr sz="3200" b="1" i="0" u="none" strike="noStrike" cap="none" dirty="0">
              <a:solidFill>
                <a:srgbClr val="FF0000"/>
              </a:solidFill>
              <a:latin typeface="Times New Roman" panose="02020603050405020304" pitchFamily="18" charset="0"/>
              <a:ea typeface="Candara"/>
              <a:cs typeface="Times New Roman" panose="02020603050405020304" pitchFamily="18" charset="0"/>
              <a:sym typeface="Candara"/>
            </a:endParaRPr>
          </a:p>
          <a:p>
            <a:pPr marL="0" marR="0" lvl="0" indent="0" algn="ctr" rtl="0">
              <a:lnSpc>
                <a:spcPct val="100000"/>
              </a:lnSpc>
              <a:spcBef>
                <a:spcPts val="0"/>
              </a:spcBef>
              <a:spcAft>
                <a:spcPts val="0"/>
              </a:spcAft>
              <a:buNone/>
            </a:pPr>
            <a:endParaRPr sz="2800" b="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ctr" rtl="0">
              <a:lnSpc>
                <a:spcPct val="100000"/>
              </a:lnSpc>
              <a:spcBef>
                <a:spcPts val="0"/>
              </a:spcBef>
              <a:spcAft>
                <a:spcPts val="0"/>
              </a:spcAft>
              <a:buNone/>
            </a:pPr>
            <a:endParaRPr sz="2800" b="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ctr" rtl="0">
              <a:lnSpc>
                <a:spcPct val="100000"/>
              </a:lnSpc>
              <a:spcBef>
                <a:spcPts val="0"/>
              </a:spcBef>
              <a:spcAft>
                <a:spcPts val="0"/>
              </a:spcAft>
              <a:buNone/>
            </a:pPr>
            <a:endParaRPr sz="2800" b="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ctr" rtl="0">
              <a:lnSpc>
                <a:spcPct val="100000"/>
              </a:lnSpc>
              <a:spcBef>
                <a:spcPts val="0"/>
              </a:spcBef>
              <a:spcAft>
                <a:spcPts val="0"/>
              </a:spcAft>
              <a:buNone/>
            </a:pPr>
            <a:r>
              <a:rPr lang="en-US" sz="2800" b="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Computer Organization and Architecture</a:t>
            </a:r>
            <a:endParaRPr dirty="0">
              <a:latin typeface="Times New Roman" panose="02020603050405020304" pitchFamily="18" charset="0"/>
              <a:cs typeface="Times New Roman" panose="02020603050405020304" pitchFamily="18" charset="0"/>
            </a:endParaRPr>
          </a:p>
          <a:p>
            <a:pPr marL="0" marR="0" lvl="0" indent="0" algn="ctr" rtl="0">
              <a:lnSpc>
                <a:spcPct val="100000"/>
              </a:lnSpc>
              <a:spcBef>
                <a:spcPts val="0"/>
              </a:spcBef>
              <a:spcAft>
                <a:spcPts val="0"/>
              </a:spcAft>
              <a:buNone/>
            </a:pPr>
            <a:endParaRPr sz="2800" b="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ctr" rtl="0">
              <a:lnSpc>
                <a:spcPct val="100000"/>
              </a:lnSpc>
              <a:spcBef>
                <a:spcPts val="0"/>
              </a:spcBef>
              <a:spcAft>
                <a:spcPts val="0"/>
              </a:spcAft>
              <a:buNone/>
            </a:pPr>
            <a:r>
              <a:rPr lang="en-IN" sz="2400" b="1" i="0" u="none" strike="noStrike" cap="none" dirty="0">
                <a:solidFill>
                  <a:srgbClr val="FF0000"/>
                </a:solidFill>
                <a:latin typeface="Times New Roman" panose="02020603050405020304" pitchFamily="18" charset="0"/>
                <a:ea typeface="Times New Roman"/>
                <a:cs typeface="Times New Roman" panose="02020603050405020304" pitchFamily="18" charset="0"/>
                <a:sym typeface="Times New Roman"/>
              </a:rPr>
              <a:t>Input-Output Processor (IOP), CPU-IOP Communication</a:t>
            </a:r>
            <a:endParaRPr sz="2400" b="1" i="0" u="none" strike="noStrike" cap="none" dirty="0">
              <a:solidFill>
                <a:srgbClr val="FF0000"/>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ctr" rtl="0">
              <a:lnSpc>
                <a:spcPct val="100000"/>
              </a:lnSpc>
              <a:spcBef>
                <a:spcPts val="0"/>
              </a:spcBef>
              <a:spcAft>
                <a:spcPts val="0"/>
              </a:spcAft>
              <a:buNone/>
            </a:pPr>
            <a:r>
              <a:rPr lang="en-US" sz="2000" dirty="0">
                <a:solidFill>
                  <a:schemeClr val="tx1">
                    <a:lumMod val="95000"/>
                    <a:lumOff val="5000"/>
                  </a:schemeClr>
                </a:solidFill>
                <a:latin typeface="Times New Roman" panose="02020603050405020304" pitchFamily="18" charset="0"/>
                <a:ea typeface="Times New Roman"/>
                <a:cs typeface="Times New Roman" panose="02020603050405020304" pitchFamily="18" charset="0"/>
                <a:sym typeface="Times New Roman"/>
              </a:rPr>
              <a:t>(Lectures 33)</a:t>
            </a:r>
            <a:endParaRPr sz="2000" dirty="0">
              <a:solidFill>
                <a:schemeClr val="tx1">
                  <a:lumMod val="95000"/>
                  <a:lumOff val="5000"/>
                </a:schemeClr>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ctr" rtl="0">
              <a:lnSpc>
                <a:spcPct val="100000"/>
              </a:lnSpc>
              <a:spcBef>
                <a:spcPts val="0"/>
              </a:spcBef>
              <a:spcAft>
                <a:spcPts val="0"/>
              </a:spcAft>
              <a:buNone/>
            </a:pPr>
            <a:endParaRPr sz="3200" b="1" i="0" u="none" strike="noStrike" cap="none" dirty="0">
              <a:solidFill>
                <a:srgbClr val="FF0000"/>
              </a:solidFill>
              <a:latin typeface="Times New Roman" panose="02020603050405020304" pitchFamily="18" charset="0"/>
              <a:ea typeface="Candara"/>
              <a:cs typeface="Times New Roman" panose="02020603050405020304" pitchFamily="18" charset="0"/>
              <a:sym typeface="Candara"/>
            </a:endParaRPr>
          </a:p>
          <a:p>
            <a:pPr marL="0" marR="0" lvl="0" indent="0" algn="ctr" rtl="0">
              <a:lnSpc>
                <a:spcPct val="100000"/>
              </a:lnSpc>
              <a:spcBef>
                <a:spcPts val="0"/>
              </a:spcBef>
              <a:spcAft>
                <a:spcPts val="0"/>
              </a:spcAft>
              <a:buClr>
                <a:srgbClr val="000000"/>
              </a:buClr>
              <a:buSzPts val="3200"/>
              <a:buFont typeface="Arial"/>
              <a:buNone/>
            </a:pPr>
            <a:endParaRPr sz="3200" b="1" i="0" u="none" strike="noStrike" cap="none" dirty="0">
              <a:solidFill>
                <a:srgbClr val="FF0000"/>
              </a:solidFill>
              <a:latin typeface="Times New Roman" panose="02020603050405020304" pitchFamily="18" charset="0"/>
              <a:ea typeface="Candara"/>
              <a:cs typeface="Times New Roman" panose="02020603050405020304" pitchFamily="18" charset="0"/>
              <a:sym typeface="Candara"/>
            </a:endParaRPr>
          </a:p>
          <a:p>
            <a:pPr marL="0" marR="0" lvl="0" indent="0" algn="ctr" rtl="0">
              <a:lnSpc>
                <a:spcPct val="100000"/>
              </a:lnSpc>
              <a:spcBef>
                <a:spcPts val="0"/>
              </a:spcBef>
              <a:spcAft>
                <a:spcPts val="0"/>
              </a:spcAft>
              <a:buClr>
                <a:srgbClr val="000000"/>
              </a:buClr>
              <a:buSzPts val="3200"/>
              <a:buFont typeface="Arial"/>
              <a:buNone/>
            </a:pPr>
            <a:endParaRPr sz="3200" b="1" i="0" u="none" strike="noStrike" cap="none" dirty="0">
              <a:solidFill>
                <a:srgbClr val="FF0000"/>
              </a:solidFill>
              <a:latin typeface="Times New Roman" panose="02020603050405020304" pitchFamily="18" charset="0"/>
              <a:ea typeface="Candara"/>
              <a:cs typeface="Times New Roman" panose="02020603050405020304" pitchFamily="18" charset="0"/>
              <a:sym typeface="Candara"/>
            </a:endParaRPr>
          </a:p>
          <a:p>
            <a:pPr marL="0" marR="0" lvl="0" indent="0" algn="ctr" rtl="0">
              <a:lnSpc>
                <a:spcPct val="100000"/>
              </a:lnSpc>
              <a:spcBef>
                <a:spcPts val="0"/>
              </a:spcBef>
              <a:spcAft>
                <a:spcPts val="0"/>
              </a:spcAft>
              <a:buClr>
                <a:srgbClr val="000000"/>
              </a:buClr>
              <a:buSzPts val="4000"/>
              <a:buFont typeface="Arial"/>
              <a:buNone/>
            </a:pPr>
            <a:endParaRPr sz="4000" b="1" i="0" u="none" strike="noStrike" cap="none" dirty="0">
              <a:solidFill>
                <a:srgbClr val="FF0000"/>
              </a:solidFill>
              <a:latin typeface="Times New Roman" panose="02020603050405020304" pitchFamily="18" charset="0"/>
              <a:ea typeface="Candara"/>
              <a:cs typeface="Times New Roman" panose="02020603050405020304" pitchFamily="18" charset="0"/>
              <a:sym typeface="Candara"/>
            </a:endParaRPr>
          </a:p>
          <a:p>
            <a:pPr marL="0" marR="0" lvl="0" indent="0" algn="ctr" rtl="0">
              <a:lnSpc>
                <a:spcPct val="100000"/>
              </a:lnSpc>
              <a:spcBef>
                <a:spcPts val="0"/>
              </a:spcBef>
              <a:spcAft>
                <a:spcPts val="0"/>
              </a:spcAft>
              <a:buClr>
                <a:srgbClr val="000000"/>
              </a:buClr>
              <a:buSzPts val="4000"/>
              <a:buFont typeface="Arial"/>
              <a:buNone/>
            </a:pPr>
            <a:endParaRPr sz="4000" b="1" i="0" u="none" strike="noStrike" cap="none" dirty="0">
              <a:solidFill>
                <a:schemeClr val="dk1"/>
              </a:solidFill>
              <a:latin typeface="Times New Roman" panose="02020603050405020304" pitchFamily="18" charset="0"/>
              <a:ea typeface="Candara"/>
              <a:cs typeface="Times New Roman" panose="02020603050405020304" pitchFamily="18" charset="0"/>
              <a:sym typeface="Candara"/>
            </a:endParaRPr>
          </a:p>
        </p:txBody>
      </p:sp>
      <p:sp>
        <p:nvSpPr>
          <p:cNvPr id="43" name="Google Shape;43;p10"/>
          <p:cNvSpPr txBox="1"/>
          <p:nvPr/>
        </p:nvSpPr>
        <p:spPr>
          <a:xfrm>
            <a:off x="1997612" y="5373858"/>
            <a:ext cx="5669280"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600" b="0" i="0" u="none" strike="noStrike" cap="none" dirty="0">
                <a:solidFill>
                  <a:srgbClr val="000000"/>
                </a:solidFill>
                <a:latin typeface="Times New Roman" panose="02020603050405020304" pitchFamily="18" charset="0"/>
                <a:cs typeface="Times New Roman" panose="02020603050405020304" pitchFamily="18" charset="0"/>
                <a:sym typeface="Arial"/>
              </a:rPr>
              <a:t>By-</a:t>
            </a:r>
            <a:endParaRPr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None/>
            </a:pPr>
            <a:r>
              <a:rPr lang="en-US" sz="1600" b="0" i="0" u="none" strike="noStrike" cap="none" dirty="0">
                <a:solidFill>
                  <a:srgbClr val="000000"/>
                </a:solidFill>
                <a:latin typeface="Times New Roman" panose="02020603050405020304" pitchFamily="18" charset="0"/>
                <a:cs typeface="Times New Roman" panose="02020603050405020304" pitchFamily="18" charset="0"/>
                <a:sym typeface="Arial"/>
              </a:rPr>
              <a:t>Dr. Heranmoy Maity, DICE, CUIET</a:t>
            </a:r>
            <a:endParaRPr sz="16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8" name="Google Shape;48;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10</a:t>
            </a:fld>
            <a:endParaRPr/>
          </a:p>
        </p:txBody>
      </p:sp>
      <p:sp>
        <p:nvSpPr>
          <p:cNvPr id="49" name="Google Shape;49;p11"/>
          <p:cNvSpPr txBox="1"/>
          <p:nvPr/>
        </p:nvSpPr>
        <p:spPr>
          <a:xfrm>
            <a:off x="517706" y="963409"/>
            <a:ext cx="8047703" cy="723209"/>
          </a:xfrm>
          <a:prstGeom prst="rect">
            <a:avLst/>
          </a:prstGeom>
          <a:noFill/>
          <a:ln>
            <a:noFill/>
          </a:ln>
        </p:spPr>
        <p:txBody>
          <a:bodyPr spcFirstLastPara="1" wrap="square" lIns="91425" tIns="33100" rIns="91425" bIns="45700" anchor="ctr" anchorCtr="0">
            <a:noAutofit/>
          </a:bodyPr>
          <a:lstStyle/>
          <a:p>
            <a:pPr marL="0" marR="0" lvl="0" indent="0" rtl="0">
              <a:lnSpc>
                <a:spcPct val="150000"/>
              </a:lnSpc>
              <a:spcBef>
                <a:spcPts val="0"/>
              </a:spcBef>
              <a:spcAft>
                <a:spcPts val="0"/>
              </a:spcAft>
              <a:buNone/>
            </a:pPr>
            <a:r>
              <a:rPr lang="en-US" sz="1800" b="1" i="0" u="none" strike="noStrike" cap="none" dirty="0">
                <a:solidFill>
                  <a:srgbClr val="000000"/>
                </a:solidFill>
                <a:latin typeface="Tahoma" panose="020B0604030504040204" pitchFamily="34" charset="0"/>
                <a:ea typeface="Tahoma" panose="020B0604030504040204" pitchFamily="34" charset="0"/>
                <a:cs typeface="Tahoma" panose="020B0604030504040204" pitchFamily="34" charset="0"/>
                <a:sym typeface="Times New Roman"/>
              </a:rPr>
              <a:t>CPU – IOP Instruction </a:t>
            </a:r>
          </a:p>
        </p:txBody>
      </p:sp>
      <p:pic>
        <p:nvPicPr>
          <p:cNvPr id="50" name="Google Shape;50;p11"/>
          <p:cNvPicPr preferRelativeResize="0"/>
          <p:nvPr/>
        </p:nvPicPr>
        <p:blipFill rotWithShape="1">
          <a:blip r:embed="rId3">
            <a:alphaModFix/>
          </a:blip>
          <a:srcRect/>
          <a:stretch/>
        </p:blipFill>
        <p:spPr>
          <a:xfrm>
            <a:off x="521110" y="173569"/>
            <a:ext cx="1720645" cy="723209"/>
          </a:xfrm>
          <a:prstGeom prst="rect">
            <a:avLst/>
          </a:prstGeom>
          <a:noFill/>
          <a:ln>
            <a:noFill/>
          </a:ln>
        </p:spPr>
      </p:pic>
      <p:sp>
        <p:nvSpPr>
          <p:cNvPr id="2" name="Google Shape;49;p11">
            <a:extLst>
              <a:ext uri="{FF2B5EF4-FFF2-40B4-BE49-F238E27FC236}">
                <a16:creationId xmlns:a16="http://schemas.microsoft.com/office/drawing/2014/main" id="{10BC9981-9262-CCB6-EA9C-E5FD71C463C7}"/>
              </a:ext>
            </a:extLst>
          </p:cNvPr>
          <p:cNvSpPr txBox="1"/>
          <p:nvPr/>
        </p:nvSpPr>
        <p:spPr>
          <a:xfrm>
            <a:off x="517706" y="1504179"/>
            <a:ext cx="8047703" cy="4508395"/>
          </a:xfrm>
          <a:prstGeom prst="rect">
            <a:avLst/>
          </a:prstGeom>
          <a:noFill/>
          <a:ln>
            <a:noFill/>
          </a:ln>
        </p:spPr>
        <p:txBody>
          <a:bodyPr spcFirstLastPara="1" wrap="square" lIns="91425" tIns="33100" rIns="91425" bIns="45700" anchor="ctr" anchorCtr="0">
            <a:noAutofit/>
          </a:bodyPr>
          <a:lstStyle/>
          <a:p>
            <a:r>
              <a:rPr lang="en-IN" sz="1800" dirty="0">
                <a:effectLst/>
                <a:latin typeface="Times New Roman" panose="02020603050405020304" pitchFamily="18" charset="0"/>
                <a:ea typeface="Times New Roman" panose="02020603050405020304" pitchFamily="18" charset="0"/>
              </a:rPr>
              <a:t>The instruction issued by CPU to IOP has three parts:</a:t>
            </a:r>
          </a:p>
          <a:p>
            <a:endParaRPr lang="en-IN" sz="1800" dirty="0">
              <a:effectLst/>
              <a:latin typeface="Times New Roman" panose="02020603050405020304" pitchFamily="18" charset="0"/>
              <a:ea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dirty="0">
                <a:effectLst/>
                <a:latin typeface="Calibri" panose="020F0502020204030204" pitchFamily="34" charset="0"/>
                <a:ea typeface="Calibri" panose="020F0502020204030204" pitchFamily="34" charset="0"/>
                <a:cs typeface="Times New Roman" panose="02020603050405020304" pitchFamily="18" charset="0"/>
              </a:rPr>
              <a:t>CPU Opcode indicating that the instruction is to instruct IOP</a:t>
            </a:r>
          </a:p>
          <a:p>
            <a:pPr marL="342900" lvl="0" indent="-342900">
              <a:lnSpc>
                <a:spcPct val="107000"/>
              </a:lnSpc>
              <a:spcAft>
                <a:spcPts val="800"/>
              </a:spcAft>
              <a:buSzPts val="1000"/>
              <a:buFont typeface="Symbol" panose="05050102010706020507" pitchFamily="18" charset="2"/>
              <a:buChar char=""/>
              <a:tabLst>
                <a:tab pos="457200" algn="l"/>
              </a:tabLst>
            </a:pPr>
            <a:r>
              <a:rPr lang="en-IN" sz="1800" dirty="0">
                <a:effectLst/>
                <a:latin typeface="Calibri" panose="020F0502020204030204" pitchFamily="34" charset="0"/>
                <a:ea typeface="Calibri" panose="020F0502020204030204" pitchFamily="34" charset="0"/>
                <a:cs typeface="Times New Roman" panose="02020603050405020304" pitchFamily="18" charset="0"/>
              </a:rPr>
              <a:t>IO Device Address – it is the target device on which the IO program is to be executed</a:t>
            </a:r>
          </a:p>
          <a:p>
            <a:pPr marL="342900" lvl="0" indent="-342900">
              <a:lnSpc>
                <a:spcPct val="107000"/>
              </a:lnSpc>
              <a:spcAft>
                <a:spcPts val="800"/>
              </a:spcAft>
              <a:buSzPts val="1000"/>
              <a:buFont typeface="Symbol" panose="05050102010706020507" pitchFamily="18" charset="2"/>
              <a:buChar char=""/>
              <a:tabLst>
                <a:tab pos="457200" algn="l"/>
              </a:tabLst>
            </a:pPr>
            <a:r>
              <a:rPr lang="en-IN" sz="1800" dirty="0">
                <a:effectLst/>
                <a:latin typeface="Calibri" panose="020F0502020204030204" pitchFamily="34" charset="0"/>
                <a:ea typeface="Calibri" panose="020F0502020204030204" pitchFamily="34" charset="0"/>
                <a:cs typeface="Times New Roman" panose="02020603050405020304" pitchFamily="18" charset="0"/>
              </a:rPr>
              <a:t>IO Program Address – It is a Main Memory Address where the set of commands to be executed on the IO Device is stored.</a:t>
            </a:r>
          </a:p>
          <a:p>
            <a:pPr marR="0" lvl="0" algn="just" rtl="0">
              <a:lnSpc>
                <a:spcPct val="150000"/>
              </a:lnSpc>
              <a:spcBef>
                <a:spcPts val="0"/>
              </a:spcBef>
              <a:spcAft>
                <a:spcPts val="0"/>
              </a:spcAft>
            </a:pPr>
            <a:endParaRPr lang="en-IN" sz="1800" dirty="0">
              <a:solidFill>
                <a:schemeClr val="dk1"/>
              </a:solidFill>
              <a:latin typeface="Calibri" panose="020F0502020204030204" pitchFamily="34" charset="0"/>
              <a:ea typeface="Calibri" panose="020F0502020204030204" pitchFamily="34" charset="0"/>
              <a:cs typeface="Times New Roman" panose="02020603050405020304" pitchFamily="18" charset="0"/>
              <a:sym typeface="Times New Roman"/>
            </a:endParaRPr>
          </a:p>
          <a:p>
            <a:pPr marR="0" lvl="0" algn="just" rtl="0">
              <a:lnSpc>
                <a:spcPct val="150000"/>
              </a:lnSpc>
              <a:spcBef>
                <a:spcPts val="0"/>
              </a:spcBef>
              <a:spcAft>
                <a:spcPts val="0"/>
              </a:spcAft>
            </a:pPr>
            <a:endParaRPr lang="en-IN" sz="1800" i="0" u="none" strike="noStrike" cap="none" dirty="0">
              <a:solidFill>
                <a:schemeClr val="dk1"/>
              </a:solidFill>
              <a:latin typeface="Calibri" panose="020F0502020204030204" pitchFamily="34" charset="0"/>
              <a:ea typeface="Calibri" panose="020F0502020204030204" pitchFamily="34" charset="0"/>
              <a:cs typeface="Times New Roman" panose="02020603050405020304" pitchFamily="18" charset="0"/>
              <a:sym typeface="Times New Roman"/>
            </a:endParaRPr>
          </a:p>
          <a:p>
            <a:pPr marR="0" lvl="0" algn="just" rtl="0">
              <a:lnSpc>
                <a:spcPct val="150000"/>
              </a:lnSpc>
              <a:spcBef>
                <a:spcPts val="0"/>
              </a:spcBef>
              <a:spcAft>
                <a:spcPts val="0"/>
              </a:spcAft>
            </a:pPr>
            <a:endParaRPr lang="en-IN" sz="1800" dirty="0">
              <a:solidFill>
                <a:schemeClr val="dk1"/>
              </a:solidFill>
              <a:latin typeface="Calibri" panose="020F0502020204030204" pitchFamily="34" charset="0"/>
              <a:ea typeface="Calibri" panose="020F0502020204030204" pitchFamily="34" charset="0"/>
              <a:cs typeface="Times New Roman" panose="02020603050405020304" pitchFamily="18" charset="0"/>
              <a:sym typeface="Times New Roman"/>
            </a:endParaRPr>
          </a:p>
          <a:p>
            <a:pPr marR="0" lvl="0" algn="just" rtl="0">
              <a:lnSpc>
                <a:spcPct val="150000"/>
              </a:lnSpc>
              <a:spcBef>
                <a:spcPts val="0"/>
              </a:spcBef>
              <a:spcAft>
                <a:spcPts val="0"/>
              </a:spcAft>
            </a:pPr>
            <a:endParaRPr lang="en-US" sz="160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Times New Roman"/>
            </a:endParaRPr>
          </a:p>
        </p:txBody>
      </p:sp>
      <p:pic>
        <p:nvPicPr>
          <p:cNvPr id="4" name="Picture 3" descr="Components of CPU instruction to IOP">
            <a:extLst>
              <a:ext uri="{FF2B5EF4-FFF2-40B4-BE49-F238E27FC236}">
                <a16:creationId xmlns:a16="http://schemas.microsoft.com/office/drawing/2014/main" id="{7EB7F56B-0211-6B79-8EA9-7FB47ACA0079}"/>
              </a:ext>
            </a:extLst>
          </p:cNvPr>
          <p:cNvPicPr>
            <a:picLocks noChangeAspect="1"/>
          </p:cNvPicPr>
          <p:nvPr/>
        </p:nvPicPr>
        <p:blipFill>
          <a:blip r:embed="rId4">
            <a:biLevel thresh="75000"/>
            <a:extLst>
              <a:ext uri="{28A0092B-C50C-407E-A947-70E740481C1C}">
                <a14:useLocalDpi xmlns:a14="http://schemas.microsoft.com/office/drawing/2010/main" val="0"/>
              </a:ext>
            </a:extLst>
          </a:blip>
          <a:srcRect/>
          <a:stretch>
            <a:fillRect/>
          </a:stretch>
        </p:blipFill>
        <p:spPr bwMode="auto">
          <a:xfrm>
            <a:off x="1706245" y="4838836"/>
            <a:ext cx="5731510" cy="514985"/>
          </a:xfrm>
          <a:prstGeom prst="rect">
            <a:avLst/>
          </a:prstGeom>
          <a:noFill/>
          <a:ln>
            <a:noFill/>
          </a:ln>
        </p:spPr>
      </p:pic>
      <p:sp>
        <p:nvSpPr>
          <p:cNvPr id="7" name="TextBox 6">
            <a:extLst>
              <a:ext uri="{FF2B5EF4-FFF2-40B4-BE49-F238E27FC236}">
                <a16:creationId xmlns:a16="http://schemas.microsoft.com/office/drawing/2014/main" id="{B2F1471D-85A4-C3A4-6800-673A5E62BAB3}"/>
              </a:ext>
            </a:extLst>
          </p:cNvPr>
          <p:cNvSpPr txBox="1"/>
          <p:nvPr/>
        </p:nvSpPr>
        <p:spPr>
          <a:xfrm>
            <a:off x="2286000" y="5617652"/>
            <a:ext cx="4572000" cy="307777"/>
          </a:xfrm>
          <a:prstGeom prst="rect">
            <a:avLst/>
          </a:prstGeom>
          <a:noFill/>
        </p:spPr>
        <p:txBody>
          <a:bodyPr wrap="square">
            <a:spAutoFit/>
          </a:bodyPr>
          <a:lstStyle/>
          <a:p>
            <a:pPr algn="ctr"/>
            <a:r>
              <a:rPr lang="en-IN" sz="1400" dirty="0">
                <a:effectLst/>
                <a:latin typeface="Calibri" panose="020F0502020204030204" pitchFamily="34" charset="0"/>
                <a:ea typeface="Calibri" panose="020F0502020204030204" pitchFamily="34" charset="0"/>
                <a:cs typeface="Times New Roman" panose="02020603050405020304" pitchFamily="18" charset="0"/>
              </a:rPr>
              <a:t>Components of CPU instruction to IOP</a:t>
            </a:r>
            <a:endParaRPr lang="en-IN" dirty="0"/>
          </a:p>
        </p:txBody>
      </p:sp>
    </p:spTree>
    <p:extLst>
      <p:ext uri="{BB962C8B-B14F-4D97-AF65-F5344CB8AC3E}">
        <p14:creationId xmlns:p14="http://schemas.microsoft.com/office/powerpoint/2010/main" val="8403595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8" name="Google Shape;48;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11</a:t>
            </a:fld>
            <a:endParaRPr/>
          </a:p>
        </p:txBody>
      </p:sp>
      <p:sp>
        <p:nvSpPr>
          <p:cNvPr id="49" name="Google Shape;49;p11"/>
          <p:cNvSpPr txBox="1"/>
          <p:nvPr/>
        </p:nvSpPr>
        <p:spPr>
          <a:xfrm>
            <a:off x="517706" y="963409"/>
            <a:ext cx="8047703" cy="723209"/>
          </a:xfrm>
          <a:prstGeom prst="rect">
            <a:avLst/>
          </a:prstGeom>
          <a:noFill/>
          <a:ln>
            <a:noFill/>
          </a:ln>
        </p:spPr>
        <p:txBody>
          <a:bodyPr spcFirstLastPara="1" wrap="square" lIns="91425" tIns="33100" rIns="91425" bIns="45700" anchor="ctr" anchorCtr="0">
            <a:noAutofit/>
          </a:bodyPr>
          <a:lstStyle/>
          <a:p>
            <a:pPr marL="0" marR="0" lvl="0" indent="0" rtl="0">
              <a:lnSpc>
                <a:spcPct val="150000"/>
              </a:lnSpc>
              <a:spcBef>
                <a:spcPts val="0"/>
              </a:spcBef>
              <a:spcAft>
                <a:spcPts val="0"/>
              </a:spcAft>
              <a:buNone/>
            </a:pPr>
            <a:r>
              <a:rPr lang="en-US" sz="1800" b="1" i="0" u="none" strike="noStrike" cap="none" dirty="0">
                <a:solidFill>
                  <a:srgbClr val="000000"/>
                </a:solidFill>
                <a:latin typeface="Tahoma" panose="020B0604030504040204" pitchFamily="34" charset="0"/>
                <a:ea typeface="Tahoma" panose="020B0604030504040204" pitchFamily="34" charset="0"/>
                <a:cs typeface="Tahoma" panose="020B0604030504040204" pitchFamily="34" charset="0"/>
                <a:sym typeface="Times New Roman"/>
              </a:rPr>
              <a:t>CPU – IOP Instruction (Cont..) </a:t>
            </a:r>
          </a:p>
        </p:txBody>
      </p:sp>
      <p:pic>
        <p:nvPicPr>
          <p:cNvPr id="50" name="Google Shape;50;p11"/>
          <p:cNvPicPr preferRelativeResize="0"/>
          <p:nvPr/>
        </p:nvPicPr>
        <p:blipFill rotWithShape="1">
          <a:blip r:embed="rId3">
            <a:alphaModFix/>
          </a:blip>
          <a:srcRect/>
          <a:stretch/>
        </p:blipFill>
        <p:spPr>
          <a:xfrm>
            <a:off x="521110" y="173569"/>
            <a:ext cx="1720645" cy="723209"/>
          </a:xfrm>
          <a:prstGeom prst="rect">
            <a:avLst/>
          </a:prstGeom>
          <a:noFill/>
          <a:ln>
            <a:noFill/>
          </a:ln>
        </p:spPr>
      </p:pic>
      <p:sp>
        <p:nvSpPr>
          <p:cNvPr id="2" name="Google Shape;49;p11">
            <a:extLst>
              <a:ext uri="{FF2B5EF4-FFF2-40B4-BE49-F238E27FC236}">
                <a16:creationId xmlns:a16="http://schemas.microsoft.com/office/drawing/2014/main" id="{10BC9981-9262-CCB6-EA9C-E5FD71C463C7}"/>
              </a:ext>
            </a:extLst>
          </p:cNvPr>
          <p:cNvSpPr txBox="1"/>
          <p:nvPr/>
        </p:nvSpPr>
        <p:spPr>
          <a:xfrm>
            <a:off x="517706" y="1504179"/>
            <a:ext cx="8047703" cy="4508395"/>
          </a:xfrm>
          <a:prstGeom prst="rect">
            <a:avLst/>
          </a:prstGeom>
          <a:noFill/>
          <a:ln>
            <a:noFill/>
          </a:ln>
        </p:spPr>
        <p:txBody>
          <a:bodyPr spcFirstLastPara="1" wrap="square" lIns="91425" tIns="33100" rIns="91425" bIns="45700" anchor="ctr" anchorCtr="0">
            <a:noAutofit/>
          </a:bodyPr>
          <a:lstStyle/>
          <a:p>
            <a:r>
              <a:rPr lang="en-US" sz="1800" dirty="0">
                <a:effectLst/>
                <a:latin typeface="Times New Roman" panose="02020603050405020304" pitchFamily="18" charset="0"/>
                <a:ea typeface="Times New Roman" panose="02020603050405020304" pitchFamily="18" charset="0"/>
              </a:rPr>
              <a:t>Components of CPU instruction to IOP</a:t>
            </a:r>
          </a:p>
          <a:p>
            <a:endParaRPr lang="en-IN" sz="1800" dirty="0">
              <a:effectLst/>
              <a:latin typeface="Times New Roman" panose="02020603050405020304" pitchFamily="18" charset="0"/>
              <a:ea typeface="Times New Roman" panose="02020603050405020304" pitchFamily="18" charset="0"/>
            </a:endParaRPr>
          </a:p>
          <a:p>
            <a:pPr marR="0" lvl="0" algn="just" rtl="0">
              <a:lnSpc>
                <a:spcPct val="150000"/>
              </a:lnSpc>
              <a:spcBef>
                <a:spcPts val="0"/>
              </a:spcBef>
              <a:spcAft>
                <a:spcPts val="0"/>
              </a:spcAft>
            </a:pPr>
            <a:r>
              <a:rPr lang="en-US" sz="1800" i="0" u="none" strike="noStrike" cap="none" dirty="0">
                <a:solidFill>
                  <a:schemeClr val="dk1"/>
                </a:solidFill>
                <a:latin typeface="Calibri" panose="020F0502020204030204" pitchFamily="34" charset="0"/>
                <a:ea typeface="Calibri" panose="020F0502020204030204" pitchFamily="34" charset="0"/>
                <a:cs typeface="Times New Roman" panose="02020603050405020304" pitchFamily="18" charset="0"/>
                <a:sym typeface="Times New Roman"/>
              </a:rPr>
              <a:t>The CPU does not get involved in instructing the IO devices. Corresponding to each IO Device, an IO Program is stored in Memory. The IO program consists of a set of instructions to be executed on the device notified by the CPU Instruction to IOP.</a:t>
            </a:r>
            <a:endParaRPr lang="en-IN" sz="1800" i="0" u="none" strike="noStrike" cap="none" dirty="0">
              <a:solidFill>
                <a:schemeClr val="dk1"/>
              </a:solidFill>
              <a:latin typeface="Calibri" panose="020F0502020204030204" pitchFamily="34" charset="0"/>
              <a:ea typeface="Calibri" panose="020F0502020204030204" pitchFamily="34" charset="0"/>
              <a:cs typeface="Times New Roman" panose="02020603050405020304" pitchFamily="18" charset="0"/>
              <a:sym typeface="Times New Roman"/>
            </a:endParaRPr>
          </a:p>
          <a:p>
            <a:pPr marR="0" lvl="0" algn="just" rtl="0">
              <a:lnSpc>
                <a:spcPct val="150000"/>
              </a:lnSpc>
              <a:spcBef>
                <a:spcPts val="0"/>
              </a:spcBef>
              <a:spcAft>
                <a:spcPts val="0"/>
              </a:spcAft>
            </a:pPr>
            <a:endParaRPr lang="en-IN" sz="1800" dirty="0">
              <a:solidFill>
                <a:schemeClr val="dk1"/>
              </a:solidFill>
              <a:latin typeface="Calibri" panose="020F0502020204030204" pitchFamily="34" charset="0"/>
              <a:ea typeface="Calibri" panose="020F0502020204030204" pitchFamily="34" charset="0"/>
              <a:cs typeface="Times New Roman" panose="02020603050405020304" pitchFamily="18" charset="0"/>
              <a:sym typeface="Times New Roman"/>
            </a:endParaRPr>
          </a:p>
          <a:p>
            <a:pPr marR="0" lvl="0" algn="just" rtl="0">
              <a:lnSpc>
                <a:spcPct val="150000"/>
              </a:lnSpc>
              <a:spcBef>
                <a:spcPts val="0"/>
              </a:spcBef>
              <a:spcAft>
                <a:spcPts val="0"/>
              </a:spcAft>
            </a:pPr>
            <a:endParaRPr lang="en-IN" sz="1800" dirty="0">
              <a:solidFill>
                <a:schemeClr val="dk1"/>
              </a:solidFill>
              <a:latin typeface="Calibri" panose="020F0502020204030204" pitchFamily="34" charset="0"/>
              <a:ea typeface="Calibri" panose="020F0502020204030204" pitchFamily="34" charset="0"/>
              <a:cs typeface="Times New Roman" panose="02020603050405020304" pitchFamily="18" charset="0"/>
              <a:sym typeface="Times New Roman"/>
            </a:endParaRPr>
          </a:p>
          <a:p>
            <a:pPr marR="0" lvl="0" algn="just" rtl="0">
              <a:lnSpc>
                <a:spcPct val="150000"/>
              </a:lnSpc>
              <a:spcBef>
                <a:spcPts val="0"/>
              </a:spcBef>
              <a:spcAft>
                <a:spcPts val="0"/>
              </a:spcAft>
            </a:pPr>
            <a:endParaRPr lang="en-IN" sz="1800" dirty="0">
              <a:solidFill>
                <a:schemeClr val="dk1"/>
              </a:solidFill>
              <a:latin typeface="Calibri" panose="020F0502020204030204" pitchFamily="34" charset="0"/>
              <a:ea typeface="Calibri" panose="020F0502020204030204" pitchFamily="34" charset="0"/>
              <a:cs typeface="Times New Roman" panose="02020603050405020304" pitchFamily="18" charset="0"/>
              <a:sym typeface="Times New Roman"/>
            </a:endParaRPr>
          </a:p>
          <a:p>
            <a:pPr marR="0" lvl="0" algn="just" rtl="0">
              <a:lnSpc>
                <a:spcPct val="150000"/>
              </a:lnSpc>
              <a:spcBef>
                <a:spcPts val="0"/>
              </a:spcBef>
              <a:spcAft>
                <a:spcPts val="0"/>
              </a:spcAft>
            </a:pPr>
            <a:endParaRPr lang="en-IN" sz="1800" dirty="0">
              <a:solidFill>
                <a:schemeClr val="dk1"/>
              </a:solidFill>
              <a:latin typeface="Calibri" panose="020F0502020204030204" pitchFamily="34" charset="0"/>
              <a:ea typeface="Calibri" panose="020F0502020204030204" pitchFamily="34" charset="0"/>
              <a:cs typeface="Times New Roman" panose="02020603050405020304" pitchFamily="18" charset="0"/>
              <a:sym typeface="Times New Roman"/>
            </a:endParaRPr>
          </a:p>
          <a:p>
            <a:pPr marR="0" lvl="0" algn="just" rtl="0">
              <a:lnSpc>
                <a:spcPct val="150000"/>
              </a:lnSpc>
              <a:spcBef>
                <a:spcPts val="0"/>
              </a:spcBef>
              <a:spcAft>
                <a:spcPts val="0"/>
              </a:spcAft>
            </a:pPr>
            <a:endParaRPr lang="en-IN" sz="1800" dirty="0">
              <a:solidFill>
                <a:schemeClr val="dk1"/>
              </a:solidFill>
              <a:latin typeface="Calibri" panose="020F0502020204030204" pitchFamily="34" charset="0"/>
              <a:ea typeface="Calibri" panose="020F0502020204030204" pitchFamily="34" charset="0"/>
              <a:cs typeface="Times New Roman" panose="02020603050405020304" pitchFamily="18" charset="0"/>
              <a:sym typeface="Times New Roman"/>
            </a:endParaRPr>
          </a:p>
          <a:p>
            <a:pPr marR="0" lvl="0" algn="just" rtl="0">
              <a:lnSpc>
                <a:spcPct val="150000"/>
              </a:lnSpc>
              <a:spcBef>
                <a:spcPts val="0"/>
              </a:spcBef>
              <a:spcAft>
                <a:spcPts val="0"/>
              </a:spcAft>
            </a:pPr>
            <a:endParaRPr lang="en-US" sz="160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Times New Roman"/>
            </a:endParaRPr>
          </a:p>
        </p:txBody>
      </p:sp>
    </p:spTree>
    <p:extLst>
      <p:ext uri="{BB962C8B-B14F-4D97-AF65-F5344CB8AC3E}">
        <p14:creationId xmlns:p14="http://schemas.microsoft.com/office/powerpoint/2010/main" val="36772163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8" name="Google Shape;48;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12</a:t>
            </a:fld>
            <a:endParaRPr/>
          </a:p>
        </p:txBody>
      </p:sp>
      <p:sp>
        <p:nvSpPr>
          <p:cNvPr id="49" name="Google Shape;49;p11"/>
          <p:cNvSpPr txBox="1"/>
          <p:nvPr/>
        </p:nvSpPr>
        <p:spPr>
          <a:xfrm>
            <a:off x="517706" y="1209215"/>
            <a:ext cx="8047703" cy="723209"/>
          </a:xfrm>
          <a:prstGeom prst="rect">
            <a:avLst/>
          </a:prstGeom>
          <a:noFill/>
          <a:ln>
            <a:noFill/>
          </a:ln>
        </p:spPr>
        <p:txBody>
          <a:bodyPr spcFirstLastPara="1" wrap="square" lIns="91425" tIns="33100" rIns="91425" bIns="45700" anchor="ctr" anchorCtr="0">
            <a:noAutofit/>
          </a:bodyPr>
          <a:lstStyle/>
          <a:p>
            <a:pPr marL="0" marR="0" lvl="0" indent="0" rtl="0">
              <a:lnSpc>
                <a:spcPct val="150000"/>
              </a:lnSpc>
              <a:spcBef>
                <a:spcPts val="0"/>
              </a:spcBef>
              <a:spcAft>
                <a:spcPts val="0"/>
              </a:spcAft>
              <a:buNone/>
            </a:pPr>
            <a:r>
              <a:rPr lang="en-US" sz="1800" b="1" i="0" u="none" strike="noStrike" cap="none" dirty="0">
                <a:solidFill>
                  <a:srgbClr val="000000"/>
                </a:solidFill>
                <a:latin typeface="Tahoma" panose="020B0604030504040204" pitchFamily="34" charset="0"/>
                <a:ea typeface="Tahoma" panose="020B0604030504040204" pitchFamily="34" charset="0"/>
                <a:cs typeface="Tahoma" panose="020B0604030504040204" pitchFamily="34" charset="0"/>
                <a:sym typeface="Times New Roman"/>
              </a:rPr>
              <a:t>Advantages of Input-Output processor</a:t>
            </a:r>
          </a:p>
          <a:p>
            <a:pPr marL="0" marR="0" lvl="0" indent="0" rtl="0">
              <a:lnSpc>
                <a:spcPct val="150000"/>
              </a:lnSpc>
              <a:spcBef>
                <a:spcPts val="0"/>
              </a:spcBef>
              <a:spcAft>
                <a:spcPts val="0"/>
              </a:spcAft>
              <a:buNone/>
            </a:pPr>
            <a:endParaRPr lang="en-US" sz="1800" b="1" i="0" u="none" strike="noStrike" cap="none" dirty="0">
              <a:solidFill>
                <a:srgbClr val="000000"/>
              </a:solidFill>
              <a:latin typeface="Tahoma" panose="020B0604030504040204" pitchFamily="34" charset="0"/>
              <a:ea typeface="Tahoma" panose="020B0604030504040204" pitchFamily="34" charset="0"/>
              <a:cs typeface="Tahoma" panose="020B0604030504040204" pitchFamily="34" charset="0"/>
              <a:sym typeface="Times New Roman"/>
            </a:endParaRPr>
          </a:p>
        </p:txBody>
      </p:sp>
      <p:pic>
        <p:nvPicPr>
          <p:cNvPr id="50" name="Google Shape;50;p11"/>
          <p:cNvPicPr preferRelativeResize="0"/>
          <p:nvPr/>
        </p:nvPicPr>
        <p:blipFill rotWithShape="1">
          <a:blip r:embed="rId3">
            <a:alphaModFix/>
          </a:blip>
          <a:srcRect/>
          <a:stretch/>
        </p:blipFill>
        <p:spPr>
          <a:xfrm>
            <a:off x="521110" y="173569"/>
            <a:ext cx="1720645" cy="723209"/>
          </a:xfrm>
          <a:prstGeom prst="rect">
            <a:avLst/>
          </a:prstGeom>
          <a:noFill/>
          <a:ln>
            <a:noFill/>
          </a:ln>
        </p:spPr>
      </p:pic>
      <p:sp>
        <p:nvSpPr>
          <p:cNvPr id="2" name="Google Shape;49;p11">
            <a:extLst>
              <a:ext uri="{FF2B5EF4-FFF2-40B4-BE49-F238E27FC236}">
                <a16:creationId xmlns:a16="http://schemas.microsoft.com/office/drawing/2014/main" id="{10BC9981-9262-CCB6-EA9C-E5FD71C463C7}"/>
              </a:ext>
            </a:extLst>
          </p:cNvPr>
          <p:cNvSpPr txBox="1"/>
          <p:nvPr/>
        </p:nvSpPr>
        <p:spPr>
          <a:xfrm>
            <a:off x="548148" y="1356699"/>
            <a:ext cx="8047703" cy="4508395"/>
          </a:xfrm>
          <a:prstGeom prst="rect">
            <a:avLst/>
          </a:prstGeom>
          <a:noFill/>
          <a:ln>
            <a:noFill/>
          </a:ln>
        </p:spPr>
        <p:txBody>
          <a:bodyPr spcFirstLastPara="1" wrap="square" lIns="91425" tIns="33100" rIns="91425" bIns="45700" anchor="ctr" anchorCtr="0">
            <a:noAutofit/>
          </a:bodyPr>
          <a:lstStyle/>
          <a:p>
            <a:pPr marL="285750" marR="0" lvl="0" indent="-285750" algn="just" rtl="0">
              <a:lnSpc>
                <a:spcPct val="150000"/>
              </a:lnSpc>
              <a:spcBef>
                <a:spcPts val="0"/>
              </a:spcBef>
              <a:spcAft>
                <a:spcPts val="0"/>
              </a:spcAft>
              <a:buFont typeface="Arial" panose="020B0604020202020204" pitchFamily="34" charset="0"/>
              <a:buChar char="•"/>
            </a:pPr>
            <a:r>
              <a:rPr lang="en-US" sz="1800" dirty="0">
                <a:solidFill>
                  <a:schemeClr val="tx1">
                    <a:lumMod val="95000"/>
                    <a:lumOff val="5000"/>
                  </a:schemeClr>
                </a:solidFill>
                <a:latin typeface="Calibri" panose="020F0502020204030204" pitchFamily="34" charset="0"/>
                <a:ea typeface="Calibri" panose="020F0502020204030204" pitchFamily="34" charset="0"/>
                <a:cs typeface="Times New Roman" panose="02020603050405020304" pitchFamily="18" charset="0"/>
                <a:sym typeface="Times New Roman"/>
              </a:rPr>
              <a:t>Speeds up the read-write operations as it does not involve a processor.</a:t>
            </a:r>
          </a:p>
          <a:p>
            <a:pPr marL="285750" marR="0" lvl="0" indent="-285750" algn="just" rtl="0">
              <a:lnSpc>
                <a:spcPct val="150000"/>
              </a:lnSpc>
              <a:spcBef>
                <a:spcPts val="0"/>
              </a:spcBef>
              <a:spcAft>
                <a:spcPts val="0"/>
              </a:spcAft>
              <a:buFont typeface="Arial" panose="020B0604020202020204" pitchFamily="34" charset="0"/>
              <a:buChar char="•"/>
            </a:pPr>
            <a:r>
              <a:rPr lang="en-US" sz="1800" dirty="0">
                <a:solidFill>
                  <a:schemeClr val="tx1">
                    <a:lumMod val="95000"/>
                    <a:lumOff val="5000"/>
                  </a:schemeClr>
                </a:solidFill>
                <a:latin typeface="Calibri" panose="020F0502020204030204" pitchFamily="34" charset="0"/>
                <a:ea typeface="Calibri" panose="020F0502020204030204" pitchFamily="34" charset="0"/>
                <a:cs typeface="Times New Roman" panose="02020603050405020304" pitchFamily="18" charset="0"/>
                <a:sym typeface="Times New Roman"/>
              </a:rPr>
              <a:t>I/O devices can access the main memory directly.</a:t>
            </a:r>
          </a:p>
          <a:p>
            <a:pPr marL="285750" marR="0" lvl="0" indent="-285750" algn="just" rtl="0">
              <a:lnSpc>
                <a:spcPct val="150000"/>
              </a:lnSpc>
              <a:spcBef>
                <a:spcPts val="0"/>
              </a:spcBef>
              <a:spcAft>
                <a:spcPts val="0"/>
              </a:spcAft>
              <a:buFont typeface="Arial" panose="020B0604020202020204" pitchFamily="34" charset="0"/>
              <a:buChar char="•"/>
            </a:pPr>
            <a:r>
              <a:rPr lang="en-US" sz="1800" dirty="0">
                <a:solidFill>
                  <a:schemeClr val="tx1">
                    <a:lumMod val="95000"/>
                    <a:lumOff val="5000"/>
                  </a:schemeClr>
                </a:solidFill>
                <a:latin typeface="Calibri" panose="020F0502020204030204" pitchFamily="34" charset="0"/>
                <a:ea typeface="Calibri" panose="020F0502020204030204" pitchFamily="34" charset="0"/>
                <a:cs typeface="Times New Roman" panose="02020603050405020304" pitchFamily="18" charset="0"/>
                <a:sym typeface="Times New Roman"/>
              </a:rPr>
              <a:t>Reduces the CPU overhead of waiting for I/O to complete.</a:t>
            </a:r>
          </a:p>
          <a:p>
            <a:pPr marL="285750" marR="0" lvl="0" indent="-285750" algn="just" rtl="0">
              <a:lnSpc>
                <a:spcPct val="150000"/>
              </a:lnSpc>
              <a:spcBef>
                <a:spcPts val="0"/>
              </a:spcBef>
              <a:spcAft>
                <a:spcPts val="0"/>
              </a:spcAft>
              <a:buFont typeface="Arial" panose="020B0604020202020204" pitchFamily="34" charset="0"/>
              <a:buChar char="•"/>
            </a:pPr>
            <a:endParaRPr lang="en-US" sz="1800" dirty="0">
              <a:solidFill>
                <a:schemeClr val="tx1">
                  <a:lumMod val="95000"/>
                  <a:lumOff val="5000"/>
                </a:schemeClr>
              </a:solidFill>
              <a:latin typeface="Calibri" panose="020F0502020204030204" pitchFamily="34" charset="0"/>
              <a:ea typeface="Calibri" panose="020F0502020204030204" pitchFamily="34" charset="0"/>
              <a:cs typeface="Times New Roman" panose="02020603050405020304" pitchFamily="18" charset="0"/>
              <a:sym typeface="Times New Roman"/>
            </a:endParaRPr>
          </a:p>
          <a:p>
            <a:pPr marL="285750" marR="0" lvl="0" indent="-285750" algn="just" rtl="0">
              <a:lnSpc>
                <a:spcPct val="150000"/>
              </a:lnSpc>
              <a:spcBef>
                <a:spcPts val="0"/>
              </a:spcBef>
              <a:spcAft>
                <a:spcPts val="0"/>
              </a:spcAft>
              <a:buFont typeface="Arial" panose="020B0604020202020204" pitchFamily="34" charset="0"/>
              <a:buChar char="•"/>
            </a:pPr>
            <a:endParaRPr lang="en-US" sz="1800" dirty="0">
              <a:solidFill>
                <a:schemeClr val="tx1">
                  <a:lumMod val="95000"/>
                  <a:lumOff val="5000"/>
                </a:schemeClr>
              </a:solidFill>
              <a:latin typeface="Calibri" panose="020F0502020204030204" pitchFamily="34" charset="0"/>
              <a:ea typeface="Calibri" panose="020F0502020204030204" pitchFamily="34" charset="0"/>
              <a:cs typeface="Times New Roman" panose="02020603050405020304" pitchFamily="18" charset="0"/>
              <a:sym typeface="Times New Roman"/>
            </a:endParaRPr>
          </a:p>
          <a:p>
            <a:pPr marR="0" lvl="0" algn="just" rtl="0">
              <a:lnSpc>
                <a:spcPct val="150000"/>
              </a:lnSpc>
              <a:spcBef>
                <a:spcPts val="0"/>
              </a:spcBef>
              <a:spcAft>
                <a:spcPts val="0"/>
              </a:spcAft>
            </a:pPr>
            <a:endParaRPr lang="en-US" sz="1800" dirty="0">
              <a:solidFill>
                <a:schemeClr val="tx1">
                  <a:lumMod val="95000"/>
                  <a:lumOff val="5000"/>
                </a:schemeClr>
              </a:solidFill>
              <a:latin typeface="Calibri" panose="020F0502020204030204" pitchFamily="34" charset="0"/>
              <a:ea typeface="Calibri" panose="020F0502020204030204" pitchFamily="34" charset="0"/>
              <a:cs typeface="Times New Roman" panose="02020603050405020304" pitchFamily="18" charset="0"/>
              <a:sym typeface="Times New Roman"/>
            </a:endParaRPr>
          </a:p>
          <a:p>
            <a:pPr marL="285750" marR="0" lvl="0" indent="-285750" algn="just" rtl="0">
              <a:lnSpc>
                <a:spcPct val="150000"/>
              </a:lnSpc>
              <a:spcBef>
                <a:spcPts val="0"/>
              </a:spcBef>
              <a:spcAft>
                <a:spcPts val="0"/>
              </a:spcAft>
              <a:buFont typeface="Arial" panose="020B0604020202020204" pitchFamily="34" charset="0"/>
              <a:buChar char="•"/>
            </a:pPr>
            <a:r>
              <a:rPr lang="en-US" sz="1800" dirty="0">
                <a:solidFill>
                  <a:schemeClr val="dk1"/>
                </a:solidFill>
                <a:latin typeface="Calibri" panose="020F0502020204030204" pitchFamily="34" charset="0"/>
                <a:ea typeface="Calibri" panose="020F0502020204030204" pitchFamily="34" charset="0"/>
                <a:cs typeface="Times New Roman" panose="02020603050405020304" pitchFamily="18" charset="0"/>
                <a:sym typeface="Times New Roman"/>
              </a:rPr>
              <a:t>Increases the hardware cost.</a:t>
            </a:r>
          </a:p>
          <a:p>
            <a:pPr marL="285750" marR="0" lvl="0" indent="-285750" algn="just" rtl="0">
              <a:lnSpc>
                <a:spcPct val="150000"/>
              </a:lnSpc>
              <a:spcBef>
                <a:spcPts val="0"/>
              </a:spcBef>
              <a:spcAft>
                <a:spcPts val="0"/>
              </a:spcAft>
              <a:buFont typeface="Arial" panose="020B0604020202020204" pitchFamily="34" charset="0"/>
              <a:buChar char="•"/>
            </a:pPr>
            <a:r>
              <a:rPr lang="en-US" sz="1800" dirty="0">
                <a:solidFill>
                  <a:schemeClr val="dk1"/>
                </a:solidFill>
                <a:latin typeface="Calibri" panose="020F0502020204030204" pitchFamily="34" charset="0"/>
                <a:ea typeface="Calibri" panose="020F0502020204030204" pitchFamily="34" charset="0"/>
                <a:cs typeface="Times New Roman" panose="02020603050405020304" pitchFamily="18" charset="0"/>
                <a:sym typeface="Times New Roman"/>
              </a:rPr>
              <a:t>Cache coherence problem (keeping multiple local caches synchronized) can occur.</a:t>
            </a:r>
            <a:endParaRPr lang="en-IN" sz="1800" dirty="0">
              <a:solidFill>
                <a:schemeClr val="dk1"/>
              </a:solidFill>
              <a:latin typeface="Calibri" panose="020F0502020204030204" pitchFamily="34" charset="0"/>
              <a:ea typeface="Calibri" panose="020F0502020204030204" pitchFamily="34" charset="0"/>
              <a:cs typeface="Times New Roman" panose="02020603050405020304" pitchFamily="18" charset="0"/>
              <a:sym typeface="Times New Roman"/>
            </a:endParaRPr>
          </a:p>
          <a:p>
            <a:pPr marR="0" lvl="0" algn="just" rtl="0">
              <a:lnSpc>
                <a:spcPct val="150000"/>
              </a:lnSpc>
              <a:spcBef>
                <a:spcPts val="0"/>
              </a:spcBef>
              <a:spcAft>
                <a:spcPts val="0"/>
              </a:spcAft>
            </a:pPr>
            <a:endParaRPr lang="en-US" sz="160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Times New Roman"/>
            </a:endParaRPr>
          </a:p>
        </p:txBody>
      </p:sp>
      <p:sp>
        <p:nvSpPr>
          <p:cNvPr id="3" name="Google Shape;49;p11">
            <a:extLst>
              <a:ext uri="{FF2B5EF4-FFF2-40B4-BE49-F238E27FC236}">
                <a16:creationId xmlns:a16="http://schemas.microsoft.com/office/drawing/2014/main" id="{61081AC3-9AF0-0415-299B-FBEAE4055E9D}"/>
              </a:ext>
            </a:extLst>
          </p:cNvPr>
          <p:cNvSpPr txBox="1"/>
          <p:nvPr/>
        </p:nvSpPr>
        <p:spPr>
          <a:xfrm>
            <a:off x="522624" y="3682030"/>
            <a:ext cx="8047703" cy="723209"/>
          </a:xfrm>
          <a:prstGeom prst="rect">
            <a:avLst/>
          </a:prstGeom>
          <a:noFill/>
          <a:ln>
            <a:noFill/>
          </a:ln>
        </p:spPr>
        <p:txBody>
          <a:bodyPr spcFirstLastPara="1" wrap="square" lIns="91425" tIns="33100" rIns="91425" bIns="45700" anchor="ctr" anchorCtr="0">
            <a:noAutofit/>
          </a:bodyPr>
          <a:lstStyle/>
          <a:p>
            <a:pPr marL="0" marR="0" lvl="0" indent="0" rtl="0">
              <a:lnSpc>
                <a:spcPct val="150000"/>
              </a:lnSpc>
              <a:spcBef>
                <a:spcPts val="0"/>
              </a:spcBef>
              <a:spcAft>
                <a:spcPts val="0"/>
              </a:spcAft>
              <a:buNone/>
            </a:pPr>
            <a:r>
              <a:rPr lang="en-US" sz="1800" b="1" i="0" u="none" strike="noStrike" cap="none" dirty="0">
                <a:solidFill>
                  <a:srgbClr val="000000"/>
                </a:solidFill>
                <a:latin typeface="Tahoma" panose="020B0604030504040204" pitchFamily="34" charset="0"/>
                <a:ea typeface="Tahoma" panose="020B0604030504040204" pitchFamily="34" charset="0"/>
                <a:cs typeface="Tahoma" panose="020B0604030504040204" pitchFamily="34" charset="0"/>
                <a:sym typeface="Times New Roman"/>
              </a:rPr>
              <a:t>Disadvantages of Input-Output processor</a:t>
            </a:r>
          </a:p>
          <a:p>
            <a:pPr marL="0" marR="0" lvl="0" indent="0" rtl="0">
              <a:lnSpc>
                <a:spcPct val="150000"/>
              </a:lnSpc>
              <a:spcBef>
                <a:spcPts val="0"/>
              </a:spcBef>
              <a:spcAft>
                <a:spcPts val="0"/>
              </a:spcAft>
              <a:buNone/>
            </a:pPr>
            <a:endParaRPr lang="en-US" sz="1800" b="1" i="0" u="none" strike="noStrike" cap="none" dirty="0">
              <a:solidFill>
                <a:srgbClr val="000000"/>
              </a:solidFill>
              <a:latin typeface="Tahoma" panose="020B0604030504040204" pitchFamily="34" charset="0"/>
              <a:ea typeface="Tahoma" panose="020B0604030504040204" pitchFamily="34" charset="0"/>
              <a:cs typeface="Tahoma" panose="020B0604030504040204" pitchFamily="34" charset="0"/>
              <a:sym typeface="Times New Roman"/>
            </a:endParaRPr>
          </a:p>
        </p:txBody>
      </p:sp>
    </p:spTree>
    <p:extLst>
      <p:ext uri="{BB962C8B-B14F-4D97-AF65-F5344CB8AC3E}">
        <p14:creationId xmlns:p14="http://schemas.microsoft.com/office/powerpoint/2010/main" val="11366371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8" name="Google Shape;48;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13</a:t>
            </a:fld>
            <a:endParaRPr/>
          </a:p>
        </p:txBody>
      </p:sp>
      <p:sp>
        <p:nvSpPr>
          <p:cNvPr id="49" name="Google Shape;49;p11"/>
          <p:cNvSpPr txBox="1"/>
          <p:nvPr/>
        </p:nvSpPr>
        <p:spPr>
          <a:xfrm>
            <a:off x="517706" y="963409"/>
            <a:ext cx="8047703" cy="723209"/>
          </a:xfrm>
          <a:prstGeom prst="rect">
            <a:avLst/>
          </a:prstGeom>
          <a:noFill/>
          <a:ln>
            <a:noFill/>
          </a:ln>
        </p:spPr>
        <p:txBody>
          <a:bodyPr spcFirstLastPara="1" wrap="square" lIns="91425" tIns="33100" rIns="91425" bIns="45700" anchor="ctr" anchorCtr="0">
            <a:noAutofit/>
          </a:bodyPr>
          <a:lstStyle/>
          <a:p>
            <a:pPr marL="0" marR="0" lvl="0" indent="0" rtl="0">
              <a:lnSpc>
                <a:spcPct val="150000"/>
              </a:lnSpc>
              <a:spcBef>
                <a:spcPts val="0"/>
              </a:spcBef>
              <a:spcAft>
                <a:spcPts val="0"/>
              </a:spcAft>
              <a:buNone/>
            </a:pPr>
            <a:r>
              <a:rPr lang="en-US" sz="1800" b="1" i="0" u="none" strike="noStrike" cap="none" dirty="0">
                <a:solidFill>
                  <a:srgbClr val="000000"/>
                </a:solidFill>
                <a:latin typeface="Tahoma" panose="020B0604030504040204" pitchFamily="34" charset="0"/>
                <a:ea typeface="Tahoma" panose="020B0604030504040204" pitchFamily="34" charset="0"/>
                <a:cs typeface="Tahoma" panose="020B0604030504040204" pitchFamily="34" charset="0"/>
                <a:sym typeface="Times New Roman"/>
              </a:rPr>
              <a:t>IO Program </a:t>
            </a:r>
          </a:p>
        </p:txBody>
      </p:sp>
      <p:pic>
        <p:nvPicPr>
          <p:cNvPr id="50" name="Google Shape;50;p11"/>
          <p:cNvPicPr preferRelativeResize="0"/>
          <p:nvPr/>
        </p:nvPicPr>
        <p:blipFill rotWithShape="1">
          <a:blip r:embed="rId3">
            <a:alphaModFix/>
          </a:blip>
          <a:srcRect/>
          <a:stretch/>
        </p:blipFill>
        <p:spPr>
          <a:xfrm>
            <a:off x="521110" y="173569"/>
            <a:ext cx="1720645" cy="723209"/>
          </a:xfrm>
          <a:prstGeom prst="rect">
            <a:avLst/>
          </a:prstGeom>
          <a:noFill/>
          <a:ln>
            <a:noFill/>
          </a:ln>
        </p:spPr>
      </p:pic>
      <p:sp>
        <p:nvSpPr>
          <p:cNvPr id="2" name="Google Shape;49;p11">
            <a:extLst>
              <a:ext uri="{FF2B5EF4-FFF2-40B4-BE49-F238E27FC236}">
                <a16:creationId xmlns:a16="http://schemas.microsoft.com/office/drawing/2014/main" id="{10BC9981-9262-CCB6-EA9C-E5FD71C463C7}"/>
              </a:ext>
            </a:extLst>
          </p:cNvPr>
          <p:cNvSpPr txBox="1"/>
          <p:nvPr/>
        </p:nvSpPr>
        <p:spPr>
          <a:xfrm>
            <a:off x="517706" y="1386196"/>
            <a:ext cx="8047703" cy="3067817"/>
          </a:xfrm>
          <a:prstGeom prst="rect">
            <a:avLst/>
          </a:prstGeom>
          <a:noFill/>
          <a:ln>
            <a:noFill/>
          </a:ln>
        </p:spPr>
        <p:txBody>
          <a:bodyPr spcFirstLastPara="1" wrap="square" lIns="91425" tIns="33100" rIns="91425" bIns="45700" anchor="ctr" anchorCtr="0">
            <a:noAutofit/>
          </a:bodyPr>
          <a:lstStyle/>
          <a:p>
            <a:pPr marL="0" marR="0" lvl="0" indent="0" algn="just" rtl="0">
              <a:lnSpc>
                <a:spcPct val="150000"/>
              </a:lnSpc>
              <a:spcBef>
                <a:spcPts val="0"/>
              </a:spcBef>
              <a:spcAft>
                <a:spcPts val="0"/>
              </a:spcAft>
              <a:buNone/>
            </a:pPr>
            <a:r>
              <a:rPr lang="en-US" sz="180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Times New Roman"/>
              </a:rPr>
              <a:t>A typical IO program is much like any other program, except that it has IO Instructions to be executed on a select device.</a:t>
            </a:r>
          </a:p>
          <a:p>
            <a:pPr marL="0" marR="0" lvl="0" indent="0" algn="just" rtl="0">
              <a:lnSpc>
                <a:spcPct val="150000"/>
              </a:lnSpc>
              <a:spcBef>
                <a:spcPts val="0"/>
              </a:spcBef>
              <a:spcAft>
                <a:spcPts val="0"/>
              </a:spcAft>
              <a:buNone/>
            </a:pPr>
            <a:endParaRPr lang="en-US" sz="1800" dirty="0">
              <a:solidFill>
                <a:schemeClr val="dk1"/>
              </a:solidFill>
              <a:latin typeface="Tahoma" panose="020B0604030504040204" pitchFamily="34" charset="0"/>
              <a:ea typeface="Tahoma" panose="020B0604030504040204" pitchFamily="34" charset="0"/>
              <a:cs typeface="Tahoma" panose="020B0604030504040204" pitchFamily="34" charset="0"/>
              <a:sym typeface="Times New Roman"/>
            </a:endParaRPr>
          </a:p>
          <a:p>
            <a:pPr marL="0" marR="0" lvl="0" indent="0" algn="just" rtl="0">
              <a:lnSpc>
                <a:spcPct val="150000"/>
              </a:lnSpc>
              <a:spcBef>
                <a:spcPts val="0"/>
              </a:spcBef>
              <a:spcAft>
                <a:spcPts val="0"/>
              </a:spcAft>
              <a:buNone/>
            </a:pPr>
            <a:endParaRPr lang="en-US" sz="180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Times New Roman"/>
            </a:endParaRPr>
          </a:p>
          <a:p>
            <a:pPr marL="0" marR="0" lvl="0" indent="0" algn="just" rtl="0">
              <a:lnSpc>
                <a:spcPct val="150000"/>
              </a:lnSpc>
              <a:spcBef>
                <a:spcPts val="0"/>
              </a:spcBef>
              <a:spcAft>
                <a:spcPts val="0"/>
              </a:spcAft>
              <a:buNone/>
            </a:pPr>
            <a:endParaRPr lang="en-US" sz="1800" dirty="0">
              <a:solidFill>
                <a:schemeClr val="dk1"/>
              </a:solidFill>
              <a:latin typeface="Tahoma" panose="020B0604030504040204" pitchFamily="34" charset="0"/>
              <a:ea typeface="Tahoma" panose="020B0604030504040204" pitchFamily="34" charset="0"/>
              <a:cs typeface="Tahoma" panose="020B0604030504040204" pitchFamily="34" charset="0"/>
              <a:sym typeface="Times New Roman"/>
            </a:endParaRPr>
          </a:p>
          <a:p>
            <a:pPr marL="0" marR="0" lvl="0" indent="0" algn="just" rtl="0">
              <a:lnSpc>
                <a:spcPct val="150000"/>
              </a:lnSpc>
              <a:spcBef>
                <a:spcPts val="0"/>
              </a:spcBef>
              <a:spcAft>
                <a:spcPts val="0"/>
              </a:spcAft>
              <a:buNone/>
            </a:pPr>
            <a:endParaRPr lang="en-US" sz="180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Times New Roman"/>
            </a:endParaRPr>
          </a:p>
        </p:txBody>
      </p:sp>
      <p:pic>
        <p:nvPicPr>
          <p:cNvPr id="3" name="Picture 2" descr="IO Program in Memory">
            <a:extLst>
              <a:ext uri="{FF2B5EF4-FFF2-40B4-BE49-F238E27FC236}">
                <a16:creationId xmlns:a16="http://schemas.microsoft.com/office/drawing/2014/main" id="{CBD3FBF0-2459-F774-6FEB-C346C5376693}"/>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706245" y="2711739"/>
            <a:ext cx="5731510" cy="2712720"/>
          </a:xfrm>
          <a:prstGeom prst="rect">
            <a:avLst/>
          </a:prstGeom>
          <a:noFill/>
          <a:ln>
            <a:noFill/>
          </a:ln>
        </p:spPr>
      </p:pic>
      <p:sp>
        <p:nvSpPr>
          <p:cNvPr id="5" name="TextBox 4">
            <a:extLst>
              <a:ext uri="{FF2B5EF4-FFF2-40B4-BE49-F238E27FC236}">
                <a16:creationId xmlns:a16="http://schemas.microsoft.com/office/drawing/2014/main" id="{B58AB552-8D76-CADD-9822-E55C279EE5CC}"/>
              </a:ext>
            </a:extLst>
          </p:cNvPr>
          <p:cNvSpPr txBox="1"/>
          <p:nvPr/>
        </p:nvSpPr>
        <p:spPr>
          <a:xfrm>
            <a:off x="2286000" y="5532769"/>
            <a:ext cx="4572000" cy="307777"/>
          </a:xfrm>
          <a:prstGeom prst="rect">
            <a:avLst/>
          </a:prstGeom>
          <a:noFill/>
        </p:spPr>
        <p:txBody>
          <a:bodyPr wrap="square">
            <a:spAutoFit/>
          </a:bodyPr>
          <a:lstStyle/>
          <a:p>
            <a:pPr algn="ctr"/>
            <a:r>
              <a:rPr lang="en-IN" sz="1400" dirty="0">
                <a:effectLst/>
                <a:latin typeface="Calibri" panose="020F0502020204030204" pitchFamily="34" charset="0"/>
                <a:ea typeface="Calibri" panose="020F0502020204030204" pitchFamily="34" charset="0"/>
                <a:cs typeface="Times New Roman" panose="02020603050405020304" pitchFamily="18" charset="0"/>
              </a:rPr>
              <a:t>IO Program in Memory</a:t>
            </a:r>
            <a:endParaRPr lang="en-IN" dirty="0"/>
          </a:p>
        </p:txBody>
      </p:sp>
    </p:spTree>
    <p:extLst>
      <p:ext uri="{BB962C8B-B14F-4D97-AF65-F5344CB8AC3E}">
        <p14:creationId xmlns:p14="http://schemas.microsoft.com/office/powerpoint/2010/main" val="19044475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8" name="Google Shape;48;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14</a:t>
            </a:fld>
            <a:endParaRPr/>
          </a:p>
        </p:txBody>
      </p:sp>
      <p:sp>
        <p:nvSpPr>
          <p:cNvPr id="49" name="Google Shape;49;p11"/>
          <p:cNvSpPr txBox="1"/>
          <p:nvPr/>
        </p:nvSpPr>
        <p:spPr>
          <a:xfrm>
            <a:off x="517706" y="963409"/>
            <a:ext cx="8047703" cy="723209"/>
          </a:xfrm>
          <a:prstGeom prst="rect">
            <a:avLst/>
          </a:prstGeom>
          <a:noFill/>
          <a:ln>
            <a:noFill/>
          </a:ln>
        </p:spPr>
        <p:txBody>
          <a:bodyPr spcFirstLastPara="1" wrap="square" lIns="91425" tIns="33100" rIns="91425" bIns="45700" anchor="ctr" anchorCtr="0">
            <a:noAutofit/>
          </a:bodyPr>
          <a:lstStyle/>
          <a:p>
            <a:pPr marL="0" marR="0" lvl="0" indent="0" rtl="0">
              <a:lnSpc>
                <a:spcPct val="150000"/>
              </a:lnSpc>
              <a:spcBef>
                <a:spcPts val="0"/>
              </a:spcBef>
              <a:spcAft>
                <a:spcPts val="0"/>
              </a:spcAft>
              <a:buNone/>
            </a:pPr>
            <a:r>
              <a:rPr lang="en-US" sz="1800" b="1" i="0" u="none" strike="noStrike" cap="none" dirty="0">
                <a:solidFill>
                  <a:srgbClr val="000000"/>
                </a:solidFill>
                <a:latin typeface="Tahoma" panose="020B0604030504040204" pitchFamily="34" charset="0"/>
                <a:ea typeface="Tahoma" panose="020B0604030504040204" pitchFamily="34" charset="0"/>
                <a:cs typeface="Tahoma" panose="020B0604030504040204" pitchFamily="34" charset="0"/>
                <a:sym typeface="Times New Roman"/>
              </a:rPr>
              <a:t>IO Program (Cont..) </a:t>
            </a:r>
          </a:p>
        </p:txBody>
      </p:sp>
      <p:pic>
        <p:nvPicPr>
          <p:cNvPr id="50" name="Google Shape;50;p11"/>
          <p:cNvPicPr preferRelativeResize="0"/>
          <p:nvPr/>
        </p:nvPicPr>
        <p:blipFill rotWithShape="1">
          <a:blip r:embed="rId3">
            <a:alphaModFix/>
          </a:blip>
          <a:srcRect/>
          <a:stretch/>
        </p:blipFill>
        <p:spPr>
          <a:xfrm>
            <a:off x="521110" y="173569"/>
            <a:ext cx="1720645" cy="723209"/>
          </a:xfrm>
          <a:prstGeom prst="rect">
            <a:avLst/>
          </a:prstGeom>
          <a:noFill/>
          <a:ln>
            <a:noFill/>
          </a:ln>
        </p:spPr>
      </p:pic>
      <p:sp>
        <p:nvSpPr>
          <p:cNvPr id="2" name="Google Shape;49;p11">
            <a:extLst>
              <a:ext uri="{FF2B5EF4-FFF2-40B4-BE49-F238E27FC236}">
                <a16:creationId xmlns:a16="http://schemas.microsoft.com/office/drawing/2014/main" id="{10BC9981-9262-CCB6-EA9C-E5FD71C463C7}"/>
              </a:ext>
            </a:extLst>
          </p:cNvPr>
          <p:cNvSpPr txBox="1"/>
          <p:nvPr/>
        </p:nvSpPr>
        <p:spPr>
          <a:xfrm>
            <a:off x="517706" y="1504183"/>
            <a:ext cx="8047703" cy="3067817"/>
          </a:xfrm>
          <a:prstGeom prst="rect">
            <a:avLst/>
          </a:prstGeom>
          <a:noFill/>
          <a:ln>
            <a:noFill/>
          </a:ln>
        </p:spPr>
        <p:txBody>
          <a:bodyPr spcFirstLastPara="1" wrap="square" lIns="91425" tIns="33100" rIns="91425" bIns="45700" anchor="ctr" anchorCtr="0">
            <a:noAutofit/>
          </a:bodyPr>
          <a:lstStyle/>
          <a:p>
            <a:pPr marL="0" marR="0" lvl="0" indent="0" algn="just" rtl="0">
              <a:lnSpc>
                <a:spcPct val="150000"/>
              </a:lnSpc>
              <a:spcBef>
                <a:spcPts val="0"/>
              </a:spcBef>
              <a:spcAft>
                <a:spcPts val="0"/>
              </a:spcAft>
              <a:buNone/>
            </a:pPr>
            <a:r>
              <a:rPr lang="en-US" sz="180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Times New Roman"/>
              </a:rPr>
              <a:t>An I/O instruction received by IOP from memory as part of the IO Program has four parts as below:</a:t>
            </a:r>
          </a:p>
          <a:p>
            <a:pPr marL="0" marR="0" lvl="0" indent="0" algn="just" rtl="0">
              <a:lnSpc>
                <a:spcPct val="150000"/>
              </a:lnSpc>
              <a:spcBef>
                <a:spcPts val="0"/>
              </a:spcBef>
              <a:spcAft>
                <a:spcPts val="0"/>
              </a:spcAft>
              <a:buNone/>
            </a:pPr>
            <a:endParaRPr lang="en-US" sz="180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Times New Roman"/>
            </a:endParaRPr>
          </a:p>
          <a:p>
            <a:pPr marL="0" marR="0" lvl="0" indent="0" algn="just" rtl="0">
              <a:lnSpc>
                <a:spcPct val="150000"/>
              </a:lnSpc>
              <a:spcBef>
                <a:spcPts val="0"/>
              </a:spcBef>
              <a:spcAft>
                <a:spcPts val="0"/>
              </a:spcAft>
              <a:buNone/>
            </a:pPr>
            <a:endParaRPr lang="en-US" sz="1800" dirty="0">
              <a:solidFill>
                <a:schemeClr val="dk1"/>
              </a:solidFill>
              <a:latin typeface="Tahoma" panose="020B0604030504040204" pitchFamily="34" charset="0"/>
              <a:ea typeface="Tahoma" panose="020B0604030504040204" pitchFamily="34" charset="0"/>
              <a:cs typeface="Tahoma" panose="020B0604030504040204" pitchFamily="34" charset="0"/>
              <a:sym typeface="Times New Roman"/>
            </a:endParaRPr>
          </a:p>
          <a:p>
            <a:pPr marL="0" marR="0" lvl="0" indent="0" algn="just" rtl="0">
              <a:lnSpc>
                <a:spcPct val="150000"/>
              </a:lnSpc>
              <a:spcBef>
                <a:spcPts val="0"/>
              </a:spcBef>
              <a:spcAft>
                <a:spcPts val="0"/>
              </a:spcAft>
              <a:buNone/>
            </a:pPr>
            <a:endParaRPr lang="en-US" sz="180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Times New Roman"/>
            </a:endParaRPr>
          </a:p>
          <a:p>
            <a:pPr marL="0" marR="0" lvl="0" indent="0" algn="just" rtl="0">
              <a:lnSpc>
                <a:spcPct val="150000"/>
              </a:lnSpc>
              <a:spcBef>
                <a:spcPts val="0"/>
              </a:spcBef>
              <a:spcAft>
                <a:spcPts val="0"/>
              </a:spcAft>
              <a:buNone/>
            </a:pPr>
            <a:endParaRPr lang="en-US" sz="1800" dirty="0">
              <a:solidFill>
                <a:schemeClr val="dk1"/>
              </a:solidFill>
              <a:latin typeface="Tahoma" panose="020B0604030504040204" pitchFamily="34" charset="0"/>
              <a:ea typeface="Tahoma" panose="020B0604030504040204" pitchFamily="34" charset="0"/>
              <a:cs typeface="Tahoma" panose="020B0604030504040204" pitchFamily="34" charset="0"/>
              <a:sym typeface="Times New Roman"/>
            </a:endParaRPr>
          </a:p>
          <a:p>
            <a:pPr marL="0" marR="0" lvl="0" indent="0" algn="just" rtl="0">
              <a:lnSpc>
                <a:spcPct val="150000"/>
              </a:lnSpc>
              <a:spcBef>
                <a:spcPts val="0"/>
              </a:spcBef>
              <a:spcAft>
                <a:spcPts val="0"/>
              </a:spcAft>
              <a:buNone/>
            </a:pPr>
            <a:endParaRPr lang="en-US" sz="180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Times New Roman"/>
            </a:endParaRPr>
          </a:p>
        </p:txBody>
      </p:sp>
      <p:sp>
        <p:nvSpPr>
          <p:cNvPr id="5" name="TextBox 4">
            <a:extLst>
              <a:ext uri="{FF2B5EF4-FFF2-40B4-BE49-F238E27FC236}">
                <a16:creationId xmlns:a16="http://schemas.microsoft.com/office/drawing/2014/main" id="{B58AB552-8D76-CADD-9822-E55C279EE5CC}"/>
              </a:ext>
            </a:extLst>
          </p:cNvPr>
          <p:cNvSpPr txBox="1"/>
          <p:nvPr/>
        </p:nvSpPr>
        <p:spPr>
          <a:xfrm>
            <a:off x="2286000" y="3094367"/>
            <a:ext cx="4572000" cy="307777"/>
          </a:xfrm>
          <a:prstGeom prst="rect">
            <a:avLst/>
          </a:prstGeom>
          <a:noFill/>
        </p:spPr>
        <p:txBody>
          <a:bodyPr wrap="square">
            <a:spAutoFit/>
          </a:bodyPr>
          <a:lstStyle/>
          <a:p>
            <a:pPr algn="ctr"/>
            <a:r>
              <a:rPr lang="en-IN" sz="1400" dirty="0">
                <a:effectLst/>
                <a:latin typeface="Calibri" panose="020F0502020204030204" pitchFamily="34" charset="0"/>
                <a:ea typeface="Calibri" panose="020F0502020204030204" pitchFamily="34" charset="0"/>
                <a:cs typeface="Times New Roman" panose="02020603050405020304" pitchFamily="18" charset="0"/>
              </a:rPr>
              <a:t>IOP Instruction from Memory</a:t>
            </a:r>
            <a:endParaRPr lang="en-IN" dirty="0"/>
          </a:p>
        </p:txBody>
      </p:sp>
      <p:pic>
        <p:nvPicPr>
          <p:cNvPr id="4" name="Picture 3" descr="IOP Instruction from Memory">
            <a:extLst>
              <a:ext uri="{FF2B5EF4-FFF2-40B4-BE49-F238E27FC236}">
                <a16:creationId xmlns:a16="http://schemas.microsoft.com/office/drawing/2014/main" id="{C724C7F3-C840-A771-2750-C204276B3FD9}"/>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706245" y="2455330"/>
            <a:ext cx="5731510" cy="531495"/>
          </a:xfrm>
          <a:prstGeom prst="rect">
            <a:avLst/>
          </a:prstGeom>
          <a:noFill/>
          <a:ln>
            <a:noFill/>
          </a:ln>
        </p:spPr>
      </p:pic>
      <p:sp>
        <p:nvSpPr>
          <p:cNvPr id="7" name="TextBox 6">
            <a:extLst>
              <a:ext uri="{FF2B5EF4-FFF2-40B4-BE49-F238E27FC236}">
                <a16:creationId xmlns:a16="http://schemas.microsoft.com/office/drawing/2014/main" id="{902CF6BD-02C3-EA40-653B-9E1843CA9204}"/>
              </a:ext>
            </a:extLst>
          </p:cNvPr>
          <p:cNvSpPr txBox="1"/>
          <p:nvPr/>
        </p:nvSpPr>
        <p:spPr>
          <a:xfrm>
            <a:off x="186813" y="3786017"/>
            <a:ext cx="8681884" cy="2747612"/>
          </a:xfrm>
          <a:prstGeom prst="rect">
            <a:avLst/>
          </a:prstGeom>
          <a:noFill/>
        </p:spPr>
        <p:txBody>
          <a:bodyPr wrap="square">
            <a:spAutoFit/>
          </a:bodyPr>
          <a:lstStyle/>
          <a:p>
            <a:pPr marL="342900" lvl="0" indent="-342900" algn="just">
              <a:lnSpc>
                <a:spcPct val="107000"/>
              </a:lnSpc>
              <a:spcAft>
                <a:spcPts val="800"/>
              </a:spcAft>
              <a:buSzPts val="1000"/>
              <a:buFont typeface="Symbol" panose="05050102010706020507" pitchFamily="18" charset="2"/>
              <a:buChar char=""/>
              <a:tabLst>
                <a:tab pos="457200" algn="l"/>
              </a:tabLst>
            </a:pPr>
            <a:r>
              <a:rPr lang="en-IN" sz="1600" dirty="0">
                <a:solidFill>
                  <a:schemeClr val="dk1"/>
                </a:solidFill>
                <a:latin typeface="Tahoma" panose="020B0604030504040204" pitchFamily="34" charset="0"/>
                <a:ea typeface="Tahoma" panose="020B0604030504040204" pitchFamily="34" charset="0"/>
                <a:cs typeface="Tahoma" panose="020B0604030504040204" pitchFamily="34" charset="0"/>
              </a:rPr>
              <a:t>IO Opcode – the IO instruction to be executed on the device</a:t>
            </a:r>
          </a:p>
          <a:p>
            <a:pPr marL="342900" lvl="0" indent="-342900" algn="just">
              <a:lnSpc>
                <a:spcPct val="107000"/>
              </a:lnSpc>
              <a:spcAft>
                <a:spcPts val="800"/>
              </a:spcAft>
              <a:buSzPts val="1000"/>
              <a:buFont typeface="Symbol" panose="05050102010706020507" pitchFamily="18" charset="2"/>
              <a:buChar char=""/>
              <a:tabLst>
                <a:tab pos="457200" algn="l"/>
              </a:tabLst>
            </a:pPr>
            <a:r>
              <a:rPr lang="en-IN" sz="1600" dirty="0">
                <a:solidFill>
                  <a:schemeClr val="dk1"/>
                </a:solidFill>
                <a:latin typeface="Tahoma" panose="020B0604030504040204" pitchFamily="34" charset="0"/>
                <a:ea typeface="Tahoma" panose="020B0604030504040204" pitchFamily="34" charset="0"/>
                <a:cs typeface="Tahoma" panose="020B0604030504040204" pitchFamily="34" charset="0"/>
              </a:rPr>
              <a:t>If it is a Data Transfer instruction, the memory address for data transfer. For data transfer, IOP accesses memory via the system bus. It contends on the bus based on the bus arbitration logic design.</a:t>
            </a:r>
          </a:p>
          <a:p>
            <a:pPr marL="342900" lvl="0" indent="-342900" algn="just">
              <a:lnSpc>
                <a:spcPct val="107000"/>
              </a:lnSpc>
              <a:spcAft>
                <a:spcPts val="800"/>
              </a:spcAft>
              <a:buSzPts val="1000"/>
              <a:buFont typeface="Symbol" panose="05050102010706020507" pitchFamily="18" charset="2"/>
              <a:buChar char=""/>
              <a:tabLst>
                <a:tab pos="457200" algn="l"/>
              </a:tabLst>
            </a:pPr>
            <a:r>
              <a:rPr lang="en-IN" sz="1600" dirty="0">
                <a:solidFill>
                  <a:schemeClr val="dk1"/>
                </a:solidFill>
                <a:latin typeface="Tahoma" panose="020B0604030504040204" pitchFamily="34" charset="0"/>
                <a:ea typeface="Tahoma" panose="020B0604030504040204" pitchFamily="34" charset="0"/>
                <a:cs typeface="Tahoma" panose="020B0604030504040204" pitchFamily="34" charset="0"/>
              </a:rPr>
              <a:t>If it is a Data Transfer instruction, the size of the data transfer – Data transfer count</a:t>
            </a:r>
          </a:p>
          <a:p>
            <a:pPr marL="342900" lvl="0" indent="-342900" algn="just">
              <a:lnSpc>
                <a:spcPct val="107000"/>
              </a:lnSpc>
              <a:spcAft>
                <a:spcPts val="800"/>
              </a:spcAft>
              <a:buSzPts val="1000"/>
              <a:buFont typeface="Symbol" panose="05050102010706020507" pitchFamily="18" charset="2"/>
              <a:buChar char=""/>
              <a:tabLst>
                <a:tab pos="457200" algn="l"/>
              </a:tabLst>
            </a:pPr>
            <a:r>
              <a:rPr lang="en-IN" sz="1600" dirty="0">
                <a:solidFill>
                  <a:schemeClr val="dk1"/>
                </a:solidFill>
                <a:latin typeface="Tahoma" panose="020B0604030504040204" pitchFamily="34" charset="0"/>
                <a:ea typeface="Tahoma" panose="020B0604030504040204" pitchFamily="34" charset="0"/>
                <a:cs typeface="Tahoma" panose="020B0604030504040204" pitchFamily="34" charset="0"/>
              </a:rPr>
              <a:t>Control information – how this instruction to be executed in terms off error handling, interrupts etc. and also, whether any more instructions are chained and hence follows this instruction. This is a very useful feature. IT has bits assigned to indicate End of IO Program.</a:t>
            </a:r>
          </a:p>
        </p:txBody>
      </p:sp>
    </p:spTree>
    <p:extLst>
      <p:ext uri="{BB962C8B-B14F-4D97-AF65-F5344CB8AC3E}">
        <p14:creationId xmlns:p14="http://schemas.microsoft.com/office/powerpoint/2010/main" val="33903000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8" name="Google Shape;48;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15</a:t>
            </a:fld>
            <a:endParaRPr/>
          </a:p>
        </p:txBody>
      </p:sp>
      <p:sp>
        <p:nvSpPr>
          <p:cNvPr id="49" name="Google Shape;49;p11"/>
          <p:cNvSpPr txBox="1"/>
          <p:nvPr/>
        </p:nvSpPr>
        <p:spPr>
          <a:xfrm>
            <a:off x="517706" y="963409"/>
            <a:ext cx="8047703" cy="723209"/>
          </a:xfrm>
          <a:prstGeom prst="rect">
            <a:avLst/>
          </a:prstGeom>
          <a:noFill/>
          <a:ln>
            <a:noFill/>
          </a:ln>
        </p:spPr>
        <p:txBody>
          <a:bodyPr spcFirstLastPara="1" wrap="square" lIns="91425" tIns="33100" rIns="91425" bIns="45700" anchor="ctr" anchorCtr="0">
            <a:noAutofit/>
          </a:bodyPr>
          <a:lstStyle/>
          <a:p>
            <a:pPr marL="0" marR="0" lvl="0" indent="0" rtl="0">
              <a:lnSpc>
                <a:spcPct val="150000"/>
              </a:lnSpc>
              <a:spcBef>
                <a:spcPts val="0"/>
              </a:spcBef>
              <a:spcAft>
                <a:spcPts val="0"/>
              </a:spcAft>
              <a:buNone/>
            </a:pPr>
            <a:r>
              <a:rPr lang="en-US" sz="1800" b="1" i="0" u="none" strike="noStrike" cap="none" dirty="0">
                <a:solidFill>
                  <a:srgbClr val="000000"/>
                </a:solidFill>
                <a:latin typeface="Tahoma" panose="020B0604030504040204" pitchFamily="34" charset="0"/>
                <a:ea typeface="Tahoma" panose="020B0604030504040204" pitchFamily="34" charset="0"/>
                <a:cs typeface="Tahoma" panose="020B0604030504040204" pitchFamily="34" charset="0"/>
                <a:sym typeface="Times New Roman"/>
              </a:rPr>
              <a:t>IOP Instruction Categories </a:t>
            </a:r>
          </a:p>
        </p:txBody>
      </p:sp>
      <p:pic>
        <p:nvPicPr>
          <p:cNvPr id="50" name="Google Shape;50;p11"/>
          <p:cNvPicPr preferRelativeResize="0"/>
          <p:nvPr/>
        </p:nvPicPr>
        <p:blipFill rotWithShape="1">
          <a:blip r:embed="rId3">
            <a:alphaModFix/>
          </a:blip>
          <a:srcRect/>
          <a:stretch/>
        </p:blipFill>
        <p:spPr>
          <a:xfrm>
            <a:off x="521110" y="173569"/>
            <a:ext cx="1720645" cy="723209"/>
          </a:xfrm>
          <a:prstGeom prst="rect">
            <a:avLst/>
          </a:prstGeom>
          <a:noFill/>
          <a:ln>
            <a:noFill/>
          </a:ln>
        </p:spPr>
      </p:pic>
      <p:sp>
        <p:nvSpPr>
          <p:cNvPr id="2" name="Google Shape;49;p11">
            <a:extLst>
              <a:ext uri="{FF2B5EF4-FFF2-40B4-BE49-F238E27FC236}">
                <a16:creationId xmlns:a16="http://schemas.microsoft.com/office/drawing/2014/main" id="{10BC9981-9262-CCB6-EA9C-E5FD71C463C7}"/>
              </a:ext>
            </a:extLst>
          </p:cNvPr>
          <p:cNvSpPr txBox="1"/>
          <p:nvPr/>
        </p:nvSpPr>
        <p:spPr>
          <a:xfrm>
            <a:off x="517706" y="1514168"/>
            <a:ext cx="8047703" cy="4404852"/>
          </a:xfrm>
          <a:prstGeom prst="rect">
            <a:avLst/>
          </a:prstGeom>
          <a:noFill/>
          <a:ln>
            <a:noFill/>
          </a:ln>
        </p:spPr>
        <p:txBody>
          <a:bodyPr spcFirstLastPara="1" wrap="square" lIns="91425" tIns="33100" rIns="91425" bIns="45700" anchor="ctr" anchorCtr="0">
            <a:noAutofit/>
          </a:bodyPr>
          <a:lstStyle/>
          <a:p>
            <a:pPr marL="285750" marR="0" lvl="0" indent="-285750" algn="just" rtl="0">
              <a:lnSpc>
                <a:spcPct val="150000"/>
              </a:lnSpc>
              <a:spcBef>
                <a:spcPts val="0"/>
              </a:spcBef>
              <a:spcAft>
                <a:spcPts val="0"/>
              </a:spcAft>
              <a:buFont typeface="Arial" panose="020B0604020202020204" pitchFamily="34" charset="0"/>
              <a:buChar char="•"/>
            </a:pPr>
            <a:r>
              <a:rPr lang="en-US" sz="180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Times New Roman"/>
              </a:rPr>
              <a:t>Data transfer instructions - for doing data transfer.</a:t>
            </a:r>
          </a:p>
          <a:p>
            <a:pPr marL="285750" marR="0" lvl="0" indent="-285750" algn="just" rtl="0">
              <a:lnSpc>
                <a:spcPct val="150000"/>
              </a:lnSpc>
              <a:spcBef>
                <a:spcPts val="0"/>
              </a:spcBef>
              <a:spcAft>
                <a:spcPts val="0"/>
              </a:spcAft>
              <a:buFont typeface="Arial" panose="020B0604020202020204" pitchFamily="34" charset="0"/>
              <a:buChar char="•"/>
            </a:pPr>
            <a:r>
              <a:rPr lang="en-US" sz="180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Times New Roman"/>
              </a:rPr>
              <a:t>Branch instructions - allow the IOP to fetch the next CCW form a specified memory location instead of from the contiguous location</a:t>
            </a:r>
          </a:p>
          <a:p>
            <a:pPr marL="285750" marR="0" lvl="0" indent="-285750" algn="just" rtl="0">
              <a:lnSpc>
                <a:spcPct val="150000"/>
              </a:lnSpc>
              <a:spcBef>
                <a:spcPts val="0"/>
              </a:spcBef>
              <a:spcAft>
                <a:spcPts val="0"/>
              </a:spcAft>
              <a:buFont typeface="Arial" panose="020B0604020202020204" pitchFamily="34" charset="0"/>
              <a:buChar char="•"/>
            </a:pPr>
            <a:r>
              <a:rPr lang="en-US" sz="180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Times New Roman"/>
              </a:rPr>
              <a:t>Arithmetic and logical instructions – facilitate the calculation of memory addresses, IO Device priorities and so on</a:t>
            </a:r>
          </a:p>
          <a:p>
            <a:pPr marL="285750" marR="0" lvl="0" indent="-285750" algn="just" rtl="0">
              <a:lnSpc>
                <a:spcPct val="150000"/>
              </a:lnSpc>
              <a:spcBef>
                <a:spcPts val="0"/>
              </a:spcBef>
              <a:spcAft>
                <a:spcPts val="0"/>
              </a:spcAft>
              <a:buFont typeface="Arial" panose="020B0604020202020204" pitchFamily="34" charset="0"/>
              <a:buChar char="•"/>
            </a:pPr>
            <a:r>
              <a:rPr lang="en-US" sz="180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Times New Roman"/>
              </a:rPr>
              <a:t>IO Device Control instructions - These are not data transfer ones; these are transmitted to the device and specify functions peculiar to that device. Ex: seek, rewind, Top of form etc.</a:t>
            </a:r>
          </a:p>
          <a:p>
            <a:pPr marL="0" marR="0" lvl="0" indent="0" algn="just" rtl="0">
              <a:lnSpc>
                <a:spcPct val="150000"/>
              </a:lnSpc>
              <a:spcBef>
                <a:spcPts val="0"/>
              </a:spcBef>
              <a:spcAft>
                <a:spcPts val="0"/>
              </a:spcAft>
              <a:buNone/>
            </a:pPr>
            <a:endParaRPr lang="en-US" sz="180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Times New Roman"/>
            </a:endParaRPr>
          </a:p>
        </p:txBody>
      </p:sp>
    </p:spTree>
    <p:extLst>
      <p:ext uri="{BB962C8B-B14F-4D97-AF65-F5344CB8AC3E}">
        <p14:creationId xmlns:p14="http://schemas.microsoft.com/office/powerpoint/2010/main" val="16297362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8" name="Google Shape;48;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16</a:t>
            </a:fld>
            <a:endParaRPr/>
          </a:p>
        </p:txBody>
      </p:sp>
      <p:sp>
        <p:nvSpPr>
          <p:cNvPr id="49" name="Google Shape;49;p11"/>
          <p:cNvSpPr txBox="1"/>
          <p:nvPr/>
        </p:nvSpPr>
        <p:spPr>
          <a:xfrm>
            <a:off x="517706" y="963409"/>
            <a:ext cx="8047703" cy="723209"/>
          </a:xfrm>
          <a:prstGeom prst="rect">
            <a:avLst/>
          </a:prstGeom>
          <a:noFill/>
          <a:ln>
            <a:noFill/>
          </a:ln>
        </p:spPr>
        <p:txBody>
          <a:bodyPr spcFirstLastPara="1" wrap="square" lIns="91425" tIns="33100" rIns="91425" bIns="45700" anchor="ctr" anchorCtr="0">
            <a:noAutofit/>
          </a:bodyPr>
          <a:lstStyle/>
          <a:p>
            <a:pPr marL="0" marR="0" lvl="0" indent="0" rtl="0">
              <a:lnSpc>
                <a:spcPct val="150000"/>
              </a:lnSpc>
              <a:spcBef>
                <a:spcPts val="0"/>
              </a:spcBef>
              <a:spcAft>
                <a:spcPts val="0"/>
              </a:spcAft>
              <a:buNone/>
            </a:pPr>
            <a:r>
              <a:rPr lang="en-US" sz="1800" b="1" i="0" u="none" strike="noStrike" cap="none" dirty="0">
                <a:solidFill>
                  <a:srgbClr val="000000"/>
                </a:solidFill>
                <a:latin typeface="Tahoma" panose="020B0604030504040204" pitchFamily="34" charset="0"/>
                <a:ea typeface="Tahoma" panose="020B0604030504040204" pitchFamily="34" charset="0"/>
                <a:cs typeface="Tahoma" panose="020B0604030504040204" pitchFamily="34" charset="0"/>
                <a:sym typeface="Times New Roman"/>
              </a:rPr>
              <a:t>Communication channel between CPU and IOP </a:t>
            </a:r>
          </a:p>
        </p:txBody>
      </p:sp>
      <p:pic>
        <p:nvPicPr>
          <p:cNvPr id="50" name="Google Shape;50;p11"/>
          <p:cNvPicPr preferRelativeResize="0"/>
          <p:nvPr/>
        </p:nvPicPr>
        <p:blipFill rotWithShape="1">
          <a:blip r:embed="rId3">
            <a:alphaModFix/>
          </a:blip>
          <a:srcRect/>
          <a:stretch/>
        </p:blipFill>
        <p:spPr>
          <a:xfrm>
            <a:off x="521110" y="173569"/>
            <a:ext cx="1720645" cy="723209"/>
          </a:xfrm>
          <a:prstGeom prst="rect">
            <a:avLst/>
          </a:prstGeom>
          <a:noFill/>
          <a:ln>
            <a:noFill/>
          </a:ln>
        </p:spPr>
      </p:pic>
      <p:sp>
        <p:nvSpPr>
          <p:cNvPr id="2" name="Google Shape;49;p11">
            <a:extLst>
              <a:ext uri="{FF2B5EF4-FFF2-40B4-BE49-F238E27FC236}">
                <a16:creationId xmlns:a16="http://schemas.microsoft.com/office/drawing/2014/main" id="{10BC9981-9262-CCB6-EA9C-E5FD71C463C7}"/>
              </a:ext>
            </a:extLst>
          </p:cNvPr>
          <p:cNvSpPr txBox="1"/>
          <p:nvPr/>
        </p:nvSpPr>
        <p:spPr>
          <a:xfrm>
            <a:off x="517706" y="1514168"/>
            <a:ext cx="8047703" cy="3667432"/>
          </a:xfrm>
          <a:prstGeom prst="rect">
            <a:avLst/>
          </a:prstGeom>
          <a:noFill/>
          <a:ln>
            <a:noFill/>
          </a:ln>
        </p:spPr>
        <p:txBody>
          <a:bodyPr spcFirstLastPara="1" wrap="square" lIns="91425" tIns="33100" rIns="91425" bIns="45700" anchor="ctr" anchorCtr="0">
            <a:noAutofit/>
          </a:bodyPr>
          <a:lstStyle/>
          <a:p>
            <a:pPr marL="0" marR="0" lvl="0" indent="0" algn="just" rtl="0">
              <a:lnSpc>
                <a:spcPct val="150000"/>
              </a:lnSpc>
              <a:spcBef>
                <a:spcPts val="0"/>
              </a:spcBef>
              <a:spcAft>
                <a:spcPts val="0"/>
              </a:spcAft>
              <a:buNone/>
            </a:pPr>
            <a:r>
              <a:rPr lang="en-US" sz="180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Times New Roman"/>
              </a:rPr>
              <a:t>There is a communication channel between IOP and CPU to perform task which come under computer architecture. This channel explains the commands executed by IOP and CPU while performing some programs. The CPU do not executes the instructions but it assigns the task of initiating operations, the instructions are executed by IOP. I/O transfer is instructed by CPU. The IOP asks for CPU through interrupt. This channel starts by CPU, by giving “test IOP path” instruction to IOP and then the communication begins.</a:t>
            </a:r>
          </a:p>
        </p:txBody>
      </p:sp>
    </p:spTree>
    <p:extLst>
      <p:ext uri="{BB962C8B-B14F-4D97-AF65-F5344CB8AC3E}">
        <p14:creationId xmlns:p14="http://schemas.microsoft.com/office/powerpoint/2010/main" val="9339614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8" name="Google Shape;48;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17</a:t>
            </a:fld>
            <a:endParaRPr/>
          </a:p>
        </p:txBody>
      </p:sp>
      <p:sp>
        <p:nvSpPr>
          <p:cNvPr id="49" name="Google Shape;49;p11"/>
          <p:cNvSpPr txBox="1"/>
          <p:nvPr/>
        </p:nvSpPr>
        <p:spPr>
          <a:xfrm>
            <a:off x="517706" y="963409"/>
            <a:ext cx="8047703" cy="723209"/>
          </a:xfrm>
          <a:prstGeom prst="rect">
            <a:avLst/>
          </a:prstGeom>
          <a:noFill/>
          <a:ln>
            <a:noFill/>
          </a:ln>
        </p:spPr>
        <p:txBody>
          <a:bodyPr spcFirstLastPara="1" wrap="square" lIns="91425" tIns="33100" rIns="91425" bIns="45700" anchor="ctr" anchorCtr="0">
            <a:noAutofit/>
          </a:bodyPr>
          <a:lstStyle/>
          <a:p>
            <a:pPr marL="0" marR="0" lvl="0" indent="0" rtl="0">
              <a:lnSpc>
                <a:spcPct val="150000"/>
              </a:lnSpc>
              <a:spcBef>
                <a:spcPts val="0"/>
              </a:spcBef>
              <a:spcAft>
                <a:spcPts val="0"/>
              </a:spcAft>
              <a:buNone/>
            </a:pPr>
            <a:r>
              <a:rPr lang="en-US" sz="1800" b="1" i="0" u="none" strike="noStrike" cap="none" dirty="0">
                <a:solidFill>
                  <a:srgbClr val="000000"/>
                </a:solidFill>
                <a:latin typeface="Tahoma" panose="020B0604030504040204" pitchFamily="34" charset="0"/>
                <a:ea typeface="Tahoma" panose="020B0604030504040204" pitchFamily="34" charset="0"/>
                <a:cs typeface="Tahoma" panose="020B0604030504040204" pitchFamily="34" charset="0"/>
                <a:sym typeface="Times New Roman"/>
              </a:rPr>
              <a:t>Communication channel between CPU and IOP (Cont..) </a:t>
            </a:r>
          </a:p>
        </p:txBody>
      </p:sp>
      <p:pic>
        <p:nvPicPr>
          <p:cNvPr id="50" name="Google Shape;50;p11"/>
          <p:cNvPicPr preferRelativeResize="0"/>
          <p:nvPr/>
        </p:nvPicPr>
        <p:blipFill rotWithShape="1">
          <a:blip r:embed="rId3">
            <a:alphaModFix/>
          </a:blip>
          <a:srcRect/>
          <a:stretch/>
        </p:blipFill>
        <p:spPr>
          <a:xfrm>
            <a:off x="521110" y="173569"/>
            <a:ext cx="1720645" cy="723209"/>
          </a:xfrm>
          <a:prstGeom prst="rect">
            <a:avLst/>
          </a:prstGeom>
          <a:noFill/>
          <a:ln>
            <a:noFill/>
          </a:ln>
        </p:spPr>
      </p:pic>
      <p:sp>
        <p:nvSpPr>
          <p:cNvPr id="2" name="Google Shape;49;p11">
            <a:extLst>
              <a:ext uri="{FF2B5EF4-FFF2-40B4-BE49-F238E27FC236}">
                <a16:creationId xmlns:a16="http://schemas.microsoft.com/office/drawing/2014/main" id="{10BC9981-9262-CCB6-EA9C-E5FD71C463C7}"/>
              </a:ext>
            </a:extLst>
          </p:cNvPr>
          <p:cNvSpPr txBox="1"/>
          <p:nvPr/>
        </p:nvSpPr>
        <p:spPr>
          <a:xfrm>
            <a:off x="517706" y="1514168"/>
            <a:ext cx="8047703" cy="2182761"/>
          </a:xfrm>
          <a:prstGeom prst="rect">
            <a:avLst/>
          </a:prstGeom>
          <a:noFill/>
          <a:ln>
            <a:noFill/>
          </a:ln>
        </p:spPr>
        <p:txBody>
          <a:bodyPr spcFirstLastPara="1" wrap="square" lIns="91425" tIns="33100" rIns="91425" bIns="45700" anchor="ctr" anchorCtr="0">
            <a:noAutofit/>
          </a:bodyPr>
          <a:lstStyle/>
          <a:p>
            <a:pPr marL="0" marR="0" lvl="0" indent="0" algn="just" rtl="0">
              <a:lnSpc>
                <a:spcPct val="150000"/>
              </a:lnSpc>
              <a:spcBef>
                <a:spcPts val="0"/>
              </a:spcBef>
              <a:spcAft>
                <a:spcPts val="0"/>
              </a:spcAft>
              <a:buNone/>
            </a:pPr>
            <a:endParaRPr lang="en-US"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Times New Roman"/>
            </a:endParaRPr>
          </a:p>
        </p:txBody>
      </p:sp>
      <p:pic>
        <p:nvPicPr>
          <p:cNvPr id="3" name="Picture 2">
            <a:extLst>
              <a:ext uri="{FF2B5EF4-FFF2-40B4-BE49-F238E27FC236}">
                <a16:creationId xmlns:a16="http://schemas.microsoft.com/office/drawing/2014/main" id="{BF5AB59A-AE4A-099F-9697-8785B62A47D1}"/>
              </a:ext>
            </a:extLst>
          </p:cNvPr>
          <p:cNvPicPr>
            <a:picLocks noChangeAspect="1"/>
          </p:cNvPicPr>
          <p:nvPr/>
        </p:nvPicPr>
        <p:blipFill>
          <a:blip r:embed="rId4">
            <a:biLevel thresh="75000"/>
            <a:extLst>
              <a:ext uri="{BEBA8EAE-BF5A-486C-A8C5-ECC9F3942E4B}">
                <a14:imgProps xmlns:a14="http://schemas.microsoft.com/office/drawing/2010/main">
                  <a14:imgLayer r:embed="rId5">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2466657" y="1669518"/>
            <a:ext cx="4210685" cy="3931920"/>
          </a:xfrm>
          <a:prstGeom prst="rect">
            <a:avLst/>
          </a:prstGeom>
          <a:noFill/>
          <a:ln>
            <a:noFill/>
          </a:ln>
        </p:spPr>
      </p:pic>
      <p:sp>
        <p:nvSpPr>
          <p:cNvPr id="5" name="TextBox 4">
            <a:extLst>
              <a:ext uri="{FF2B5EF4-FFF2-40B4-BE49-F238E27FC236}">
                <a16:creationId xmlns:a16="http://schemas.microsoft.com/office/drawing/2014/main" id="{2259545A-6A14-4079-EB9A-C011F6E2F142}"/>
              </a:ext>
            </a:extLst>
          </p:cNvPr>
          <p:cNvSpPr txBox="1"/>
          <p:nvPr/>
        </p:nvSpPr>
        <p:spPr>
          <a:xfrm>
            <a:off x="2286000" y="5789739"/>
            <a:ext cx="4572000" cy="312650"/>
          </a:xfrm>
          <a:prstGeom prst="rect">
            <a:avLst/>
          </a:prstGeom>
          <a:noFill/>
        </p:spPr>
        <p:txBody>
          <a:bodyPr wrap="square">
            <a:spAutoFit/>
          </a:bodyPr>
          <a:lstStyle/>
          <a:p>
            <a:pPr algn="ctr">
              <a:lnSpc>
                <a:spcPct val="107000"/>
              </a:lnSpc>
              <a:spcAft>
                <a:spcPts val="800"/>
              </a:spcAft>
            </a:pPr>
            <a:r>
              <a:rPr lang="en-IN" sz="1400" dirty="0">
                <a:effectLst/>
                <a:latin typeface="Calibri" panose="020F0502020204030204" pitchFamily="34" charset="0"/>
                <a:ea typeface="Calibri" panose="020F0502020204030204" pitchFamily="34" charset="0"/>
                <a:cs typeface="Times New Roman" panose="02020603050405020304" pitchFamily="18" charset="0"/>
              </a:rPr>
              <a:t>Communication channel between IOP and CPU</a:t>
            </a:r>
          </a:p>
        </p:txBody>
      </p:sp>
    </p:spTree>
    <p:extLst>
      <p:ext uri="{BB962C8B-B14F-4D97-AF65-F5344CB8AC3E}">
        <p14:creationId xmlns:p14="http://schemas.microsoft.com/office/powerpoint/2010/main" val="30804655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8" name="Google Shape;48;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18</a:t>
            </a:fld>
            <a:endParaRPr/>
          </a:p>
        </p:txBody>
      </p:sp>
      <p:sp>
        <p:nvSpPr>
          <p:cNvPr id="49" name="Google Shape;49;p11"/>
          <p:cNvSpPr txBox="1"/>
          <p:nvPr/>
        </p:nvSpPr>
        <p:spPr>
          <a:xfrm>
            <a:off x="517706" y="963409"/>
            <a:ext cx="8047703" cy="723209"/>
          </a:xfrm>
          <a:prstGeom prst="rect">
            <a:avLst/>
          </a:prstGeom>
          <a:noFill/>
          <a:ln>
            <a:noFill/>
          </a:ln>
        </p:spPr>
        <p:txBody>
          <a:bodyPr spcFirstLastPara="1" wrap="square" lIns="91425" tIns="33100" rIns="91425" bIns="45700" anchor="ctr" anchorCtr="0">
            <a:noAutofit/>
          </a:bodyPr>
          <a:lstStyle/>
          <a:p>
            <a:pPr marL="0" marR="0" lvl="0" indent="0" rtl="0">
              <a:lnSpc>
                <a:spcPct val="150000"/>
              </a:lnSpc>
              <a:spcBef>
                <a:spcPts val="0"/>
              </a:spcBef>
              <a:spcAft>
                <a:spcPts val="0"/>
              </a:spcAft>
              <a:buNone/>
            </a:pPr>
            <a:r>
              <a:rPr lang="en-US" sz="1800" b="1" i="0" u="none" strike="noStrike" cap="none" dirty="0">
                <a:solidFill>
                  <a:srgbClr val="000000"/>
                </a:solidFill>
                <a:latin typeface="Tahoma" panose="020B0604030504040204" pitchFamily="34" charset="0"/>
                <a:ea typeface="Tahoma" panose="020B0604030504040204" pitchFamily="34" charset="0"/>
                <a:cs typeface="Tahoma" panose="020B0604030504040204" pitchFamily="34" charset="0"/>
                <a:sym typeface="Times New Roman"/>
              </a:rPr>
              <a:t>Communication channel between CPU and IOP (Cont..) </a:t>
            </a:r>
          </a:p>
        </p:txBody>
      </p:sp>
      <p:pic>
        <p:nvPicPr>
          <p:cNvPr id="50" name="Google Shape;50;p11"/>
          <p:cNvPicPr preferRelativeResize="0"/>
          <p:nvPr/>
        </p:nvPicPr>
        <p:blipFill rotWithShape="1">
          <a:blip r:embed="rId3">
            <a:alphaModFix/>
          </a:blip>
          <a:srcRect/>
          <a:stretch/>
        </p:blipFill>
        <p:spPr>
          <a:xfrm>
            <a:off x="521110" y="173569"/>
            <a:ext cx="1720645" cy="723209"/>
          </a:xfrm>
          <a:prstGeom prst="rect">
            <a:avLst/>
          </a:prstGeom>
          <a:noFill/>
          <a:ln>
            <a:noFill/>
          </a:ln>
        </p:spPr>
      </p:pic>
      <p:sp>
        <p:nvSpPr>
          <p:cNvPr id="2" name="Google Shape;49;p11">
            <a:extLst>
              <a:ext uri="{FF2B5EF4-FFF2-40B4-BE49-F238E27FC236}">
                <a16:creationId xmlns:a16="http://schemas.microsoft.com/office/drawing/2014/main" id="{10BC9981-9262-CCB6-EA9C-E5FD71C463C7}"/>
              </a:ext>
            </a:extLst>
          </p:cNvPr>
          <p:cNvSpPr txBox="1"/>
          <p:nvPr/>
        </p:nvSpPr>
        <p:spPr>
          <a:xfrm>
            <a:off x="517706" y="1761893"/>
            <a:ext cx="8047703" cy="3360713"/>
          </a:xfrm>
          <a:prstGeom prst="rect">
            <a:avLst/>
          </a:prstGeom>
          <a:noFill/>
          <a:ln>
            <a:noFill/>
          </a:ln>
        </p:spPr>
        <p:txBody>
          <a:bodyPr spcFirstLastPara="1" wrap="square" lIns="91425" tIns="33100" rIns="91425" bIns="45700" anchor="ctr" anchorCtr="0">
            <a:noAutofit/>
          </a:bodyPr>
          <a:lstStyle/>
          <a:p>
            <a:pPr algn="just">
              <a:lnSpc>
                <a:spcPct val="107000"/>
              </a:lnSpc>
              <a:spcAft>
                <a:spcPts val="800"/>
              </a:spcAft>
            </a:pPr>
            <a:r>
              <a:rPr lang="en-IN" sz="1800" dirty="0">
                <a:solidFill>
                  <a:schemeClr val="dk1"/>
                </a:solidFill>
                <a:latin typeface="Tahoma" panose="020B0604030504040204" pitchFamily="34" charset="0"/>
                <a:ea typeface="Tahoma" panose="020B0604030504040204" pitchFamily="34" charset="0"/>
                <a:cs typeface="Tahoma" panose="020B0604030504040204" pitchFamily="34" charset="0"/>
              </a:rPr>
              <a:t>Whenever CPU gets interrupt from IOP to access memory, it sends test path instruction to IOP. IOP executes and check for status, if the status given to CPU is OK, then CPU gives start instruction to IOP and gives it some control and get back to some another (or same) program, after that IOP is able to access memory for its program. Now IOP start controlling I/O transfer using DMA and create another status report as well. AS soon as this I/O transfer completes IOP once again send interrupt to CPU, CPU again request for status of IOP, IOP check status word from memory location and gives it to CPU. Now CPU check the correctness of status and continues with the same process.</a:t>
            </a:r>
          </a:p>
        </p:txBody>
      </p:sp>
    </p:spTree>
    <p:extLst>
      <p:ext uri="{BB962C8B-B14F-4D97-AF65-F5344CB8AC3E}">
        <p14:creationId xmlns:p14="http://schemas.microsoft.com/office/powerpoint/2010/main" val="30232641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3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19</a:t>
            </a:fld>
            <a:endParaRPr/>
          </a:p>
        </p:txBody>
      </p:sp>
      <p:pic>
        <p:nvPicPr>
          <p:cNvPr id="264" name="Google Shape;264;p34"/>
          <p:cNvPicPr preferRelativeResize="0"/>
          <p:nvPr/>
        </p:nvPicPr>
        <p:blipFill rotWithShape="1">
          <a:blip r:embed="rId3">
            <a:alphaModFix/>
          </a:blip>
          <a:srcRect/>
          <a:stretch/>
        </p:blipFill>
        <p:spPr>
          <a:xfrm>
            <a:off x="521110" y="173569"/>
            <a:ext cx="1720645" cy="723209"/>
          </a:xfrm>
          <a:prstGeom prst="rect">
            <a:avLst/>
          </a:prstGeom>
          <a:noFill/>
          <a:ln>
            <a:noFill/>
          </a:ln>
        </p:spPr>
      </p:pic>
      <p:sp>
        <p:nvSpPr>
          <p:cNvPr id="265" name="Google Shape;265;p34"/>
          <p:cNvSpPr/>
          <p:nvPr/>
        </p:nvSpPr>
        <p:spPr>
          <a:xfrm>
            <a:off x="478302" y="2996419"/>
            <a:ext cx="8088923" cy="1446550"/>
          </a:xfrm>
          <a:prstGeom prst="rect">
            <a:avLst/>
          </a:prstGeom>
          <a:noFill/>
          <a:ln>
            <a:noFill/>
          </a:ln>
        </p:spPr>
        <p:txBody>
          <a:bodyPr spcFirstLastPara="1" wrap="square" lIns="91425" tIns="45700" rIns="91425" bIns="45700" anchor="t" anchorCtr="0">
            <a:spAutoFit/>
          </a:bodyPr>
          <a:lstStyle/>
          <a:p>
            <a:pPr marL="914400" marR="0" lvl="1" indent="-317500" algn="ctr" rtl="0">
              <a:lnSpc>
                <a:spcPct val="100000"/>
              </a:lnSpc>
              <a:spcBef>
                <a:spcPts val="0"/>
              </a:spcBef>
              <a:spcAft>
                <a:spcPts val="0"/>
              </a:spcAft>
              <a:buNone/>
            </a:pPr>
            <a:r>
              <a:rPr lang="en-US" sz="8800" b="1"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Thank You</a:t>
            </a:r>
            <a:endParaRPr sz="8800" b="1"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8" name="Google Shape;48;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2</a:t>
            </a:fld>
            <a:endParaRPr/>
          </a:p>
        </p:txBody>
      </p:sp>
      <p:sp>
        <p:nvSpPr>
          <p:cNvPr id="49" name="Google Shape;49;p11"/>
          <p:cNvSpPr txBox="1"/>
          <p:nvPr/>
        </p:nvSpPr>
        <p:spPr>
          <a:xfrm>
            <a:off x="517706" y="963409"/>
            <a:ext cx="8047703" cy="723209"/>
          </a:xfrm>
          <a:prstGeom prst="rect">
            <a:avLst/>
          </a:prstGeom>
          <a:noFill/>
          <a:ln>
            <a:noFill/>
          </a:ln>
        </p:spPr>
        <p:txBody>
          <a:bodyPr spcFirstLastPara="1" wrap="square" lIns="91425" tIns="33100" rIns="91425" bIns="45700" anchor="ctr" anchorCtr="0">
            <a:noAutofit/>
          </a:bodyPr>
          <a:lstStyle/>
          <a:p>
            <a:pPr marL="0" marR="0" lvl="0" indent="0" rtl="0">
              <a:lnSpc>
                <a:spcPct val="150000"/>
              </a:lnSpc>
              <a:spcBef>
                <a:spcPts val="0"/>
              </a:spcBef>
              <a:spcAft>
                <a:spcPts val="0"/>
              </a:spcAft>
              <a:buNone/>
            </a:pPr>
            <a:r>
              <a:rPr lang="en-US" sz="1800" b="1" i="0" u="none" strike="noStrike" cap="none" dirty="0">
                <a:solidFill>
                  <a:srgbClr val="000000"/>
                </a:solidFill>
                <a:latin typeface="Tahoma" panose="020B0604030504040204" pitchFamily="34" charset="0"/>
                <a:ea typeface="Tahoma" panose="020B0604030504040204" pitchFamily="34" charset="0"/>
                <a:cs typeface="Tahoma" panose="020B0604030504040204" pitchFamily="34" charset="0"/>
                <a:sym typeface="Times New Roman"/>
              </a:rPr>
              <a:t>What is Input-Output Processor (IOP)? </a:t>
            </a:r>
          </a:p>
        </p:txBody>
      </p:sp>
      <p:pic>
        <p:nvPicPr>
          <p:cNvPr id="50" name="Google Shape;50;p11"/>
          <p:cNvPicPr preferRelativeResize="0"/>
          <p:nvPr/>
        </p:nvPicPr>
        <p:blipFill rotWithShape="1">
          <a:blip r:embed="rId3">
            <a:alphaModFix/>
          </a:blip>
          <a:srcRect/>
          <a:stretch/>
        </p:blipFill>
        <p:spPr>
          <a:xfrm>
            <a:off x="521110" y="173569"/>
            <a:ext cx="1720645" cy="723209"/>
          </a:xfrm>
          <a:prstGeom prst="rect">
            <a:avLst/>
          </a:prstGeom>
          <a:noFill/>
          <a:ln>
            <a:noFill/>
          </a:ln>
        </p:spPr>
      </p:pic>
      <p:sp>
        <p:nvSpPr>
          <p:cNvPr id="2" name="Google Shape;49;p11">
            <a:extLst>
              <a:ext uri="{FF2B5EF4-FFF2-40B4-BE49-F238E27FC236}">
                <a16:creationId xmlns:a16="http://schemas.microsoft.com/office/drawing/2014/main" id="{10BC9981-9262-CCB6-EA9C-E5FD71C463C7}"/>
              </a:ext>
            </a:extLst>
          </p:cNvPr>
          <p:cNvSpPr txBox="1"/>
          <p:nvPr/>
        </p:nvSpPr>
        <p:spPr>
          <a:xfrm>
            <a:off x="517706" y="1386196"/>
            <a:ext cx="8047703" cy="3067817"/>
          </a:xfrm>
          <a:prstGeom prst="rect">
            <a:avLst/>
          </a:prstGeom>
          <a:noFill/>
          <a:ln>
            <a:noFill/>
          </a:ln>
        </p:spPr>
        <p:txBody>
          <a:bodyPr spcFirstLastPara="1" wrap="square" lIns="91425" tIns="33100" rIns="91425" bIns="45700" anchor="ctr" anchorCtr="0">
            <a:noAutofit/>
          </a:bodyPr>
          <a:lstStyle/>
          <a:p>
            <a:pPr marL="0" marR="0" lvl="0" indent="0" algn="just" rtl="0">
              <a:lnSpc>
                <a:spcPct val="150000"/>
              </a:lnSpc>
              <a:spcBef>
                <a:spcPts val="0"/>
              </a:spcBef>
              <a:spcAft>
                <a:spcPts val="0"/>
              </a:spcAft>
              <a:buNone/>
            </a:pPr>
            <a:r>
              <a:rPr lang="en-US" sz="180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Times New Roman"/>
              </a:rPr>
              <a:t>An input-output processor (IOP) is a processor with direct memory access capability. In this, the computer system is divided into a memory unit and number of processors. Each IOP controls and manage the input-output tasks. The IOP is similar to CPU except that it handles only the details of I/O processing.</a:t>
            </a:r>
            <a:endParaRPr sz="180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Times New Roman"/>
            </a:endParaRPr>
          </a:p>
        </p:txBody>
      </p:sp>
    </p:spTree>
    <p:extLst>
      <p:ext uri="{BB962C8B-B14F-4D97-AF65-F5344CB8AC3E}">
        <p14:creationId xmlns:p14="http://schemas.microsoft.com/office/powerpoint/2010/main" val="16107960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8" name="Google Shape;48;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3</a:t>
            </a:fld>
            <a:endParaRPr/>
          </a:p>
        </p:txBody>
      </p:sp>
      <p:sp>
        <p:nvSpPr>
          <p:cNvPr id="49" name="Google Shape;49;p11"/>
          <p:cNvSpPr txBox="1"/>
          <p:nvPr/>
        </p:nvSpPr>
        <p:spPr>
          <a:xfrm>
            <a:off x="517706" y="963409"/>
            <a:ext cx="8047703" cy="723209"/>
          </a:xfrm>
          <a:prstGeom prst="rect">
            <a:avLst/>
          </a:prstGeom>
          <a:noFill/>
          <a:ln>
            <a:noFill/>
          </a:ln>
        </p:spPr>
        <p:txBody>
          <a:bodyPr spcFirstLastPara="1" wrap="square" lIns="91425" tIns="33100" rIns="91425" bIns="45700" anchor="ctr" anchorCtr="0">
            <a:noAutofit/>
          </a:bodyPr>
          <a:lstStyle/>
          <a:p>
            <a:pPr marL="0" marR="0" lvl="0" indent="0" rtl="0">
              <a:lnSpc>
                <a:spcPct val="150000"/>
              </a:lnSpc>
              <a:spcBef>
                <a:spcPts val="0"/>
              </a:spcBef>
              <a:spcAft>
                <a:spcPts val="0"/>
              </a:spcAft>
              <a:buNone/>
            </a:pPr>
            <a:r>
              <a:rPr lang="en-US" sz="1800" b="1" i="0" u="none" strike="noStrike" cap="none" dirty="0">
                <a:solidFill>
                  <a:srgbClr val="000000"/>
                </a:solidFill>
                <a:latin typeface="Tahoma" panose="020B0604030504040204" pitchFamily="34" charset="0"/>
                <a:ea typeface="Tahoma" panose="020B0604030504040204" pitchFamily="34" charset="0"/>
                <a:cs typeface="Tahoma" panose="020B0604030504040204" pitchFamily="34" charset="0"/>
                <a:sym typeface="Times New Roman"/>
              </a:rPr>
              <a:t>Input-Output Processor (IOP)</a:t>
            </a:r>
          </a:p>
        </p:txBody>
      </p:sp>
      <p:pic>
        <p:nvPicPr>
          <p:cNvPr id="50" name="Google Shape;50;p11"/>
          <p:cNvPicPr preferRelativeResize="0"/>
          <p:nvPr/>
        </p:nvPicPr>
        <p:blipFill rotWithShape="1">
          <a:blip r:embed="rId3">
            <a:alphaModFix/>
          </a:blip>
          <a:srcRect/>
          <a:stretch/>
        </p:blipFill>
        <p:spPr>
          <a:xfrm>
            <a:off x="521110" y="173569"/>
            <a:ext cx="1720645" cy="723209"/>
          </a:xfrm>
          <a:prstGeom prst="rect">
            <a:avLst/>
          </a:prstGeom>
          <a:noFill/>
          <a:ln>
            <a:noFill/>
          </a:ln>
        </p:spPr>
      </p:pic>
      <p:sp>
        <p:nvSpPr>
          <p:cNvPr id="2" name="Google Shape;49;p11">
            <a:extLst>
              <a:ext uri="{FF2B5EF4-FFF2-40B4-BE49-F238E27FC236}">
                <a16:creationId xmlns:a16="http://schemas.microsoft.com/office/drawing/2014/main" id="{10BC9981-9262-CCB6-EA9C-E5FD71C463C7}"/>
              </a:ext>
            </a:extLst>
          </p:cNvPr>
          <p:cNvSpPr txBox="1"/>
          <p:nvPr/>
        </p:nvSpPr>
        <p:spPr>
          <a:xfrm>
            <a:off x="517706" y="1386195"/>
            <a:ext cx="8047703" cy="4508395"/>
          </a:xfrm>
          <a:prstGeom prst="rect">
            <a:avLst/>
          </a:prstGeom>
          <a:noFill/>
          <a:ln>
            <a:noFill/>
          </a:ln>
        </p:spPr>
        <p:txBody>
          <a:bodyPr spcFirstLastPara="1" wrap="square" lIns="91425" tIns="33100" rIns="91425" bIns="45700" anchor="ctr" anchorCtr="0">
            <a:noAutofit/>
          </a:bodyPr>
          <a:lstStyle/>
          <a:p>
            <a:pPr marL="0" marR="0" lvl="0" indent="0" algn="just" rtl="0">
              <a:lnSpc>
                <a:spcPct val="150000"/>
              </a:lnSpc>
              <a:spcBef>
                <a:spcPts val="0"/>
              </a:spcBef>
              <a:spcAft>
                <a:spcPts val="0"/>
              </a:spcAft>
              <a:buNone/>
            </a:pPr>
            <a:r>
              <a:rPr lang="en-US" sz="180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Times New Roman"/>
              </a:rPr>
              <a:t>Input Output processors (IOP) are an extension to the DMA concept of I/O Operation. As the name implies, I/O processors have some processing capacity for serving the device controllers connected to it. IOPs can decode and execute I/O instruction. These instructions are brought from Main Memory by the IOP. Data transfer happens with Memory directly. Thus an IOP has a fair amount of control over IO Operations with very minimal initiation from CPU.</a:t>
            </a:r>
          </a:p>
          <a:p>
            <a:pPr marL="0" marR="0" lvl="0" indent="0" algn="just" rtl="0">
              <a:lnSpc>
                <a:spcPct val="150000"/>
              </a:lnSpc>
              <a:spcBef>
                <a:spcPts val="0"/>
              </a:spcBef>
              <a:spcAft>
                <a:spcPts val="0"/>
              </a:spcAft>
              <a:buNone/>
            </a:pPr>
            <a:endParaRPr lang="en-US" sz="180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Times New Roman"/>
            </a:endParaRPr>
          </a:p>
          <a:p>
            <a:pPr marL="0" marR="0" lvl="0" indent="0" algn="just" rtl="0">
              <a:lnSpc>
                <a:spcPct val="150000"/>
              </a:lnSpc>
              <a:spcBef>
                <a:spcPts val="0"/>
              </a:spcBef>
              <a:spcAft>
                <a:spcPts val="0"/>
              </a:spcAft>
              <a:buNone/>
            </a:pPr>
            <a:r>
              <a:rPr lang="en-US" sz="180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Times New Roman"/>
              </a:rPr>
              <a:t>IOPs are also called Peripheral Processing Unit (PPU). I/O Channels is a name used in Mainframe to mean IOP.</a:t>
            </a:r>
          </a:p>
        </p:txBody>
      </p:sp>
    </p:spTree>
    <p:extLst>
      <p:ext uri="{BB962C8B-B14F-4D97-AF65-F5344CB8AC3E}">
        <p14:creationId xmlns:p14="http://schemas.microsoft.com/office/powerpoint/2010/main" val="6204948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8" name="Google Shape;48;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4</a:t>
            </a:fld>
            <a:endParaRPr/>
          </a:p>
        </p:txBody>
      </p:sp>
      <p:sp>
        <p:nvSpPr>
          <p:cNvPr id="49" name="Google Shape;49;p11"/>
          <p:cNvSpPr txBox="1"/>
          <p:nvPr/>
        </p:nvSpPr>
        <p:spPr>
          <a:xfrm>
            <a:off x="517706" y="963409"/>
            <a:ext cx="8047703" cy="723209"/>
          </a:xfrm>
          <a:prstGeom prst="rect">
            <a:avLst/>
          </a:prstGeom>
          <a:noFill/>
          <a:ln>
            <a:noFill/>
          </a:ln>
        </p:spPr>
        <p:txBody>
          <a:bodyPr spcFirstLastPara="1" wrap="square" lIns="91425" tIns="33100" rIns="91425" bIns="45700" anchor="ctr" anchorCtr="0">
            <a:noAutofit/>
          </a:bodyPr>
          <a:lstStyle/>
          <a:p>
            <a:pPr marL="0" marR="0" lvl="0" indent="0" rtl="0">
              <a:lnSpc>
                <a:spcPct val="150000"/>
              </a:lnSpc>
              <a:spcBef>
                <a:spcPts val="0"/>
              </a:spcBef>
              <a:spcAft>
                <a:spcPts val="0"/>
              </a:spcAft>
              <a:buNone/>
            </a:pPr>
            <a:r>
              <a:rPr lang="en-US" sz="1800" b="1" i="0" u="none" strike="noStrike" cap="none" dirty="0">
                <a:solidFill>
                  <a:srgbClr val="000000"/>
                </a:solidFill>
                <a:latin typeface="Tahoma" panose="020B0604030504040204" pitchFamily="34" charset="0"/>
                <a:ea typeface="Tahoma" panose="020B0604030504040204" pitchFamily="34" charset="0"/>
                <a:cs typeface="Tahoma" panose="020B0604030504040204" pitchFamily="34" charset="0"/>
                <a:sym typeface="Times New Roman"/>
              </a:rPr>
              <a:t>Input-Output Processor (IOP)  (Cont..)</a:t>
            </a:r>
          </a:p>
        </p:txBody>
      </p:sp>
      <p:pic>
        <p:nvPicPr>
          <p:cNvPr id="50" name="Google Shape;50;p11"/>
          <p:cNvPicPr preferRelativeResize="0"/>
          <p:nvPr/>
        </p:nvPicPr>
        <p:blipFill rotWithShape="1">
          <a:blip r:embed="rId3">
            <a:alphaModFix/>
          </a:blip>
          <a:srcRect/>
          <a:stretch/>
        </p:blipFill>
        <p:spPr>
          <a:xfrm>
            <a:off x="521110" y="173569"/>
            <a:ext cx="1720645" cy="723209"/>
          </a:xfrm>
          <a:prstGeom prst="rect">
            <a:avLst/>
          </a:prstGeom>
          <a:noFill/>
          <a:ln>
            <a:noFill/>
          </a:ln>
        </p:spPr>
      </p:pic>
      <p:sp>
        <p:nvSpPr>
          <p:cNvPr id="2" name="Google Shape;49;p11">
            <a:extLst>
              <a:ext uri="{FF2B5EF4-FFF2-40B4-BE49-F238E27FC236}">
                <a16:creationId xmlns:a16="http://schemas.microsoft.com/office/drawing/2014/main" id="{10BC9981-9262-CCB6-EA9C-E5FD71C463C7}"/>
              </a:ext>
            </a:extLst>
          </p:cNvPr>
          <p:cNvSpPr txBox="1"/>
          <p:nvPr/>
        </p:nvSpPr>
        <p:spPr>
          <a:xfrm>
            <a:off x="517706" y="1386196"/>
            <a:ext cx="8047703" cy="3067817"/>
          </a:xfrm>
          <a:prstGeom prst="rect">
            <a:avLst/>
          </a:prstGeom>
          <a:noFill/>
          <a:ln>
            <a:noFill/>
          </a:ln>
        </p:spPr>
        <p:txBody>
          <a:bodyPr spcFirstLastPara="1" wrap="square" lIns="91425" tIns="33100" rIns="91425" bIns="45700" anchor="ctr" anchorCtr="0">
            <a:noAutofit/>
          </a:bodyPr>
          <a:lstStyle/>
          <a:p>
            <a:pPr marL="0" marR="0" lvl="0" indent="0" algn="just" rtl="0">
              <a:lnSpc>
                <a:spcPct val="150000"/>
              </a:lnSpc>
              <a:spcBef>
                <a:spcPts val="0"/>
              </a:spcBef>
              <a:spcAft>
                <a:spcPts val="0"/>
              </a:spcAft>
              <a:buNone/>
            </a:pPr>
            <a:endParaRPr sz="180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Times New Roman"/>
            </a:endParaRPr>
          </a:p>
        </p:txBody>
      </p:sp>
      <p:pic>
        <p:nvPicPr>
          <p:cNvPr id="6" name="Picture 5">
            <a:extLst>
              <a:ext uri="{FF2B5EF4-FFF2-40B4-BE49-F238E27FC236}">
                <a16:creationId xmlns:a16="http://schemas.microsoft.com/office/drawing/2014/main" id="{327CA30F-CCC8-E820-F81C-6C61E490026C}"/>
              </a:ext>
            </a:extLst>
          </p:cNvPr>
          <p:cNvPicPr>
            <a:picLocks noChangeAspect="1"/>
          </p:cNvPicPr>
          <p:nvPr/>
        </p:nvPicPr>
        <p:blipFill>
          <a:blip r:embed="rId4"/>
          <a:stretch>
            <a:fillRect/>
          </a:stretch>
        </p:blipFill>
        <p:spPr>
          <a:xfrm>
            <a:off x="579545" y="1781863"/>
            <a:ext cx="7985864" cy="3814144"/>
          </a:xfrm>
          <a:prstGeom prst="rect">
            <a:avLst/>
          </a:prstGeom>
        </p:spPr>
      </p:pic>
    </p:spTree>
    <p:extLst>
      <p:ext uri="{BB962C8B-B14F-4D97-AF65-F5344CB8AC3E}">
        <p14:creationId xmlns:p14="http://schemas.microsoft.com/office/powerpoint/2010/main" val="41113648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8" name="Google Shape;48;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5</a:t>
            </a:fld>
            <a:endParaRPr/>
          </a:p>
        </p:txBody>
      </p:sp>
      <p:sp>
        <p:nvSpPr>
          <p:cNvPr id="49" name="Google Shape;49;p11"/>
          <p:cNvSpPr txBox="1"/>
          <p:nvPr/>
        </p:nvSpPr>
        <p:spPr>
          <a:xfrm>
            <a:off x="517706" y="963409"/>
            <a:ext cx="8047703" cy="723209"/>
          </a:xfrm>
          <a:prstGeom prst="rect">
            <a:avLst/>
          </a:prstGeom>
          <a:noFill/>
          <a:ln>
            <a:noFill/>
          </a:ln>
        </p:spPr>
        <p:txBody>
          <a:bodyPr spcFirstLastPara="1" wrap="square" lIns="91425" tIns="33100" rIns="91425" bIns="45700" anchor="ctr" anchorCtr="0">
            <a:noAutofit/>
          </a:bodyPr>
          <a:lstStyle/>
          <a:p>
            <a:pPr marL="0" marR="0" lvl="0" indent="0" rtl="0">
              <a:lnSpc>
                <a:spcPct val="150000"/>
              </a:lnSpc>
              <a:spcBef>
                <a:spcPts val="0"/>
              </a:spcBef>
              <a:spcAft>
                <a:spcPts val="0"/>
              </a:spcAft>
              <a:buNone/>
            </a:pPr>
            <a:r>
              <a:rPr lang="en-US" sz="1800" b="1" i="0" u="none" strike="noStrike" cap="none" dirty="0">
                <a:solidFill>
                  <a:srgbClr val="000000"/>
                </a:solidFill>
                <a:latin typeface="Tahoma" panose="020B0604030504040204" pitchFamily="34" charset="0"/>
                <a:ea typeface="Tahoma" panose="020B0604030504040204" pitchFamily="34" charset="0"/>
                <a:cs typeface="Tahoma" panose="020B0604030504040204" pitchFamily="34" charset="0"/>
                <a:sym typeface="Times New Roman"/>
              </a:rPr>
              <a:t>Working of Input-Output Processor</a:t>
            </a:r>
          </a:p>
        </p:txBody>
      </p:sp>
      <p:pic>
        <p:nvPicPr>
          <p:cNvPr id="50" name="Google Shape;50;p11"/>
          <p:cNvPicPr preferRelativeResize="0"/>
          <p:nvPr/>
        </p:nvPicPr>
        <p:blipFill rotWithShape="1">
          <a:blip r:embed="rId3">
            <a:alphaModFix/>
          </a:blip>
          <a:srcRect/>
          <a:stretch/>
        </p:blipFill>
        <p:spPr>
          <a:xfrm>
            <a:off x="521110" y="173569"/>
            <a:ext cx="1720645" cy="723209"/>
          </a:xfrm>
          <a:prstGeom prst="rect">
            <a:avLst/>
          </a:prstGeom>
          <a:noFill/>
          <a:ln>
            <a:noFill/>
          </a:ln>
        </p:spPr>
      </p:pic>
      <p:sp>
        <p:nvSpPr>
          <p:cNvPr id="2" name="Google Shape;49;p11">
            <a:extLst>
              <a:ext uri="{FF2B5EF4-FFF2-40B4-BE49-F238E27FC236}">
                <a16:creationId xmlns:a16="http://schemas.microsoft.com/office/drawing/2014/main" id="{10BC9981-9262-CCB6-EA9C-E5FD71C463C7}"/>
              </a:ext>
            </a:extLst>
          </p:cNvPr>
          <p:cNvSpPr txBox="1"/>
          <p:nvPr/>
        </p:nvSpPr>
        <p:spPr>
          <a:xfrm>
            <a:off x="517706" y="1386196"/>
            <a:ext cx="8047703" cy="3067817"/>
          </a:xfrm>
          <a:prstGeom prst="rect">
            <a:avLst/>
          </a:prstGeom>
          <a:noFill/>
          <a:ln>
            <a:noFill/>
          </a:ln>
        </p:spPr>
        <p:txBody>
          <a:bodyPr spcFirstLastPara="1" wrap="square" lIns="91425" tIns="33100" rIns="91425" bIns="45700" anchor="ctr" anchorCtr="0">
            <a:noAutofit/>
          </a:bodyPr>
          <a:lstStyle/>
          <a:p>
            <a:pPr marL="0" marR="0" lvl="0" indent="0" algn="just" rtl="0">
              <a:lnSpc>
                <a:spcPct val="150000"/>
              </a:lnSpc>
              <a:spcBef>
                <a:spcPts val="0"/>
              </a:spcBef>
              <a:spcAft>
                <a:spcPts val="0"/>
              </a:spcAft>
              <a:buNone/>
            </a:pPr>
            <a:endParaRPr sz="180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Times New Roman"/>
            </a:endParaRPr>
          </a:p>
        </p:txBody>
      </p:sp>
      <p:sp>
        <p:nvSpPr>
          <p:cNvPr id="4" name="TextBox 3">
            <a:extLst>
              <a:ext uri="{FF2B5EF4-FFF2-40B4-BE49-F238E27FC236}">
                <a16:creationId xmlns:a16="http://schemas.microsoft.com/office/drawing/2014/main" id="{7908813C-97F2-A678-95CD-FBAE7369748B}"/>
              </a:ext>
            </a:extLst>
          </p:cNvPr>
          <p:cNvSpPr txBox="1"/>
          <p:nvPr/>
        </p:nvSpPr>
        <p:spPr>
          <a:xfrm>
            <a:off x="334297" y="1585230"/>
            <a:ext cx="8554064" cy="2484142"/>
          </a:xfrm>
          <a:prstGeom prst="rect">
            <a:avLst/>
          </a:prstGeom>
          <a:noFill/>
        </p:spPr>
        <p:txBody>
          <a:bodyPr wrap="square">
            <a:spAutoFit/>
          </a:bodyPr>
          <a:lstStyle/>
          <a:p>
            <a:pPr marL="285750" lvl="0" indent="-285750" algn="just">
              <a:lnSpc>
                <a:spcPct val="107000"/>
              </a:lnSpc>
              <a:spcAft>
                <a:spcPts val="800"/>
              </a:spcAft>
              <a:buFont typeface="Arial" panose="020B0604020202020204" pitchFamily="34" charset="0"/>
              <a:buChar char="•"/>
              <a:tabLst>
                <a:tab pos="457200" algn="l"/>
              </a:tabLst>
            </a:pPr>
            <a:r>
              <a:rPr lang="en-IN" sz="1600" dirty="0">
                <a:solidFill>
                  <a:schemeClr val="dk1"/>
                </a:solidFill>
                <a:latin typeface="Tahoma" panose="020B0604030504040204" pitchFamily="34" charset="0"/>
                <a:ea typeface="Tahoma" panose="020B0604030504040204" pitchFamily="34" charset="0"/>
                <a:cs typeface="Tahoma" panose="020B0604030504040204" pitchFamily="34" charset="0"/>
              </a:rPr>
              <a:t>When an I/O device has to access or store data to memory, it requests the DMA controller. The DMA controller then sends a Hold request (HLD) to the CPU to hold.</a:t>
            </a:r>
          </a:p>
          <a:p>
            <a:pPr marL="285750" lvl="0" indent="-285750" algn="just">
              <a:lnSpc>
                <a:spcPct val="107000"/>
              </a:lnSpc>
              <a:spcAft>
                <a:spcPts val="800"/>
              </a:spcAft>
              <a:buFont typeface="Arial" panose="020B0604020202020204" pitchFamily="34" charset="0"/>
              <a:buChar char="•"/>
              <a:tabLst>
                <a:tab pos="457200" algn="l"/>
              </a:tabLst>
            </a:pPr>
            <a:r>
              <a:rPr lang="en-IN" sz="1600" dirty="0">
                <a:solidFill>
                  <a:schemeClr val="dk1"/>
                </a:solidFill>
                <a:latin typeface="Tahoma" panose="020B0604030504040204" pitchFamily="34" charset="0"/>
                <a:ea typeface="Tahoma" panose="020B0604030504040204" pitchFamily="34" charset="0"/>
                <a:cs typeface="Tahoma" panose="020B0604030504040204" pitchFamily="34" charset="0"/>
              </a:rPr>
              <a:t>The CPU, on receiving the Hold request, sends Hold acknowledgment (HLDA) to the DMA controller.</a:t>
            </a:r>
          </a:p>
          <a:p>
            <a:pPr marL="285750" lvl="0" indent="-285750" algn="just">
              <a:lnSpc>
                <a:spcPct val="107000"/>
              </a:lnSpc>
              <a:spcAft>
                <a:spcPts val="800"/>
              </a:spcAft>
              <a:buFont typeface="Arial" panose="020B0604020202020204" pitchFamily="34" charset="0"/>
              <a:buChar char="•"/>
              <a:tabLst>
                <a:tab pos="457200" algn="l"/>
              </a:tabLst>
            </a:pPr>
            <a:r>
              <a:rPr lang="en-IN" sz="1600" dirty="0">
                <a:solidFill>
                  <a:schemeClr val="dk1"/>
                </a:solidFill>
                <a:latin typeface="Tahoma" panose="020B0604030504040204" pitchFamily="34" charset="0"/>
                <a:ea typeface="Tahoma" panose="020B0604030504040204" pitchFamily="34" charset="0"/>
                <a:cs typeface="Tahoma" panose="020B0604030504040204" pitchFamily="34" charset="0"/>
              </a:rPr>
              <a:t>After receiving the HLDA, the DMA controller allows the data transfer and takes charge of the system bus.</a:t>
            </a:r>
          </a:p>
          <a:p>
            <a:pPr marL="285750" lvl="0" indent="-285750" algn="just">
              <a:lnSpc>
                <a:spcPct val="107000"/>
              </a:lnSpc>
              <a:spcAft>
                <a:spcPts val="800"/>
              </a:spcAft>
              <a:buFont typeface="Arial" panose="020B0604020202020204" pitchFamily="34" charset="0"/>
              <a:buChar char="•"/>
              <a:tabLst>
                <a:tab pos="457200" algn="l"/>
              </a:tabLst>
            </a:pPr>
            <a:r>
              <a:rPr lang="en-IN" sz="1600" dirty="0">
                <a:solidFill>
                  <a:schemeClr val="dk1"/>
                </a:solidFill>
                <a:latin typeface="Tahoma" panose="020B0604030504040204" pitchFamily="34" charset="0"/>
                <a:ea typeface="Tahoma" panose="020B0604030504040204" pitchFamily="34" charset="0"/>
                <a:cs typeface="Tahoma" panose="020B0604030504040204" pitchFamily="34" charset="0"/>
              </a:rPr>
              <a:t>On completion of the data transfer, the DMA again issues an interrupt, letting the CPU know that the data transfer has finished.</a:t>
            </a:r>
          </a:p>
        </p:txBody>
      </p:sp>
    </p:spTree>
    <p:extLst>
      <p:ext uri="{BB962C8B-B14F-4D97-AF65-F5344CB8AC3E}">
        <p14:creationId xmlns:p14="http://schemas.microsoft.com/office/powerpoint/2010/main" val="31831908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8" name="Google Shape;48;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6</a:t>
            </a:fld>
            <a:endParaRPr/>
          </a:p>
        </p:txBody>
      </p:sp>
      <p:sp>
        <p:nvSpPr>
          <p:cNvPr id="49" name="Google Shape;49;p11"/>
          <p:cNvSpPr txBox="1"/>
          <p:nvPr/>
        </p:nvSpPr>
        <p:spPr>
          <a:xfrm>
            <a:off x="517706" y="963409"/>
            <a:ext cx="8047703" cy="723209"/>
          </a:xfrm>
          <a:prstGeom prst="rect">
            <a:avLst/>
          </a:prstGeom>
          <a:noFill/>
          <a:ln>
            <a:noFill/>
          </a:ln>
        </p:spPr>
        <p:txBody>
          <a:bodyPr spcFirstLastPara="1" wrap="square" lIns="91425" tIns="33100" rIns="91425" bIns="45700" anchor="ctr" anchorCtr="0">
            <a:noAutofit/>
          </a:bodyPr>
          <a:lstStyle/>
          <a:p>
            <a:pPr marL="0" marR="0" lvl="0" indent="0" rtl="0">
              <a:lnSpc>
                <a:spcPct val="150000"/>
              </a:lnSpc>
              <a:spcBef>
                <a:spcPts val="0"/>
              </a:spcBef>
              <a:spcAft>
                <a:spcPts val="0"/>
              </a:spcAft>
              <a:buNone/>
            </a:pPr>
            <a:r>
              <a:rPr lang="en-US" sz="1800" b="1" i="0" u="none" strike="noStrike" cap="none" dirty="0">
                <a:solidFill>
                  <a:srgbClr val="000000"/>
                </a:solidFill>
                <a:latin typeface="Tahoma" panose="020B0604030504040204" pitchFamily="34" charset="0"/>
                <a:ea typeface="Tahoma" panose="020B0604030504040204" pitchFamily="34" charset="0"/>
                <a:cs typeface="Tahoma" panose="020B0604030504040204" pitchFamily="34" charset="0"/>
                <a:sym typeface="Times New Roman"/>
              </a:rPr>
              <a:t>Working of Input-Output Processor (Cont..)</a:t>
            </a:r>
          </a:p>
        </p:txBody>
      </p:sp>
      <p:pic>
        <p:nvPicPr>
          <p:cNvPr id="50" name="Google Shape;50;p11"/>
          <p:cNvPicPr preferRelativeResize="0"/>
          <p:nvPr/>
        </p:nvPicPr>
        <p:blipFill rotWithShape="1">
          <a:blip r:embed="rId3">
            <a:alphaModFix/>
          </a:blip>
          <a:srcRect/>
          <a:stretch/>
        </p:blipFill>
        <p:spPr>
          <a:xfrm>
            <a:off x="521110" y="173569"/>
            <a:ext cx="1720645" cy="723209"/>
          </a:xfrm>
          <a:prstGeom prst="rect">
            <a:avLst/>
          </a:prstGeom>
          <a:noFill/>
          <a:ln>
            <a:noFill/>
          </a:ln>
        </p:spPr>
      </p:pic>
      <p:sp>
        <p:nvSpPr>
          <p:cNvPr id="2" name="Google Shape;49;p11">
            <a:extLst>
              <a:ext uri="{FF2B5EF4-FFF2-40B4-BE49-F238E27FC236}">
                <a16:creationId xmlns:a16="http://schemas.microsoft.com/office/drawing/2014/main" id="{10BC9981-9262-CCB6-EA9C-E5FD71C463C7}"/>
              </a:ext>
            </a:extLst>
          </p:cNvPr>
          <p:cNvSpPr txBox="1"/>
          <p:nvPr/>
        </p:nvSpPr>
        <p:spPr>
          <a:xfrm>
            <a:off x="517706" y="1386196"/>
            <a:ext cx="8047703" cy="3067817"/>
          </a:xfrm>
          <a:prstGeom prst="rect">
            <a:avLst/>
          </a:prstGeom>
          <a:noFill/>
          <a:ln>
            <a:noFill/>
          </a:ln>
        </p:spPr>
        <p:txBody>
          <a:bodyPr spcFirstLastPara="1" wrap="square" lIns="91425" tIns="33100" rIns="91425" bIns="45700" anchor="ctr" anchorCtr="0">
            <a:noAutofit/>
          </a:bodyPr>
          <a:lstStyle/>
          <a:p>
            <a:pPr marL="0" marR="0" lvl="0" indent="0" algn="just" rtl="0">
              <a:lnSpc>
                <a:spcPct val="150000"/>
              </a:lnSpc>
              <a:spcBef>
                <a:spcPts val="0"/>
              </a:spcBef>
              <a:spcAft>
                <a:spcPts val="0"/>
              </a:spcAft>
              <a:buNone/>
            </a:pPr>
            <a:endParaRPr sz="180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Times New Roman"/>
            </a:endParaRPr>
          </a:p>
        </p:txBody>
      </p:sp>
      <p:pic>
        <p:nvPicPr>
          <p:cNvPr id="5" name="Picture 4">
            <a:extLst>
              <a:ext uri="{FF2B5EF4-FFF2-40B4-BE49-F238E27FC236}">
                <a16:creationId xmlns:a16="http://schemas.microsoft.com/office/drawing/2014/main" id="{54BFEDCA-2A07-2F5E-C764-1FE1923C58B5}"/>
              </a:ext>
            </a:extLst>
          </p:cNvPr>
          <p:cNvPicPr>
            <a:picLocks noChangeAspect="1"/>
          </p:cNvPicPr>
          <p:nvPr/>
        </p:nvPicPr>
        <p:blipFill>
          <a:blip r:embed="rId4">
            <a:biLevel thresh="75000"/>
            <a:extLst>
              <a:ext uri="{28A0092B-C50C-407E-A947-70E740481C1C}">
                <a14:useLocalDpi xmlns:a14="http://schemas.microsoft.com/office/drawing/2010/main" val="0"/>
              </a:ext>
            </a:extLst>
          </a:blip>
          <a:srcRect/>
          <a:stretch>
            <a:fillRect/>
          </a:stretch>
        </p:blipFill>
        <p:spPr bwMode="auto">
          <a:xfrm>
            <a:off x="735135" y="1665661"/>
            <a:ext cx="6651174" cy="4848003"/>
          </a:xfrm>
          <a:prstGeom prst="rect">
            <a:avLst/>
          </a:prstGeom>
          <a:noFill/>
          <a:ln>
            <a:noFill/>
          </a:ln>
        </p:spPr>
      </p:pic>
    </p:spTree>
    <p:extLst>
      <p:ext uri="{BB962C8B-B14F-4D97-AF65-F5344CB8AC3E}">
        <p14:creationId xmlns:p14="http://schemas.microsoft.com/office/powerpoint/2010/main" val="15057778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8" name="Google Shape;48;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7</a:t>
            </a:fld>
            <a:endParaRPr/>
          </a:p>
        </p:txBody>
      </p:sp>
      <p:sp>
        <p:nvSpPr>
          <p:cNvPr id="49" name="Google Shape;49;p11"/>
          <p:cNvSpPr txBox="1"/>
          <p:nvPr/>
        </p:nvSpPr>
        <p:spPr>
          <a:xfrm>
            <a:off x="517706" y="963409"/>
            <a:ext cx="8047703" cy="723209"/>
          </a:xfrm>
          <a:prstGeom prst="rect">
            <a:avLst/>
          </a:prstGeom>
          <a:noFill/>
          <a:ln>
            <a:noFill/>
          </a:ln>
        </p:spPr>
        <p:txBody>
          <a:bodyPr spcFirstLastPara="1" wrap="square" lIns="91425" tIns="33100" rIns="91425" bIns="45700" anchor="ctr" anchorCtr="0">
            <a:noAutofit/>
          </a:bodyPr>
          <a:lstStyle/>
          <a:p>
            <a:pPr marL="0" marR="0" lvl="0" indent="0" rtl="0">
              <a:lnSpc>
                <a:spcPct val="150000"/>
              </a:lnSpc>
              <a:spcBef>
                <a:spcPts val="0"/>
              </a:spcBef>
              <a:spcAft>
                <a:spcPts val="0"/>
              </a:spcAft>
              <a:buNone/>
            </a:pPr>
            <a:r>
              <a:rPr lang="en-US" sz="1800" b="1" i="0" u="none" strike="noStrike" cap="none" dirty="0">
                <a:solidFill>
                  <a:srgbClr val="000000"/>
                </a:solidFill>
                <a:latin typeface="Tahoma" panose="020B0604030504040204" pitchFamily="34" charset="0"/>
                <a:ea typeface="Tahoma" panose="020B0604030504040204" pitchFamily="34" charset="0"/>
                <a:cs typeface="Tahoma" panose="020B0604030504040204" pitchFamily="34" charset="0"/>
                <a:sym typeface="Times New Roman"/>
              </a:rPr>
              <a:t>Characteristics of IOP </a:t>
            </a:r>
          </a:p>
        </p:txBody>
      </p:sp>
      <p:pic>
        <p:nvPicPr>
          <p:cNvPr id="50" name="Google Shape;50;p11"/>
          <p:cNvPicPr preferRelativeResize="0"/>
          <p:nvPr/>
        </p:nvPicPr>
        <p:blipFill rotWithShape="1">
          <a:blip r:embed="rId3">
            <a:alphaModFix/>
          </a:blip>
          <a:srcRect/>
          <a:stretch/>
        </p:blipFill>
        <p:spPr>
          <a:xfrm>
            <a:off x="521110" y="173569"/>
            <a:ext cx="1720645" cy="723209"/>
          </a:xfrm>
          <a:prstGeom prst="rect">
            <a:avLst/>
          </a:prstGeom>
          <a:noFill/>
          <a:ln>
            <a:noFill/>
          </a:ln>
        </p:spPr>
      </p:pic>
      <p:sp>
        <p:nvSpPr>
          <p:cNvPr id="2" name="Google Shape;49;p11">
            <a:extLst>
              <a:ext uri="{FF2B5EF4-FFF2-40B4-BE49-F238E27FC236}">
                <a16:creationId xmlns:a16="http://schemas.microsoft.com/office/drawing/2014/main" id="{10BC9981-9262-CCB6-EA9C-E5FD71C463C7}"/>
              </a:ext>
            </a:extLst>
          </p:cNvPr>
          <p:cNvSpPr txBox="1"/>
          <p:nvPr/>
        </p:nvSpPr>
        <p:spPr>
          <a:xfrm>
            <a:off x="517706" y="1504179"/>
            <a:ext cx="8047703" cy="4508395"/>
          </a:xfrm>
          <a:prstGeom prst="rect">
            <a:avLst/>
          </a:prstGeom>
          <a:noFill/>
          <a:ln>
            <a:noFill/>
          </a:ln>
        </p:spPr>
        <p:txBody>
          <a:bodyPr spcFirstLastPara="1" wrap="square" lIns="91425" tIns="33100" rIns="91425" bIns="45700" anchor="ctr" anchorCtr="0">
            <a:noAutofit/>
          </a:bodyPr>
          <a:lstStyle/>
          <a:p>
            <a:pPr marL="285750" marR="0" lvl="0" indent="-285750" algn="just" rtl="0">
              <a:lnSpc>
                <a:spcPct val="150000"/>
              </a:lnSpc>
              <a:spcBef>
                <a:spcPts val="0"/>
              </a:spcBef>
              <a:spcAft>
                <a:spcPts val="0"/>
              </a:spcAft>
              <a:buFont typeface="Arial" panose="020B0604020202020204" pitchFamily="34" charset="0"/>
              <a:buChar char="•"/>
            </a:pPr>
            <a:r>
              <a:rPr lang="en-US" sz="160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Times New Roman"/>
              </a:rPr>
              <a:t>Has Instruction set catered to IO operations</a:t>
            </a:r>
          </a:p>
          <a:p>
            <a:pPr marL="285750" marR="0" lvl="0" indent="-285750" algn="just" rtl="0">
              <a:lnSpc>
                <a:spcPct val="150000"/>
              </a:lnSpc>
              <a:spcBef>
                <a:spcPts val="0"/>
              </a:spcBef>
              <a:spcAft>
                <a:spcPts val="0"/>
              </a:spcAft>
              <a:buFont typeface="Arial" panose="020B0604020202020204" pitchFamily="34" charset="0"/>
              <a:buChar char="•"/>
            </a:pPr>
            <a:r>
              <a:rPr lang="en-US" sz="160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Times New Roman"/>
              </a:rPr>
              <a:t>It can execute a sequence of instructions called "I/O Program" on a device connected to it.</a:t>
            </a:r>
          </a:p>
          <a:p>
            <a:pPr marL="285750" marR="0" lvl="0" indent="-285750" algn="just" rtl="0">
              <a:lnSpc>
                <a:spcPct val="150000"/>
              </a:lnSpc>
              <a:spcBef>
                <a:spcPts val="0"/>
              </a:spcBef>
              <a:spcAft>
                <a:spcPts val="0"/>
              </a:spcAft>
              <a:buFont typeface="Arial" panose="020B0604020202020204" pitchFamily="34" charset="0"/>
              <a:buChar char="•"/>
            </a:pPr>
            <a:r>
              <a:rPr lang="en-US" sz="160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Times New Roman"/>
              </a:rPr>
              <a:t>Ability to decode and execute IO instructions for a variety of devices. Each device has unique commands that can be executed on them.</a:t>
            </a:r>
          </a:p>
          <a:p>
            <a:pPr marL="285750" marR="0" lvl="0" indent="-285750" algn="just" rtl="0">
              <a:lnSpc>
                <a:spcPct val="150000"/>
              </a:lnSpc>
              <a:spcBef>
                <a:spcPts val="0"/>
              </a:spcBef>
              <a:spcAft>
                <a:spcPts val="0"/>
              </a:spcAft>
              <a:buFont typeface="Arial" panose="020B0604020202020204" pitchFamily="34" charset="0"/>
              <a:buChar char="•"/>
            </a:pPr>
            <a:r>
              <a:rPr lang="en-US" sz="160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Times New Roman"/>
              </a:rPr>
              <a:t>High-Speed Data transfer to increase the IO Performance</a:t>
            </a:r>
          </a:p>
          <a:p>
            <a:pPr marL="285750" marR="0" lvl="0" indent="-285750" algn="just" rtl="0">
              <a:lnSpc>
                <a:spcPct val="150000"/>
              </a:lnSpc>
              <a:spcBef>
                <a:spcPts val="0"/>
              </a:spcBef>
              <a:spcAft>
                <a:spcPts val="0"/>
              </a:spcAft>
              <a:buFont typeface="Arial" panose="020B0604020202020204" pitchFamily="34" charset="0"/>
              <a:buChar char="•"/>
            </a:pPr>
            <a:r>
              <a:rPr lang="en-US" sz="160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Times New Roman"/>
              </a:rPr>
              <a:t>Variety of devices can be connected</a:t>
            </a:r>
          </a:p>
          <a:p>
            <a:pPr marL="285750" marR="0" lvl="0" indent="-285750" algn="just" rtl="0">
              <a:lnSpc>
                <a:spcPct val="150000"/>
              </a:lnSpc>
              <a:spcBef>
                <a:spcPts val="0"/>
              </a:spcBef>
              <a:spcAft>
                <a:spcPts val="0"/>
              </a:spcAft>
              <a:buFont typeface="Arial" panose="020B0604020202020204" pitchFamily="34" charset="0"/>
              <a:buChar char="•"/>
            </a:pPr>
            <a:r>
              <a:rPr lang="en-US" sz="160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Times New Roman"/>
              </a:rPr>
              <a:t>Multiplexed IOP connects slow speed device controllers</a:t>
            </a:r>
          </a:p>
          <a:p>
            <a:pPr marL="285750" marR="0" lvl="0" indent="-285750" algn="just" rtl="0">
              <a:lnSpc>
                <a:spcPct val="150000"/>
              </a:lnSpc>
              <a:spcBef>
                <a:spcPts val="0"/>
              </a:spcBef>
              <a:spcAft>
                <a:spcPts val="0"/>
              </a:spcAft>
              <a:buFont typeface="Arial" panose="020B0604020202020204" pitchFamily="34" charset="0"/>
              <a:buChar char="•"/>
            </a:pPr>
            <a:r>
              <a:rPr lang="en-US" sz="160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Times New Roman"/>
              </a:rPr>
              <a:t>Selector IOP for high-speed device controllers</a:t>
            </a:r>
          </a:p>
          <a:p>
            <a:pPr marL="285750" marR="0" lvl="0" indent="-285750" algn="just" rtl="0">
              <a:lnSpc>
                <a:spcPct val="150000"/>
              </a:lnSpc>
              <a:spcBef>
                <a:spcPts val="0"/>
              </a:spcBef>
              <a:spcAft>
                <a:spcPts val="0"/>
              </a:spcAft>
              <a:buFont typeface="Arial" panose="020B0604020202020204" pitchFamily="34" charset="0"/>
              <a:buChar char="•"/>
            </a:pPr>
            <a:r>
              <a:rPr lang="en-US" sz="160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Times New Roman"/>
              </a:rPr>
              <a:t>Similar to DMA channels, IOP also has channels to connect Device controllers</a:t>
            </a:r>
          </a:p>
          <a:p>
            <a:pPr marL="285750" marR="0" lvl="0" indent="-285750" algn="just" rtl="0">
              <a:lnSpc>
                <a:spcPct val="150000"/>
              </a:lnSpc>
              <a:spcBef>
                <a:spcPts val="0"/>
              </a:spcBef>
              <a:spcAft>
                <a:spcPts val="0"/>
              </a:spcAft>
              <a:buFont typeface="Arial" panose="020B0604020202020204" pitchFamily="34" charset="0"/>
              <a:buChar char="•"/>
            </a:pPr>
            <a:r>
              <a:rPr lang="en-US" sz="160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Times New Roman"/>
              </a:rPr>
              <a:t>IOP is connected to System Bus</a:t>
            </a:r>
          </a:p>
          <a:p>
            <a:pPr marL="285750" marR="0" lvl="0" indent="-285750" algn="just" rtl="0">
              <a:lnSpc>
                <a:spcPct val="150000"/>
              </a:lnSpc>
              <a:spcBef>
                <a:spcPts val="0"/>
              </a:spcBef>
              <a:spcAft>
                <a:spcPts val="0"/>
              </a:spcAft>
              <a:buFont typeface="Arial" panose="020B0604020202020204" pitchFamily="34" charset="0"/>
              <a:buChar char="•"/>
            </a:pPr>
            <a:r>
              <a:rPr lang="en-US" sz="160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Times New Roman"/>
              </a:rPr>
              <a:t>Possible to have more than one IOP in a system configuration</a:t>
            </a:r>
          </a:p>
        </p:txBody>
      </p:sp>
    </p:spTree>
    <p:extLst>
      <p:ext uri="{BB962C8B-B14F-4D97-AF65-F5344CB8AC3E}">
        <p14:creationId xmlns:p14="http://schemas.microsoft.com/office/powerpoint/2010/main" val="14683937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8" name="Google Shape;48;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8</a:t>
            </a:fld>
            <a:endParaRPr/>
          </a:p>
        </p:txBody>
      </p:sp>
      <p:sp>
        <p:nvSpPr>
          <p:cNvPr id="49" name="Google Shape;49;p11"/>
          <p:cNvSpPr txBox="1"/>
          <p:nvPr/>
        </p:nvSpPr>
        <p:spPr>
          <a:xfrm>
            <a:off x="517706" y="963409"/>
            <a:ext cx="8047703" cy="723209"/>
          </a:xfrm>
          <a:prstGeom prst="rect">
            <a:avLst/>
          </a:prstGeom>
          <a:noFill/>
          <a:ln>
            <a:noFill/>
          </a:ln>
        </p:spPr>
        <p:txBody>
          <a:bodyPr spcFirstLastPara="1" wrap="square" lIns="91425" tIns="33100" rIns="91425" bIns="45700" anchor="ctr" anchorCtr="0">
            <a:noAutofit/>
          </a:bodyPr>
          <a:lstStyle/>
          <a:p>
            <a:pPr marL="0" marR="0" lvl="0" indent="0" rtl="0">
              <a:lnSpc>
                <a:spcPct val="150000"/>
              </a:lnSpc>
              <a:spcBef>
                <a:spcPts val="0"/>
              </a:spcBef>
              <a:spcAft>
                <a:spcPts val="0"/>
              </a:spcAft>
              <a:buNone/>
            </a:pPr>
            <a:r>
              <a:rPr lang="en-US" sz="1800" b="1" i="0" u="none" strike="noStrike" cap="none" dirty="0">
                <a:solidFill>
                  <a:srgbClr val="000000"/>
                </a:solidFill>
                <a:latin typeface="Tahoma" panose="020B0604030504040204" pitchFamily="34" charset="0"/>
                <a:ea typeface="Tahoma" panose="020B0604030504040204" pitchFamily="34" charset="0"/>
                <a:cs typeface="Tahoma" panose="020B0604030504040204" pitchFamily="34" charset="0"/>
                <a:sym typeface="Times New Roman"/>
              </a:rPr>
              <a:t>Functioning of IOP </a:t>
            </a:r>
          </a:p>
        </p:txBody>
      </p:sp>
      <p:pic>
        <p:nvPicPr>
          <p:cNvPr id="50" name="Google Shape;50;p11"/>
          <p:cNvPicPr preferRelativeResize="0"/>
          <p:nvPr/>
        </p:nvPicPr>
        <p:blipFill rotWithShape="1">
          <a:blip r:embed="rId3">
            <a:alphaModFix/>
          </a:blip>
          <a:srcRect/>
          <a:stretch/>
        </p:blipFill>
        <p:spPr>
          <a:xfrm>
            <a:off x="521110" y="173569"/>
            <a:ext cx="1720645" cy="723209"/>
          </a:xfrm>
          <a:prstGeom prst="rect">
            <a:avLst/>
          </a:prstGeom>
          <a:noFill/>
          <a:ln>
            <a:noFill/>
          </a:ln>
        </p:spPr>
      </p:pic>
      <p:sp>
        <p:nvSpPr>
          <p:cNvPr id="2" name="Google Shape;49;p11">
            <a:extLst>
              <a:ext uri="{FF2B5EF4-FFF2-40B4-BE49-F238E27FC236}">
                <a16:creationId xmlns:a16="http://schemas.microsoft.com/office/drawing/2014/main" id="{10BC9981-9262-CCB6-EA9C-E5FD71C463C7}"/>
              </a:ext>
            </a:extLst>
          </p:cNvPr>
          <p:cNvSpPr txBox="1"/>
          <p:nvPr/>
        </p:nvSpPr>
        <p:spPr>
          <a:xfrm>
            <a:off x="517706" y="1504179"/>
            <a:ext cx="8047703" cy="4508395"/>
          </a:xfrm>
          <a:prstGeom prst="rect">
            <a:avLst/>
          </a:prstGeom>
          <a:noFill/>
          <a:ln>
            <a:noFill/>
          </a:ln>
        </p:spPr>
        <p:txBody>
          <a:bodyPr spcFirstLastPara="1" wrap="square" lIns="91425" tIns="33100" rIns="91425" bIns="45700" anchor="ctr" anchorCtr="0">
            <a:noAutofit/>
          </a:bodyPr>
          <a:lstStyle/>
          <a:p>
            <a:pPr marR="0" lvl="0" algn="just" rtl="0">
              <a:lnSpc>
                <a:spcPct val="150000"/>
              </a:lnSpc>
              <a:spcBef>
                <a:spcPts val="0"/>
              </a:spcBef>
              <a:spcAft>
                <a:spcPts val="0"/>
              </a:spcAft>
            </a:pPr>
            <a:r>
              <a:rPr lang="en-IN" sz="1600" dirty="0">
                <a:solidFill>
                  <a:schemeClr val="dk1"/>
                </a:solidFill>
                <a:latin typeface="Tahoma" panose="020B0604030504040204" pitchFamily="34" charset="0"/>
                <a:ea typeface="Tahoma" panose="020B0604030504040204" pitchFamily="34" charset="0"/>
                <a:cs typeface="Tahoma" panose="020B0604030504040204" pitchFamily="34" charset="0"/>
              </a:rPr>
              <a:t>IOP frees CPU from I/O data transfer operations. The CPU is involved to the extent of informing the address of the I/O program in memory. And the IOP is expected to get the IO Program, decode and execute. After the data transfer is complete, the IOP raises an Interrupt to CPU. The communication steps between CPU, IOP and Memory in completing data transfer is depicted in figure.</a:t>
            </a:r>
          </a:p>
          <a:p>
            <a:pPr marR="0" lvl="0" algn="just" rtl="0">
              <a:lnSpc>
                <a:spcPct val="150000"/>
              </a:lnSpc>
              <a:spcBef>
                <a:spcPts val="0"/>
              </a:spcBef>
              <a:spcAft>
                <a:spcPts val="0"/>
              </a:spcAft>
            </a:pPr>
            <a:endParaRPr lang="en-IN" sz="1800" i="0" u="none" strike="noStrike" cap="none" dirty="0">
              <a:solidFill>
                <a:schemeClr val="dk1"/>
              </a:solidFill>
              <a:latin typeface="Calibri" panose="020F0502020204030204" pitchFamily="34" charset="0"/>
              <a:ea typeface="Calibri" panose="020F0502020204030204" pitchFamily="34" charset="0"/>
              <a:cs typeface="Times New Roman" panose="02020603050405020304" pitchFamily="18" charset="0"/>
              <a:sym typeface="Times New Roman"/>
            </a:endParaRPr>
          </a:p>
          <a:p>
            <a:pPr marR="0" lvl="0" algn="just" rtl="0">
              <a:lnSpc>
                <a:spcPct val="150000"/>
              </a:lnSpc>
              <a:spcBef>
                <a:spcPts val="0"/>
              </a:spcBef>
              <a:spcAft>
                <a:spcPts val="0"/>
              </a:spcAft>
            </a:pPr>
            <a:endParaRPr lang="en-IN" sz="1800" dirty="0">
              <a:solidFill>
                <a:schemeClr val="dk1"/>
              </a:solidFill>
              <a:latin typeface="Calibri" panose="020F0502020204030204" pitchFamily="34" charset="0"/>
              <a:ea typeface="Calibri" panose="020F0502020204030204" pitchFamily="34" charset="0"/>
              <a:cs typeface="Times New Roman" panose="02020603050405020304" pitchFamily="18" charset="0"/>
              <a:sym typeface="Times New Roman"/>
            </a:endParaRPr>
          </a:p>
          <a:p>
            <a:pPr marR="0" lvl="0" algn="just" rtl="0">
              <a:lnSpc>
                <a:spcPct val="150000"/>
              </a:lnSpc>
              <a:spcBef>
                <a:spcPts val="0"/>
              </a:spcBef>
              <a:spcAft>
                <a:spcPts val="0"/>
              </a:spcAft>
            </a:pPr>
            <a:endParaRPr lang="en-IN" sz="1800" i="0" u="none" strike="noStrike" cap="none" dirty="0">
              <a:solidFill>
                <a:schemeClr val="dk1"/>
              </a:solidFill>
              <a:latin typeface="Calibri" panose="020F0502020204030204" pitchFamily="34" charset="0"/>
              <a:ea typeface="Calibri" panose="020F0502020204030204" pitchFamily="34" charset="0"/>
              <a:cs typeface="Times New Roman" panose="02020603050405020304" pitchFamily="18" charset="0"/>
              <a:sym typeface="Times New Roman"/>
            </a:endParaRPr>
          </a:p>
          <a:p>
            <a:pPr marR="0" lvl="0" algn="just" rtl="0">
              <a:lnSpc>
                <a:spcPct val="150000"/>
              </a:lnSpc>
              <a:spcBef>
                <a:spcPts val="0"/>
              </a:spcBef>
              <a:spcAft>
                <a:spcPts val="0"/>
              </a:spcAft>
            </a:pPr>
            <a:endParaRPr lang="en-IN" sz="1800" i="0" u="none" strike="noStrike" cap="none" dirty="0">
              <a:solidFill>
                <a:schemeClr val="dk1"/>
              </a:solidFill>
              <a:latin typeface="Calibri" panose="020F0502020204030204" pitchFamily="34" charset="0"/>
              <a:ea typeface="Calibri" panose="020F0502020204030204" pitchFamily="34" charset="0"/>
              <a:cs typeface="Times New Roman" panose="02020603050405020304" pitchFamily="18" charset="0"/>
              <a:sym typeface="Times New Roman"/>
            </a:endParaRPr>
          </a:p>
          <a:p>
            <a:pPr marR="0" lvl="0" algn="just" rtl="0">
              <a:lnSpc>
                <a:spcPct val="150000"/>
              </a:lnSpc>
              <a:spcBef>
                <a:spcPts val="0"/>
              </a:spcBef>
              <a:spcAft>
                <a:spcPts val="0"/>
              </a:spcAft>
            </a:pPr>
            <a:endParaRPr lang="en-IN" sz="1800" dirty="0">
              <a:solidFill>
                <a:schemeClr val="dk1"/>
              </a:solidFill>
              <a:latin typeface="Calibri" panose="020F0502020204030204" pitchFamily="34" charset="0"/>
              <a:ea typeface="Calibri" panose="020F0502020204030204" pitchFamily="34" charset="0"/>
              <a:cs typeface="Times New Roman" panose="02020603050405020304" pitchFamily="18" charset="0"/>
              <a:sym typeface="Times New Roman"/>
            </a:endParaRPr>
          </a:p>
          <a:p>
            <a:pPr marR="0" lvl="0" algn="just" rtl="0">
              <a:lnSpc>
                <a:spcPct val="150000"/>
              </a:lnSpc>
              <a:spcBef>
                <a:spcPts val="0"/>
              </a:spcBef>
              <a:spcAft>
                <a:spcPts val="0"/>
              </a:spcAft>
            </a:pPr>
            <a:endParaRPr lang="en-US" sz="160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Times New Roman"/>
            </a:endParaRPr>
          </a:p>
        </p:txBody>
      </p:sp>
    </p:spTree>
    <p:extLst>
      <p:ext uri="{BB962C8B-B14F-4D97-AF65-F5344CB8AC3E}">
        <p14:creationId xmlns:p14="http://schemas.microsoft.com/office/powerpoint/2010/main" val="6367549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8" name="Google Shape;48;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9</a:t>
            </a:fld>
            <a:endParaRPr/>
          </a:p>
        </p:txBody>
      </p:sp>
      <p:sp>
        <p:nvSpPr>
          <p:cNvPr id="49" name="Google Shape;49;p11"/>
          <p:cNvSpPr txBox="1"/>
          <p:nvPr/>
        </p:nvSpPr>
        <p:spPr>
          <a:xfrm>
            <a:off x="517706" y="963409"/>
            <a:ext cx="8047703" cy="723209"/>
          </a:xfrm>
          <a:prstGeom prst="rect">
            <a:avLst/>
          </a:prstGeom>
          <a:noFill/>
          <a:ln>
            <a:noFill/>
          </a:ln>
        </p:spPr>
        <p:txBody>
          <a:bodyPr spcFirstLastPara="1" wrap="square" lIns="91425" tIns="33100" rIns="91425" bIns="45700" anchor="ctr" anchorCtr="0">
            <a:noAutofit/>
          </a:bodyPr>
          <a:lstStyle/>
          <a:p>
            <a:pPr marL="0" marR="0" lvl="0" indent="0" rtl="0">
              <a:lnSpc>
                <a:spcPct val="150000"/>
              </a:lnSpc>
              <a:spcBef>
                <a:spcPts val="0"/>
              </a:spcBef>
              <a:spcAft>
                <a:spcPts val="0"/>
              </a:spcAft>
              <a:buNone/>
            </a:pPr>
            <a:r>
              <a:rPr lang="en-US" sz="1800" b="1" i="0" u="none" strike="noStrike" cap="none" dirty="0">
                <a:solidFill>
                  <a:srgbClr val="000000"/>
                </a:solidFill>
                <a:latin typeface="Tahoma" panose="020B0604030504040204" pitchFamily="34" charset="0"/>
                <a:ea typeface="Tahoma" panose="020B0604030504040204" pitchFamily="34" charset="0"/>
                <a:cs typeface="Tahoma" panose="020B0604030504040204" pitchFamily="34" charset="0"/>
                <a:sym typeface="Times New Roman"/>
              </a:rPr>
              <a:t>Functioning of IOP (Cont..)</a:t>
            </a:r>
          </a:p>
        </p:txBody>
      </p:sp>
      <p:pic>
        <p:nvPicPr>
          <p:cNvPr id="50" name="Google Shape;50;p11"/>
          <p:cNvPicPr preferRelativeResize="0"/>
          <p:nvPr/>
        </p:nvPicPr>
        <p:blipFill rotWithShape="1">
          <a:blip r:embed="rId3">
            <a:alphaModFix/>
          </a:blip>
          <a:srcRect/>
          <a:stretch/>
        </p:blipFill>
        <p:spPr>
          <a:xfrm>
            <a:off x="521110" y="173569"/>
            <a:ext cx="1720645" cy="723209"/>
          </a:xfrm>
          <a:prstGeom prst="rect">
            <a:avLst/>
          </a:prstGeom>
          <a:noFill/>
          <a:ln>
            <a:noFill/>
          </a:ln>
        </p:spPr>
      </p:pic>
      <p:sp>
        <p:nvSpPr>
          <p:cNvPr id="2" name="Google Shape;49;p11">
            <a:extLst>
              <a:ext uri="{FF2B5EF4-FFF2-40B4-BE49-F238E27FC236}">
                <a16:creationId xmlns:a16="http://schemas.microsoft.com/office/drawing/2014/main" id="{10BC9981-9262-CCB6-EA9C-E5FD71C463C7}"/>
              </a:ext>
            </a:extLst>
          </p:cNvPr>
          <p:cNvSpPr txBox="1"/>
          <p:nvPr/>
        </p:nvSpPr>
        <p:spPr>
          <a:xfrm>
            <a:off x="517706" y="1504179"/>
            <a:ext cx="8047703" cy="4508395"/>
          </a:xfrm>
          <a:prstGeom prst="rect">
            <a:avLst/>
          </a:prstGeom>
          <a:noFill/>
          <a:ln>
            <a:noFill/>
          </a:ln>
        </p:spPr>
        <p:txBody>
          <a:bodyPr spcFirstLastPara="1" wrap="square" lIns="91425" tIns="33100" rIns="91425" bIns="45700" anchor="ctr" anchorCtr="0">
            <a:noAutofit/>
          </a:bodyPr>
          <a:lstStyle/>
          <a:p>
            <a:pPr marR="0" lvl="0" algn="just" rtl="0">
              <a:lnSpc>
                <a:spcPct val="150000"/>
              </a:lnSpc>
              <a:spcBef>
                <a:spcPts val="0"/>
              </a:spcBef>
              <a:spcAft>
                <a:spcPts val="0"/>
              </a:spcAft>
            </a:pPr>
            <a:r>
              <a:rPr lang="en-IN" sz="1600" dirty="0">
                <a:solidFill>
                  <a:schemeClr val="dk1"/>
                </a:solidFill>
                <a:latin typeface="Tahoma" panose="020B0604030504040204" pitchFamily="34" charset="0"/>
                <a:ea typeface="Tahoma" panose="020B0604030504040204" pitchFamily="34" charset="0"/>
                <a:cs typeface="Tahoma" panose="020B0604030504040204" pitchFamily="34" charset="0"/>
              </a:rPr>
              <a:t>The communication steps between CPU, IOP and Memory in completing data transfer is depicted in figure.</a:t>
            </a:r>
          </a:p>
          <a:p>
            <a:pPr marR="0" lvl="0" algn="just" rtl="0">
              <a:lnSpc>
                <a:spcPct val="150000"/>
              </a:lnSpc>
              <a:spcBef>
                <a:spcPts val="0"/>
              </a:spcBef>
              <a:spcAft>
                <a:spcPts val="0"/>
              </a:spcAft>
            </a:pPr>
            <a:endParaRPr lang="en-IN" sz="1800" i="0" u="none" strike="noStrike" cap="none" dirty="0">
              <a:solidFill>
                <a:schemeClr val="dk1"/>
              </a:solidFill>
              <a:latin typeface="Calibri" panose="020F0502020204030204" pitchFamily="34" charset="0"/>
              <a:ea typeface="Calibri" panose="020F0502020204030204" pitchFamily="34" charset="0"/>
              <a:cs typeface="Times New Roman" panose="02020603050405020304" pitchFamily="18" charset="0"/>
              <a:sym typeface="Times New Roman"/>
            </a:endParaRPr>
          </a:p>
          <a:p>
            <a:pPr marR="0" lvl="0" algn="just" rtl="0">
              <a:lnSpc>
                <a:spcPct val="150000"/>
              </a:lnSpc>
              <a:spcBef>
                <a:spcPts val="0"/>
              </a:spcBef>
              <a:spcAft>
                <a:spcPts val="0"/>
              </a:spcAft>
            </a:pPr>
            <a:endParaRPr lang="en-IN" sz="1800" dirty="0">
              <a:solidFill>
                <a:schemeClr val="dk1"/>
              </a:solidFill>
              <a:latin typeface="Calibri" panose="020F0502020204030204" pitchFamily="34" charset="0"/>
              <a:ea typeface="Calibri" panose="020F0502020204030204" pitchFamily="34" charset="0"/>
              <a:cs typeface="Times New Roman" panose="02020603050405020304" pitchFamily="18" charset="0"/>
              <a:sym typeface="Times New Roman"/>
            </a:endParaRPr>
          </a:p>
          <a:p>
            <a:pPr marR="0" lvl="0" algn="just" rtl="0">
              <a:lnSpc>
                <a:spcPct val="150000"/>
              </a:lnSpc>
              <a:spcBef>
                <a:spcPts val="0"/>
              </a:spcBef>
              <a:spcAft>
                <a:spcPts val="0"/>
              </a:spcAft>
            </a:pPr>
            <a:endParaRPr lang="en-IN" sz="1800" dirty="0">
              <a:solidFill>
                <a:schemeClr val="dk1"/>
              </a:solidFill>
              <a:latin typeface="Calibri" panose="020F0502020204030204" pitchFamily="34" charset="0"/>
              <a:ea typeface="Calibri" panose="020F0502020204030204" pitchFamily="34" charset="0"/>
              <a:cs typeface="Times New Roman" panose="02020603050405020304" pitchFamily="18" charset="0"/>
              <a:sym typeface="Times New Roman"/>
            </a:endParaRPr>
          </a:p>
          <a:p>
            <a:pPr marR="0" lvl="0" algn="just" rtl="0">
              <a:lnSpc>
                <a:spcPct val="150000"/>
              </a:lnSpc>
              <a:spcBef>
                <a:spcPts val="0"/>
              </a:spcBef>
              <a:spcAft>
                <a:spcPts val="0"/>
              </a:spcAft>
            </a:pPr>
            <a:endParaRPr lang="en-IN" sz="1800" dirty="0">
              <a:solidFill>
                <a:schemeClr val="dk1"/>
              </a:solidFill>
              <a:latin typeface="Calibri" panose="020F0502020204030204" pitchFamily="34" charset="0"/>
              <a:ea typeface="Calibri" panose="020F0502020204030204" pitchFamily="34" charset="0"/>
              <a:cs typeface="Times New Roman" panose="02020603050405020304" pitchFamily="18" charset="0"/>
              <a:sym typeface="Times New Roman"/>
            </a:endParaRPr>
          </a:p>
          <a:p>
            <a:pPr marR="0" lvl="0" algn="just" rtl="0">
              <a:lnSpc>
                <a:spcPct val="150000"/>
              </a:lnSpc>
              <a:spcBef>
                <a:spcPts val="0"/>
              </a:spcBef>
              <a:spcAft>
                <a:spcPts val="0"/>
              </a:spcAft>
            </a:pPr>
            <a:endParaRPr lang="en-IN" sz="1800" dirty="0">
              <a:solidFill>
                <a:schemeClr val="dk1"/>
              </a:solidFill>
              <a:latin typeface="Calibri" panose="020F0502020204030204" pitchFamily="34" charset="0"/>
              <a:ea typeface="Calibri" panose="020F0502020204030204" pitchFamily="34" charset="0"/>
              <a:cs typeface="Times New Roman" panose="02020603050405020304" pitchFamily="18" charset="0"/>
              <a:sym typeface="Times New Roman"/>
            </a:endParaRPr>
          </a:p>
          <a:p>
            <a:pPr marR="0" lvl="0" algn="just" rtl="0">
              <a:lnSpc>
                <a:spcPct val="150000"/>
              </a:lnSpc>
              <a:spcBef>
                <a:spcPts val="0"/>
              </a:spcBef>
              <a:spcAft>
                <a:spcPts val="0"/>
              </a:spcAft>
            </a:pPr>
            <a:endParaRPr lang="en-IN" sz="1800" i="0" u="none" strike="noStrike" cap="none" dirty="0">
              <a:solidFill>
                <a:schemeClr val="dk1"/>
              </a:solidFill>
              <a:latin typeface="Calibri" panose="020F0502020204030204" pitchFamily="34" charset="0"/>
              <a:ea typeface="Calibri" panose="020F0502020204030204" pitchFamily="34" charset="0"/>
              <a:cs typeface="Times New Roman" panose="02020603050405020304" pitchFamily="18" charset="0"/>
              <a:sym typeface="Times New Roman"/>
            </a:endParaRPr>
          </a:p>
          <a:p>
            <a:pPr marR="0" lvl="0" algn="just" rtl="0">
              <a:lnSpc>
                <a:spcPct val="150000"/>
              </a:lnSpc>
              <a:spcBef>
                <a:spcPts val="0"/>
              </a:spcBef>
              <a:spcAft>
                <a:spcPts val="0"/>
              </a:spcAft>
            </a:pPr>
            <a:endParaRPr lang="en-IN" sz="1800" i="0" u="none" strike="noStrike" cap="none" dirty="0">
              <a:solidFill>
                <a:schemeClr val="dk1"/>
              </a:solidFill>
              <a:latin typeface="Calibri" panose="020F0502020204030204" pitchFamily="34" charset="0"/>
              <a:ea typeface="Calibri" panose="020F0502020204030204" pitchFamily="34" charset="0"/>
              <a:cs typeface="Times New Roman" panose="02020603050405020304" pitchFamily="18" charset="0"/>
              <a:sym typeface="Times New Roman"/>
            </a:endParaRPr>
          </a:p>
          <a:p>
            <a:pPr marR="0" lvl="0" algn="just" rtl="0">
              <a:lnSpc>
                <a:spcPct val="150000"/>
              </a:lnSpc>
              <a:spcBef>
                <a:spcPts val="0"/>
              </a:spcBef>
              <a:spcAft>
                <a:spcPts val="0"/>
              </a:spcAft>
            </a:pPr>
            <a:endParaRPr lang="en-IN" sz="1800" dirty="0">
              <a:solidFill>
                <a:schemeClr val="dk1"/>
              </a:solidFill>
              <a:latin typeface="Calibri" panose="020F0502020204030204" pitchFamily="34" charset="0"/>
              <a:ea typeface="Calibri" panose="020F0502020204030204" pitchFamily="34" charset="0"/>
              <a:cs typeface="Times New Roman" panose="02020603050405020304" pitchFamily="18" charset="0"/>
              <a:sym typeface="Times New Roman"/>
            </a:endParaRPr>
          </a:p>
          <a:p>
            <a:pPr marR="0" lvl="0" algn="just" rtl="0">
              <a:lnSpc>
                <a:spcPct val="150000"/>
              </a:lnSpc>
              <a:spcBef>
                <a:spcPts val="0"/>
              </a:spcBef>
              <a:spcAft>
                <a:spcPts val="0"/>
              </a:spcAft>
            </a:pPr>
            <a:endParaRPr lang="en-US" sz="1600" i="0" u="none" strike="noStrike" cap="none" dirty="0">
              <a:solidFill>
                <a:schemeClr val="dk1"/>
              </a:solidFill>
              <a:latin typeface="Tahoma" panose="020B0604030504040204" pitchFamily="34" charset="0"/>
              <a:ea typeface="Tahoma" panose="020B0604030504040204" pitchFamily="34" charset="0"/>
              <a:cs typeface="Tahoma" panose="020B0604030504040204" pitchFamily="34" charset="0"/>
              <a:sym typeface="Times New Roman"/>
            </a:endParaRPr>
          </a:p>
        </p:txBody>
      </p:sp>
      <p:pic>
        <p:nvPicPr>
          <p:cNvPr id="3" name="Picture 2" descr="Communication steps in IOP operation">
            <a:extLst>
              <a:ext uri="{FF2B5EF4-FFF2-40B4-BE49-F238E27FC236}">
                <a16:creationId xmlns:a16="http://schemas.microsoft.com/office/drawing/2014/main" id="{7ED31946-9EF2-11ED-1D3B-74DBBB45D984}"/>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344895" y="2294528"/>
            <a:ext cx="4393323" cy="3446436"/>
          </a:xfrm>
          <a:prstGeom prst="rect">
            <a:avLst/>
          </a:prstGeom>
          <a:noFill/>
          <a:ln>
            <a:noFill/>
          </a:ln>
        </p:spPr>
      </p:pic>
      <p:sp>
        <p:nvSpPr>
          <p:cNvPr id="5" name="TextBox 4">
            <a:extLst>
              <a:ext uri="{FF2B5EF4-FFF2-40B4-BE49-F238E27FC236}">
                <a16:creationId xmlns:a16="http://schemas.microsoft.com/office/drawing/2014/main" id="{9E7367AA-8B36-394E-2586-F4B2E1F35A5E}"/>
              </a:ext>
            </a:extLst>
          </p:cNvPr>
          <p:cNvSpPr txBox="1"/>
          <p:nvPr/>
        </p:nvSpPr>
        <p:spPr>
          <a:xfrm>
            <a:off x="2325328" y="6352612"/>
            <a:ext cx="4572000" cy="307777"/>
          </a:xfrm>
          <a:prstGeom prst="rect">
            <a:avLst/>
          </a:prstGeom>
          <a:noFill/>
        </p:spPr>
        <p:txBody>
          <a:bodyPr wrap="square">
            <a:spAutoFit/>
          </a:bodyPr>
          <a:lstStyle/>
          <a:p>
            <a:pPr algn="ctr"/>
            <a:r>
              <a:rPr lang="en-IN" sz="1400" dirty="0">
                <a:effectLst/>
                <a:latin typeface="Calibri" panose="020F0502020204030204" pitchFamily="34" charset="0"/>
                <a:ea typeface="Calibri" panose="020F0502020204030204" pitchFamily="34" charset="0"/>
                <a:cs typeface="Times New Roman" panose="02020603050405020304" pitchFamily="18" charset="0"/>
              </a:rPr>
              <a:t>Communication steps in IOP operation</a:t>
            </a:r>
            <a:endParaRPr lang="en-IN" dirty="0"/>
          </a:p>
        </p:txBody>
      </p:sp>
    </p:spTree>
    <p:extLst>
      <p:ext uri="{BB962C8B-B14F-4D97-AF65-F5344CB8AC3E}">
        <p14:creationId xmlns:p14="http://schemas.microsoft.com/office/powerpoint/2010/main" val="964760749"/>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108</TotalTime>
  <Words>1313</Words>
  <Application>Microsoft Office PowerPoint</Application>
  <PresentationFormat>On-screen Show (4:3)</PresentationFormat>
  <Paragraphs>129</Paragraphs>
  <Slides>19</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Symbol</vt:lpstr>
      <vt:lpstr>Times New Roman</vt:lpstr>
      <vt:lpstr>Calibri</vt:lpstr>
      <vt:lpstr>Arial</vt:lpstr>
      <vt:lpstr>Tahoma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ABC</dc:creator>
  <cp:lastModifiedBy>Heranmoy Maity</cp:lastModifiedBy>
  <cp:revision>20</cp:revision>
  <dcterms:created xsi:type="dcterms:W3CDTF">2010-04-09T07:36:15Z</dcterms:created>
  <dcterms:modified xsi:type="dcterms:W3CDTF">2023-02-03T17:30:34Z</dcterms:modified>
</cp:coreProperties>
</file>