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48">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ls+0swDRIzm5Ll4jIyeoCVuC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60"/>
        <p:guide pos="28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011967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 name="Google Shape;4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6007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316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3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777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2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87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66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712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540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24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27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69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8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15"/>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3" name="Google Shape;23;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16"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8" name="Google Shape;28;p16"/>
          <p:cNvGrpSpPr/>
          <p:nvPr/>
        </p:nvGrpSpPr>
        <p:grpSpPr>
          <a:xfrm>
            <a:off x="6146800" y="0"/>
            <a:ext cx="2997300" cy="876300"/>
            <a:chOff x="6096000" y="3924300"/>
            <a:chExt cx="2997300" cy="876300"/>
          </a:xfrm>
        </p:grpSpPr>
        <p:sp>
          <p:nvSpPr>
            <p:cNvPr id="29" name="Google Shape;29;p16"/>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0" name="Google Shape;30;p16"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1" name="Google Shape;31;p16"/>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2" name="Google Shape;32;p16"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3" name="Google Shape;33;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4"/>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4"/>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4"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4" name="Google Shape;14;p14"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5" name="Google Shape;15;p14"/>
          <p:cNvGrpSpPr/>
          <p:nvPr/>
        </p:nvGrpSpPr>
        <p:grpSpPr>
          <a:xfrm>
            <a:off x="6146800" y="0"/>
            <a:ext cx="2997300" cy="876300"/>
            <a:chOff x="6096000" y="3924300"/>
            <a:chExt cx="2997300" cy="876300"/>
          </a:xfrm>
        </p:grpSpPr>
        <p:sp>
          <p:nvSpPr>
            <p:cNvPr id="16" name="Google Shape;16;p14"/>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4"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18" name="Google Shape;18;p14"/>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9" name="Google Shape;19;p14"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0" y="1910715"/>
            <a:ext cx="9144000" cy="314579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3200" b="1" i="0" u="none" strike="noStrike" cap="none">
                <a:solidFill>
                  <a:srgbClr val="FF0000"/>
                </a:solidFill>
                <a:latin typeface="Times New Roman"/>
                <a:ea typeface="Times New Roman"/>
                <a:cs typeface="Times New Roman"/>
                <a:sym typeface="Times New Roman"/>
              </a:rPr>
              <a:t>Input-Output Organization : I/O Interface</a:t>
            </a:r>
            <a:endParaRPr sz="3200" b="1" i="0" u="none" strike="noStrike" cap="none">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2400" b="0" i="0" u="none" strike="noStrike" cap="none">
                <a:solidFill>
                  <a:srgbClr val="000000"/>
                </a:solidFill>
                <a:latin typeface="Times New Roman"/>
                <a:ea typeface="Times New Roman"/>
                <a:cs typeface="Times New Roman"/>
                <a:sym typeface="Times New Roman"/>
              </a:rPr>
              <a:t>(Lecture 40-42)</a:t>
            </a:r>
            <a:endParaRPr sz="4000" b="1"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Example of I/O Interface</a:t>
            </a:r>
            <a:endParaRPr/>
          </a:p>
        </p:txBody>
      </p:sp>
      <p:pic>
        <p:nvPicPr>
          <p:cNvPr id="97" name="Google Shape;97;p10" descr="C:\Users\new\Desktop\Capture.PNG"/>
          <p:cNvPicPr preferRelativeResize="0"/>
          <p:nvPr/>
        </p:nvPicPr>
        <p:blipFill rotWithShape="1">
          <a:blip r:embed="rId3">
            <a:alphaModFix/>
          </a:blip>
          <a:srcRect/>
          <a:stretch/>
        </p:blipFill>
        <p:spPr>
          <a:xfrm>
            <a:off x="375920" y="838200"/>
            <a:ext cx="8148320" cy="58572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1" descr="C:\Users\new\Desktop\Capture1.PNG"/>
          <p:cNvPicPr preferRelativeResize="0"/>
          <p:nvPr/>
        </p:nvPicPr>
        <p:blipFill rotWithShape="1">
          <a:blip r:embed="rId3">
            <a:alphaModFix/>
          </a:blip>
          <a:srcRect/>
          <a:stretch/>
        </p:blipFill>
        <p:spPr>
          <a:xfrm>
            <a:off x="1286461" y="1185055"/>
            <a:ext cx="6790739" cy="4646785"/>
          </a:xfrm>
          <a:prstGeom prst="rect">
            <a:avLst/>
          </a:prstGeom>
          <a:noFill/>
          <a:ln>
            <a:noFill/>
          </a:ln>
        </p:spPr>
      </p:pic>
      <p:sp>
        <p:nvSpPr>
          <p:cNvPr id="103" name="Google Shape;103;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Example of I/O 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2"/>
          <p:cNvSpPr txBox="1">
            <a:spLocks noGrp="1"/>
          </p:cNvSpPr>
          <p:nvPr>
            <p:ph type="body" idx="1"/>
          </p:nvPr>
        </p:nvSpPr>
        <p:spPr>
          <a:xfrm>
            <a:off x="0" y="838200"/>
            <a:ext cx="8879840" cy="6128175"/>
          </a:xfrm>
          <a:prstGeom prst="rect">
            <a:avLst/>
          </a:prstGeom>
          <a:noFill/>
          <a:ln>
            <a:noFill/>
          </a:ln>
        </p:spPr>
        <p:txBody>
          <a:bodyPr spcFirstLastPara="1" wrap="square" lIns="91425" tIns="45700" rIns="91425" bIns="45700" anchor="t" anchorCtr="0">
            <a:noAutofit/>
          </a:bodyPr>
          <a:lstStyle/>
          <a:p>
            <a:pPr marL="457200" lvl="0" indent="-342900" algn="just" rtl="0">
              <a:spcBef>
                <a:spcPts val="360"/>
              </a:spcBef>
              <a:spcAft>
                <a:spcPts val="0"/>
              </a:spcAft>
              <a:buSzPts val="1800"/>
              <a:buChar char="•"/>
            </a:pPr>
            <a:r>
              <a:rPr lang="en-US" sz="2700" dirty="0">
                <a:latin typeface="Times New Roman"/>
                <a:ea typeface="Times New Roman"/>
                <a:cs typeface="Times New Roman"/>
                <a:sym typeface="Times New Roman"/>
              </a:rPr>
              <a:t>The interface registers communicate with the CPU through the bidirectional data bus. The address bus selects the interface unit through the chip select and the two register select inputs as shown in the table. </a:t>
            </a:r>
            <a:endParaRPr sz="2700" dirty="0">
              <a:latin typeface="Times New Roman"/>
              <a:ea typeface="Times New Roman"/>
              <a:cs typeface="Times New Roman"/>
              <a:sym typeface="Times New Roman"/>
            </a:endParaRPr>
          </a:p>
          <a:p>
            <a:pPr marL="457200" lvl="0" indent="-342900" algn="just" rtl="0">
              <a:spcBef>
                <a:spcPts val="360"/>
              </a:spcBef>
              <a:spcAft>
                <a:spcPts val="0"/>
              </a:spcAft>
              <a:buSzPts val="1800"/>
              <a:buChar char="•"/>
            </a:pPr>
            <a:r>
              <a:rPr lang="en-US" sz="2700" dirty="0">
                <a:latin typeface="Times New Roman"/>
                <a:ea typeface="Times New Roman"/>
                <a:cs typeface="Times New Roman"/>
                <a:sym typeface="Times New Roman"/>
              </a:rPr>
              <a:t>The two register select inputs </a:t>
            </a:r>
            <a:r>
              <a:rPr lang="en-US" sz="2700" dirty="0" err="1">
                <a:latin typeface="Times New Roman"/>
                <a:ea typeface="Times New Roman"/>
                <a:cs typeface="Times New Roman"/>
                <a:sym typeface="Times New Roman"/>
              </a:rPr>
              <a:t>RSl</a:t>
            </a:r>
            <a:r>
              <a:rPr lang="en-US" sz="2700" dirty="0">
                <a:latin typeface="Times New Roman"/>
                <a:ea typeface="Times New Roman"/>
                <a:cs typeface="Times New Roman"/>
                <a:sym typeface="Times New Roman"/>
              </a:rPr>
              <a:t> and RSO are usually connected to the two least significant lines of the address bus. </a:t>
            </a:r>
            <a:endParaRPr sz="2700" dirty="0">
              <a:latin typeface="Times New Roman"/>
              <a:ea typeface="Times New Roman"/>
              <a:cs typeface="Times New Roman"/>
              <a:sym typeface="Times New Roman"/>
            </a:endParaRPr>
          </a:p>
          <a:p>
            <a:pPr marL="457200" lvl="0" indent="-342900" algn="just" rtl="0">
              <a:spcBef>
                <a:spcPts val="360"/>
              </a:spcBef>
              <a:spcAft>
                <a:spcPts val="0"/>
              </a:spcAft>
              <a:buSzPts val="1800"/>
              <a:buChar char="•"/>
            </a:pPr>
            <a:r>
              <a:rPr lang="en-US" sz="2700" dirty="0">
                <a:latin typeface="Times New Roman"/>
                <a:ea typeface="Times New Roman"/>
                <a:cs typeface="Times New Roman"/>
                <a:sym typeface="Times New Roman"/>
              </a:rPr>
              <a:t>These two inputs select one of the four registers in the interface as specified in the table. The content of the selected register is transfer into the CPU via the data bus when the I/O read signal is enabled. </a:t>
            </a:r>
            <a:endParaRPr sz="2700" dirty="0">
              <a:latin typeface="Times New Roman"/>
              <a:ea typeface="Times New Roman"/>
              <a:cs typeface="Times New Roman"/>
              <a:sym typeface="Times New Roman"/>
            </a:endParaRPr>
          </a:p>
          <a:p>
            <a:pPr marL="457200" lvl="0" indent="-342900" algn="just" rtl="0">
              <a:spcBef>
                <a:spcPts val="360"/>
              </a:spcBef>
              <a:spcAft>
                <a:spcPts val="0"/>
              </a:spcAft>
              <a:buSzPts val="1800"/>
              <a:buChar char="•"/>
            </a:pPr>
            <a:r>
              <a:rPr lang="en-US" sz="2700" dirty="0">
                <a:latin typeface="Times New Roman"/>
                <a:ea typeface="Times New Roman"/>
                <a:cs typeface="Times New Roman"/>
                <a:sym typeface="Times New Roman"/>
              </a:rPr>
              <a:t>The CPU transfers binary information into the selected register via the data bus when the I/0 write input is enabled.</a:t>
            </a:r>
            <a:endParaRPr sz="2700" dirty="0"/>
          </a:p>
        </p:txBody>
      </p:sp>
      <p:sp>
        <p:nvSpPr>
          <p:cNvPr id="109" name="Google Shape;109;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Example of I/O Interface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I/O versus Memory bus</a:t>
            </a:r>
            <a:endParaRPr/>
          </a:p>
        </p:txBody>
      </p:sp>
      <p:sp>
        <p:nvSpPr>
          <p:cNvPr id="115" name="Google Shape;115;p13"/>
          <p:cNvSpPr txBox="1">
            <a:spLocks noGrp="1"/>
          </p:cNvSpPr>
          <p:nvPr>
            <p:ph type="body" idx="1"/>
          </p:nvPr>
        </p:nvSpPr>
        <p:spPr>
          <a:xfrm>
            <a:off x="314960" y="995044"/>
            <a:ext cx="8229600" cy="4938395"/>
          </a:xfrm>
          <a:prstGeom prst="rect">
            <a:avLst/>
          </a:prstGeom>
          <a:noFill/>
          <a:ln>
            <a:noFill/>
          </a:ln>
        </p:spPr>
        <p:txBody>
          <a:bodyPr spcFirstLastPara="1" wrap="square" lIns="91425" tIns="45700" rIns="91425" bIns="45700" anchor="t" anchorCtr="0">
            <a:noAutofit/>
          </a:bodyPr>
          <a:lstStyle/>
          <a:p>
            <a:pPr marL="0" marR="5080" lvl="0" indent="0" algn="l" rtl="0">
              <a:spcBef>
                <a:spcPts val="100"/>
              </a:spcBef>
              <a:spcAft>
                <a:spcPts val="0"/>
              </a:spcAft>
              <a:buNone/>
            </a:pPr>
            <a:r>
              <a:rPr lang="en-US" sz="2400" dirty="0">
                <a:latin typeface="Georgia"/>
                <a:ea typeface="Georgia"/>
                <a:cs typeface="Georgia"/>
                <a:sym typeface="Georgia"/>
              </a:rPr>
              <a:t>In addition to communicating with I/O, the processor must communicate with the memory unit. Like the I/O bus, the memory bus contains data, address, and read/write control lines. </a:t>
            </a:r>
            <a:endParaRPr sz="2400" dirty="0">
              <a:latin typeface="Georgia"/>
              <a:ea typeface="Georgia"/>
              <a:cs typeface="Georgia"/>
              <a:sym typeface="Georgia"/>
            </a:endParaRPr>
          </a:p>
          <a:p>
            <a:pPr marL="0" marR="5080" lvl="0" indent="0" algn="l" rtl="0">
              <a:spcBef>
                <a:spcPts val="100"/>
              </a:spcBef>
              <a:spcAft>
                <a:spcPts val="0"/>
              </a:spcAft>
              <a:buNone/>
            </a:pPr>
            <a:r>
              <a:rPr lang="en-US" sz="2400" dirty="0">
                <a:latin typeface="Georgia"/>
                <a:ea typeface="Georgia"/>
                <a:cs typeface="Georgia"/>
                <a:sym typeface="Georgia"/>
              </a:rPr>
              <a:t>There are three ways that computer buses can be used to communicate with memory and I/O</a:t>
            </a:r>
            <a:r>
              <a:rPr lang="en-US" sz="2400" dirty="0" smtClean="0">
                <a:latin typeface="Georgia"/>
                <a:ea typeface="Georgia"/>
                <a:cs typeface="Georgia"/>
                <a:sym typeface="Georgia"/>
              </a:rPr>
              <a:t>:</a:t>
            </a:r>
          </a:p>
          <a:p>
            <a:pPr marL="0" marR="5080" lvl="0" indent="0" algn="l" rtl="0">
              <a:spcBef>
                <a:spcPts val="100"/>
              </a:spcBef>
              <a:spcAft>
                <a:spcPts val="0"/>
              </a:spcAft>
              <a:buNone/>
            </a:pPr>
            <a:endParaRPr sz="2400" dirty="0">
              <a:latin typeface="Georgia"/>
              <a:ea typeface="Georgia"/>
              <a:cs typeface="Georgia"/>
              <a:sym typeface="Georgia"/>
            </a:endParaRPr>
          </a:p>
          <a:p>
            <a:pPr marL="0" marR="5080" lvl="0" indent="0" algn="l" rtl="0">
              <a:spcBef>
                <a:spcPts val="100"/>
              </a:spcBef>
              <a:spcAft>
                <a:spcPts val="0"/>
              </a:spcAft>
              <a:buClr>
                <a:schemeClr val="dk1"/>
              </a:buClr>
              <a:buSzPts val="1100"/>
              <a:buFont typeface="Arial"/>
              <a:buNone/>
            </a:pPr>
            <a:r>
              <a:rPr lang="en-US" sz="2400" dirty="0">
                <a:latin typeface="Georgia"/>
                <a:ea typeface="Georgia"/>
                <a:cs typeface="Georgia"/>
                <a:sym typeface="Georgia"/>
              </a:rPr>
              <a:t>1. Use two separate buses, one for memory and the other for I/O.</a:t>
            </a:r>
            <a:endParaRPr sz="2400" dirty="0">
              <a:latin typeface="Georgia"/>
              <a:ea typeface="Georgia"/>
              <a:cs typeface="Georgia"/>
              <a:sym typeface="Georgia"/>
            </a:endParaRPr>
          </a:p>
          <a:p>
            <a:pPr marL="0" marR="5080" lvl="0" indent="0" algn="l" rtl="0">
              <a:spcBef>
                <a:spcPts val="100"/>
              </a:spcBef>
              <a:spcAft>
                <a:spcPts val="0"/>
              </a:spcAft>
              <a:buClr>
                <a:schemeClr val="dk1"/>
              </a:buClr>
              <a:buSzPts val="1100"/>
              <a:buFont typeface="Arial"/>
              <a:buNone/>
            </a:pPr>
            <a:r>
              <a:rPr lang="en-US" sz="2400" dirty="0">
                <a:latin typeface="Georgia"/>
                <a:ea typeface="Georgia"/>
                <a:cs typeface="Georgia"/>
                <a:sym typeface="Georgia"/>
              </a:rPr>
              <a:t>2. Use one common bus for both memory and I/O but have separate control lines for each.</a:t>
            </a:r>
            <a:endParaRPr sz="2400" dirty="0">
              <a:latin typeface="Georgia"/>
              <a:ea typeface="Georgia"/>
              <a:cs typeface="Georgia"/>
              <a:sym typeface="Georgia"/>
            </a:endParaRPr>
          </a:p>
          <a:p>
            <a:pPr marL="0" marR="5080" lvl="0" indent="0" algn="l" rtl="0">
              <a:spcBef>
                <a:spcPts val="100"/>
              </a:spcBef>
              <a:spcAft>
                <a:spcPts val="0"/>
              </a:spcAft>
              <a:buClr>
                <a:schemeClr val="dk1"/>
              </a:buClr>
              <a:buSzPts val="1100"/>
              <a:buFont typeface="Arial"/>
              <a:buNone/>
            </a:pPr>
            <a:r>
              <a:rPr lang="en-US" sz="2400" dirty="0">
                <a:latin typeface="Georgia"/>
                <a:ea typeface="Georgia"/>
                <a:cs typeface="Georgia"/>
                <a:sym typeface="Georgia"/>
              </a:rPr>
              <a:t>3. Use one common bus for memory and I/O with common control lines.</a:t>
            </a:r>
            <a:endParaRPr sz="2400" dirty="0">
              <a:latin typeface="Georgia"/>
              <a:ea typeface="Georgia"/>
              <a:cs typeface="Georgia"/>
              <a:sym typeface="Georgia"/>
            </a:endParaRPr>
          </a:p>
          <a:p>
            <a:pPr marL="0" marR="5080" lvl="0" indent="0" algn="l" rtl="0">
              <a:spcBef>
                <a:spcPts val="100"/>
              </a:spcBef>
              <a:spcAft>
                <a:spcPts val="0"/>
              </a:spcAft>
              <a:buNone/>
            </a:pPr>
            <a:endParaRPr sz="2400" dirty="0">
              <a:latin typeface="Georgia"/>
              <a:ea typeface="Georgia"/>
              <a:cs typeface="Georgia"/>
              <a:sym typeface="Georgia"/>
            </a:endParaRPr>
          </a:p>
          <a:p>
            <a:pPr marL="457200" marR="1649095" lvl="0" indent="0" algn="l" rtl="0">
              <a:lnSpc>
                <a:spcPct val="100000"/>
              </a:lnSpc>
              <a:spcBef>
                <a:spcPts val="650"/>
              </a:spcBef>
              <a:spcAft>
                <a:spcPts val="0"/>
              </a:spcAft>
              <a:buNone/>
            </a:pPr>
            <a:endParaRPr sz="2400" dirty="0">
              <a:latin typeface="Georgia"/>
              <a:ea typeface="Georgia"/>
              <a:cs typeface="Georgia"/>
              <a:sym typeface="Georgia"/>
            </a:endParaRPr>
          </a:p>
          <a:p>
            <a:pPr marL="287020" lvl="0" indent="-144780" algn="l" rtl="0">
              <a:lnSpc>
                <a:spcPct val="100000"/>
              </a:lnSpc>
              <a:spcBef>
                <a:spcPts val="360"/>
              </a:spcBef>
              <a:spcAft>
                <a:spcPts val="0"/>
              </a:spcAft>
              <a:buClr>
                <a:srgbClr val="D16248"/>
              </a:buClr>
              <a:buSzPts val="2040"/>
              <a:buFont typeface="Noto Sans Symbols"/>
              <a:buNone/>
            </a:pPr>
            <a:endParaRPr sz="2400" dirty="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Input-Output Interface</a:t>
            </a:r>
            <a:endParaRPr/>
          </a:p>
        </p:txBody>
      </p:sp>
      <p:sp>
        <p:nvSpPr>
          <p:cNvPr id="48" name="Google Shape;48;p2"/>
          <p:cNvSpPr txBox="1">
            <a:spLocks noGrp="1"/>
          </p:cNvSpPr>
          <p:nvPr>
            <p:ph type="body" idx="1"/>
          </p:nvPr>
        </p:nvSpPr>
        <p:spPr>
          <a:xfrm>
            <a:off x="358726" y="1033975"/>
            <a:ext cx="8229600" cy="529781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Input-output interface provides a </a:t>
            </a:r>
            <a:r>
              <a:rPr lang="en-US" sz="2400" b="1">
                <a:latin typeface="Times New Roman"/>
                <a:ea typeface="Times New Roman"/>
                <a:cs typeface="Times New Roman"/>
                <a:sym typeface="Times New Roman"/>
              </a:rPr>
              <a:t>method for transferring information</a:t>
            </a:r>
            <a:r>
              <a:rPr lang="en-US" sz="2400">
                <a:latin typeface="Times New Roman"/>
                <a:ea typeface="Times New Roman"/>
                <a:cs typeface="Times New Roman"/>
                <a:sym typeface="Times New Roman"/>
              </a:rPr>
              <a:t> between internal storage and external I/O devices.</a:t>
            </a:r>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Peripherals connected to a computer need </a:t>
            </a:r>
            <a:r>
              <a:rPr lang="en-US" sz="2400" b="1">
                <a:latin typeface="Times New Roman"/>
                <a:ea typeface="Times New Roman"/>
                <a:cs typeface="Times New Roman"/>
                <a:sym typeface="Times New Roman"/>
              </a:rPr>
              <a:t>special communication links</a:t>
            </a:r>
            <a:r>
              <a:rPr lang="en-US" sz="2400">
                <a:latin typeface="Times New Roman"/>
                <a:ea typeface="Times New Roman"/>
                <a:cs typeface="Times New Roman"/>
                <a:sym typeface="Times New Roman"/>
              </a:rPr>
              <a:t> for interfacing them with the central processing unit.</a:t>
            </a:r>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The purpose of the communication link is </a:t>
            </a:r>
            <a:r>
              <a:rPr lang="en-US" sz="2400" b="1">
                <a:latin typeface="Times New Roman"/>
                <a:ea typeface="Times New Roman"/>
                <a:cs typeface="Times New Roman"/>
                <a:sym typeface="Times New Roman"/>
              </a:rPr>
              <a:t>to resolve the differences</a:t>
            </a:r>
            <a:r>
              <a:rPr lang="en-US" sz="2400">
                <a:latin typeface="Times New Roman"/>
                <a:ea typeface="Times New Roman"/>
                <a:cs typeface="Times New Roman"/>
                <a:sym typeface="Times New Roman"/>
              </a:rPr>
              <a:t> between the central computer and each peripheral.</a:t>
            </a:r>
            <a:endParaRPr/>
          </a:p>
          <a:p>
            <a:pPr marL="457200" lvl="0" indent="-228600" algn="just" rtl="0">
              <a:lnSpc>
                <a:spcPct val="100000"/>
              </a:lnSpc>
              <a:spcBef>
                <a:spcPts val="360"/>
              </a:spcBef>
              <a:spcAft>
                <a:spcPts val="0"/>
              </a:spcAft>
              <a:buSzPts val="1800"/>
              <a:buNone/>
            </a:pP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54" name="Google Shape;54;p3"/>
          <p:cNvSpPr/>
          <p:nvPr/>
        </p:nvSpPr>
        <p:spPr>
          <a:xfrm>
            <a:off x="139700" y="1276350"/>
            <a:ext cx="8905240" cy="476313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Differences between Computer and Peripheral Devices</a:t>
            </a:r>
            <a:endParaRPr/>
          </a:p>
        </p:txBody>
      </p:sp>
      <p:sp>
        <p:nvSpPr>
          <p:cNvPr id="60" name="Google Shape;60;p4"/>
          <p:cNvSpPr txBox="1">
            <a:spLocks noGrp="1"/>
          </p:cNvSpPr>
          <p:nvPr>
            <p:ph type="body" idx="1"/>
          </p:nvPr>
        </p:nvSpPr>
        <p:spPr>
          <a:xfrm>
            <a:off x="485335" y="977704"/>
            <a:ext cx="8229600" cy="45261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The communication link resolves the following differences between the computer and peripheral devices.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1.  Devices and signals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Peripherals - Electromechanical Devices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CPU or Memory - Electronic Device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2.  Data Transfer Rate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Peripherals - Usually slower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CPU or Memory - Usually faster than peripherals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Some kinds of Synchronization mechanism may be needed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3.   Unit of Information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Peripherals - Byte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CPU or Memory - Word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4.	Operating Modes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Peripherals - Autonomous, Asynchronous </a:t>
            </a:r>
            <a:endParaRPr/>
          </a:p>
          <a:p>
            <a:pPr marL="457200" lvl="0" indent="-34290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	CPU or Memory – Synchronous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38100" y="-63500"/>
            <a:ext cx="6477000" cy="796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I/O Bus and Interface Modules </a:t>
            </a:r>
            <a:endParaRPr>
              <a:latin typeface="Times New Roman"/>
              <a:ea typeface="Times New Roman"/>
              <a:cs typeface="Times New Roman"/>
              <a:sym typeface="Times New Roman"/>
            </a:endParaRPr>
          </a:p>
        </p:txBody>
      </p:sp>
      <p:sp>
        <p:nvSpPr>
          <p:cNvPr id="66" name="Google Shape;66;p5"/>
          <p:cNvSpPr txBox="1">
            <a:spLocks noGrp="1"/>
          </p:cNvSpPr>
          <p:nvPr>
            <p:ph type="body" idx="1"/>
          </p:nvPr>
        </p:nvSpPr>
        <p:spPr>
          <a:xfrm>
            <a:off x="419100" y="965835"/>
            <a:ext cx="8229600" cy="4303395"/>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1800">
                <a:latin typeface="Times New Roman"/>
                <a:ea typeface="Times New Roman"/>
                <a:cs typeface="Times New Roman"/>
                <a:sym typeface="Times New Roman"/>
              </a:rPr>
              <a:t>The I/O bus consists of data lines, address lines and control lines. </a:t>
            </a:r>
            <a:endParaRPr/>
          </a:p>
          <a:p>
            <a:pPr marL="457200" lvl="0" indent="-342900" algn="just" rtl="0">
              <a:lnSpc>
                <a:spcPct val="100000"/>
              </a:lnSpc>
              <a:spcBef>
                <a:spcPts val="360"/>
              </a:spcBef>
              <a:spcAft>
                <a:spcPts val="0"/>
              </a:spcAft>
              <a:buSzPts val="1800"/>
              <a:buChar char="•"/>
            </a:pPr>
            <a:r>
              <a:rPr lang="en-US" sz="1800">
                <a:latin typeface="Times New Roman"/>
                <a:ea typeface="Times New Roman"/>
                <a:cs typeface="Times New Roman"/>
                <a:sym typeface="Times New Roman"/>
              </a:rPr>
              <a:t>It is used as an method which helps in transferring of information between the internal storage devices i.e. memory and the external peripheral device . A peripheral device is that which provide input and output for the computer, it is also called Input-Output devices. For Example: A keyboard and mouse provide Input to the computer are called input devices while a monitor and printer that provide output to the computer are called output devices. Just like the external hard-drives, there is also availability of some peripheral devices which are able to provide both input and output.</a:t>
            </a:r>
            <a:endParaRPr>
              <a:latin typeface="Times New Roman"/>
              <a:ea typeface="Times New Roman"/>
              <a:cs typeface="Times New Roman"/>
              <a:sym typeface="Times New Roman"/>
            </a:endParaRPr>
          </a:p>
          <a:p>
            <a:pPr marL="457200" lvl="0" indent="-228600" algn="l" rtl="0">
              <a:lnSpc>
                <a:spcPct val="100000"/>
              </a:lnSpc>
              <a:spcBef>
                <a:spcPts val="360"/>
              </a:spcBef>
              <a:spcAft>
                <a:spcPts val="0"/>
              </a:spcAft>
              <a:buClr>
                <a:schemeClr val="dk1"/>
              </a:buClr>
              <a:buSzPts val="1800"/>
              <a:buNone/>
            </a:pPr>
            <a:endParaRPr/>
          </a:p>
        </p:txBody>
      </p:sp>
      <p:pic>
        <p:nvPicPr>
          <p:cNvPr id="67" name="Google Shape;67;p5" descr="interface1"/>
          <p:cNvPicPr preferRelativeResize="0"/>
          <p:nvPr/>
        </p:nvPicPr>
        <p:blipFill rotWithShape="1">
          <a:blip r:embed="rId3">
            <a:alphaModFix/>
          </a:blip>
          <a:srcRect/>
          <a:stretch/>
        </p:blipFill>
        <p:spPr>
          <a:xfrm>
            <a:off x="988695" y="3581400"/>
            <a:ext cx="7459980" cy="29451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Functions of Input-Output Interface</a:t>
            </a:r>
            <a:endParaRPr/>
          </a:p>
        </p:txBody>
      </p:sp>
      <p:sp>
        <p:nvSpPr>
          <p:cNvPr id="73" name="Google Shape;73;p6"/>
          <p:cNvSpPr txBox="1">
            <a:spLocks noGrp="1"/>
          </p:cNvSpPr>
          <p:nvPr>
            <p:ph type="body" idx="1"/>
          </p:nvPr>
        </p:nvSpPr>
        <p:spPr>
          <a:xfrm>
            <a:off x="457200" y="894080"/>
            <a:ext cx="8229600" cy="4526100"/>
          </a:xfrm>
          <a:prstGeom prst="rect">
            <a:avLst/>
          </a:prstGeom>
          <a:noFill/>
          <a:ln>
            <a:noFill/>
          </a:ln>
        </p:spPr>
        <p:txBody>
          <a:bodyPr spcFirstLastPara="1" wrap="square" lIns="91425" tIns="45700" rIns="91425" bIns="45700" anchor="t" anchorCtr="0">
            <a:noAutofit/>
          </a:bodyPr>
          <a:lstStyle/>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To resolve these differences, computer systems include special hardware components (Interfaces) between the CPU and peripherals to supervise and synchronize all input and output transfers. </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US" sz="2000" b="1">
                <a:latin typeface="Times New Roman"/>
                <a:ea typeface="Times New Roman"/>
                <a:cs typeface="Times New Roman"/>
                <a:sym typeface="Times New Roman"/>
              </a:rPr>
              <a:t>Functions of Input-Output Interface:</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is used to synchronize the operating speed of CPU with respect to input-output devices.</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selects the input-output device which is appropriate for the interpretation of the input-output signal.</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is capable of providing signals like control and timing signals.</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In this data buffering can be possible through data bus.</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There are various error detectors.</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converts serial data into parallel data and vice-versa.</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also convert digital data into analog signal and vice-versa.</a:t>
            </a:r>
            <a:endParaRPr>
              <a:latin typeface="Times New Roman"/>
              <a:ea typeface="Times New Roman"/>
              <a:cs typeface="Times New Roman"/>
              <a:sym typeface="Times New Roman"/>
            </a:endParaRPr>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Functions of an Interface</a:t>
            </a:r>
            <a:endParaRPr/>
          </a:p>
        </p:txBody>
      </p:sp>
      <p:sp>
        <p:nvSpPr>
          <p:cNvPr id="79" name="Google Shape;79;p7"/>
          <p:cNvSpPr txBox="1">
            <a:spLocks noGrp="1"/>
          </p:cNvSpPr>
          <p:nvPr>
            <p:ph type="body" idx="1"/>
          </p:nvPr>
        </p:nvSpPr>
        <p:spPr>
          <a:xfrm>
            <a:off x="513715" y="909955"/>
            <a:ext cx="8229600" cy="545592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200" dirty="0">
                <a:latin typeface="Times New Roman"/>
                <a:ea typeface="Times New Roman"/>
                <a:cs typeface="Times New Roman"/>
                <a:sym typeface="Times New Roman"/>
              </a:rPr>
              <a:t>Decodes the device address (device code). </a:t>
            </a:r>
            <a:endParaRPr dirty="0"/>
          </a:p>
          <a:p>
            <a:pPr marL="457200" lvl="0"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Decodes the commands (operation).</a:t>
            </a:r>
            <a:endParaRPr dirty="0"/>
          </a:p>
          <a:p>
            <a:pPr marL="457200" lvl="0"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Provides signals for the peripheral controller.</a:t>
            </a:r>
            <a:endParaRPr dirty="0"/>
          </a:p>
          <a:p>
            <a:pPr marL="457200" lvl="0"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Synchronizes the data flow and supervises the transfer rate between peripheral and CPU or Memory.</a:t>
            </a:r>
            <a:endParaRPr dirty="0"/>
          </a:p>
          <a:p>
            <a:pPr marL="457200" lvl="0"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There are four types of IO command:</a:t>
            </a:r>
            <a:endParaRPr sz="2200" dirty="0">
              <a:latin typeface="Times New Roman"/>
              <a:ea typeface="Times New Roman"/>
              <a:cs typeface="Times New Roman"/>
              <a:sym typeface="Times New Roman"/>
            </a:endParaRPr>
          </a:p>
          <a:p>
            <a:pPr marL="1371600" lvl="2"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Control Command , Status Command</a:t>
            </a:r>
            <a:endParaRPr sz="2200" dirty="0">
              <a:latin typeface="Times New Roman"/>
              <a:ea typeface="Times New Roman"/>
              <a:cs typeface="Times New Roman"/>
              <a:sym typeface="Times New Roman"/>
            </a:endParaRPr>
          </a:p>
          <a:p>
            <a:pPr marL="1371600" lvl="2" indent="-342900"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Output Data Command, Input Data Command</a:t>
            </a:r>
            <a:endParaRPr dirty="0"/>
          </a:p>
          <a:p>
            <a:pPr marL="1028700" lvl="2" indent="-866139" algn="just" rtl="0">
              <a:lnSpc>
                <a:spcPct val="100000"/>
              </a:lnSpc>
              <a:spcBef>
                <a:spcPts val="360"/>
              </a:spcBef>
              <a:spcAft>
                <a:spcPts val="0"/>
              </a:spcAft>
              <a:buSzPts val="1800"/>
              <a:buNone/>
            </a:pPr>
            <a:r>
              <a:rPr lang="en-US" sz="2200" dirty="0">
                <a:latin typeface="Times New Roman"/>
                <a:ea typeface="Times New Roman"/>
                <a:cs typeface="Times New Roman"/>
                <a:sym typeface="Times New Roman"/>
              </a:rPr>
              <a:t>Each peripheral device has associated with it an interface unit.</a:t>
            </a:r>
            <a:endParaRPr dirty="0"/>
          </a:p>
          <a:p>
            <a:pPr marL="419735" lvl="2" indent="-256539"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Each interface decodes the address and control received from I/O bus,</a:t>
            </a:r>
            <a:endParaRPr dirty="0"/>
          </a:p>
          <a:p>
            <a:pPr marL="419735" lvl="2" indent="-256539"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interprets them  for the peripheral.</a:t>
            </a:r>
            <a:endParaRPr dirty="0"/>
          </a:p>
          <a:p>
            <a:pPr marL="419735" lvl="2" indent="-256539"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Provides signal for the peripheral controller.</a:t>
            </a:r>
            <a:endParaRPr dirty="0"/>
          </a:p>
          <a:p>
            <a:pPr marL="419735" lvl="2" indent="-256539" algn="just" rtl="0">
              <a:lnSpc>
                <a:spcPct val="100000"/>
              </a:lnSpc>
              <a:spcBef>
                <a:spcPts val="360"/>
              </a:spcBef>
              <a:spcAft>
                <a:spcPts val="0"/>
              </a:spcAft>
              <a:buSzPts val="1800"/>
              <a:buChar char="•"/>
            </a:pPr>
            <a:r>
              <a:rPr lang="en-US" sz="2200" dirty="0">
                <a:latin typeface="Times New Roman"/>
                <a:ea typeface="Times New Roman"/>
                <a:cs typeface="Times New Roman"/>
                <a:sym typeface="Times New Roman"/>
              </a:rPr>
              <a:t>It also synchronizes the dataflow and supervises the transfer between peripheral and processor. </a:t>
            </a:r>
            <a:endParaRPr sz="2200"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Clr>
                <a:schemeClr val="dk1"/>
              </a:buClr>
              <a:buSzPts val="1800"/>
              <a:buNone/>
            </a:pPr>
            <a:endParaRPr dirty="0"/>
          </a:p>
          <a:p>
            <a:pPr marL="457200" lvl="0" indent="-228600" algn="l" rtl="0">
              <a:lnSpc>
                <a:spcPct val="100000"/>
              </a:lnSpc>
              <a:spcBef>
                <a:spcPts val="360"/>
              </a:spcBef>
              <a:spcAft>
                <a:spcPts val="0"/>
              </a:spcAft>
              <a:buClr>
                <a:schemeClr val="dk1"/>
              </a:buClr>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a:spLocks noGrp="1"/>
          </p:cNvSpPr>
          <p:nvPr>
            <p:ph type="body" idx="1"/>
          </p:nvPr>
        </p:nvSpPr>
        <p:spPr>
          <a:xfrm>
            <a:off x="514350" y="923925"/>
            <a:ext cx="8115300" cy="452628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a:t>An interface receives any of the following four commands −</a:t>
            </a:r>
            <a:endParaRPr/>
          </a:p>
          <a:p>
            <a:pPr marL="457200" lvl="0" indent="-228600" algn="just" rtl="0">
              <a:lnSpc>
                <a:spcPct val="100000"/>
              </a:lnSpc>
              <a:spcBef>
                <a:spcPts val="360"/>
              </a:spcBef>
              <a:spcAft>
                <a:spcPts val="0"/>
              </a:spcAft>
              <a:buSzPts val="1800"/>
              <a:buNone/>
            </a:pPr>
            <a:endParaRPr sz="2000"/>
          </a:p>
          <a:p>
            <a:pPr marL="457200" lvl="0" indent="-342900" algn="just" rtl="0">
              <a:lnSpc>
                <a:spcPct val="100000"/>
              </a:lnSpc>
              <a:spcBef>
                <a:spcPts val="360"/>
              </a:spcBef>
              <a:spcAft>
                <a:spcPts val="0"/>
              </a:spcAft>
              <a:buSzPts val="1800"/>
              <a:buChar char="•"/>
            </a:pPr>
            <a:r>
              <a:rPr lang="en-US" sz="2000" b="1"/>
              <a:t>Control</a:t>
            </a:r>
            <a:r>
              <a:rPr lang="en-US" sz="2000"/>
              <a:t> − A command control is given to activate the peripheral and to inform its next task. This control command depends on the peripheral, and each peripheral receives its own sequence of control commands, depending on its mode of operation.</a:t>
            </a:r>
            <a:endParaRPr/>
          </a:p>
          <a:p>
            <a:pPr marL="457200" lvl="0" indent="-342900" algn="just" rtl="0">
              <a:lnSpc>
                <a:spcPct val="100000"/>
              </a:lnSpc>
              <a:spcBef>
                <a:spcPts val="360"/>
              </a:spcBef>
              <a:spcAft>
                <a:spcPts val="0"/>
              </a:spcAft>
              <a:buSzPts val="1800"/>
              <a:buChar char="•"/>
            </a:pPr>
            <a:r>
              <a:rPr lang="en-US" sz="2000" b="1"/>
              <a:t>Status</a:t>
            </a:r>
            <a:r>
              <a:rPr lang="en-US" sz="2000"/>
              <a:t> − A status command can test multiple test conditions in the interface and the peripheral. For example during the transfer of data one or more errors may occur which are detected by the interface. These errors are designated by setting bits in a status register that the processor can read at certain intervals.</a:t>
            </a:r>
            <a:endParaRPr sz="2000"/>
          </a:p>
          <a:p>
            <a:pPr marL="457200" lvl="0" indent="-342900" algn="just" rtl="0">
              <a:lnSpc>
                <a:spcPct val="100000"/>
              </a:lnSpc>
              <a:spcBef>
                <a:spcPts val="360"/>
              </a:spcBef>
              <a:spcAft>
                <a:spcPts val="0"/>
              </a:spcAft>
              <a:buSzPts val="1800"/>
              <a:buChar char="•"/>
            </a:pPr>
            <a:r>
              <a:rPr lang="en-US" sz="2000" b="1"/>
              <a:t>Data Output</a:t>
            </a:r>
            <a:r>
              <a:rPr lang="en-US" sz="2000"/>
              <a:t> − A data output command creates the interface counter to the command by sending data from the bus to one of its registers.</a:t>
            </a:r>
            <a:endParaRPr/>
          </a:p>
          <a:p>
            <a:pPr marL="457200" lvl="0" indent="-342900" algn="just" rtl="0">
              <a:lnSpc>
                <a:spcPct val="100000"/>
              </a:lnSpc>
              <a:spcBef>
                <a:spcPts val="360"/>
              </a:spcBef>
              <a:spcAft>
                <a:spcPts val="0"/>
              </a:spcAft>
              <a:buSzPts val="1800"/>
              <a:buChar char="•"/>
            </a:pPr>
            <a:r>
              <a:rPr lang="en-US" sz="2000" b="1"/>
              <a:t>Data Input</a:t>
            </a:r>
            <a:r>
              <a:rPr lang="en-US" sz="2000"/>
              <a:t> − The data input command is opposite to the data output command. In data input, the interface gets an element of data from the peripheral and places it in its buffer register.</a:t>
            </a:r>
            <a:endParaRPr/>
          </a:p>
        </p:txBody>
      </p:sp>
      <p:sp>
        <p:nvSpPr>
          <p:cNvPr id="85" name="Google Shape;85;p8"/>
          <p:cNvSpPr/>
          <p:nvPr/>
        </p:nvSpPr>
        <p:spPr>
          <a:xfrm>
            <a:off x="127000" y="22225"/>
            <a:ext cx="6477000"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000" b="1" i="0" u="none" strike="noStrike" cap="none">
                <a:solidFill>
                  <a:schemeClr val="dk1"/>
                </a:solidFill>
                <a:latin typeface="Times New Roman"/>
                <a:ea typeface="Times New Roman"/>
                <a:cs typeface="Times New Roman"/>
                <a:sym typeface="Times New Roman"/>
              </a:rPr>
              <a:t>Functions of an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295422" y="0"/>
            <a:ext cx="6836899"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Isolated I/O versus Memory Mapped I/O </a:t>
            </a:r>
            <a:endParaRPr>
              <a:latin typeface="Times New Roman"/>
              <a:ea typeface="Times New Roman"/>
              <a:cs typeface="Times New Roman"/>
              <a:sym typeface="Times New Roman"/>
            </a:endParaRPr>
          </a:p>
        </p:txBody>
      </p:sp>
      <p:sp>
        <p:nvSpPr>
          <p:cNvPr id="91" name="Google Shape;91;p9"/>
          <p:cNvSpPr txBox="1">
            <a:spLocks noGrp="1"/>
          </p:cNvSpPr>
          <p:nvPr>
            <p:ph type="body" idx="1"/>
          </p:nvPr>
        </p:nvSpPr>
        <p:spPr>
          <a:xfrm>
            <a:off x="372794" y="1076178"/>
            <a:ext cx="8229600" cy="4526100"/>
          </a:xfrm>
          <a:prstGeom prst="rect">
            <a:avLst/>
          </a:prstGeom>
          <a:noFill/>
          <a:ln>
            <a:noFill/>
          </a:ln>
        </p:spPr>
        <p:txBody>
          <a:bodyPr spcFirstLastPara="1" wrap="square" lIns="91425" tIns="45700" rIns="91425" bIns="45700" anchor="t" anchorCtr="0">
            <a:noAutofit/>
          </a:bodyPr>
          <a:lstStyle/>
          <a:p>
            <a:pPr marL="628650" lvl="0" indent="-514350" algn="just" rtl="0">
              <a:lnSpc>
                <a:spcPct val="100000"/>
              </a:lnSpc>
              <a:spcBef>
                <a:spcPts val="360"/>
              </a:spcBef>
              <a:spcAft>
                <a:spcPts val="0"/>
              </a:spcAft>
              <a:buSzPts val="1800"/>
              <a:buNone/>
            </a:pPr>
            <a:r>
              <a:rPr lang="en-US" sz="2400" b="1">
                <a:latin typeface="Times New Roman"/>
                <a:ea typeface="Times New Roman"/>
                <a:cs typeface="Times New Roman"/>
                <a:sym typeface="Times New Roman"/>
              </a:rPr>
              <a:t>Isolated I/O </a:t>
            </a:r>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Separate I/O read/write control lines in addition to memory read/write control lines. </a:t>
            </a:r>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Separate (isolated) memory and I/O address spaces.</a:t>
            </a:r>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Distinct input and output instructions.</a:t>
            </a:r>
            <a:endParaRPr/>
          </a:p>
          <a:p>
            <a:pPr marL="457200" lvl="0" indent="-342900" algn="l" rtl="0">
              <a:lnSpc>
                <a:spcPct val="100000"/>
              </a:lnSpc>
              <a:spcBef>
                <a:spcPts val="360"/>
              </a:spcBef>
              <a:spcAft>
                <a:spcPts val="0"/>
              </a:spcAft>
              <a:buSzPts val="1800"/>
              <a:buNone/>
            </a:pPr>
            <a:r>
              <a:rPr lang="en-US" sz="2400" b="1">
                <a:latin typeface="Times New Roman"/>
                <a:ea typeface="Times New Roman"/>
                <a:cs typeface="Times New Roman"/>
                <a:sym typeface="Times New Roman"/>
              </a:rPr>
              <a:t>Memory-mapped I/O </a:t>
            </a:r>
            <a:endParaRPr sz="2400"/>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A single set of read/write control lines (no distinction between memory and I/O transfer). </a:t>
            </a:r>
            <a:endParaRPr sz="24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Memory and I/O addresses share the common address space which reduces memory address range available. </a:t>
            </a:r>
            <a:endParaRPr sz="24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No specific input or output instruction so the same memory reference instructions can be used for I/O transfers. </a:t>
            </a:r>
            <a:endParaRPr sz="24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400">
                <a:latin typeface="Times New Roman"/>
                <a:ea typeface="Times New Roman"/>
                <a:cs typeface="Times New Roman"/>
                <a:sym typeface="Times New Roman"/>
              </a:rPr>
              <a:t>Considerable flexibility in handling I/O operations.</a:t>
            </a:r>
            <a:endParaRPr>
              <a:latin typeface="Times New Roman"/>
              <a:ea typeface="Times New Roman"/>
              <a:cs typeface="Times New Roman"/>
              <a:sym typeface="Times New Roman"/>
            </a:endParaRPr>
          </a:p>
          <a:p>
            <a:pPr marL="628650" lvl="0" indent="-400050" algn="l" rtl="0">
              <a:lnSpc>
                <a:spcPct val="100000"/>
              </a:lnSpc>
              <a:spcBef>
                <a:spcPts val="360"/>
              </a:spcBef>
              <a:spcAft>
                <a:spcPts val="0"/>
              </a:spcAft>
              <a:buSzPts val="1800"/>
              <a:buNone/>
            </a:pPr>
            <a:endParaRPr b="1"/>
          </a:p>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(4:3)</PresentationFormat>
  <Paragraphs>81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Georgia</vt:lpstr>
      <vt:lpstr>Noto Sans Symbols</vt:lpstr>
      <vt:lpstr>Times New Roman</vt:lpstr>
      <vt:lpstr>Office Theme</vt:lpstr>
      <vt:lpstr>PowerPoint Presentation</vt:lpstr>
      <vt:lpstr>Input-Output Interface</vt:lpstr>
      <vt:lpstr>PowerPoint Presentation</vt:lpstr>
      <vt:lpstr>Differences between Computer and Peripheral Devices</vt:lpstr>
      <vt:lpstr>I/O Bus and Interface Modules </vt:lpstr>
      <vt:lpstr>Functions of Input-Output Interface</vt:lpstr>
      <vt:lpstr>Functions of an Interface</vt:lpstr>
      <vt:lpstr>PowerPoint Presentation</vt:lpstr>
      <vt:lpstr>Isolated I/O versus Memory Mapped I/O </vt:lpstr>
      <vt:lpstr>Example of I/O Interface</vt:lpstr>
      <vt:lpstr>Example of I/O Interface</vt:lpstr>
      <vt:lpstr>Example of I/O Interface</vt:lpstr>
      <vt:lpstr>I/O versus Memory bus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HP</cp:lastModifiedBy>
  <cp:revision>1</cp:revision>
  <dcterms:created xsi:type="dcterms:W3CDTF">2011-08-29T08:38:00Z</dcterms:created>
  <dcterms:modified xsi:type="dcterms:W3CDTF">2024-04-01T05:45:26Z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472634570E7440E480106947101C72E7_13</vt:lpwstr>
  </property>
  <property fmtid="{D5CDD505-2E9C-101B-9397-08002B2CF9AE}" pid="3" name="KSOProductBuildVer">
    <vt:lpwstr>1033-12.2.0.13489</vt:lpwstr>
  </property>
</Properties>
</file>