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Sen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hxXubKTfaBFL3WM/NHOz6gbJPM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en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Se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244426714_0_27"/>
          <p:cNvSpPr txBox="1"/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11244426714_0_27"/>
          <p:cNvSpPr txBox="1"/>
          <p:nvPr>
            <p:ph idx="1" type="subTitle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g11244426714_0_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11244426714_0_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11244426714_0_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gif" id="31" name="Google Shape;31;g11244426714_0_15"/>
          <p:cNvPicPr preferRelativeResize="0"/>
          <p:nvPr/>
        </p:nvPicPr>
        <p:blipFill rotWithShape="1">
          <a:blip r:embed="rId2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g11244426714_0_15"/>
          <p:cNvGrpSpPr/>
          <p:nvPr/>
        </p:nvGrpSpPr>
        <p:grpSpPr>
          <a:xfrm>
            <a:off x="6146800" y="0"/>
            <a:ext cx="2997300" cy="876300"/>
            <a:chOff x="6096000" y="3924300"/>
            <a:chExt cx="2997300" cy="876300"/>
          </a:xfrm>
        </p:grpSpPr>
        <p:sp>
          <p:nvSpPr>
            <p:cNvPr id="33" name="Google Shape;33;g11244426714_0_15"/>
            <p:cNvSpPr/>
            <p:nvPr/>
          </p:nvSpPr>
          <p:spPr>
            <a:xfrm>
              <a:off x="6096000" y="3924300"/>
              <a:ext cx="29973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34" name="Google Shape;34;g11244426714_0_15"/>
            <p:cNvPicPr preferRelativeResize="0"/>
            <p:nvPr/>
          </p:nvPicPr>
          <p:blipFill rotWithShape="1">
            <a:blip r:embed="rId2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g11244426714_0_15"/>
            <p:cNvSpPr/>
            <p:nvPr/>
          </p:nvSpPr>
          <p:spPr>
            <a:xfrm>
              <a:off x="6477000" y="4114800"/>
              <a:ext cx="20766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36" name="Google Shape;36;g11244426714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11244426714_0_15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11244426714_0_15"/>
          <p:cNvSpPr txBox="1"/>
          <p:nvPr>
            <p:ph idx="1" type="body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g11244426714_0_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1244426714_0_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11244426714_0_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244426714_0_0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g11244426714_0_0"/>
          <p:cNvSpPr txBox="1"/>
          <p:nvPr>
            <p:ph idx="1" type="body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1244426714_0_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g11244426714_0_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g11244426714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g11244426714_0_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g11244426714_0_0"/>
          <p:cNvSpPr/>
          <p:nvPr/>
        </p:nvSpPr>
        <p:spPr>
          <a:xfrm flipH="1" rot="10800000">
            <a:off x="0" y="6705716"/>
            <a:ext cx="9144000" cy="19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gif" id="13" name="Google Shape;13;g11244426714_0_0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4" name="Google Shape;14;g11244426714_0_0"/>
          <p:cNvPicPr preferRelativeResize="0"/>
          <p:nvPr/>
        </p:nvPicPr>
        <p:blipFill rotWithShape="1">
          <a:blip r:embed="rId2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g11244426714_0_0"/>
          <p:cNvGrpSpPr/>
          <p:nvPr/>
        </p:nvGrpSpPr>
        <p:grpSpPr>
          <a:xfrm>
            <a:off x="6146800" y="0"/>
            <a:ext cx="2997300" cy="876300"/>
            <a:chOff x="6096000" y="3924300"/>
            <a:chExt cx="2997300" cy="876300"/>
          </a:xfrm>
        </p:grpSpPr>
        <p:sp>
          <p:nvSpPr>
            <p:cNvPr id="16" name="Google Shape;16;g11244426714_0_0"/>
            <p:cNvSpPr/>
            <p:nvPr/>
          </p:nvSpPr>
          <p:spPr>
            <a:xfrm>
              <a:off x="6096000" y="3924300"/>
              <a:ext cx="29973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17" name="Google Shape;17;g11244426714_0_0"/>
            <p:cNvPicPr preferRelativeResize="0"/>
            <p:nvPr/>
          </p:nvPicPr>
          <p:blipFill rotWithShape="1">
            <a:blip r:embed="rId3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g11244426714_0_0"/>
            <p:cNvSpPr/>
            <p:nvPr/>
          </p:nvSpPr>
          <p:spPr>
            <a:xfrm>
              <a:off x="6477000" y="4114800"/>
              <a:ext cx="20766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19" name="Google Shape;19;g1124442671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0" y="871975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3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Transfer, Mode of Transfer </a:t>
            </a:r>
            <a:endParaRPr b="0" i="0" sz="3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  <a:latin typeface="Sen"/>
              <a:ea typeface="Sen"/>
              <a:cs typeface="Sen"/>
              <a:sym typeface="Se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Sen"/>
                <a:ea typeface="Sen"/>
                <a:cs typeface="Sen"/>
                <a:sym typeface="Sen"/>
              </a:rPr>
              <a:t>CURIN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Sen"/>
                <a:ea typeface="Sen"/>
                <a:cs typeface="Sen"/>
                <a:sym typeface="Sen"/>
              </a:rPr>
              <a:t>Chitkara University, Punjab, India</a:t>
            </a:r>
            <a:endParaRPr b="1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1"/>
          <p:cNvGrpSpPr/>
          <p:nvPr/>
        </p:nvGrpSpPr>
        <p:grpSpPr>
          <a:xfrm>
            <a:off x="223837" y="1659194"/>
            <a:ext cx="8696325" cy="3305175"/>
            <a:chOff x="228600" y="990600"/>
            <a:chExt cx="8696325" cy="3305175"/>
          </a:xfrm>
        </p:grpSpPr>
        <p:cxnSp>
          <p:nvCxnSpPr>
            <p:cNvPr id="288" name="Google Shape;288;p21"/>
            <p:cNvCxnSpPr/>
            <p:nvPr/>
          </p:nvCxnSpPr>
          <p:spPr>
            <a:xfrm>
              <a:off x="228600" y="990600"/>
              <a:ext cx="8686800" cy="1588"/>
            </a:xfrm>
            <a:prstGeom prst="straightConnector1">
              <a:avLst/>
            </a:prstGeom>
            <a:noFill/>
            <a:ln cap="flat" cmpd="tri" w="857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9" name="Google Shape;289;p21"/>
            <p:cNvSpPr/>
            <p:nvPr/>
          </p:nvSpPr>
          <p:spPr>
            <a:xfrm>
              <a:off x="338138" y="2613025"/>
              <a:ext cx="909637" cy="23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Chip select</a:t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371600" y="2792413"/>
              <a:ext cx="119063" cy="104775"/>
            </a:xfrm>
            <a:custGeom>
              <a:rect b="b" l="l" r="r" t="t"/>
              <a:pathLst>
                <a:path extrusionOk="0" fill="none" h="17311" w="2160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extrusionOk="0" h="17311" w="2160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1" name="Google Shape;291;p21"/>
            <p:cNvCxnSpPr/>
            <p:nvPr/>
          </p:nvCxnSpPr>
          <p:spPr>
            <a:xfrm flipH="1" rot="10800000">
              <a:off x="439738" y="2841625"/>
              <a:ext cx="949325" cy="635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2" name="Google Shape;292;p21"/>
            <p:cNvSpPr/>
            <p:nvPr/>
          </p:nvSpPr>
          <p:spPr>
            <a:xfrm>
              <a:off x="1371600" y="3092450"/>
              <a:ext cx="119063" cy="106363"/>
            </a:xfrm>
            <a:custGeom>
              <a:rect b="b" l="l" r="r" t="t"/>
              <a:pathLst>
                <a:path extrusionOk="0" fill="none" h="17311" w="2160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extrusionOk="0" h="17311" w="2160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3" name="Google Shape;293;p21"/>
            <p:cNvCxnSpPr/>
            <p:nvPr/>
          </p:nvCxnSpPr>
          <p:spPr>
            <a:xfrm>
              <a:off x="439738" y="3148013"/>
              <a:ext cx="94932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4" name="Google Shape;294;p21"/>
            <p:cNvSpPr/>
            <p:nvPr/>
          </p:nvSpPr>
          <p:spPr>
            <a:xfrm>
              <a:off x="338138" y="3217863"/>
              <a:ext cx="682625" cy="233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I/O read</a:t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1371600" y="3416300"/>
              <a:ext cx="119063" cy="104775"/>
            </a:xfrm>
            <a:custGeom>
              <a:rect b="b" l="l" r="r" t="t"/>
              <a:pathLst>
                <a:path extrusionOk="0" fill="none" h="17311" w="2160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extrusionOk="0" h="17311" w="2160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6" name="Google Shape;296;p21"/>
            <p:cNvCxnSpPr/>
            <p:nvPr/>
          </p:nvCxnSpPr>
          <p:spPr>
            <a:xfrm>
              <a:off x="439738" y="3465513"/>
              <a:ext cx="954087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7" name="Google Shape;297;p21"/>
            <p:cNvSpPr/>
            <p:nvPr/>
          </p:nvSpPr>
          <p:spPr>
            <a:xfrm>
              <a:off x="338138" y="3533775"/>
              <a:ext cx="711200" cy="23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I/O write</a:t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371600" y="3713163"/>
              <a:ext cx="119063" cy="104775"/>
            </a:xfrm>
            <a:custGeom>
              <a:rect b="b" l="l" r="r" t="t"/>
              <a:pathLst>
                <a:path extrusionOk="0" fill="none" h="17311" w="2160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extrusionOk="0" h="17311" w="2160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9" name="Google Shape;299;p21"/>
            <p:cNvCxnSpPr/>
            <p:nvPr/>
          </p:nvCxnSpPr>
          <p:spPr>
            <a:xfrm>
              <a:off x="439738" y="3768725"/>
              <a:ext cx="97472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0" name="Google Shape;300;p21"/>
            <p:cNvSpPr/>
            <p:nvPr/>
          </p:nvSpPr>
          <p:spPr>
            <a:xfrm>
              <a:off x="1495425" y="2620963"/>
              <a:ext cx="1028700" cy="1346200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1465263" y="2682875"/>
              <a:ext cx="360362" cy="23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CS</a:t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465263" y="2982913"/>
              <a:ext cx="360362" cy="233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</a:t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1465263" y="3300413"/>
              <a:ext cx="368300" cy="233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465263" y="3614738"/>
              <a:ext cx="398462" cy="233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</a:t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1839913" y="2982913"/>
              <a:ext cx="622300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Timing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1938338" y="3176588"/>
              <a:ext cx="414337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1824038" y="3368675"/>
              <a:ext cx="661987" cy="23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789113" y="1711325"/>
              <a:ext cx="430212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1687513" y="1895475"/>
              <a:ext cx="638175" cy="23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buffers</a:t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1495425" y="1685925"/>
              <a:ext cx="1028700" cy="481013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1371600" y="1884363"/>
              <a:ext cx="119063" cy="106362"/>
            </a:xfrm>
            <a:custGeom>
              <a:rect b="b" l="l" r="r" t="t"/>
              <a:pathLst>
                <a:path extrusionOk="0" fill="none" h="17311" w="2160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extrusionOk="0" h="17311" w="2160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433388" y="1890713"/>
              <a:ext cx="117475" cy="107950"/>
            </a:xfrm>
            <a:custGeom>
              <a:rect b="b" l="l" r="r" t="t"/>
              <a:pathLst>
                <a:path extrusionOk="0" fill="none" h="17776" w="2160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</a:path>
                <a:path extrusionOk="0" h="17776" w="2160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  <a:lnTo>
                    <a:pt x="0" y="9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Google Shape;313;p21"/>
            <p:cNvCxnSpPr/>
            <p:nvPr/>
          </p:nvCxnSpPr>
          <p:spPr>
            <a:xfrm>
              <a:off x="538163" y="1939925"/>
              <a:ext cx="8445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4" name="Google Shape;314;p21"/>
            <p:cNvSpPr/>
            <p:nvPr/>
          </p:nvSpPr>
          <p:spPr>
            <a:xfrm>
              <a:off x="469900" y="1555750"/>
              <a:ext cx="1009650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Bidirectional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606425" y="1692275"/>
              <a:ext cx="739775" cy="23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bus</a:t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849563" y="1860550"/>
              <a:ext cx="119062" cy="104775"/>
            </a:xfrm>
            <a:custGeom>
              <a:rect b="b" l="l" r="r" t="t"/>
              <a:pathLst>
                <a:path extrusionOk="0" fill="none" h="17311" w="2160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extrusionOk="0" h="17311" w="2160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2544763" y="1860550"/>
              <a:ext cx="119062" cy="107950"/>
            </a:xfrm>
            <a:custGeom>
              <a:rect b="b" l="l" r="r" t="t"/>
              <a:pathLst>
                <a:path extrusionOk="0" fill="none" h="17776" w="2160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</a:path>
                <a:path extrusionOk="0" h="17776" w="2160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  <a:lnTo>
                    <a:pt x="0" y="9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8" name="Google Shape;318;p21"/>
            <p:cNvCxnSpPr/>
            <p:nvPr/>
          </p:nvCxnSpPr>
          <p:spPr>
            <a:xfrm>
              <a:off x="2657475" y="1911350"/>
              <a:ext cx="19367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9" name="Google Shape;319;p21"/>
            <p:cNvSpPr/>
            <p:nvPr/>
          </p:nvSpPr>
          <p:spPr>
            <a:xfrm>
              <a:off x="3268663" y="1536700"/>
              <a:ext cx="931862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Transmitter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3397250" y="1682750"/>
              <a:ext cx="676275" cy="23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</a:t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3305175" y="1524000"/>
              <a:ext cx="874713" cy="434975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3197225" y="1697038"/>
              <a:ext cx="119063" cy="104775"/>
            </a:xfrm>
            <a:custGeom>
              <a:rect b="b" l="l" r="r" t="t"/>
              <a:pathLst>
                <a:path extrusionOk="0" fill="none" h="17433" w="21600">
                  <a:moveTo>
                    <a:pt x="1723" y="17433"/>
                  </a:moveTo>
                  <a:cubicBezTo>
                    <a:pt x="586" y="14759"/>
                    <a:pt x="0" y="11882"/>
                    <a:pt x="0" y="8977"/>
                  </a:cubicBezTo>
                  <a:cubicBezTo>
                    <a:pt x="-1" y="5879"/>
                    <a:pt x="666" y="2817"/>
                    <a:pt x="1953" y="-1"/>
                  </a:cubicBezTo>
                </a:path>
                <a:path extrusionOk="0" h="17433" w="21600">
                  <a:moveTo>
                    <a:pt x="1723" y="17433"/>
                  </a:moveTo>
                  <a:cubicBezTo>
                    <a:pt x="586" y="14759"/>
                    <a:pt x="0" y="11882"/>
                    <a:pt x="0" y="8977"/>
                  </a:cubicBezTo>
                  <a:cubicBezTo>
                    <a:pt x="-1" y="5879"/>
                    <a:pt x="666" y="2817"/>
                    <a:pt x="1953" y="-1"/>
                  </a:cubicBezTo>
                  <a:lnTo>
                    <a:pt x="21600" y="89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3" name="Google Shape;323;p21"/>
            <p:cNvCxnSpPr/>
            <p:nvPr/>
          </p:nvCxnSpPr>
          <p:spPr>
            <a:xfrm>
              <a:off x="2973388" y="1747838"/>
              <a:ext cx="246062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1"/>
            <p:cNvCxnSpPr/>
            <p:nvPr/>
          </p:nvCxnSpPr>
          <p:spPr>
            <a:xfrm>
              <a:off x="2963863" y="1441450"/>
              <a:ext cx="0" cy="285432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5" name="Google Shape;325;p21"/>
            <p:cNvSpPr/>
            <p:nvPr/>
          </p:nvSpPr>
          <p:spPr>
            <a:xfrm>
              <a:off x="3425825" y="2228850"/>
              <a:ext cx="661988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3425825" y="2392363"/>
              <a:ext cx="676275" cy="233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</a:t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321050" y="2224088"/>
              <a:ext cx="817563" cy="436562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3197225" y="2392363"/>
              <a:ext cx="119063" cy="104775"/>
            </a:xfrm>
            <a:custGeom>
              <a:rect b="b" l="l" r="r" t="t"/>
              <a:pathLst>
                <a:path extrusionOk="0" fill="none" h="17433" w="21600">
                  <a:moveTo>
                    <a:pt x="1723" y="17433"/>
                  </a:moveTo>
                  <a:cubicBezTo>
                    <a:pt x="586" y="14759"/>
                    <a:pt x="0" y="11882"/>
                    <a:pt x="0" y="8977"/>
                  </a:cubicBezTo>
                  <a:cubicBezTo>
                    <a:pt x="-1" y="5879"/>
                    <a:pt x="666" y="2817"/>
                    <a:pt x="1953" y="-1"/>
                  </a:cubicBezTo>
                </a:path>
                <a:path extrusionOk="0" h="17433" w="21600">
                  <a:moveTo>
                    <a:pt x="1723" y="17433"/>
                  </a:moveTo>
                  <a:cubicBezTo>
                    <a:pt x="586" y="14759"/>
                    <a:pt x="0" y="11882"/>
                    <a:pt x="0" y="8977"/>
                  </a:cubicBezTo>
                  <a:cubicBezTo>
                    <a:pt x="-1" y="5879"/>
                    <a:pt x="666" y="2817"/>
                    <a:pt x="1953" y="-1"/>
                  </a:cubicBezTo>
                  <a:lnTo>
                    <a:pt x="21600" y="89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9" name="Google Shape;329;p21"/>
            <p:cNvCxnSpPr/>
            <p:nvPr/>
          </p:nvCxnSpPr>
          <p:spPr>
            <a:xfrm>
              <a:off x="2973388" y="2447925"/>
              <a:ext cx="2413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0" name="Google Shape;330;p21"/>
            <p:cNvSpPr/>
            <p:nvPr/>
          </p:nvSpPr>
          <p:spPr>
            <a:xfrm>
              <a:off x="3455988" y="2928938"/>
              <a:ext cx="592137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Status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3425825" y="3092450"/>
              <a:ext cx="676275" cy="23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</a:t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3321050" y="2924175"/>
              <a:ext cx="817563" cy="436563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2967038" y="3092450"/>
              <a:ext cx="119062" cy="107950"/>
            </a:xfrm>
            <a:custGeom>
              <a:rect b="b" l="l" r="r" t="t"/>
              <a:pathLst>
                <a:path extrusionOk="0" fill="none" h="17776" w="2160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</a:path>
                <a:path extrusionOk="0" h="17776" w="2160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  <a:lnTo>
                    <a:pt x="0" y="9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21"/>
            <p:cNvCxnSpPr/>
            <p:nvPr/>
          </p:nvCxnSpPr>
          <p:spPr>
            <a:xfrm>
              <a:off x="3071813" y="3148013"/>
              <a:ext cx="2413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5" name="Google Shape;335;p21"/>
            <p:cNvSpPr/>
            <p:nvPr/>
          </p:nvSpPr>
          <p:spPr>
            <a:xfrm>
              <a:off x="3375025" y="3632200"/>
              <a:ext cx="747713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Receiver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3425825" y="3794125"/>
              <a:ext cx="676275" cy="23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</a:t>
              </a: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3321050" y="3625850"/>
              <a:ext cx="817563" cy="434975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2967038" y="3797300"/>
              <a:ext cx="119062" cy="104775"/>
            </a:xfrm>
            <a:custGeom>
              <a:rect b="b" l="l" r="r" t="t"/>
              <a:pathLst>
                <a:path extrusionOk="0" fill="none" h="17621" w="21600">
                  <a:moveTo>
                    <a:pt x="19661" y="-1"/>
                  </a:moveTo>
                  <a:cubicBezTo>
                    <a:pt x="20938" y="2808"/>
                    <a:pt x="21600" y="5858"/>
                    <a:pt x="21600" y="8944"/>
                  </a:cubicBezTo>
                  <a:cubicBezTo>
                    <a:pt x="21600" y="11931"/>
                    <a:pt x="20980" y="14885"/>
                    <a:pt x="19780" y="17621"/>
                  </a:cubicBezTo>
                </a:path>
                <a:path extrusionOk="0" h="17621" w="21600">
                  <a:moveTo>
                    <a:pt x="19661" y="-1"/>
                  </a:moveTo>
                  <a:cubicBezTo>
                    <a:pt x="20938" y="2808"/>
                    <a:pt x="21600" y="5858"/>
                    <a:pt x="21600" y="8944"/>
                  </a:cubicBezTo>
                  <a:cubicBezTo>
                    <a:pt x="21600" y="11931"/>
                    <a:pt x="20980" y="14885"/>
                    <a:pt x="19780" y="17621"/>
                  </a:cubicBezTo>
                  <a:lnTo>
                    <a:pt x="0" y="89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p21"/>
            <p:cNvCxnSpPr/>
            <p:nvPr/>
          </p:nvCxnSpPr>
          <p:spPr>
            <a:xfrm>
              <a:off x="3071813" y="3851275"/>
              <a:ext cx="25717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0" name="Google Shape;340;p21"/>
            <p:cNvSpPr/>
            <p:nvPr/>
          </p:nvSpPr>
          <p:spPr>
            <a:xfrm>
              <a:off x="4610100" y="1546225"/>
              <a:ext cx="474663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Shift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06913" y="1692275"/>
              <a:ext cx="676275" cy="23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</a:t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452938" y="1524000"/>
              <a:ext cx="815975" cy="434975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400550" y="2238375"/>
              <a:ext cx="931863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Transmitter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4533900" y="2392363"/>
              <a:ext cx="638175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4462463" y="2538413"/>
              <a:ext cx="809625" cy="233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clock</a:t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4452938" y="2224088"/>
              <a:ext cx="866775" cy="595312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4460875" y="2938463"/>
              <a:ext cx="747713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Receiver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4519613" y="3092450"/>
              <a:ext cx="638175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4443413" y="3238500"/>
              <a:ext cx="809625" cy="23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clock</a:t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452938" y="2924175"/>
              <a:ext cx="815975" cy="601663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4619625" y="3632200"/>
              <a:ext cx="474663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Shift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4506913" y="3794125"/>
              <a:ext cx="676275" cy="23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</a:t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452938" y="3625850"/>
              <a:ext cx="815975" cy="434975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327525" y="1685925"/>
              <a:ext cx="119063" cy="104775"/>
            </a:xfrm>
            <a:custGeom>
              <a:rect b="b" l="l" r="r" t="t"/>
              <a:pathLst>
                <a:path extrusionOk="0" fill="none" h="17311" w="2160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extrusionOk="0" h="17311" w="2160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5" name="Google Shape;355;p21"/>
            <p:cNvCxnSpPr/>
            <p:nvPr/>
          </p:nvCxnSpPr>
          <p:spPr>
            <a:xfrm>
              <a:off x="4175125" y="1747838"/>
              <a:ext cx="160338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6" name="Google Shape;356;p21"/>
            <p:cNvSpPr/>
            <p:nvPr/>
          </p:nvSpPr>
          <p:spPr>
            <a:xfrm>
              <a:off x="4152900" y="3797300"/>
              <a:ext cx="120650" cy="104775"/>
            </a:xfrm>
            <a:custGeom>
              <a:rect b="b" l="l" r="r" t="t"/>
              <a:pathLst>
                <a:path extrusionOk="0" fill="none" h="17621" w="21600">
                  <a:moveTo>
                    <a:pt x="19661" y="-1"/>
                  </a:moveTo>
                  <a:cubicBezTo>
                    <a:pt x="20938" y="2808"/>
                    <a:pt x="21600" y="5858"/>
                    <a:pt x="21600" y="8944"/>
                  </a:cubicBezTo>
                  <a:cubicBezTo>
                    <a:pt x="21600" y="11931"/>
                    <a:pt x="20980" y="14885"/>
                    <a:pt x="19780" y="17621"/>
                  </a:cubicBezTo>
                </a:path>
                <a:path extrusionOk="0" h="17621" w="21600">
                  <a:moveTo>
                    <a:pt x="19661" y="-1"/>
                  </a:moveTo>
                  <a:cubicBezTo>
                    <a:pt x="20938" y="2808"/>
                    <a:pt x="21600" y="5858"/>
                    <a:pt x="21600" y="8944"/>
                  </a:cubicBezTo>
                  <a:cubicBezTo>
                    <a:pt x="21600" y="11931"/>
                    <a:pt x="20980" y="14885"/>
                    <a:pt x="19780" y="17621"/>
                  </a:cubicBezTo>
                  <a:lnTo>
                    <a:pt x="0" y="89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21"/>
            <p:cNvCxnSpPr/>
            <p:nvPr/>
          </p:nvCxnSpPr>
          <p:spPr>
            <a:xfrm>
              <a:off x="4265613" y="3851275"/>
              <a:ext cx="195262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8" name="Google Shape;358;p21"/>
            <p:cNvSpPr/>
            <p:nvPr/>
          </p:nvSpPr>
          <p:spPr>
            <a:xfrm>
              <a:off x="6011863" y="1692275"/>
              <a:ext cx="119062" cy="104775"/>
            </a:xfrm>
            <a:custGeom>
              <a:rect b="b" l="l" r="r" t="t"/>
              <a:pathLst>
                <a:path extrusionOk="0" fill="none" h="17311" w="2160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extrusionOk="0" h="17311" w="2160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9" name="Google Shape;359;p21"/>
            <p:cNvCxnSpPr/>
            <p:nvPr/>
          </p:nvCxnSpPr>
          <p:spPr>
            <a:xfrm>
              <a:off x="5275263" y="1747838"/>
              <a:ext cx="75882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0" name="Google Shape;360;p21"/>
            <p:cNvSpPr/>
            <p:nvPr/>
          </p:nvSpPr>
          <p:spPr>
            <a:xfrm>
              <a:off x="5338763" y="1400175"/>
              <a:ext cx="754062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Transmit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5487988" y="1527175"/>
              <a:ext cx="452437" cy="23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5314950" y="2478088"/>
              <a:ext cx="115888" cy="104775"/>
            </a:xfrm>
            <a:custGeom>
              <a:rect b="b" l="l" r="r" t="t"/>
              <a:pathLst>
                <a:path extrusionOk="0" fill="none" h="17514" w="2160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</a:path>
                <a:path extrusionOk="0" h="17514" w="2160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  <a:lnTo>
                    <a:pt x="0" y="88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3" name="Google Shape;363;p21"/>
            <p:cNvCxnSpPr/>
            <p:nvPr/>
          </p:nvCxnSpPr>
          <p:spPr>
            <a:xfrm>
              <a:off x="5421313" y="2530475"/>
              <a:ext cx="7175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4" name="Google Shape;364;p21"/>
            <p:cNvSpPr/>
            <p:nvPr/>
          </p:nvSpPr>
          <p:spPr>
            <a:xfrm>
              <a:off x="5302250" y="2185988"/>
              <a:ext cx="931863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Transmitter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503863" y="2319338"/>
              <a:ext cx="522287" cy="233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clock</a:t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289550" y="3184525"/>
              <a:ext cx="117475" cy="104775"/>
            </a:xfrm>
            <a:custGeom>
              <a:rect b="b" l="l" r="r" t="t"/>
              <a:pathLst>
                <a:path extrusionOk="0" fill="none" h="17514" w="2160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</a:path>
                <a:path extrusionOk="0" h="17514" w="2160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  <a:lnTo>
                    <a:pt x="0" y="88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7" name="Google Shape;367;p21"/>
            <p:cNvCxnSpPr/>
            <p:nvPr/>
          </p:nvCxnSpPr>
          <p:spPr>
            <a:xfrm>
              <a:off x="5395913" y="3230563"/>
              <a:ext cx="7175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8" name="Google Shape;368;p21"/>
            <p:cNvSpPr/>
            <p:nvPr/>
          </p:nvSpPr>
          <p:spPr>
            <a:xfrm>
              <a:off x="5337175" y="2914650"/>
              <a:ext cx="747713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Receiver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5453063" y="3038475"/>
              <a:ext cx="522287" cy="23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clock</a:t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5289550" y="3797300"/>
              <a:ext cx="117475" cy="104775"/>
            </a:xfrm>
            <a:custGeom>
              <a:rect b="b" l="l" r="r" t="t"/>
              <a:pathLst>
                <a:path extrusionOk="0" fill="none" h="17514" w="2160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</a:path>
                <a:path extrusionOk="0" h="17514" w="2160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  <a:lnTo>
                    <a:pt x="0" y="88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1" name="Google Shape;371;p21"/>
            <p:cNvCxnSpPr/>
            <p:nvPr/>
          </p:nvCxnSpPr>
          <p:spPr>
            <a:xfrm>
              <a:off x="5395913" y="3851275"/>
              <a:ext cx="7175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2" name="Google Shape;372;p21"/>
            <p:cNvSpPr/>
            <p:nvPr/>
          </p:nvSpPr>
          <p:spPr>
            <a:xfrm>
              <a:off x="5351463" y="3495675"/>
              <a:ext cx="693737" cy="3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Receive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5483225" y="3629025"/>
              <a:ext cx="452438" cy="23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grpSp>
          <p:nvGrpSpPr>
            <p:cNvPr id="374" name="Google Shape;374;p21"/>
            <p:cNvGrpSpPr/>
            <p:nvPr/>
          </p:nvGrpSpPr>
          <p:grpSpPr>
            <a:xfrm>
              <a:off x="6330950" y="2892425"/>
              <a:ext cx="2593975" cy="1082675"/>
              <a:chOff x="2846" y="2565"/>
              <a:chExt cx="1634" cy="682"/>
            </a:xfrm>
          </p:grpSpPr>
          <p:sp>
            <p:nvSpPr>
              <p:cNvPr id="375" name="Google Shape;375;p21"/>
              <p:cNvSpPr/>
              <p:nvPr/>
            </p:nvSpPr>
            <p:spPr>
              <a:xfrm>
                <a:off x="2858" y="2565"/>
                <a:ext cx="1423" cy="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1275" lIns="82550" spcFirstLastPara="1" rIns="82550" wrap="square" tIns="4127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CS     RS      Oper.     Register selected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2846" y="2688"/>
                <a:ext cx="1028" cy="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1275" lIns="82550" spcFirstLastPara="1" rIns="82550" wrap="square" tIns="4127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0      x         x            None</a:t>
                </a: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2846" y="2787"/>
                <a:ext cx="1528" cy="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1275" lIns="82550" spcFirstLastPara="1" rIns="82550" wrap="square" tIns="4127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1      0       WR         Transmitter register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2846" y="2886"/>
                <a:ext cx="1392" cy="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1275" lIns="82550" spcFirstLastPara="1" rIns="82550" wrap="square" tIns="4127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1      1       WR         Control register</a:t>
                </a: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2846" y="2982"/>
                <a:ext cx="1432" cy="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1275" lIns="82550" spcFirstLastPara="1" rIns="82550" wrap="square" tIns="4127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1      0       RD           Receiver register</a:t>
                </a: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2846" y="3083"/>
                <a:ext cx="1343" cy="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1275" lIns="82550" spcFirstLastPara="1" rIns="82550" wrap="square" tIns="4127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1      1       RD           Status register</a:t>
                </a:r>
                <a:endParaRPr/>
              </a:p>
            </p:txBody>
          </p:sp>
          <p:cxnSp>
            <p:nvCxnSpPr>
              <p:cNvPr id="381" name="Google Shape;381;p21"/>
              <p:cNvCxnSpPr/>
              <p:nvPr/>
            </p:nvCxnSpPr>
            <p:spPr>
              <a:xfrm>
                <a:off x="2907" y="2699"/>
                <a:ext cx="1573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" name="Google Shape;382;p21"/>
              <p:cNvCxnSpPr/>
              <p:nvPr/>
            </p:nvCxnSpPr>
            <p:spPr>
              <a:xfrm>
                <a:off x="2907" y="3233"/>
                <a:ext cx="1573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3" name="Google Shape;383;p21"/>
              <p:cNvCxnSpPr/>
              <p:nvPr/>
            </p:nvCxnSpPr>
            <p:spPr>
              <a:xfrm>
                <a:off x="3581" y="2601"/>
                <a:ext cx="0" cy="641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4" name="Google Shape;384;p21"/>
              <p:cNvCxnSpPr/>
              <p:nvPr/>
            </p:nvCxnSpPr>
            <p:spPr>
              <a:xfrm>
                <a:off x="3275" y="2606"/>
                <a:ext cx="0" cy="641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85" name="Google Shape;385;p21"/>
            <p:cNvSpPr/>
            <p:nvPr/>
          </p:nvSpPr>
          <p:spPr>
            <a:xfrm rot="-5400000">
              <a:off x="2320132" y="2721768"/>
              <a:ext cx="971550" cy="23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" lIns="82550" spcFirstLastPara="1" rIns="82550" wrap="square" tIns="4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Internal Bus</a:t>
              </a:r>
              <a:endParaRPr/>
            </a:p>
          </p:txBody>
        </p:sp>
      </p:grpSp>
      <p:sp>
        <p:nvSpPr>
          <p:cNvPr id="386" name="Google Shape;386;p21"/>
          <p:cNvSpPr/>
          <p:nvPr/>
        </p:nvSpPr>
        <p:spPr>
          <a:xfrm>
            <a:off x="477838" y="1071563"/>
            <a:ext cx="7885172" cy="34451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typical asynchronous communication interface available as an IC      </a:t>
            </a:r>
            <a:endParaRPr/>
          </a:p>
        </p:txBody>
      </p:sp>
      <p:sp>
        <p:nvSpPr>
          <p:cNvPr id="387" name="Google Shape;387;p21"/>
          <p:cNvSpPr txBox="1"/>
          <p:nvPr/>
        </p:nvSpPr>
        <p:spPr>
          <a:xfrm>
            <a:off x="-690562" y="-111571"/>
            <a:ext cx="89916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Universal Asynchronous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Transmitter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"/>
          <p:cNvSpPr txBox="1"/>
          <p:nvPr/>
        </p:nvSpPr>
        <p:spPr>
          <a:xfrm>
            <a:off x="-690562" y="-111571"/>
            <a:ext cx="89916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Universal Asynchronous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Transmitter	</a:t>
            </a: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592958" y="1290484"/>
            <a:ext cx="8374062" cy="4603311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Transmitter Register 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Accepts a data byte(from CPU) through the data bus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Transferred to a shift register for serial transmission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Receives serial information into another shift register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Complete data byte is sent to the receiver register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Register Bits 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Used for I/O flags and for recording errors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Register Bits 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Define baud rate, no. of bits in each character, whether to generate and check parity, and no. of stop bits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Google Shape;398;p23"/>
          <p:cNvCxnSpPr/>
          <p:nvPr/>
        </p:nvCxnSpPr>
        <p:spPr>
          <a:xfrm>
            <a:off x="228600" y="990600"/>
            <a:ext cx="8686800" cy="1588"/>
          </a:xfrm>
          <a:prstGeom prst="straightConnector1">
            <a:avLst/>
          </a:prstGeom>
          <a:noFill/>
          <a:ln cap="flat" cmpd="tri" w="857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23"/>
          <p:cNvSpPr txBox="1"/>
          <p:nvPr/>
        </p:nvSpPr>
        <p:spPr>
          <a:xfrm>
            <a:off x="-761885" y="124217"/>
            <a:ext cx="8991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First In First Out Buffer	</a:t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228600" y="1482622"/>
            <a:ext cx="8925520" cy="4881914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Input data and output data at two different rates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Output data are always in the same order in which the data entered the buffer.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Useful in some applications when data is transferred asynchronously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x 4 FIFO Buffer (4  4-bit registers Ri), 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Control Registers(flip-flops Fi, associated with each Ri)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figure is shown for reference in next slide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24"/>
          <p:cNvGrpSpPr/>
          <p:nvPr/>
        </p:nvGrpSpPr>
        <p:grpSpPr>
          <a:xfrm>
            <a:off x="900983" y="1600200"/>
            <a:ext cx="7436772" cy="4407310"/>
            <a:chOff x="620713" y="2392363"/>
            <a:chExt cx="6873603" cy="4074909"/>
          </a:xfrm>
        </p:grpSpPr>
        <p:sp>
          <p:nvSpPr>
            <p:cNvPr id="406" name="Google Shape;406;p24"/>
            <p:cNvSpPr/>
            <p:nvPr/>
          </p:nvSpPr>
          <p:spPr>
            <a:xfrm>
              <a:off x="2247900" y="2605088"/>
              <a:ext cx="625475" cy="633412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319338" y="2733675"/>
              <a:ext cx="474490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4-bit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2198688" y="2865438"/>
              <a:ext cx="656591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</a:t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2125663" y="2652713"/>
              <a:ext cx="117475" cy="77787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0" name="Google Shape;410;p24"/>
            <p:cNvCxnSpPr/>
            <p:nvPr/>
          </p:nvCxnSpPr>
          <p:spPr>
            <a:xfrm>
              <a:off x="1925638" y="2693988"/>
              <a:ext cx="217487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1" name="Google Shape;411;p24"/>
            <p:cNvSpPr/>
            <p:nvPr/>
          </p:nvSpPr>
          <p:spPr>
            <a:xfrm>
              <a:off x="2125663" y="2803525"/>
              <a:ext cx="117475" cy="77788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2" name="Google Shape;412;p24"/>
            <p:cNvCxnSpPr/>
            <p:nvPr/>
          </p:nvCxnSpPr>
          <p:spPr>
            <a:xfrm>
              <a:off x="1925638" y="2836863"/>
              <a:ext cx="217487" cy="31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3" name="Google Shape;413;p24"/>
            <p:cNvSpPr/>
            <p:nvPr/>
          </p:nvSpPr>
          <p:spPr>
            <a:xfrm>
              <a:off x="2125663" y="2954338"/>
              <a:ext cx="117475" cy="77787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4" name="Google Shape;414;p24"/>
            <p:cNvCxnSpPr/>
            <p:nvPr/>
          </p:nvCxnSpPr>
          <p:spPr>
            <a:xfrm>
              <a:off x="1925638" y="2998788"/>
              <a:ext cx="217487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5" name="Google Shape;415;p24"/>
            <p:cNvSpPr/>
            <p:nvPr/>
          </p:nvSpPr>
          <p:spPr>
            <a:xfrm>
              <a:off x="2125663" y="3105150"/>
              <a:ext cx="117475" cy="77788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6" name="Google Shape;416;p24"/>
            <p:cNvCxnSpPr/>
            <p:nvPr/>
          </p:nvCxnSpPr>
          <p:spPr>
            <a:xfrm>
              <a:off x="1930400" y="3146425"/>
              <a:ext cx="220663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7" name="Google Shape;417;p24"/>
            <p:cNvSpPr/>
            <p:nvPr/>
          </p:nvSpPr>
          <p:spPr>
            <a:xfrm>
              <a:off x="2503488" y="3243263"/>
              <a:ext cx="95250" cy="96837"/>
            </a:xfrm>
            <a:custGeom>
              <a:rect b="b" l="l" r="r" t="t"/>
              <a:pathLst>
                <a:path extrusionOk="0" fill="none" h="21600" w="17464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extrusionOk="0" h="21600" w="17464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8" name="Google Shape;418;p24"/>
            <p:cNvCxnSpPr/>
            <p:nvPr/>
          </p:nvCxnSpPr>
          <p:spPr>
            <a:xfrm rot="10800000">
              <a:off x="2551113" y="3321050"/>
              <a:ext cx="0" cy="49212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9" name="Google Shape;419;p24"/>
            <p:cNvSpPr/>
            <p:nvPr/>
          </p:nvSpPr>
          <p:spPr>
            <a:xfrm>
              <a:off x="2247900" y="4970463"/>
              <a:ext cx="579438" cy="642937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0" name="Google Shape;420;p24"/>
            <p:cNvCxnSpPr/>
            <p:nvPr/>
          </p:nvCxnSpPr>
          <p:spPr>
            <a:xfrm>
              <a:off x="2000250" y="5114925"/>
              <a:ext cx="25082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4"/>
            <p:cNvCxnSpPr/>
            <p:nvPr/>
          </p:nvCxnSpPr>
          <p:spPr>
            <a:xfrm>
              <a:off x="2000250" y="5478463"/>
              <a:ext cx="25082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2" name="Google Shape;422;p24"/>
            <p:cNvSpPr/>
            <p:nvPr/>
          </p:nvSpPr>
          <p:spPr>
            <a:xfrm>
              <a:off x="2209800" y="4997450"/>
              <a:ext cx="253275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2209800" y="5408613"/>
              <a:ext cx="266099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2568575" y="4997450"/>
              <a:ext cx="253275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2568575" y="5370513"/>
              <a:ext cx="286939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F'</a:t>
              </a:r>
              <a:endParaRPr/>
            </a:p>
          </p:txBody>
        </p:sp>
        <p:cxnSp>
          <p:nvCxnSpPr>
            <p:cNvPr id="426" name="Google Shape;426;p24"/>
            <p:cNvCxnSpPr/>
            <p:nvPr/>
          </p:nvCxnSpPr>
          <p:spPr>
            <a:xfrm>
              <a:off x="2836863" y="5114925"/>
              <a:ext cx="265112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24"/>
            <p:cNvCxnSpPr/>
            <p:nvPr/>
          </p:nvCxnSpPr>
          <p:spPr>
            <a:xfrm flipH="1" rot="10800000">
              <a:off x="2836863" y="5478463"/>
              <a:ext cx="144462" cy="31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24"/>
            <p:cNvCxnSpPr/>
            <p:nvPr/>
          </p:nvCxnSpPr>
          <p:spPr>
            <a:xfrm>
              <a:off x="2427288" y="4165600"/>
              <a:ext cx="0" cy="20002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24"/>
            <p:cNvCxnSpPr/>
            <p:nvPr/>
          </p:nvCxnSpPr>
          <p:spPr>
            <a:xfrm>
              <a:off x="2673350" y="4165600"/>
              <a:ext cx="0" cy="2032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24"/>
            <p:cNvCxnSpPr/>
            <p:nvPr/>
          </p:nvCxnSpPr>
          <p:spPr>
            <a:xfrm>
              <a:off x="1925638" y="4360863"/>
              <a:ext cx="5143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24"/>
            <p:cNvCxnSpPr/>
            <p:nvPr/>
          </p:nvCxnSpPr>
          <p:spPr>
            <a:xfrm>
              <a:off x="2679700" y="4360863"/>
              <a:ext cx="2984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2" name="Google Shape;432;p24"/>
            <p:cNvSpPr/>
            <p:nvPr/>
          </p:nvSpPr>
          <p:spPr>
            <a:xfrm>
              <a:off x="2652713" y="5040313"/>
              <a:ext cx="227627" cy="197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2652713" y="5434013"/>
              <a:ext cx="227627" cy="197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482975" y="2605088"/>
              <a:ext cx="628650" cy="633412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3554413" y="2733675"/>
              <a:ext cx="474490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4-bit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3436938" y="2874963"/>
              <a:ext cx="656591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</a:t>
              </a: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3360738" y="2652713"/>
              <a:ext cx="117475" cy="77787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8" name="Google Shape;438;p24"/>
            <p:cNvCxnSpPr/>
            <p:nvPr/>
          </p:nvCxnSpPr>
          <p:spPr>
            <a:xfrm>
              <a:off x="2873375" y="2693988"/>
              <a:ext cx="4953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9" name="Google Shape;439;p24"/>
            <p:cNvSpPr/>
            <p:nvPr/>
          </p:nvSpPr>
          <p:spPr>
            <a:xfrm>
              <a:off x="3360738" y="2803525"/>
              <a:ext cx="117475" cy="77788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" name="Google Shape;440;p24"/>
            <p:cNvCxnSpPr/>
            <p:nvPr/>
          </p:nvCxnSpPr>
          <p:spPr>
            <a:xfrm>
              <a:off x="2873375" y="2847975"/>
              <a:ext cx="4953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1" name="Google Shape;441;p24"/>
            <p:cNvSpPr/>
            <p:nvPr/>
          </p:nvSpPr>
          <p:spPr>
            <a:xfrm>
              <a:off x="3360738" y="2954338"/>
              <a:ext cx="117475" cy="77787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2" name="Google Shape;442;p24"/>
            <p:cNvCxnSpPr/>
            <p:nvPr/>
          </p:nvCxnSpPr>
          <p:spPr>
            <a:xfrm>
              <a:off x="2873375" y="2995613"/>
              <a:ext cx="4953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3" name="Google Shape;443;p24"/>
            <p:cNvSpPr/>
            <p:nvPr/>
          </p:nvSpPr>
          <p:spPr>
            <a:xfrm>
              <a:off x="3360738" y="3105150"/>
              <a:ext cx="117475" cy="77788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4" name="Google Shape;444;p24"/>
            <p:cNvCxnSpPr/>
            <p:nvPr/>
          </p:nvCxnSpPr>
          <p:spPr>
            <a:xfrm>
              <a:off x="2879725" y="3149600"/>
              <a:ext cx="493713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5" name="Google Shape;445;p24"/>
            <p:cNvSpPr/>
            <p:nvPr/>
          </p:nvSpPr>
          <p:spPr>
            <a:xfrm>
              <a:off x="3738563" y="3243263"/>
              <a:ext cx="93662" cy="96837"/>
            </a:xfrm>
            <a:custGeom>
              <a:rect b="b" l="l" r="r" t="t"/>
              <a:pathLst>
                <a:path extrusionOk="0" fill="none" h="21600" w="17464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extrusionOk="0" h="21600" w="17464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6" name="Google Shape;446;p24"/>
            <p:cNvCxnSpPr/>
            <p:nvPr/>
          </p:nvCxnSpPr>
          <p:spPr>
            <a:xfrm rot="10800000">
              <a:off x="3784600" y="3321050"/>
              <a:ext cx="0" cy="49212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7" name="Google Shape;447;p24"/>
            <p:cNvSpPr/>
            <p:nvPr/>
          </p:nvSpPr>
          <p:spPr>
            <a:xfrm>
              <a:off x="3482975" y="4970463"/>
              <a:ext cx="604838" cy="642937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8" name="Google Shape;448;p24"/>
            <p:cNvCxnSpPr/>
            <p:nvPr/>
          </p:nvCxnSpPr>
          <p:spPr>
            <a:xfrm>
              <a:off x="3297238" y="5114925"/>
              <a:ext cx="188912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24"/>
            <p:cNvCxnSpPr/>
            <p:nvPr/>
          </p:nvCxnSpPr>
          <p:spPr>
            <a:xfrm>
              <a:off x="3113088" y="5478463"/>
              <a:ext cx="35877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0" name="Google Shape;450;p24"/>
            <p:cNvSpPr/>
            <p:nvPr/>
          </p:nvSpPr>
          <p:spPr>
            <a:xfrm>
              <a:off x="3443288" y="4997450"/>
              <a:ext cx="253275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3443288" y="5408613"/>
              <a:ext cx="266099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3814763" y="4997450"/>
              <a:ext cx="253275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3795713" y="5370513"/>
              <a:ext cx="286939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F'</a:t>
              </a:r>
              <a:endParaRPr/>
            </a:p>
          </p:txBody>
        </p:sp>
        <p:cxnSp>
          <p:nvCxnSpPr>
            <p:cNvPr id="454" name="Google Shape;454;p24"/>
            <p:cNvCxnSpPr/>
            <p:nvPr/>
          </p:nvCxnSpPr>
          <p:spPr>
            <a:xfrm>
              <a:off x="3921125" y="4165600"/>
              <a:ext cx="0" cy="1809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24"/>
            <p:cNvCxnSpPr/>
            <p:nvPr/>
          </p:nvCxnSpPr>
          <p:spPr>
            <a:xfrm>
              <a:off x="3113088" y="4360863"/>
              <a:ext cx="566737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24"/>
            <p:cNvCxnSpPr/>
            <p:nvPr/>
          </p:nvCxnSpPr>
          <p:spPr>
            <a:xfrm>
              <a:off x="3927475" y="4360863"/>
              <a:ext cx="293688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7" name="Google Shape;457;p24"/>
            <p:cNvSpPr/>
            <p:nvPr/>
          </p:nvSpPr>
          <p:spPr>
            <a:xfrm>
              <a:off x="3887788" y="5040313"/>
              <a:ext cx="227627" cy="197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3898900" y="5434013"/>
              <a:ext cx="227627" cy="197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4718050" y="2605088"/>
              <a:ext cx="631825" cy="633412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4787900" y="2733675"/>
              <a:ext cx="474490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4-bit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672013" y="2874963"/>
              <a:ext cx="656591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</a:t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4595813" y="2652713"/>
              <a:ext cx="117475" cy="77787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3" name="Google Shape;463;p24"/>
            <p:cNvCxnSpPr/>
            <p:nvPr/>
          </p:nvCxnSpPr>
          <p:spPr>
            <a:xfrm>
              <a:off x="4121150" y="2697163"/>
              <a:ext cx="4826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4" name="Google Shape;464;p24"/>
            <p:cNvSpPr/>
            <p:nvPr/>
          </p:nvSpPr>
          <p:spPr>
            <a:xfrm>
              <a:off x="4595813" y="2803525"/>
              <a:ext cx="117475" cy="77788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5" name="Google Shape;465;p24"/>
            <p:cNvCxnSpPr/>
            <p:nvPr/>
          </p:nvCxnSpPr>
          <p:spPr>
            <a:xfrm>
              <a:off x="4121150" y="2847975"/>
              <a:ext cx="4826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6" name="Google Shape;466;p24"/>
            <p:cNvSpPr/>
            <p:nvPr/>
          </p:nvSpPr>
          <p:spPr>
            <a:xfrm>
              <a:off x="4595813" y="2963863"/>
              <a:ext cx="117475" cy="77787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7" name="Google Shape;467;p24"/>
            <p:cNvCxnSpPr/>
            <p:nvPr/>
          </p:nvCxnSpPr>
          <p:spPr>
            <a:xfrm>
              <a:off x="4121150" y="2995613"/>
              <a:ext cx="4826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8" name="Google Shape;468;p24"/>
            <p:cNvSpPr/>
            <p:nvPr/>
          </p:nvSpPr>
          <p:spPr>
            <a:xfrm>
              <a:off x="4595813" y="3114675"/>
              <a:ext cx="117475" cy="77788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9" name="Google Shape;469;p24"/>
            <p:cNvCxnSpPr/>
            <p:nvPr/>
          </p:nvCxnSpPr>
          <p:spPr>
            <a:xfrm>
              <a:off x="4121150" y="3149600"/>
              <a:ext cx="4826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0" name="Google Shape;470;p24"/>
            <p:cNvSpPr/>
            <p:nvPr/>
          </p:nvSpPr>
          <p:spPr>
            <a:xfrm>
              <a:off x="4986338" y="3243263"/>
              <a:ext cx="93662" cy="96837"/>
            </a:xfrm>
            <a:custGeom>
              <a:rect b="b" l="l" r="r" t="t"/>
              <a:pathLst>
                <a:path extrusionOk="0" fill="none" h="21600" w="17464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extrusionOk="0" h="21600" w="17464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1" name="Google Shape;471;p24"/>
            <p:cNvCxnSpPr/>
            <p:nvPr/>
          </p:nvCxnSpPr>
          <p:spPr>
            <a:xfrm rot="10800000">
              <a:off x="5032375" y="3321050"/>
              <a:ext cx="0" cy="49212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2" name="Google Shape;472;p24"/>
            <p:cNvSpPr/>
            <p:nvPr/>
          </p:nvSpPr>
          <p:spPr>
            <a:xfrm>
              <a:off x="4718050" y="4970463"/>
              <a:ext cx="603250" cy="642937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3" name="Google Shape;473;p24"/>
            <p:cNvCxnSpPr/>
            <p:nvPr/>
          </p:nvCxnSpPr>
          <p:spPr>
            <a:xfrm>
              <a:off x="4408488" y="5478463"/>
              <a:ext cx="284162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4" name="Google Shape;474;p24"/>
            <p:cNvSpPr/>
            <p:nvPr/>
          </p:nvSpPr>
          <p:spPr>
            <a:xfrm>
              <a:off x="4678363" y="4997450"/>
              <a:ext cx="253275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4678363" y="5408613"/>
              <a:ext cx="266099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5048250" y="4997450"/>
              <a:ext cx="253275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5041900" y="5370513"/>
              <a:ext cx="286939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F'</a:t>
              </a:r>
              <a:endParaRPr/>
            </a:p>
          </p:txBody>
        </p:sp>
        <p:cxnSp>
          <p:nvCxnSpPr>
            <p:cNvPr id="478" name="Google Shape;478;p24"/>
            <p:cNvCxnSpPr/>
            <p:nvPr/>
          </p:nvCxnSpPr>
          <p:spPr>
            <a:xfrm>
              <a:off x="5337175" y="5114925"/>
              <a:ext cx="25082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24"/>
            <p:cNvCxnSpPr/>
            <p:nvPr/>
          </p:nvCxnSpPr>
          <p:spPr>
            <a:xfrm>
              <a:off x="4908550" y="4165600"/>
              <a:ext cx="0" cy="1809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0" name="Google Shape;480;p24"/>
            <p:cNvSpPr/>
            <p:nvPr/>
          </p:nvSpPr>
          <p:spPr>
            <a:xfrm>
              <a:off x="5121275" y="5040313"/>
              <a:ext cx="227627" cy="197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5126038" y="5434013"/>
              <a:ext cx="227627" cy="197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5964238" y="2605088"/>
              <a:ext cx="633412" cy="633412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6037263" y="2733675"/>
              <a:ext cx="474490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4-bit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5938838" y="2874963"/>
              <a:ext cx="656591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</a:t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5842000" y="2652713"/>
              <a:ext cx="117475" cy="77787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6" name="Google Shape;486;p24"/>
            <p:cNvCxnSpPr/>
            <p:nvPr/>
          </p:nvCxnSpPr>
          <p:spPr>
            <a:xfrm>
              <a:off x="5351463" y="2693988"/>
              <a:ext cx="4953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7" name="Google Shape;487;p24"/>
            <p:cNvSpPr/>
            <p:nvPr/>
          </p:nvSpPr>
          <p:spPr>
            <a:xfrm>
              <a:off x="5842000" y="2813050"/>
              <a:ext cx="117475" cy="77788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" name="Google Shape;488;p24"/>
            <p:cNvCxnSpPr/>
            <p:nvPr/>
          </p:nvCxnSpPr>
          <p:spPr>
            <a:xfrm>
              <a:off x="5360988" y="2844800"/>
              <a:ext cx="493712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9" name="Google Shape;489;p24"/>
            <p:cNvSpPr/>
            <p:nvPr/>
          </p:nvSpPr>
          <p:spPr>
            <a:xfrm>
              <a:off x="5842000" y="2963863"/>
              <a:ext cx="117475" cy="77787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0" name="Google Shape;490;p24"/>
            <p:cNvCxnSpPr/>
            <p:nvPr/>
          </p:nvCxnSpPr>
          <p:spPr>
            <a:xfrm>
              <a:off x="5351463" y="2995613"/>
              <a:ext cx="4953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1" name="Google Shape;491;p24"/>
            <p:cNvSpPr/>
            <p:nvPr/>
          </p:nvSpPr>
          <p:spPr>
            <a:xfrm>
              <a:off x="5842000" y="3105150"/>
              <a:ext cx="117475" cy="77788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2" name="Google Shape;492;p24"/>
            <p:cNvCxnSpPr/>
            <p:nvPr/>
          </p:nvCxnSpPr>
          <p:spPr>
            <a:xfrm>
              <a:off x="5365750" y="3146425"/>
              <a:ext cx="493713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93" name="Google Shape;493;p24"/>
            <p:cNvGrpSpPr/>
            <p:nvPr/>
          </p:nvGrpSpPr>
          <p:grpSpPr>
            <a:xfrm>
              <a:off x="6075363" y="3806825"/>
              <a:ext cx="373062" cy="360363"/>
              <a:chOff x="3136" y="3651"/>
              <a:chExt cx="241" cy="287"/>
            </a:xfrm>
          </p:grpSpPr>
          <p:sp>
            <p:nvSpPr>
              <p:cNvPr id="494" name="Google Shape;494;p24"/>
              <p:cNvSpPr/>
              <p:nvPr/>
            </p:nvSpPr>
            <p:spPr>
              <a:xfrm>
                <a:off x="3136" y="3651"/>
                <a:ext cx="124" cy="147"/>
              </a:xfrm>
              <a:custGeom>
                <a:rect b="b" l="l" r="r" t="t"/>
                <a:pathLst>
                  <a:path extrusionOk="0" fill="none" h="21599" w="21600">
                    <a:moveTo>
                      <a:pt x="0" y="21599"/>
                    </a:moveTo>
                    <a:cubicBezTo>
                      <a:pt x="0" y="9744"/>
                      <a:pt x="9553" y="105"/>
                      <a:pt x="21406" y="-1"/>
                    </a:cubicBezTo>
                  </a:path>
                  <a:path extrusionOk="0" h="21599" w="21600">
                    <a:moveTo>
                      <a:pt x="0" y="21599"/>
                    </a:moveTo>
                    <a:cubicBezTo>
                      <a:pt x="0" y="9744"/>
                      <a:pt x="9553" y="105"/>
                      <a:pt x="21406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4"/>
              <p:cNvSpPr/>
              <p:nvPr/>
            </p:nvSpPr>
            <p:spPr>
              <a:xfrm>
                <a:off x="3252" y="3653"/>
                <a:ext cx="125" cy="144"/>
              </a:xfrm>
              <a:custGeom>
                <a:rect b="b" l="l" r="r" t="t"/>
                <a:pathLst>
                  <a:path extrusionOk="0" fill="none" h="21600" w="21773">
                    <a:moveTo>
                      <a:pt x="-1" y="0"/>
                    </a:moveTo>
                    <a:cubicBezTo>
                      <a:pt x="64" y="0"/>
                      <a:pt x="128" y="-1"/>
                      <a:pt x="193" y="0"/>
                    </a:cubicBezTo>
                    <a:cubicBezTo>
                      <a:pt x="11760" y="0"/>
                      <a:pt x="21274" y="9113"/>
                      <a:pt x="21772" y="20670"/>
                    </a:cubicBezTo>
                  </a:path>
                  <a:path extrusionOk="0" h="21600" w="21773">
                    <a:moveTo>
                      <a:pt x="-1" y="0"/>
                    </a:moveTo>
                    <a:cubicBezTo>
                      <a:pt x="64" y="0"/>
                      <a:pt x="128" y="-1"/>
                      <a:pt x="193" y="0"/>
                    </a:cubicBezTo>
                    <a:cubicBezTo>
                      <a:pt x="11760" y="0"/>
                      <a:pt x="21274" y="9113"/>
                      <a:pt x="21772" y="20670"/>
                    </a:cubicBezTo>
                    <a:lnTo>
                      <a:pt x="193" y="216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3136" y="3791"/>
                <a:ext cx="241" cy="144"/>
              </a:xfrm>
              <a:custGeom>
                <a:rect b="b" l="l" r="r" t="t"/>
                <a:pathLst>
                  <a:path extrusionOk="0" h="153" w="241">
                    <a:moveTo>
                      <a:pt x="0" y="0"/>
                    </a:moveTo>
                    <a:lnTo>
                      <a:pt x="0" y="152"/>
                    </a:lnTo>
                    <a:lnTo>
                      <a:pt x="240" y="152"/>
                    </a:lnTo>
                  </a:path>
                </a:pathLst>
              </a:custGeom>
              <a:noFill/>
              <a:ln cap="rnd" cmpd="sng" w="254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7" name="Google Shape;497;p24"/>
              <p:cNvCxnSpPr/>
              <p:nvPr/>
            </p:nvCxnSpPr>
            <p:spPr>
              <a:xfrm>
                <a:off x="3377" y="3790"/>
                <a:ext cx="0" cy="148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98" name="Google Shape;498;p24"/>
            <p:cNvSpPr/>
            <p:nvPr/>
          </p:nvSpPr>
          <p:spPr>
            <a:xfrm>
              <a:off x="6221413" y="3243263"/>
              <a:ext cx="93662" cy="96837"/>
            </a:xfrm>
            <a:custGeom>
              <a:rect b="b" l="l" r="r" t="t"/>
              <a:pathLst>
                <a:path extrusionOk="0" fill="none" h="21600" w="17464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extrusionOk="0" h="21600" w="17464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9" name="Google Shape;499;p24"/>
            <p:cNvCxnSpPr/>
            <p:nvPr/>
          </p:nvCxnSpPr>
          <p:spPr>
            <a:xfrm rot="10800000">
              <a:off x="6267450" y="3321050"/>
              <a:ext cx="0" cy="49212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0" name="Google Shape;500;p24"/>
            <p:cNvSpPr/>
            <p:nvPr/>
          </p:nvSpPr>
          <p:spPr>
            <a:xfrm>
              <a:off x="5964238" y="4970463"/>
              <a:ext cx="604837" cy="642937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1" name="Google Shape;501;p24"/>
            <p:cNvCxnSpPr/>
            <p:nvPr/>
          </p:nvCxnSpPr>
          <p:spPr>
            <a:xfrm>
              <a:off x="5668963" y="5478463"/>
              <a:ext cx="271462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2" name="Google Shape;502;p24"/>
            <p:cNvSpPr/>
            <p:nvPr/>
          </p:nvSpPr>
          <p:spPr>
            <a:xfrm>
              <a:off x="5938838" y="4997450"/>
              <a:ext cx="253275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5938838" y="5408613"/>
              <a:ext cx="266099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6299200" y="4997450"/>
              <a:ext cx="253275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6289675" y="5360988"/>
              <a:ext cx="286939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F'</a:t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7027863" y="5083175"/>
              <a:ext cx="117475" cy="77788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" name="Google Shape;507;p24"/>
            <p:cNvCxnSpPr/>
            <p:nvPr/>
          </p:nvCxnSpPr>
          <p:spPr>
            <a:xfrm>
              <a:off x="6577013" y="5114925"/>
              <a:ext cx="463550" cy="476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24"/>
            <p:cNvCxnSpPr/>
            <p:nvPr/>
          </p:nvCxnSpPr>
          <p:spPr>
            <a:xfrm>
              <a:off x="6570663" y="5468938"/>
              <a:ext cx="131762" cy="1587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24"/>
            <p:cNvCxnSpPr/>
            <p:nvPr/>
          </p:nvCxnSpPr>
          <p:spPr>
            <a:xfrm>
              <a:off x="6143625" y="4165600"/>
              <a:ext cx="0" cy="1809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4"/>
            <p:cNvCxnSpPr/>
            <p:nvPr/>
          </p:nvCxnSpPr>
          <p:spPr>
            <a:xfrm>
              <a:off x="6403975" y="4165600"/>
              <a:ext cx="0" cy="2032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4"/>
            <p:cNvCxnSpPr/>
            <p:nvPr/>
          </p:nvCxnSpPr>
          <p:spPr>
            <a:xfrm flipH="1" rot="10800000">
              <a:off x="5594350" y="4357688"/>
              <a:ext cx="568325" cy="31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4"/>
            <p:cNvCxnSpPr/>
            <p:nvPr/>
          </p:nvCxnSpPr>
          <p:spPr>
            <a:xfrm>
              <a:off x="6408738" y="4360863"/>
              <a:ext cx="322262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3" name="Google Shape;513;p24"/>
            <p:cNvSpPr/>
            <p:nvPr/>
          </p:nvSpPr>
          <p:spPr>
            <a:xfrm>
              <a:off x="6370638" y="5040313"/>
              <a:ext cx="227627" cy="197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6373813" y="5424488"/>
              <a:ext cx="227627" cy="197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515" name="Google Shape;515;p24"/>
            <p:cNvCxnSpPr/>
            <p:nvPr/>
          </p:nvCxnSpPr>
          <p:spPr>
            <a:xfrm rot="10800000">
              <a:off x="3105150" y="4354513"/>
              <a:ext cx="0" cy="76676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24"/>
            <p:cNvCxnSpPr/>
            <p:nvPr/>
          </p:nvCxnSpPr>
          <p:spPr>
            <a:xfrm>
              <a:off x="2981325" y="4367213"/>
              <a:ext cx="0" cy="16541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7" name="Google Shape;517;p24"/>
            <p:cNvSpPr/>
            <p:nvPr/>
          </p:nvSpPr>
          <p:spPr>
            <a:xfrm>
              <a:off x="1989138" y="3451225"/>
              <a:ext cx="557212" cy="1660525"/>
            </a:xfrm>
            <a:custGeom>
              <a:rect b="b" l="l" r="r" t="t"/>
              <a:pathLst>
                <a:path extrusionOk="0" h="1321" w="361">
                  <a:moveTo>
                    <a:pt x="0" y="1320"/>
                  </a:moveTo>
                  <a:lnTo>
                    <a:pt x="0" y="0"/>
                  </a:lnTo>
                  <a:lnTo>
                    <a:pt x="360" y="0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989138" y="5473700"/>
              <a:ext cx="1296987" cy="352425"/>
            </a:xfrm>
            <a:custGeom>
              <a:rect b="b" l="l" r="r" t="t"/>
              <a:pathLst>
                <a:path extrusionOk="0" h="281" w="841">
                  <a:moveTo>
                    <a:pt x="0" y="0"/>
                  </a:moveTo>
                  <a:lnTo>
                    <a:pt x="0" y="280"/>
                  </a:lnTo>
                  <a:lnTo>
                    <a:pt x="840" y="280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1685925" y="5983288"/>
              <a:ext cx="117475" cy="76200"/>
            </a:xfrm>
            <a:custGeom>
              <a:rect b="b" l="l" r="r" t="t"/>
              <a:pathLst>
                <a:path extrusionOk="0" fill="none" h="17464" w="2160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extrusionOk="0" h="17464" w="2160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0" name="Google Shape;520;p24"/>
            <p:cNvCxnSpPr/>
            <p:nvPr/>
          </p:nvCxnSpPr>
          <p:spPr>
            <a:xfrm rot="10800000">
              <a:off x="1765300" y="6019800"/>
              <a:ext cx="1223963" cy="15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1" name="Google Shape;521;p24"/>
            <p:cNvSpPr/>
            <p:nvPr/>
          </p:nvSpPr>
          <p:spPr>
            <a:xfrm>
              <a:off x="3284538" y="3451225"/>
              <a:ext cx="495300" cy="2374900"/>
            </a:xfrm>
            <a:custGeom>
              <a:rect b="b" l="l" r="r" t="t"/>
              <a:pathLst>
                <a:path extrusionOk="0" h="1889" w="321">
                  <a:moveTo>
                    <a:pt x="0" y="1888"/>
                  </a:moveTo>
                  <a:lnTo>
                    <a:pt x="0" y="0"/>
                  </a:lnTo>
                  <a:lnTo>
                    <a:pt x="320" y="0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3100388" y="5476875"/>
              <a:ext cx="1420812" cy="541338"/>
            </a:xfrm>
            <a:custGeom>
              <a:rect b="b" l="l" r="r" t="t"/>
              <a:pathLst>
                <a:path extrusionOk="0" h="433" w="921">
                  <a:moveTo>
                    <a:pt x="0" y="0"/>
                  </a:moveTo>
                  <a:lnTo>
                    <a:pt x="0" y="432"/>
                  </a:lnTo>
                  <a:lnTo>
                    <a:pt x="920" y="432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3814763" y="4997450"/>
              <a:ext cx="253275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3795713" y="5370513"/>
              <a:ext cx="253275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cxnSp>
          <p:nvCxnSpPr>
            <p:cNvPr id="525" name="Google Shape;525;p24"/>
            <p:cNvCxnSpPr/>
            <p:nvPr/>
          </p:nvCxnSpPr>
          <p:spPr>
            <a:xfrm>
              <a:off x="4078288" y="5459413"/>
              <a:ext cx="133350" cy="1587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24"/>
            <p:cNvCxnSpPr/>
            <p:nvPr/>
          </p:nvCxnSpPr>
          <p:spPr>
            <a:xfrm>
              <a:off x="3921125" y="4165600"/>
              <a:ext cx="0" cy="20002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24"/>
            <p:cNvCxnSpPr/>
            <p:nvPr/>
          </p:nvCxnSpPr>
          <p:spPr>
            <a:xfrm>
              <a:off x="4346575" y="5478463"/>
              <a:ext cx="373063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8" name="Google Shape;528;p24"/>
            <p:cNvSpPr/>
            <p:nvPr/>
          </p:nvSpPr>
          <p:spPr>
            <a:xfrm>
              <a:off x="4678363" y="4997450"/>
              <a:ext cx="253275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4678363" y="5408613"/>
              <a:ext cx="266099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cxnSp>
          <p:nvCxnSpPr>
            <p:cNvPr id="530" name="Google Shape;530;p24"/>
            <p:cNvCxnSpPr/>
            <p:nvPr/>
          </p:nvCxnSpPr>
          <p:spPr>
            <a:xfrm>
              <a:off x="4908550" y="4165600"/>
              <a:ext cx="0" cy="2032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24"/>
            <p:cNvCxnSpPr/>
            <p:nvPr/>
          </p:nvCxnSpPr>
          <p:spPr>
            <a:xfrm flipH="1" rot="10800000">
              <a:off x="4346575" y="4357688"/>
              <a:ext cx="571500" cy="31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24"/>
            <p:cNvCxnSpPr/>
            <p:nvPr/>
          </p:nvCxnSpPr>
          <p:spPr>
            <a:xfrm rot="10800000">
              <a:off x="4340225" y="4360863"/>
              <a:ext cx="0" cy="76041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24"/>
            <p:cNvCxnSpPr/>
            <p:nvPr/>
          </p:nvCxnSpPr>
          <p:spPr>
            <a:xfrm>
              <a:off x="4217988" y="4367213"/>
              <a:ext cx="0" cy="111442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4" name="Google Shape;534;p24"/>
            <p:cNvSpPr/>
            <p:nvPr/>
          </p:nvSpPr>
          <p:spPr>
            <a:xfrm>
              <a:off x="4519613" y="3451225"/>
              <a:ext cx="508000" cy="2566988"/>
            </a:xfrm>
            <a:custGeom>
              <a:rect b="b" l="l" r="r" t="t"/>
              <a:pathLst>
                <a:path extrusionOk="0" h="2041" w="329">
                  <a:moveTo>
                    <a:pt x="0" y="2040"/>
                  </a:moveTo>
                  <a:lnTo>
                    <a:pt x="0" y="0"/>
                  </a:lnTo>
                  <a:lnTo>
                    <a:pt x="328" y="0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5" name="Google Shape;535;p24"/>
            <p:cNvCxnSpPr/>
            <p:nvPr/>
          </p:nvCxnSpPr>
          <p:spPr>
            <a:xfrm>
              <a:off x="4340225" y="5475288"/>
              <a:ext cx="0" cy="3587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6" name="Google Shape;536;p24"/>
            <p:cNvSpPr/>
            <p:nvPr/>
          </p:nvSpPr>
          <p:spPr>
            <a:xfrm>
              <a:off x="5048250" y="4997450"/>
              <a:ext cx="253275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5041900" y="5370513"/>
              <a:ext cx="286939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F'</a:t>
              </a:r>
              <a:endParaRPr/>
            </a:p>
          </p:txBody>
        </p:sp>
        <p:cxnSp>
          <p:nvCxnSpPr>
            <p:cNvPr id="538" name="Google Shape;538;p24"/>
            <p:cNvCxnSpPr/>
            <p:nvPr/>
          </p:nvCxnSpPr>
          <p:spPr>
            <a:xfrm>
              <a:off x="5329238" y="5478463"/>
              <a:ext cx="144462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9" name="Google Shape;539;p24"/>
            <p:cNvSpPr/>
            <p:nvPr/>
          </p:nvSpPr>
          <p:spPr>
            <a:xfrm>
              <a:off x="5116513" y="4167188"/>
              <a:ext cx="344487" cy="198437"/>
            </a:xfrm>
            <a:custGeom>
              <a:rect b="b" l="l" r="r" t="t"/>
              <a:pathLst>
                <a:path extrusionOk="0" h="161" w="201">
                  <a:moveTo>
                    <a:pt x="0" y="0"/>
                  </a:moveTo>
                  <a:lnTo>
                    <a:pt x="0" y="160"/>
                  </a:lnTo>
                  <a:lnTo>
                    <a:pt x="200" y="160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0" name="Google Shape;540;p24"/>
            <p:cNvCxnSpPr/>
            <p:nvPr/>
          </p:nvCxnSpPr>
          <p:spPr>
            <a:xfrm>
              <a:off x="5770563" y="5114925"/>
              <a:ext cx="188912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24"/>
            <p:cNvCxnSpPr/>
            <p:nvPr/>
          </p:nvCxnSpPr>
          <p:spPr>
            <a:xfrm>
              <a:off x="5580063" y="5478463"/>
              <a:ext cx="3873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2" name="Google Shape;542;p24"/>
            <p:cNvSpPr/>
            <p:nvPr/>
          </p:nvSpPr>
          <p:spPr>
            <a:xfrm>
              <a:off x="5938838" y="4997450"/>
              <a:ext cx="253275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5938838" y="5408613"/>
              <a:ext cx="266099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cxnSp>
          <p:nvCxnSpPr>
            <p:cNvPr id="544" name="Google Shape;544;p24"/>
            <p:cNvCxnSpPr/>
            <p:nvPr/>
          </p:nvCxnSpPr>
          <p:spPr>
            <a:xfrm>
              <a:off x="6143625" y="4165600"/>
              <a:ext cx="0" cy="19526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24"/>
            <p:cNvCxnSpPr/>
            <p:nvPr/>
          </p:nvCxnSpPr>
          <p:spPr>
            <a:xfrm rot="10800000">
              <a:off x="5588000" y="4360863"/>
              <a:ext cx="0" cy="76041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24"/>
            <p:cNvCxnSpPr/>
            <p:nvPr/>
          </p:nvCxnSpPr>
          <p:spPr>
            <a:xfrm>
              <a:off x="5464175" y="4367213"/>
              <a:ext cx="0" cy="111442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7" name="Google Shape;547;p24"/>
            <p:cNvSpPr/>
            <p:nvPr/>
          </p:nvSpPr>
          <p:spPr>
            <a:xfrm>
              <a:off x="5767388" y="3451225"/>
              <a:ext cx="495300" cy="2374900"/>
            </a:xfrm>
            <a:custGeom>
              <a:rect b="b" l="l" r="r" t="t"/>
              <a:pathLst>
                <a:path extrusionOk="0" h="1889" w="321">
                  <a:moveTo>
                    <a:pt x="0" y="1888"/>
                  </a:moveTo>
                  <a:lnTo>
                    <a:pt x="0" y="0"/>
                  </a:lnTo>
                  <a:lnTo>
                    <a:pt x="320" y="0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8" name="Google Shape;548;p24"/>
            <p:cNvCxnSpPr/>
            <p:nvPr/>
          </p:nvCxnSpPr>
          <p:spPr>
            <a:xfrm>
              <a:off x="5588000" y="5481638"/>
              <a:ext cx="0" cy="533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24"/>
            <p:cNvCxnSpPr/>
            <p:nvPr/>
          </p:nvCxnSpPr>
          <p:spPr>
            <a:xfrm>
              <a:off x="4094163" y="5114925"/>
              <a:ext cx="2603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24"/>
            <p:cNvCxnSpPr/>
            <p:nvPr/>
          </p:nvCxnSpPr>
          <p:spPr>
            <a:xfrm>
              <a:off x="4532313" y="5114925"/>
              <a:ext cx="179387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24"/>
            <p:cNvCxnSpPr/>
            <p:nvPr/>
          </p:nvCxnSpPr>
          <p:spPr>
            <a:xfrm>
              <a:off x="4346575" y="5830888"/>
              <a:ext cx="1408113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24"/>
            <p:cNvCxnSpPr/>
            <p:nvPr/>
          </p:nvCxnSpPr>
          <p:spPr>
            <a:xfrm>
              <a:off x="5594350" y="6021388"/>
              <a:ext cx="1363663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24"/>
            <p:cNvCxnSpPr/>
            <p:nvPr/>
          </p:nvCxnSpPr>
          <p:spPr>
            <a:xfrm>
              <a:off x="1803400" y="6332538"/>
              <a:ext cx="4481513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24"/>
            <p:cNvCxnSpPr/>
            <p:nvPr/>
          </p:nvCxnSpPr>
          <p:spPr>
            <a:xfrm>
              <a:off x="2551113" y="5618163"/>
              <a:ext cx="0" cy="7112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24"/>
            <p:cNvCxnSpPr/>
            <p:nvPr/>
          </p:nvCxnSpPr>
          <p:spPr>
            <a:xfrm>
              <a:off x="3784600" y="5618163"/>
              <a:ext cx="0" cy="7143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24"/>
            <p:cNvCxnSpPr/>
            <p:nvPr/>
          </p:nvCxnSpPr>
          <p:spPr>
            <a:xfrm>
              <a:off x="5032375" y="5611813"/>
              <a:ext cx="0" cy="71755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24"/>
            <p:cNvCxnSpPr/>
            <p:nvPr/>
          </p:nvCxnSpPr>
          <p:spPr>
            <a:xfrm>
              <a:off x="6267450" y="5614988"/>
              <a:ext cx="0" cy="73342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24"/>
            <p:cNvCxnSpPr/>
            <p:nvPr/>
          </p:nvCxnSpPr>
          <p:spPr>
            <a:xfrm flipH="1">
              <a:off x="6153150" y="4481513"/>
              <a:ext cx="131763" cy="173037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24"/>
            <p:cNvCxnSpPr/>
            <p:nvPr/>
          </p:nvCxnSpPr>
          <p:spPr>
            <a:xfrm>
              <a:off x="6273800" y="4481513"/>
              <a:ext cx="123825" cy="16192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24"/>
            <p:cNvCxnSpPr/>
            <p:nvPr/>
          </p:nvCxnSpPr>
          <p:spPr>
            <a:xfrm>
              <a:off x="6149975" y="4648200"/>
              <a:ext cx="258763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1" name="Google Shape;561;p24"/>
            <p:cNvSpPr/>
            <p:nvPr/>
          </p:nvSpPr>
          <p:spPr>
            <a:xfrm>
              <a:off x="6245225" y="4440238"/>
              <a:ext cx="61913" cy="508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2" name="Google Shape;562;p24"/>
            <p:cNvCxnSpPr/>
            <p:nvPr/>
          </p:nvCxnSpPr>
          <p:spPr>
            <a:xfrm>
              <a:off x="6267450" y="4165600"/>
              <a:ext cx="0" cy="27146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3" name="Google Shape;563;p24"/>
            <p:cNvSpPr/>
            <p:nvPr/>
          </p:nvSpPr>
          <p:spPr>
            <a:xfrm>
              <a:off x="6284913" y="4657725"/>
              <a:ext cx="542925" cy="101600"/>
            </a:xfrm>
            <a:custGeom>
              <a:rect b="b" l="l" r="r" t="t"/>
              <a:pathLst>
                <a:path extrusionOk="0" h="81" w="361">
                  <a:moveTo>
                    <a:pt x="0" y="0"/>
                  </a:moveTo>
                  <a:lnTo>
                    <a:pt x="0" y="80"/>
                  </a:lnTo>
                  <a:lnTo>
                    <a:pt x="360" y="80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4" name="Google Shape;564;p24"/>
            <p:cNvCxnSpPr/>
            <p:nvPr/>
          </p:nvCxnSpPr>
          <p:spPr>
            <a:xfrm>
              <a:off x="6711950" y="4367213"/>
              <a:ext cx="0" cy="111442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24"/>
            <p:cNvCxnSpPr/>
            <p:nvPr/>
          </p:nvCxnSpPr>
          <p:spPr>
            <a:xfrm>
              <a:off x="6823075" y="4768850"/>
              <a:ext cx="0" cy="123666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6" name="Google Shape;566;p24"/>
            <p:cNvSpPr/>
            <p:nvPr/>
          </p:nvSpPr>
          <p:spPr>
            <a:xfrm>
              <a:off x="2519363" y="3225800"/>
              <a:ext cx="517771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Clock</a:t>
              </a: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3752850" y="3225800"/>
              <a:ext cx="517771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Clock</a:t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5000625" y="3225800"/>
              <a:ext cx="517771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Clock</a:t>
              </a: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6234113" y="3225800"/>
              <a:ext cx="517771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Clock</a:t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6781800" y="2652713"/>
              <a:ext cx="117475" cy="77787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1" name="Google Shape;571;p24"/>
            <p:cNvCxnSpPr/>
            <p:nvPr/>
          </p:nvCxnSpPr>
          <p:spPr>
            <a:xfrm>
              <a:off x="6613525" y="2689225"/>
              <a:ext cx="1841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2" name="Google Shape;572;p24"/>
            <p:cNvSpPr/>
            <p:nvPr/>
          </p:nvSpPr>
          <p:spPr>
            <a:xfrm>
              <a:off x="6781800" y="2813050"/>
              <a:ext cx="117475" cy="77788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3" name="Google Shape;573;p24"/>
            <p:cNvCxnSpPr/>
            <p:nvPr/>
          </p:nvCxnSpPr>
          <p:spPr>
            <a:xfrm>
              <a:off x="6604000" y="2847975"/>
              <a:ext cx="185738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4" name="Google Shape;574;p24"/>
            <p:cNvSpPr/>
            <p:nvPr/>
          </p:nvSpPr>
          <p:spPr>
            <a:xfrm>
              <a:off x="6781800" y="2954338"/>
              <a:ext cx="117475" cy="77787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5" name="Google Shape;575;p24"/>
            <p:cNvCxnSpPr/>
            <p:nvPr/>
          </p:nvCxnSpPr>
          <p:spPr>
            <a:xfrm>
              <a:off x="6604000" y="2995613"/>
              <a:ext cx="185738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6" name="Google Shape;576;p24"/>
            <p:cNvSpPr/>
            <p:nvPr/>
          </p:nvSpPr>
          <p:spPr>
            <a:xfrm>
              <a:off x="6791325" y="3114675"/>
              <a:ext cx="117475" cy="77788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7" name="Google Shape;577;p24"/>
            <p:cNvCxnSpPr/>
            <p:nvPr/>
          </p:nvCxnSpPr>
          <p:spPr>
            <a:xfrm>
              <a:off x="6608763" y="3149600"/>
              <a:ext cx="185737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8" name="Google Shape;578;p24"/>
            <p:cNvSpPr/>
            <p:nvPr/>
          </p:nvSpPr>
          <p:spPr>
            <a:xfrm>
              <a:off x="6880225" y="2733675"/>
              <a:ext cx="472823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6837363" y="2884488"/>
              <a:ext cx="607540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6865938" y="5148263"/>
              <a:ext cx="628378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6865938" y="5289550"/>
              <a:ext cx="533352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ready</a:t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6854825" y="5800725"/>
              <a:ext cx="592214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Delete</a:t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1406525" y="2733675"/>
              <a:ext cx="472823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1406525" y="2874963"/>
              <a:ext cx="509756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/>
            </a:p>
          </p:txBody>
        </p:sp>
        <p:cxnSp>
          <p:nvCxnSpPr>
            <p:cNvPr id="585" name="Google Shape;585;p24"/>
            <p:cNvCxnSpPr/>
            <p:nvPr/>
          </p:nvCxnSpPr>
          <p:spPr>
            <a:xfrm>
              <a:off x="1692275" y="4360863"/>
              <a:ext cx="257175" cy="7937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6" name="Google Shape;586;p24"/>
            <p:cNvSpPr/>
            <p:nvPr/>
          </p:nvSpPr>
          <p:spPr>
            <a:xfrm>
              <a:off x="1204913" y="4124325"/>
              <a:ext cx="543420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Insert</a:t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677863" y="5864225"/>
              <a:ext cx="898837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 ready</a:t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1755775" y="6296025"/>
              <a:ext cx="117475" cy="77788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620713" y="6192838"/>
              <a:ext cx="9664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Master clear</a:t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381250" y="2392363"/>
              <a:ext cx="344647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3614738" y="2392363"/>
              <a:ext cx="344647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R2</a:t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4876800" y="2392363"/>
              <a:ext cx="344647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R3</a:t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6113463" y="2392363"/>
              <a:ext cx="344647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  <a:endParaRPr/>
            </a:p>
          </p:txBody>
        </p:sp>
        <p:cxnSp>
          <p:nvCxnSpPr>
            <p:cNvPr id="594" name="Google Shape;594;p24"/>
            <p:cNvCxnSpPr/>
            <p:nvPr/>
          </p:nvCxnSpPr>
          <p:spPr>
            <a:xfrm flipH="1">
              <a:off x="3714750" y="3159125"/>
              <a:ext cx="88900" cy="8255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24"/>
            <p:cNvCxnSpPr/>
            <p:nvPr/>
          </p:nvCxnSpPr>
          <p:spPr>
            <a:xfrm>
              <a:off x="3790950" y="3159125"/>
              <a:ext cx="49213" cy="904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24"/>
            <p:cNvCxnSpPr/>
            <p:nvPr/>
          </p:nvCxnSpPr>
          <p:spPr>
            <a:xfrm flipH="1">
              <a:off x="4960938" y="3159125"/>
              <a:ext cx="90487" cy="793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24"/>
            <p:cNvCxnSpPr/>
            <p:nvPr/>
          </p:nvCxnSpPr>
          <p:spPr>
            <a:xfrm>
              <a:off x="5038725" y="3159125"/>
              <a:ext cx="49213" cy="904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24"/>
            <p:cNvCxnSpPr/>
            <p:nvPr/>
          </p:nvCxnSpPr>
          <p:spPr>
            <a:xfrm flipH="1">
              <a:off x="6205538" y="3159125"/>
              <a:ext cx="74612" cy="793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24"/>
            <p:cNvCxnSpPr/>
            <p:nvPr/>
          </p:nvCxnSpPr>
          <p:spPr>
            <a:xfrm>
              <a:off x="6273800" y="3159125"/>
              <a:ext cx="49213" cy="904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24"/>
            <p:cNvCxnSpPr/>
            <p:nvPr/>
          </p:nvCxnSpPr>
          <p:spPr>
            <a:xfrm flipH="1">
              <a:off x="2471738" y="3159125"/>
              <a:ext cx="96837" cy="8731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24"/>
            <p:cNvCxnSpPr/>
            <p:nvPr/>
          </p:nvCxnSpPr>
          <p:spPr>
            <a:xfrm>
              <a:off x="2555875" y="3159125"/>
              <a:ext cx="50800" cy="904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2" name="Google Shape;602;p24"/>
            <p:cNvSpPr/>
            <p:nvPr/>
          </p:nvSpPr>
          <p:spPr>
            <a:xfrm flipH="1">
              <a:off x="2511425" y="3422650"/>
              <a:ext cx="73025" cy="587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6946900" y="5981700"/>
              <a:ext cx="115888" cy="76200"/>
            </a:xfrm>
            <a:custGeom>
              <a:rect b="b" l="l" r="r" t="t"/>
              <a:pathLst>
                <a:path extrusionOk="0" fill="none" h="17464" w="2160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extrusionOk="0" h="17464" w="2160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4" name="Google Shape;604;p24"/>
            <p:cNvCxnSpPr/>
            <p:nvPr/>
          </p:nvCxnSpPr>
          <p:spPr>
            <a:xfrm>
              <a:off x="7051675" y="6021388"/>
              <a:ext cx="160338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5" name="Google Shape;605;p24"/>
            <p:cNvSpPr/>
            <p:nvPr/>
          </p:nvSpPr>
          <p:spPr>
            <a:xfrm flipH="1">
              <a:off x="3748088" y="3422650"/>
              <a:ext cx="71437" cy="587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4"/>
            <p:cNvSpPr/>
            <p:nvPr/>
          </p:nvSpPr>
          <p:spPr>
            <a:xfrm flipH="1">
              <a:off x="4994275" y="3422650"/>
              <a:ext cx="73025" cy="587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4"/>
            <p:cNvSpPr/>
            <p:nvPr/>
          </p:nvSpPr>
          <p:spPr>
            <a:xfrm flipH="1">
              <a:off x="2941638" y="5449888"/>
              <a:ext cx="73025" cy="571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4"/>
            <p:cNvSpPr/>
            <p:nvPr/>
          </p:nvSpPr>
          <p:spPr>
            <a:xfrm flipH="1">
              <a:off x="3248025" y="5086350"/>
              <a:ext cx="730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 flipH="1">
              <a:off x="4475163" y="5089525"/>
              <a:ext cx="730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 flipH="1">
              <a:off x="5730875" y="5086350"/>
              <a:ext cx="71438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 flipH="1">
              <a:off x="6794500" y="5989638"/>
              <a:ext cx="73025" cy="571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2" name="Google Shape;612;p24"/>
            <p:cNvGrpSpPr/>
            <p:nvPr/>
          </p:nvGrpSpPr>
          <p:grpSpPr>
            <a:xfrm>
              <a:off x="3598863" y="3806825"/>
              <a:ext cx="371475" cy="360363"/>
              <a:chOff x="3136" y="3651"/>
              <a:chExt cx="241" cy="287"/>
            </a:xfrm>
          </p:grpSpPr>
          <p:sp>
            <p:nvSpPr>
              <p:cNvPr id="613" name="Google Shape;613;p24"/>
              <p:cNvSpPr/>
              <p:nvPr/>
            </p:nvSpPr>
            <p:spPr>
              <a:xfrm>
                <a:off x="3136" y="3651"/>
                <a:ext cx="124" cy="147"/>
              </a:xfrm>
              <a:custGeom>
                <a:rect b="b" l="l" r="r" t="t"/>
                <a:pathLst>
                  <a:path extrusionOk="0" fill="none" h="21599" w="21600">
                    <a:moveTo>
                      <a:pt x="0" y="21599"/>
                    </a:moveTo>
                    <a:cubicBezTo>
                      <a:pt x="0" y="9744"/>
                      <a:pt x="9553" y="105"/>
                      <a:pt x="21406" y="-1"/>
                    </a:cubicBezTo>
                  </a:path>
                  <a:path extrusionOk="0" h="21599" w="21600">
                    <a:moveTo>
                      <a:pt x="0" y="21599"/>
                    </a:moveTo>
                    <a:cubicBezTo>
                      <a:pt x="0" y="9744"/>
                      <a:pt x="9553" y="105"/>
                      <a:pt x="21406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3252" y="3653"/>
                <a:ext cx="125" cy="144"/>
              </a:xfrm>
              <a:custGeom>
                <a:rect b="b" l="l" r="r" t="t"/>
                <a:pathLst>
                  <a:path extrusionOk="0" fill="none" h="21600" w="21773">
                    <a:moveTo>
                      <a:pt x="-1" y="0"/>
                    </a:moveTo>
                    <a:cubicBezTo>
                      <a:pt x="64" y="0"/>
                      <a:pt x="128" y="-1"/>
                      <a:pt x="193" y="0"/>
                    </a:cubicBezTo>
                    <a:cubicBezTo>
                      <a:pt x="11760" y="0"/>
                      <a:pt x="21274" y="9113"/>
                      <a:pt x="21772" y="20670"/>
                    </a:cubicBezTo>
                  </a:path>
                  <a:path extrusionOk="0" h="21600" w="21773">
                    <a:moveTo>
                      <a:pt x="-1" y="0"/>
                    </a:moveTo>
                    <a:cubicBezTo>
                      <a:pt x="64" y="0"/>
                      <a:pt x="128" y="-1"/>
                      <a:pt x="193" y="0"/>
                    </a:cubicBezTo>
                    <a:cubicBezTo>
                      <a:pt x="11760" y="0"/>
                      <a:pt x="21274" y="9113"/>
                      <a:pt x="21772" y="20670"/>
                    </a:cubicBezTo>
                    <a:lnTo>
                      <a:pt x="193" y="216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3136" y="3791"/>
                <a:ext cx="241" cy="144"/>
              </a:xfrm>
              <a:custGeom>
                <a:rect b="b" l="l" r="r" t="t"/>
                <a:pathLst>
                  <a:path extrusionOk="0" h="153" w="241">
                    <a:moveTo>
                      <a:pt x="0" y="0"/>
                    </a:moveTo>
                    <a:lnTo>
                      <a:pt x="0" y="152"/>
                    </a:lnTo>
                    <a:lnTo>
                      <a:pt x="240" y="152"/>
                    </a:lnTo>
                  </a:path>
                </a:pathLst>
              </a:custGeom>
              <a:noFill/>
              <a:ln cap="rnd" cmpd="sng" w="254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6" name="Google Shape;616;p24"/>
              <p:cNvCxnSpPr/>
              <p:nvPr/>
            </p:nvCxnSpPr>
            <p:spPr>
              <a:xfrm>
                <a:off x="3377" y="3790"/>
                <a:ext cx="0" cy="148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17" name="Google Shape;617;p24"/>
            <p:cNvGrpSpPr/>
            <p:nvPr/>
          </p:nvGrpSpPr>
          <p:grpSpPr>
            <a:xfrm>
              <a:off x="4848225" y="3806825"/>
              <a:ext cx="373063" cy="360363"/>
              <a:chOff x="3136" y="3651"/>
              <a:chExt cx="241" cy="287"/>
            </a:xfrm>
          </p:grpSpPr>
          <p:sp>
            <p:nvSpPr>
              <p:cNvPr id="618" name="Google Shape;618;p24"/>
              <p:cNvSpPr/>
              <p:nvPr/>
            </p:nvSpPr>
            <p:spPr>
              <a:xfrm>
                <a:off x="3136" y="3651"/>
                <a:ext cx="124" cy="147"/>
              </a:xfrm>
              <a:custGeom>
                <a:rect b="b" l="l" r="r" t="t"/>
                <a:pathLst>
                  <a:path extrusionOk="0" fill="none" h="21599" w="21600">
                    <a:moveTo>
                      <a:pt x="0" y="21599"/>
                    </a:moveTo>
                    <a:cubicBezTo>
                      <a:pt x="0" y="9744"/>
                      <a:pt x="9553" y="105"/>
                      <a:pt x="21406" y="-1"/>
                    </a:cubicBezTo>
                  </a:path>
                  <a:path extrusionOk="0" h="21599" w="21600">
                    <a:moveTo>
                      <a:pt x="0" y="21599"/>
                    </a:moveTo>
                    <a:cubicBezTo>
                      <a:pt x="0" y="9744"/>
                      <a:pt x="9553" y="105"/>
                      <a:pt x="21406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3252" y="3653"/>
                <a:ext cx="125" cy="144"/>
              </a:xfrm>
              <a:custGeom>
                <a:rect b="b" l="l" r="r" t="t"/>
                <a:pathLst>
                  <a:path extrusionOk="0" fill="none" h="21600" w="21773">
                    <a:moveTo>
                      <a:pt x="-1" y="0"/>
                    </a:moveTo>
                    <a:cubicBezTo>
                      <a:pt x="64" y="0"/>
                      <a:pt x="128" y="-1"/>
                      <a:pt x="193" y="0"/>
                    </a:cubicBezTo>
                    <a:cubicBezTo>
                      <a:pt x="11760" y="0"/>
                      <a:pt x="21274" y="9113"/>
                      <a:pt x="21772" y="20670"/>
                    </a:cubicBezTo>
                  </a:path>
                  <a:path extrusionOk="0" h="21600" w="21773">
                    <a:moveTo>
                      <a:pt x="-1" y="0"/>
                    </a:moveTo>
                    <a:cubicBezTo>
                      <a:pt x="64" y="0"/>
                      <a:pt x="128" y="-1"/>
                      <a:pt x="193" y="0"/>
                    </a:cubicBezTo>
                    <a:cubicBezTo>
                      <a:pt x="11760" y="0"/>
                      <a:pt x="21274" y="9113"/>
                      <a:pt x="21772" y="20670"/>
                    </a:cubicBezTo>
                    <a:lnTo>
                      <a:pt x="193" y="216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3136" y="3791"/>
                <a:ext cx="241" cy="144"/>
              </a:xfrm>
              <a:custGeom>
                <a:rect b="b" l="l" r="r" t="t"/>
                <a:pathLst>
                  <a:path extrusionOk="0" h="153" w="241">
                    <a:moveTo>
                      <a:pt x="0" y="0"/>
                    </a:moveTo>
                    <a:lnTo>
                      <a:pt x="0" y="152"/>
                    </a:lnTo>
                    <a:lnTo>
                      <a:pt x="240" y="152"/>
                    </a:lnTo>
                  </a:path>
                </a:pathLst>
              </a:custGeom>
              <a:noFill/>
              <a:ln cap="rnd" cmpd="sng" w="254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1" name="Google Shape;621;p24"/>
              <p:cNvCxnSpPr/>
              <p:nvPr/>
            </p:nvCxnSpPr>
            <p:spPr>
              <a:xfrm>
                <a:off x="3377" y="3790"/>
                <a:ext cx="0" cy="148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2" name="Google Shape;622;p24"/>
            <p:cNvGrpSpPr/>
            <p:nvPr/>
          </p:nvGrpSpPr>
          <p:grpSpPr>
            <a:xfrm>
              <a:off x="2366963" y="3806825"/>
              <a:ext cx="371475" cy="360363"/>
              <a:chOff x="3136" y="3651"/>
              <a:chExt cx="241" cy="287"/>
            </a:xfrm>
          </p:grpSpPr>
          <p:sp>
            <p:nvSpPr>
              <p:cNvPr id="623" name="Google Shape;623;p24"/>
              <p:cNvSpPr/>
              <p:nvPr/>
            </p:nvSpPr>
            <p:spPr>
              <a:xfrm>
                <a:off x="3136" y="3651"/>
                <a:ext cx="124" cy="147"/>
              </a:xfrm>
              <a:custGeom>
                <a:rect b="b" l="l" r="r" t="t"/>
                <a:pathLst>
                  <a:path extrusionOk="0" fill="none" h="21599" w="21600">
                    <a:moveTo>
                      <a:pt x="0" y="21599"/>
                    </a:moveTo>
                    <a:cubicBezTo>
                      <a:pt x="0" y="9744"/>
                      <a:pt x="9553" y="105"/>
                      <a:pt x="21406" y="-1"/>
                    </a:cubicBezTo>
                  </a:path>
                  <a:path extrusionOk="0" h="21599" w="21600">
                    <a:moveTo>
                      <a:pt x="0" y="21599"/>
                    </a:moveTo>
                    <a:cubicBezTo>
                      <a:pt x="0" y="9744"/>
                      <a:pt x="9553" y="105"/>
                      <a:pt x="21406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3252" y="3653"/>
                <a:ext cx="125" cy="144"/>
              </a:xfrm>
              <a:custGeom>
                <a:rect b="b" l="l" r="r" t="t"/>
                <a:pathLst>
                  <a:path extrusionOk="0" fill="none" h="21600" w="21773">
                    <a:moveTo>
                      <a:pt x="-1" y="0"/>
                    </a:moveTo>
                    <a:cubicBezTo>
                      <a:pt x="64" y="0"/>
                      <a:pt x="128" y="-1"/>
                      <a:pt x="193" y="0"/>
                    </a:cubicBezTo>
                    <a:cubicBezTo>
                      <a:pt x="11760" y="0"/>
                      <a:pt x="21274" y="9113"/>
                      <a:pt x="21772" y="20670"/>
                    </a:cubicBezTo>
                  </a:path>
                  <a:path extrusionOk="0" h="21600" w="21773">
                    <a:moveTo>
                      <a:pt x="-1" y="0"/>
                    </a:moveTo>
                    <a:cubicBezTo>
                      <a:pt x="64" y="0"/>
                      <a:pt x="128" y="-1"/>
                      <a:pt x="193" y="0"/>
                    </a:cubicBezTo>
                    <a:cubicBezTo>
                      <a:pt x="11760" y="0"/>
                      <a:pt x="21274" y="9113"/>
                      <a:pt x="21772" y="20670"/>
                    </a:cubicBezTo>
                    <a:lnTo>
                      <a:pt x="193" y="216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3136" y="3791"/>
                <a:ext cx="241" cy="144"/>
              </a:xfrm>
              <a:custGeom>
                <a:rect b="b" l="l" r="r" t="t"/>
                <a:pathLst>
                  <a:path extrusionOk="0" h="153" w="241">
                    <a:moveTo>
                      <a:pt x="0" y="0"/>
                    </a:moveTo>
                    <a:lnTo>
                      <a:pt x="0" y="152"/>
                    </a:lnTo>
                    <a:lnTo>
                      <a:pt x="240" y="152"/>
                    </a:lnTo>
                  </a:path>
                </a:pathLst>
              </a:custGeom>
              <a:noFill/>
              <a:ln cap="rnd" cmpd="sng" w="254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6" name="Google Shape;626;p24"/>
              <p:cNvCxnSpPr/>
              <p:nvPr/>
            </p:nvCxnSpPr>
            <p:spPr>
              <a:xfrm>
                <a:off x="3377" y="3790"/>
                <a:ext cx="0" cy="148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27" name="Google Shape;627;p24"/>
            <p:cNvCxnSpPr/>
            <p:nvPr/>
          </p:nvCxnSpPr>
          <p:spPr>
            <a:xfrm>
              <a:off x="3663950" y="4184650"/>
              <a:ext cx="0" cy="20002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8" name="Google Shape;628;p24"/>
            <p:cNvSpPr/>
            <p:nvPr/>
          </p:nvSpPr>
          <p:spPr>
            <a:xfrm flipH="1">
              <a:off x="6232525" y="3432175"/>
              <a:ext cx="73025" cy="587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9" name="Google Shape;629;p24"/>
            <p:cNvCxnSpPr/>
            <p:nvPr/>
          </p:nvCxnSpPr>
          <p:spPr>
            <a:xfrm>
              <a:off x="1639888" y="6332538"/>
              <a:ext cx="14287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4" name="Google Shape;634;p25"/>
          <p:cNvCxnSpPr/>
          <p:nvPr/>
        </p:nvCxnSpPr>
        <p:spPr>
          <a:xfrm>
            <a:off x="228600" y="990600"/>
            <a:ext cx="8686800" cy="1588"/>
          </a:xfrm>
          <a:prstGeom prst="straightConnector1">
            <a:avLst/>
          </a:prstGeom>
          <a:noFill/>
          <a:ln cap="flat" cmpd="tri" w="857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5" name="Google Shape;635;p25"/>
          <p:cNvSpPr txBox="1"/>
          <p:nvPr/>
        </p:nvSpPr>
        <p:spPr>
          <a:xfrm>
            <a:off x="-1057275" y="165024"/>
            <a:ext cx="8991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Modes of Transfer – Programmed I/O	</a:t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228600" y="1236663"/>
            <a:ext cx="46196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different Data Transfer Modes between the central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computer(CPU or Memory)  and peripherals; </a:t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4953000" y="1254125"/>
            <a:ext cx="2782888" cy="69691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Program-Controlled I/O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Interrupt-Initiated I/O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Direct Memory Access (DMA) </a:t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4810125" y="1257300"/>
            <a:ext cx="3343275" cy="8001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9" name="Google Shape;6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038600"/>
            <a:ext cx="69437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25"/>
          <p:cNvSpPr/>
          <p:nvPr/>
        </p:nvSpPr>
        <p:spPr>
          <a:xfrm>
            <a:off x="3276600" y="3657600"/>
            <a:ext cx="327342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transfer from I/O device to CPU</a:t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381000" y="2286000"/>
            <a:ext cx="8097838" cy="112871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Program-Controlled I/O: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Result of I/O Instructions written in Computer Program.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data item transfer is initiated by an instruction in the program.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CPU stays in program loop until the I/O indicates that it is ready for the data transfer, so it is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time consuming.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6" name="Google Shape;646;p26"/>
          <p:cNvCxnSpPr/>
          <p:nvPr/>
        </p:nvCxnSpPr>
        <p:spPr>
          <a:xfrm>
            <a:off x="228600" y="990600"/>
            <a:ext cx="8686800" cy="1588"/>
          </a:xfrm>
          <a:prstGeom prst="straightConnector1">
            <a:avLst/>
          </a:prstGeom>
          <a:noFill/>
          <a:ln cap="flat" cmpd="tri" w="857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7" name="Google Shape;647;p26"/>
          <p:cNvSpPr txBox="1"/>
          <p:nvPr/>
        </p:nvSpPr>
        <p:spPr>
          <a:xfrm>
            <a:off x="0" y="123826"/>
            <a:ext cx="7696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 Processor Arbitration</a:t>
            </a:r>
            <a:endParaRPr/>
          </a:p>
        </p:txBody>
      </p:sp>
      <p:sp>
        <p:nvSpPr>
          <p:cNvPr id="648" name="Google Shape;648;p26"/>
          <p:cNvSpPr/>
          <p:nvPr/>
        </p:nvSpPr>
        <p:spPr>
          <a:xfrm>
            <a:off x="387350" y="1066800"/>
            <a:ext cx="8375650" cy="396775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Bus - A Backplane level bus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Printed Circuit Board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Connects CPU, IOP, and Memory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Each of CPU, IOP, and Memory board can be plugged into a slot in the system bus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Bus signals are grouped into 3 groups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Data, Address, and Control(plus power)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Only one of CPU, IOP, and Memory can be granted to use the bus at a time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Arbitration mechanism is needed to handle  multiple requests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/>
          </a:p>
        </p:txBody>
      </p:sp>
      <p:grpSp>
        <p:nvGrpSpPr>
          <p:cNvPr id="649" name="Google Shape;649;p26"/>
          <p:cNvGrpSpPr/>
          <p:nvPr/>
        </p:nvGrpSpPr>
        <p:grpSpPr>
          <a:xfrm>
            <a:off x="5410200" y="5034553"/>
            <a:ext cx="3352800" cy="1587500"/>
            <a:chOff x="5410200" y="4660900"/>
            <a:chExt cx="3352800" cy="1587500"/>
          </a:xfrm>
        </p:grpSpPr>
        <p:sp>
          <p:nvSpPr>
            <p:cNvPr id="650" name="Google Shape;650;p26"/>
            <p:cNvSpPr/>
            <p:nvPr/>
          </p:nvSpPr>
          <p:spPr>
            <a:xfrm>
              <a:off x="5581650" y="4660900"/>
              <a:ext cx="2717800" cy="15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e.g. IEEE standard 796 bus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   - 86 lines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Data:        16(multiple of 8)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Address:  24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Control:    26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Power:      20</a:t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5410200" y="4676775"/>
              <a:ext cx="3352800" cy="157162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6" name="Google Shape;656;p27"/>
          <p:cNvCxnSpPr/>
          <p:nvPr/>
        </p:nvCxnSpPr>
        <p:spPr>
          <a:xfrm>
            <a:off x="228600" y="990600"/>
            <a:ext cx="8686800" cy="1588"/>
          </a:xfrm>
          <a:prstGeom prst="straightConnector1">
            <a:avLst/>
          </a:prstGeom>
          <a:noFill/>
          <a:ln cap="flat" cmpd="tri" w="857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7" name="Google Shape;657;p27"/>
          <p:cNvSpPr txBox="1"/>
          <p:nvPr/>
        </p:nvSpPr>
        <p:spPr>
          <a:xfrm>
            <a:off x="-511277" y="0"/>
            <a:ext cx="7924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Synchronous and Asynchronous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Transfer</a:t>
            </a: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542925" y="1346200"/>
            <a:ext cx="8296275" cy="452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Bus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data item is transferred over a time slice known to both source and destination unit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- Common clock source Or, separate clock and synchronization signal is transmitted periodically to synchronize the clocks in the system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Asynchronous Bus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data item is transferred by </a:t>
            </a:r>
            <a:r>
              <a:rPr b="0" i="1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Handshake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mechanism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- Unit that transmits the data transmits a control signal that indicates the presence of data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- Unit that receiving the data responds with another control signal to acknowledge the receipt of the data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Strobe pulse - supplied by one of the units to indicate to the other unit when the data transfer has to occur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 txBox="1"/>
          <p:nvPr/>
        </p:nvSpPr>
        <p:spPr>
          <a:xfrm>
            <a:off x="401638" y="76200"/>
            <a:ext cx="7696200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Standard 796 Multibus Signals</a:t>
            </a:r>
            <a:endParaRPr/>
          </a:p>
        </p:txBody>
      </p:sp>
      <p:pic>
        <p:nvPicPr>
          <p:cNvPr id="664" name="Google Shape;6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1902" y="926332"/>
            <a:ext cx="4143375" cy="579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5" name="Google Shape;665;p28"/>
          <p:cNvGrpSpPr/>
          <p:nvPr/>
        </p:nvGrpSpPr>
        <p:grpSpPr>
          <a:xfrm>
            <a:off x="0" y="2293374"/>
            <a:ext cx="4791902" cy="1990288"/>
            <a:chOff x="217233" y="1143000"/>
            <a:chExt cx="4792476" cy="1991116"/>
          </a:xfrm>
        </p:grpSpPr>
        <p:sp>
          <p:nvSpPr>
            <p:cNvPr id="666" name="Google Shape;666;p28"/>
            <p:cNvSpPr/>
            <p:nvPr/>
          </p:nvSpPr>
          <p:spPr>
            <a:xfrm>
              <a:off x="217233" y="1490377"/>
              <a:ext cx="2691764" cy="3130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 signal allocation</a:t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2944794" y="1143000"/>
              <a:ext cx="2064915" cy="1991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address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data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control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arbitration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interrupt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timing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power, ground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9"/>
          <p:cNvSpPr txBox="1"/>
          <p:nvPr>
            <p:ph type="title"/>
          </p:nvPr>
        </p:nvSpPr>
        <p:spPr>
          <a:xfrm>
            <a:off x="3810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/>
              <a:t> </a:t>
            </a:r>
            <a:endParaRPr/>
          </a:p>
        </p:txBody>
      </p:sp>
      <p:sp>
        <p:nvSpPr>
          <p:cNvPr id="673" name="Google Shape;673;p29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74" name="Google Shape;674;p29"/>
          <p:cNvSpPr/>
          <p:nvPr/>
        </p:nvSpPr>
        <p:spPr>
          <a:xfrm>
            <a:off x="2091673" y="2967335"/>
            <a:ext cx="44478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F0E6"/>
                </a:solidFill>
                <a:latin typeface="Arial"/>
                <a:ea typeface="Arial"/>
                <a:cs typeface="Arial"/>
                <a:sym typeface="Arial"/>
              </a:rPr>
              <a:t>Thank You !!!</a:t>
            </a:r>
            <a:endParaRPr b="1" i="0" sz="5400" u="none" cap="none" strike="noStrike">
              <a:solidFill>
                <a:srgbClr val="FFF0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76200" y="971831"/>
            <a:ext cx="8686800" cy="1588"/>
          </a:xfrm>
          <a:prstGeom prst="straightConnector1">
            <a:avLst/>
          </a:prstGeom>
          <a:noFill/>
          <a:ln cap="flat" cmpd="tri" w="857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3"/>
          <p:cNvSpPr txBox="1"/>
          <p:nvPr/>
        </p:nvSpPr>
        <p:spPr>
          <a:xfrm>
            <a:off x="459658" y="141972"/>
            <a:ext cx="7696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Transfer</a:t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27013" y="4527755"/>
            <a:ext cx="8180124" cy="97462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Asynchronous data transfer between two independent units requires that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signals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be transmitted between the communicating units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 the time at which data is being transmitted</a:t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151606" y="1291241"/>
            <a:ext cx="85359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and Asynchronous Operations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675" y="2175010"/>
            <a:ext cx="7924800" cy="964559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- All devices derive the timing information from common clock line</a:t>
            </a:r>
            <a:endParaRPr/>
          </a:p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Asynchronous - No common clock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6200" y="3813058"/>
            <a:ext cx="33762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Asynchronous Data Transfer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>
            <a:off x="228600" y="990600"/>
            <a:ext cx="8686800" cy="1588"/>
          </a:xfrm>
          <a:prstGeom prst="straightConnector1">
            <a:avLst/>
          </a:prstGeom>
          <a:noFill/>
          <a:ln cap="flat" cmpd="tri" w="857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4"/>
          <p:cNvSpPr txBox="1"/>
          <p:nvPr/>
        </p:nvSpPr>
        <p:spPr>
          <a:xfrm>
            <a:off x="-100781" y="73709"/>
            <a:ext cx="7696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Data Transfer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28600" y="2325329"/>
            <a:ext cx="8686800" cy="148245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Strobe pulse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 A strobe pulse is supplied by one unit to indicate the other unit when the transfer has to occur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04800" y="1295400"/>
            <a:ext cx="53705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Asynchronous Data Transfer Methods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28600" y="3620729"/>
            <a:ext cx="7848600" cy="1523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Handshaking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 A control signal is accompanied with each data being transmitted to indicate the presence of data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 The receiving unit responds with another control signal to acknowledge receipt of the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51816" r="0" t="21046"/>
          <a:stretch/>
        </p:blipFill>
        <p:spPr>
          <a:xfrm>
            <a:off x="1804221" y="1644030"/>
            <a:ext cx="5090534" cy="506359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22787" y="912355"/>
            <a:ext cx="8318089" cy="696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Employs a single control line to time each transfer</a:t>
            </a:r>
            <a:endParaRPr/>
          </a:p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The strobe may be activated by either the source or the destination unit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204452" y="10033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Strobe Control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50000" t="21046"/>
          <a:stretch/>
        </p:blipFill>
        <p:spPr>
          <a:xfrm>
            <a:off x="2094272" y="1327355"/>
            <a:ext cx="5231932" cy="501510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174955" y="72254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Strobe Control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7"/>
          <p:cNvCxnSpPr/>
          <p:nvPr/>
        </p:nvCxnSpPr>
        <p:spPr>
          <a:xfrm>
            <a:off x="228600" y="990600"/>
            <a:ext cx="8686800" cy="1588"/>
          </a:xfrm>
          <a:prstGeom prst="straightConnector1">
            <a:avLst/>
          </a:prstGeom>
          <a:noFill/>
          <a:ln cap="flat" cmpd="tri" w="857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7"/>
          <p:cNvSpPr txBox="1"/>
          <p:nvPr/>
        </p:nvSpPr>
        <p:spPr>
          <a:xfrm>
            <a:off x="381000" y="-18366"/>
            <a:ext cx="7696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Handshaking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381000" y="1295400"/>
            <a:ext cx="8382000" cy="501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Strobe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Source-Initiated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The source unit that initiates the transfer has no way of knowing whether the destination unit has actually received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Destination-Initiated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The destination unit that initiates the transfer no way of knowing whether the source has actually placed the data on the bus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solve this problem, 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HANDSHAKE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method introduces a second control signal to provide a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Reply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unit that initiates the transfer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28600" y="990600"/>
            <a:ext cx="8686800" cy="1588"/>
          </a:xfrm>
          <a:prstGeom prst="straightConnector1">
            <a:avLst/>
          </a:prstGeom>
          <a:noFill/>
          <a:ln cap="flat" cmpd="tri" w="857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8"/>
          <p:cNvSpPr txBox="1"/>
          <p:nvPr/>
        </p:nvSpPr>
        <p:spPr>
          <a:xfrm>
            <a:off x="-739775" y="175432"/>
            <a:ext cx="8001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Initiated Transfer using Handshaking</a:t>
            </a:r>
            <a:endParaRPr/>
          </a:p>
        </p:txBody>
      </p:sp>
      <p:grpSp>
        <p:nvGrpSpPr>
          <p:cNvPr id="92" name="Google Shape;92;p18"/>
          <p:cNvGrpSpPr/>
          <p:nvPr/>
        </p:nvGrpSpPr>
        <p:grpSpPr>
          <a:xfrm>
            <a:off x="667163" y="769245"/>
            <a:ext cx="7978775" cy="5319517"/>
            <a:chOff x="457200" y="1170199"/>
            <a:chExt cx="7978775" cy="5320049"/>
          </a:xfrm>
        </p:grpSpPr>
        <p:sp>
          <p:nvSpPr>
            <p:cNvPr id="93" name="Google Shape;93;p18"/>
            <p:cNvSpPr/>
            <p:nvPr/>
          </p:nvSpPr>
          <p:spPr>
            <a:xfrm>
              <a:off x="457200" y="5812049"/>
              <a:ext cx="4713278" cy="67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* Allows arbitrary delays from one state to the next </a:t>
              </a:r>
              <a:endParaRPr/>
            </a:p>
            <a:p>
              <a:pPr indent="0" lvl="0" marL="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* Permits each unit to respond at its own data transfer rate</a:t>
              </a:r>
              <a:endParaRPr/>
            </a:p>
            <a:p>
              <a:pPr indent="0" lvl="0" marL="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* The rate of transfer is determined by the slower unit</a:t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631825" y="1259099"/>
              <a:ext cx="1252780" cy="305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Block Diagram</a:t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631825" y="2219537"/>
              <a:ext cx="1353770" cy="305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Timing Diagram</a:t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6662737" y="4653174"/>
              <a:ext cx="1554850" cy="385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Accept data from bus.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Enable data accepted</a:t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6592887" y="5350087"/>
              <a:ext cx="1592553" cy="532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Disable data accepted.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Ready to accept data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(initial state).</a:t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631825" y="3968962"/>
              <a:ext cx="1619099" cy="305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Sequence of Events</a:t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3749675" y="4238837"/>
              <a:ext cx="1317606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Place data on bus.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3749675" y="4400762"/>
              <a:ext cx="1280095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Enable data valid.</a:t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3667963" y="4374395"/>
              <a:ext cx="1846200" cy="244500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3848750" y="3825870"/>
              <a:ext cx="10266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 unit</a:t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45275" y="3980074"/>
              <a:ext cx="1386150" cy="305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Destination unit</a:t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6589712" y="4640474"/>
              <a:ext cx="1846263" cy="363538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3665537" y="4957974"/>
              <a:ext cx="1315361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Disable data valid.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3622675" y="5099262"/>
              <a:ext cx="1591847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Invalidate data on bus.</a:t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3627437" y="4959562"/>
              <a:ext cx="1846263" cy="366712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508750" y="5346912"/>
              <a:ext cx="1890712" cy="517525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454775" y="4678574"/>
              <a:ext cx="130175" cy="80963"/>
            </a:xfrm>
            <a:custGeom>
              <a:rect b="b" l="l" r="r" t="t"/>
              <a:pathLst>
                <a:path extrusionOk="0" fill="none" h="16398" w="21600">
                  <a:moveTo>
                    <a:pt x="67" y="16397"/>
                  </a:moveTo>
                  <a:cubicBezTo>
                    <a:pt x="22" y="15832"/>
                    <a:pt x="0" y="15265"/>
                    <a:pt x="0" y="14698"/>
                  </a:cubicBezTo>
                  <a:cubicBezTo>
                    <a:pt x="-1" y="9245"/>
                    <a:pt x="2061" y="3995"/>
                    <a:pt x="5771" y="-1"/>
                  </a:cubicBezTo>
                </a:path>
                <a:path extrusionOk="0" h="16398" w="21600">
                  <a:moveTo>
                    <a:pt x="67" y="16397"/>
                  </a:moveTo>
                  <a:cubicBezTo>
                    <a:pt x="22" y="15832"/>
                    <a:pt x="0" y="15265"/>
                    <a:pt x="0" y="14698"/>
                  </a:cubicBezTo>
                  <a:cubicBezTo>
                    <a:pt x="-1" y="9245"/>
                    <a:pt x="2061" y="3995"/>
                    <a:pt x="5771" y="-1"/>
                  </a:cubicBezTo>
                  <a:lnTo>
                    <a:pt x="21600" y="146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" name="Google Shape;110;p18"/>
            <p:cNvCxnSpPr/>
            <p:nvPr/>
          </p:nvCxnSpPr>
          <p:spPr>
            <a:xfrm>
              <a:off x="5470525" y="4430924"/>
              <a:ext cx="996950" cy="28416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" name="Google Shape;111;p18"/>
            <p:cNvSpPr/>
            <p:nvPr/>
          </p:nvSpPr>
          <p:spPr>
            <a:xfrm>
              <a:off x="5494337" y="5016712"/>
              <a:ext cx="131763" cy="87312"/>
            </a:xfrm>
            <a:custGeom>
              <a:rect b="b" l="l" r="r" t="t"/>
              <a:pathLst>
                <a:path extrusionOk="0" fill="none" h="17114" w="21600">
                  <a:moveTo>
                    <a:pt x="17381" y="0"/>
                  </a:moveTo>
                  <a:cubicBezTo>
                    <a:pt x="20121" y="3713"/>
                    <a:pt x="21600" y="8207"/>
                    <a:pt x="21600" y="12823"/>
                  </a:cubicBezTo>
                  <a:cubicBezTo>
                    <a:pt x="21600" y="14264"/>
                    <a:pt x="21455" y="15701"/>
                    <a:pt x="21169" y="17114"/>
                  </a:cubicBezTo>
                </a:path>
                <a:path extrusionOk="0" h="17114" w="21600">
                  <a:moveTo>
                    <a:pt x="17381" y="0"/>
                  </a:moveTo>
                  <a:cubicBezTo>
                    <a:pt x="20121" y="3713"/>
                    <a:pt x="21600" y="8207"/>
                    <a:pt x="21600" y="12823"/>
                  </a:cubicBezTo>
                  <a:cubicBezTo>
                    <a:pt x="21600" y="14264"/>
                    <a:pt x="21455" y="15701"/>
                    <a:pt x="21169" y="17114"/>
                  </a:cubicBezTo>
                  <a:lnTo>
                    <a:pt x="0" y="128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18"/>
            <p:cNvCxnSpPr/>
            <p:nvPr/>
          </p:nvCxnSpPr>
          <p:spPr>
            <a:xfrm flipH="1">
              <a:off x="5583237" y="4907174"/>
              <a:ext cx="1006475" cy="152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" name="Google Shape;113;p18"/>
            <p:cNvSpPr/>
            <p:nvPr/>
          </p:nvSpPr>
          <p:spPr>
            <a:xfrm>
              <a:off x="6370637" y="5397712"/>
              <a:ext cx="131763" cy="84137"/>
            </a:xfrm>
            <a:custGeom>
              <a:rect b="b" l="l" r="r" t="t"/>
              <a:pathLst>
                <a:path extrusionOk="0" fill="none" h="16643" w="21600">
                  <a:moveTo>
                    <a:pt x="149" y="16643"/>
                  </a:moveTo>
                  <a:cubicBezTo>
                    <a:pt x="50" y="15800"/>
                    <a:pt x="0" y="14951"/>
                    <a:pt x="0" y="14103"/>
                  </a:cubicBezTo>
                  <a:cubicBezTo>
                    <a:pt x="-1" y="8925"/>
                    <a:pt x="1859" y="3921"/>
                    <a:pt x="5239" y="-1"/>
                  </a:cubicBezTo>
                </a:path>
                <a:path extrusionOk="0" h="16643" w="21600">
                  <a:moveTo>
                    <a:pt x="149" y="16643"/>
                  </a:moveTo>
                  <a:cubicBezTo>
                    <a:pt x="50" y="15800"/>
                    <a:pt x="0" y="14951"/>
                    <a:pt x="0" y="14103"/>
                  </a:cubicBezTo>
                  <a:cubicBezTo>
                    <a:pt x="-1" y="8925"/>
                    <a:pt x="1859" y="3921"/>
                    <a:pt x="5239" y="-1"/>
                  </a:cubicBezTo>
                  <a:lnTo>
                    <a:pt x="21600" y="14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" name="Google Shape;114;p18"/>
            <p:cNvCxnSpPr/>
            <p:nvPr/>
          </p:nvCxnSpPr>
          <p:spPr>
            <a:xfrm>
              <a:off x="5465762" y="5205624"/>
              <a:ext cx="919163" cy="23495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18"/>
            <p:cNvSpPr/>
            <p:nvPr/>
          </p:nvSpPr>
          <p:spPr>
            <a:xfrm>
              <a:off x="3297237" y="4437274"/>
              <a:ext cx="3198813" cy="1287463"/>
            </a:xfrm>
            <a:custGeom>
              <a:rect b="b" l="l" r="r" t="t"/>
              <a:pathLst>
                <a:path extrusionOk="0" h="905" w="1857">
                  <a:moveTo>
                    <a:pt x="1856" y="904"/>
                  </a:moveTo>
                  <a:lnTo>
                    <a:pt x="0" y="904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3490912" y="4388062"/>
              <a:ext cx="130175" cy="85725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" name="Google Shape;117;p18"/>
            <p:cNvCxnSpPr/>
            <p:nvPr/>
          </p:nvCxnSpPr>
          <p:spPr>
            <a:xfrm>
              <a:off x="3294062" y="4432512"/>
              <a:ext cx="214313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" name="Google Shape;118;p18"/>
            <p:cNvSpPr/>
            <p:nvPr/>
          </p:nvSpPr>
          <p:spPr>
            <a:xfrm>
              <a:off x="6310312" y="1365462"/>
              <a:ext cx="201613" cy="133350"/>
            </a:xfrm>
            <a:custGeom>
              <a:rect b="b" l="l" r="r" t="t"/>
              <a:pathLst>
                <a:path extrusionOk="0" fill="none" h="17665" w="21600">
                  <a:moveTo>
                    <a:pt x="1853" y="17665"/>
                  </a:moveTo>
                  <a:cubicBezTo>
                    <a:pt x="631" y="14908"/>
                    <a:pt x="0" y="11925"/>
                    <a:pt x="0" y="8910"/>
                  </a:cubicBezTo>
                  <a:cubicBezTo>
                    <a:pt x="-1" y="5837"/>
                    <a:pt x="655" y="2799"/>
                    <a:pt x="1923" y="0"/>
                  </a:cubicBezTo>
                </a:path>
                <a:path extrusionOk="0" h="17665" w="21600">
                  <a:moveTo>
                    <a:pt x="1853" y="17665"/>
                  </a:moveTo>
                  <a:cubicBezTo>
                    <a:pt x="631" y="14908"/>
                    <a:pt x="0" y="11925"/>
                    <a:pt x="0" y="8910"/>
                  </a:cubicBezTo>
                  <a:cubicBezTo>
                    <a:pt x="-1" y="5837"/>
                    <a:pt x="655" y="2799"/>
                    <a:pt x="1923" y="0"/>
                  </a:cubicBezTo>
                  <a:lnTo>
                    <a:pt x="21600" y="89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19;p18"/>
            <p:cNvCxnSpPr/>
            <p:nvPr/>
          </p:nvCxnSpPr>
          <p:spPr>
            <a:xfrm>
              <a:off x="3997325" y="1436899"/>
              <a:ext cx="2311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" name="Google Shape;120;p18"/>
            <p:cNvSpPr/>
            <p:nvPr/>
          </p:nvSpPr>
          <p:spPr>
            <a:xfrm>
              <a:off x="4003675" y="1557549"/>
              <a:ext cx="201612" cy="134938"/>
            </a:xfrm>
            <a:custGeom>
              <a:rect b="b" l="l" r="r" t="t"/>
              <a:pathLst>
                <a:path extrusionOk="0" fill="none" h="17805" w="21600">
                  <a:moveTo>
                    <a:pt x="19644" y="0"/>
                  </a:moveTo>
                  <a:cubicBezTo>
                    <a:pt x="20933" y="2818"/>
                    <a:pt x="21600" y="5881"/>
                    <a:pt x="21600" y="8980"/>
                  </a:cubicBezTo>
                  <a:cubicBezTo>
                    <a:pt x="21600" y="12021"/>
                    <a:pt x="20957" y="15028"/>
                    <a:pt x="19714" y="17804"/>
                  </a:cubicBezTo>
                </a:path>
                <a:path extrusionOk="0" h="17805" w="21600">
                  <a:moveTo>
                    <a:pt x="19644" y="0"/>
                  </a:moveTo>
                  <a:cubicBezTo>
                    <a:pt x="20933" y="2818"/>
                    <a:pt x="21600" y="5881"/>
                    <a:pt x="21600" y="8980"/>
                  </a:cubicBezTo>
                  <a:cubicBezTo>
                    <a:pt x="21600" y="12021"/>
                    <a:pt x="20957" y="15028"/>
                    <a:pt x="19714" y="17804"/>
                  </a:cubicBezTo>
                  <a:lnTo>
                    <a:pt x="0" y="89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" name="Google Shape;121;p18"/>
            <p:cNvCxnSpPr/>
            <p:nvPr/>
          </p:nvCxnSpPr>
          <p:spPr>
            <a:xfrm>
              <a:off x="4176712" y="1632162"/>
              <a:ext cx="233997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" name="Google Shape;122;p18"/>
            <p:cNvSpPr/>
            <p:nvPr/>
          </p:nvSpPr>
          <p:spPr>
            <a:xfrm>
              <a:off x="6310312" y="1170199"/>
              <a:ext cx="201613" cy="134938"/>
            </a:xfrm>
            <a:custGeom>
              <a:rect b="b" l="l" r="r" t="t"/>
              <a:pathLst>
                <a:path extrusionOk="0" fill="none" h="17665" w="21600">
                  <a:moveTo>
                    <a:pt x="1853" y="17665"/>
                  </a:moveTo>
                  <a:cubicBezTo>
                    <a:pt x="631" y="14908"/>
                    <a:pt x="0" y="11925"/>
                    <a:pt x="0" y="8910"/>
                  </a:cubicBezTo>
                  <a:cubicBezTo>
                    <a:pt x="-1" y="5837"/>
                    <a:pt x="655" y="2799"/>
                    <a:pt x="1923" y="0"/>
                  </a:cubicBezTo>
                </a:path>
                <a:path extrusionOk="0" h="17665" w="21600">
                  <a:moveTo>
                    <a:pt x="1853" y="17665"/>
                  </a:moveTo>
                  <a:cubicBezTo>
                    <a:pt x="631" y="14908"/>
                    <a:pt x="0" y="11925"/>
                    <a:pt x="0" y="8910"/>
                  </a:cubicBezTo>
                  <a:cubicBezTo>
                    <a:pt x="-1" y="5837"/>
                    <a:pt x="655" y="2799"/>
                    <a:pt x="1923" y="0"/>
                  </a:cubicBezTo>
                  <a:lnTo>
                    <a:pt x="21600" y="89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18"/>
            <p:cNvCxnSpPr/>
            <p:nvPr/>
          </p:nvCxnSpPr>
          <p:spPr>
            <a:xfrm>
              <a:off x="3997325" y="1244812"/>
              <a:ext cx="2311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" name="Google Shape;124;p18"/>
            <p:cNvSpPr/>
            <p:nvPr/>
          </p:nvSpPr>
          <p:spPr>
            <a:xfrm>
              <a:off x="3082925" y="1198774"/>
              <a:ext cx="900112" cy="5461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3124200" y="1240049"/>
              <a:ext cx="608501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260725" y="1400387"/>
              <a:ext cx="429606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</a:t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464300" y="1240049"/>
              <a:ext cx="900953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Destination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707187" y="1400387"/>
              <a:ext cx="429606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</a:t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516687" y="1186074"/>
              <a:ext cx="911225" cy="558800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757737" y="1433724"/>
              <a:ext cx="1076386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accepted</a:t>
              </a:r>
              <a:endParaRPr/>
            </a:p>
          </p:txBody>
        </p:sp>
        <p:cxnSp>
          <p:nvCxnSpPr>
            <p:cNvPr id="131" name="Google Shape;131;p18"/>
            <p:cNvCxnSpPr/>
            <p:nvPr/>
          </p:nvCxnSpPr>
          <p:spPr>
            <a:xfrm>
              <a:off x="3109912" y="2417974"/>
              <a:ext cx="1243013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4356100" y="2098887"/>
              <a:ext cx="0" cy="32385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" name="Google Shape;133;p18"/>
            <p:cNvSpPr/>
            <p:nvPr/>
          </p:nvSpPr>
          <p:spPr>
            <a:xfrm>
              <a:off x="4356100" y="2098887"/>
              <a:ext cx="2673350" cy="320675"/>
            </a:xfrm>
            <a:custGeom>
              <a:rect b="b" l="l" r="r" t="t"/>
              <a:pathLst>
                <a:path extrusionOk="0" h="225" w="1545">
                  <a:moveTo>
                    <a:pt x="0" y="0"/>
                  </a:moveTo>
                  <a:lnTo>
                    <a:pt x="1136" y="0"/>
                  </a:lnTo>
                  <a:lnTo>
                    <a:pt x="1136" y="224"/>
                  </a:lnTo>
                  <a:lnTo>
                    <a:pt x="1544" y="224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3011487" y="2194137"/>
              <a:ext cx="729303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bus</a:t>
              </a:r>
              <a:endParaRPr/>
            </a:p>
          </p:txBody>
        </p:sp>
        <p:cxnSp>
          <p:nvCxnSpPr>
            <p:cNvPr id="135" name="Google Shape;135;p18"/>
            <p:cNvCxnSpPr/>
            <p:nvPr/>
          </p:nvCxnSpPr>
          <p:spPr>
            <a:xfrm>
              <a:off x="3416300" y="3068849"/>
              <a:ext cx="117157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8"/>
            <p:cNvCxnSpPr/>
            <p:nvPr/>
          </p:nvCxnSpPr>
          <p:spPr>
            <a:xfrm>
              <a:off x="4591050" y="2749762"/>
              <a:ext cx="0" cy="3333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8"/>
            <p:cNvSpPr/>
            <p:nvPr/>
          </p:nvSpPr>
          <p:spPr>
            <a:xfrm>
              <a:off x="4591050" y="2749762"/>
              <a:ext cx="2590800" cy="320675"/>
            </a:xfrm>
            <a:custGeom>
              <a:rect b="b" l="l" r="r" t="t"/>
              <a:pathLst>
                <a:path extrusionOk="0" h="225" w="1497">
                  <a:moveTo>
                    <a:pt x="0" y="0"/>
                  </a:moveTo>
                  <a:lnTo>
                    <a:pt x="1000" y="0"/>
                  </a:lnTo>
                  <a:lnTo>
                    <a:pt x="1000" y="224"/>
                  </a:lnTo>
                  <a:lnTo>
                    <a:pt x="1496" y="224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021012" y="2841837"/>
              <a:ext cx="799194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valid</a:t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4811712" y="2095712"/>
              <a:ext cx="796053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Valid data</a:t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4362450" y="2186199"/>
              <a:ext cx="133350" cy="85725"/>
            </a:xfrm>
            <a:custGeom>
              <a:rect b="b" l="l" r="r" t="t"/>
              <a:pathLst>
                <a:path extrusionOk="0" fill="none" h="17464" w="2160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extrusionOk="0" h="17464" w="2160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" name="Google Shape;141;p18"/>
            <p:cNvCxnSpPr/>
            <p:nvPr/>
          </p:nvCxnSpPr>
          <p:spPr>
            <a:xfrm>
              <a:off x="4479925" y="2230649"/>
              <a:ext cx="331787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" name="Google Shape;142;p18"/>
            <p:cNvSpPr/>
            <p:nvPr/>
          </p:nvSpPr>
          <p:spPr>
            <a:xfrm>
              <a:off x="6199187" y="2186199"/>
              <a:ext cx="131763" cy="85725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 flipH="1" rot="10800000">
              <a:off x="5781675" y="2225887"/>
              <a:ext cx="442912" cy="476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" name="Google Shape;144;p18"/>
            <p:cNvSpPr/>
            <p:nvPr/>
          </p:nvSpPr>
          <p:spPr>
            <a:xfrm>
              <a:off x="4757737" y="1240049"/>
              <a:ext cx="799194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valid</a:t>
              </a:r>
              <a:endParaRPr/>
            </a:p>
          </p:txBody>
        </p:sp>
        <p:cxnSp>
          <p:nvCxnSpPr>
            <p:cNvPr id="145" name="Google Shape;145;p18"/>
            <p:cNvCxnSpPr/>
            <p:nvPr/>
          </p:nvCxnSpPr>
          <p:spPr>
            <a:xfrm>
              <a:off x="3579812" y="3718137"/>
              <a:ext cx="180657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8"/>
            <p:cNvCxnSpPr/>
            <p:nvPr/>
          </p:nvCxnSpPr>
          <p:spPr>
            <a:xfrm>
              <a:off x="5380037" y="3387937"/>
              <a:ext cx="0" cy="319087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8"/>
            <p:cNvSpPr/>
            <p:nvPr/>
          </p:nvSpPr>
          <p:spPr>
            <a:xfrm>
              <a:off x="5394325" y="3387937"/>
              <a:ext cx="2189162" cy="330200"/>
            </a:xfrm>
            <a:custGeom>
              <a:rect b="b" l="l" r="r" t="t"/>
              <a:pathLst>
                <a:path extrusionOk="0" h="233" w="1265">
                  <a:moveTo>
                    <a:pt x="0" y="0"/>
                  </a:moveTo>
                  <a:lnTo>
                    <a:pt x="720" y="0"/>
                  </a:lnTo>
                  <a:lnTo>
                    <a:pt x="720" y="232"/>
                  </a:lnTo>
                  <a:lnTo>
                    <a:pt x="1264" y="232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3081337" y="3502237"/>
              <a:ext cx="1076386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accepted</a:t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4067175" y="2281449"/>
              <a:ext cx="296862" cy="250825"/>
            </a:xfrm>
            <a:custGeom>
              <a:rect b="b" l="l" r="r" t="t"/>
              <a:pathLst>
                <a:path extrusionOk="0" fill="none" h="21600" w="21600">
                  <a:moveTo>
                    <a:pt x="0" y="21600"/>
                  </a:moveTo>
                  <a:cubicBezTo>
                    <a:pt x="0" y="9719"/>
                    <a:pt x="9594" y="69"/>
                    <a:pt x="21474" y="0"/>
                  </a:cubicBezTo>
                </a:path>
                <a:path extrusionOk="0" h="21600" w="21600">
                  <a:moveTo>
                    <a:pt x="0" y="21600"/>
                  </a:moveTo>
                  <a:cubicBezTo>
                    <a:pt x="0" y="9719"/>
                    <a:pt x="9594" y="69"/>
                    <a:pt x="2147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4068762" y="2532274"/>
              <a:ext cx="531813" cy="374650"/>
            </a:xfrm>
            <a:custGeom>
              <a:rect b="b" l="l" r="r" t="t"/>
              <a:pathLst>
                <a:path extrusionOk="0" fill="none" h="21584" w="21600">
                  <a:moveTo>
                    <a:pt x="20759" y="21583"/>
                  </a:moveTo>
                  <a:cubicBezTo>
                    <a:pt x="9165" y="21131"/>
                    <a:pt x="0" y="11602"/>
                    <a:pt x="0" y="0"/>
                  </a:cubicBezTo>
                </a:path>
                <a:path extrusionOk="0" h="21584" w="21600">
                  <a:moveTo>
                    <a:pt x="20759" y="21583"/>
                  </a:moveTo>
                  <a:cubicBezTo>
                    <a:pt x="9165" y="21131"/>
                    <a:pt x="0" y="11602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4598987" y="2933912"/>
              <a:ext cx="179388" cy="371475"/>
            </a:xfrm>
            <a:custGeom>
              <a:rect b="b" l="l" r="r" t="t"/>
              <a:pathLst>
                <a:path extrusionOk="0" fill="none" h="21600" w="21849">
                  <a:moveTo>
                    <a:pt x="-1" y="1"/>
                  </a:moveTo>
                  <a:cubicBezTo>
                    <a:pt x="85" y="0"/>
                    <a:pt x="171" y="-1"/>
                    <a:pt x="257" y="0"/>
                  </a:cubicBezTo>
                  <a:cubicBezTo>
                    <a:pt x="11950" y="0"/>
                    <a:pt x="21520" y="9305"/>
                    <a:pt x="21848" y="20994"/>
                  </a:cubicBezTo>
                </a:path>
                <a:path extrusionOk="0" h="21600" w="21849">
                  <a:moveTo>
                    <a:pt x="-1" y="1"/>
                  </a:moveTo>
                  <a:cubicBezTo>
                    <a:pt x="85" y="0"/>
                    <a:pt x="171" y="-1"/>
                    <a:pt x="257" y="0"/>
                  </a:cubicBezTo>
                  <a:cubicBezTo>
                    <a:pt x="11950" y="0"/>
                    <a:pt x="21520" y="9305"/>
                    <a:pt x="21848" y="20994"/>
                  </a:cubicBezTo>
                  <a:lnTo>
                    <a:pt x="257" y="21600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4779962" y="3305387"/>
              <a:ext cx="606425" cy="266700"/>
            </a:xfrm>
            <a:custGeom>
              <a:rect b="b" l="l" r="r" t="t"/>
              <a:pathLst>
                <a:path extrusionOk="0" fill="none" h="21907" w="21600">
                  <a:moveTo>
                    <a:pt x="21600" y="21907"/>
                  </a:moveTo>
                  <a:cubicBezTo>
                    <a:pt x="9670" y="21907"/>
                    <a:pt x="0" y="12236"/>
                    <a:pt x="0" y="307"/>
                  </a:cubicBezTo>
                  <a:cubicBezTo>
                    <a:pt x="-1" y="204"/>
                    <a:pt x="0" y="102"/>
                    <a:pt x="2" y="0"/>
                  </a:cubicBezTo>
                </a:path>
                <a:path extrusionOk="0" h="21907" w="21600">
                  <a:moveTo>
                    <a:pt x="21600" y="21907"/>
                  </a:moveTo>
                  <a:cubicBezTo>
                    <a:pt x="9670" y="21907"/>
                    <a:pt x="0" y="12236"/>
                    <a:pt x="0" y="307"/>
                  </a:cubicBezTo>
                  <a:cubicBezTo>
                    <a:pt x="-1" y="204"/>
                    <a:pt x="0" y="102"/>
                    <a:pt x="2" y="0"/>
                  </a:cubicBezTo>
                  <a:lnTo>
                    <a:pt x="21600" y="307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5267325" y="3526049"/>
              <a:ext cx="131762" cy="85725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5380037" y="3181562"/>
              <a:ext cx="331788" cy="388937"/>
            </a:xfrm>
            <a:custGeom>
              <a:rect b="b" l="l" r="r" t="t"/>
              <a:pathLst>
                <a:path extrusionOk="0" fill="none" h="21600" w="2160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extrusionOk="0" h="21600" w="2160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5715000" y="2932324"/>
              <a:ext cx="601662" cy="244475"/>
            </a:xfrm>
            <a:custGeom>
              <a:rect b="b" l="l" r="r" t="t"/>
              <a:pathLst>
                <a:path extrusionOk="0" fill="none" h="21600" w="21600">
                  <a:moveTo>
                    <a:pt x="0" y="21600"/>
                  </a:moveTo>
                  <a:cubicBezTo>
                    <a:pt x="0" y="9694"/>
                    <a:pt x="9632" y="34"/>
                    <a:pt x="21538" y="0"/>
                  </a:cubicBezTo>
                </a:path>
                <a:path extrusionOk="0" h="21600" w="21600">
                  <a:moveTo>
                    <a:pt x="0" y="21600"/>
                  </a:moveTo>
                  <a:cubicBezTo>
                    <a:pt x="0" y="9694"/>
                    <a:pt x="9632" y="34"/>
                    <a:pt x="2153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6321425" y="2940262"/>
              <a:ext cx="147637" cy="355600"/>
            </a:xfrm>
            <a:custGeom>
              <a:rect b="b" l="l" r="r" t="t"/>
              <a:pathLst>
                <a:path extrusionOk="0" fill="none" h="21600" w="21900">
                  <a:moveTo>
                    <a:pt x="0" y="2"/>
                  </a:moveTo>
                  <a:cubicBezTo>
                    <a:pt x="99" y="0"/>
                    <a:pt x="199" y="-1"/>
                    <a:pt x="300" y="0"/>
                  </a:cubicBezTo>
                  <a:cubicBezTo>
                    <a:pt x="12229" y="0"/>
                    <a:pt x="21900" y="9670"/>
                    <a:pt x="21900" y="21600"/>
                  </a:cubicBezTo>
                </a:path>
                <a:path extrusionOk="0" h="21600" w="21900">
                  <a:moveTo>
                    <a:pt x="0" y="2"/>
                  </a:moveTo>
                  <a:cubicBezTo>
                    <a:pt x="99" y="0"/>
                    <a:pt x="199" y="-1"/>
                    <a:pt x="300" y="0"/>
                  </a:cubicBezTo>
                  <a:cubicBezTo>
                    <a:pt x="12229" y="0"/>
                    <a:pt x="21900" y="9670"/>
                    <a:pt x="21900" y="21600"/>
                  </a:cubicBezTo>
                  <a:lnTo>
                    <a:pt x="300" y="21600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6477000" y="3275224"/>
              <a:ext cx="150812" cy="295275"/>
            </a:xfrm>
            <a:custGeom>
              <a:rect b="b" l="l" r="r" t="t"/>
              <a:pathLst>
                <a:path extrusionOk="0" fill="none" h="21600" w="2160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extrusionOk="0" h="21600" w="2160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6538912" y="3537162"/>
              <a:ext cx="109538" cy="106362"/>
            </a:xfrm>
            <a:custGeom>
              <a:rect b="b" l="l" r="r" t="t"/>
              <a:pathLst>
                <a:path extrusionOk="0" fill="none" h="21233" w="18269">
                  <a:moveTo>
                    <a:pt x="-1" y="9708"/>
                  </a:moveTo>
                  <a:cubicBezTo>
                    <a:pt x="3208" y="4622"/>
                    <a:pt x="8392" y="1103"/>
                    <a:pt x="14304" y="-1"/>
                  </a:cubicBezTo>
                </a:path>
                <a:path extrusionOk="0" h="21233" w="18269">
                  <a:moveTo>
                    <a:pt x="-1" y="9708"/>
                  </a:moveTo>
                  <a:cubicBezTo>
                    <a:pt x="3208" y="4622"/>
                    <a:pt x="8392" y="1103"/>
                    <a:pt x="14304" y="-1"/>
                  </a:cubicBezTo>
                  <a:lnTo>
                    <a:pt x="18269" y="212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" name="Google Shape;159;p18"/>
            <p:cNvCxnSpPr/>
            <p:nvPr/>
          </p:nvCxnSpPr>
          <p:spPr>
            <a:xfrm>
              <a:off x="6516687" y="3491124"/>
              <a:ext cx="68263" cy="793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19"/>
          <p:cNvCxnSpPr/>
          <p:nvPr/>
        </p:nvCxnSpPr>
        <p:spPr>
          <a:xfrm>
            <a:off x="228600" y="990600"/>
            <a:ext cx="8686800" cy="1588"/>
          </a:xfrm>
          <a:prstGeom prst="straightConnector1">
            <a:avLst/>
          </a:prstGeom>
          <a:noFill/>
          <a:ln cap="flat" cmpd="tri" w="857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9"/>
          <p:cNvSpPr txBox="1"/>
          <p:nvPr/>
        </p:nvSpPr>
        <p:spPr>
          <a:xfrm>
            <a:off x="-491670" y="-52295"/>
            <a:ext cx="8229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Initiated Transfer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Handshaking</a:t>
            </a:r>
            <a:endParaRPr/>
          </a:p>
        </p:txBody>
      </p:sp>
      <p:grpSp>
        <p:nvGrpSpPr>
          <p:cNvPr id="166" name="Google Shape;166;p19"/>
          <p:cNvGrpSpPr/>
          <p:nvPr/>
        </p:nvGrpSpPr>
        <p:grpSpPr>
          <a:xfrm>
            <a:off x="381000" y="1181100"/>
            <a:ext cx="8516938" cy="5295900"/>
            <a:chOff x="60325" y="976313"/>
            <a:chExt cx="8516937" cy="5296018"/>
          </a:xfrm>
        </p:grpSpPr>
        <p:sp>
          <p:nvSpPr>
            <p:cNvPr id="167" name="Google Shape;167;p19"/>
            <p:cNvSpPr/>
            <p:nvPr/>
          </p:nvSpPr>
          <p:spPr>
            <a:xfrm>
              <a:off x="60325" y="5594132"/>
              <a:ext cx="8516937" cy="67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 Handshaking provides a high degree of flexibility and reliability because the  successful completion of a data transfer relies on active participation by both units</a:t>
              </a:r>
              <a:endParaRPr/>
            </a:p>
            <a:p>
              <a:pPr indent="0" lvl="0" marL="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 If one unit is faulty, data transfer will not be completed   -&gt; Can be detected by means of a </a:t>
              </a:r>
              <a:r>
                <a:rPr b="1" i="1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timeout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mechanism</a:t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71450" y="1001713"/>
              <a:ext cx="1252780" cy="305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Block Diagram</a:t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6149975" y="1181100"/>
              <a:ext cx="217488" cy="144463"/>
            </a:xfrm>
            <a:custGeom>
              <a:rect b="b" l="l" r="r" t="t"/>
              <a:pathLst>
                <a:path extrusionOk="0" fill="none" h="17665" w="21600">
                  <a:moveTo>
                    <a:pt x="1853" y="17665"/>
                  </a:moveTo>
                  <a:cubicBezTo>
                    <a:pt x="631" y="14908"/>
                    <a:pt x="0" y="11925"/>
                    <a:pt x="0" y="8910"/>
                  </a:cubicBezTo>
                  <a:cubicBezTo>
                    <a:pt x="-1" y="5837"/>
                    <a:pt x="655" y="2799"/>
                    <a:pt x="1923" y="0"/>
                  </a:cubicBezTo>
                </a:path>
                <a:path extrusionOk="0" h="17665" w="21600">
                  <a:moveTo>
                    <a:pt x="1853" y="17665"/>
                  </a:moveTo>
                  <a:cubicBezTo>
                    <a:pt x="631" y="14908"/>
                    <a:pt x="0" y="11925"/>
                    <a:pt x="0" y="8910"/>
                  </a:cubicBezTo>
                  <a:cubicBezTo>
                    <a:pt x="-1" y="5837"/>
                    <a:pt x="655" y="2799"/>
                    <a:pt x="1923" y="0"/>
                  </a:cubicBezTo>
                  <a:lnTo>
                    <a:pt x="21600" y="89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" name="Google Shape;170;p19"/>
            <p:cNvCxnSpPr/>
            <p:nvPr/>
          </p:nvCxnSpPr>
          <p:spPr>
            <a:xfrm>
              <a:off x="3654425" y="1257300"/>
              <a:ext cx="2579688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19"/>
            <p:cNvSpPr/>
            <p:nvPr/>
          </p:nvSpPr>
          <p:spPr>
            <a:xfrm>
              <a:off x="3662363" y="1397000"/>
              <a:ext cx="215900" cy="144463"/>
            </a:xfrm>
            <a:custGeom>
              <a:rect b="b" l="l" r="r" t="t"/>
              <a:pathLst>
                <a:path extrusionOk="0" fill="none" h="17805" w="21600">
                  <a:moveTo>
                    <a:pt x="19644" y="0"/>
                  </a:moveTo>
                  <a:cubicBezTo>
                    <a:pt x="20933" y="2818"/>
                    <a:pt x="21600" y="5881"/>
                    <a:pt x="21600" y="8980"/>
                  </a:cubicBezTo>
                  <a:cubicBezTo>
                    <a:pt x="21600" y="12021"/>
                    <a:pt x="20957" y="15028"/>
                    <a:pt x="19714" y="17804"/>
                  </a:cubicBezTo>
                </a:path>
                <a:path extrusionOk="0" h="17805" w="21600">
                  <a:moveTo>
                    <a:pt x="19644" y="0"/>
                  </a:moveTo>
                  <a:cubicBezTo>
                    <a:pt x="20933" y="2818"/>
                    <a:pt x="21600" y="5881"/>
                    <a:pt x="21600" y="8980"/>
                  </a:cubicBezTo>
                  <a:cubicBezTo>
                    <a:pt x="21600" y="12021"/>
                    <a:pt x="20957" y="15028"/>
                    <a:pt x="19714" y="17804"/>
                  </a:cubicBezTo>
                  <a:lnTo>
                    <a:pt x="0" y="89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Google Shape;172;p19"/>
            <p:cNvCxnSpPr/>
            <p:nvPr/>
          </p:nvCxnSpPr>
          <p:spPr>
            <a:xfrm>
              <a:off x="3848100" y="1465263"/>
              <a:ext cx="24955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" name="Google Shape;173;p19"/>
            <p:cNvSpPr/>
            <p:nvPr/>
          </p:nvSpPr>
          <p:spPr>
            <a:xfrm>
              <a:off x="6149975" y="976313"/>
              <a:ext cx="217488" cy="144462"/>
            </a:xfrm>
            <a:custGeom>
              <a:rect b="b" l="l" r="r" t="t"/>
              <a:pathLst>
                <a:path extrusionOk="0" fill="none" h="17665" w="21600">
                  <a:moveTo>
                    <a:pt x="1853" y="17665"/>
                  </a:moveTo>
                  <a:cubicBezTo>
                    <a:pt x="631" y="14908"/>
                    <a:pt x="0" y="11925"/>
                    <a:pt x="0" y="8910"/>
                  </a:cubicBezTo>
                  <a:cubicBezTo>
                    <a:pt x="-1" y="5837"/>
                    <a:pt x="655" y="2799"/>
                    <a:pt x="1923" y="0"/>
                  </a:cubicBezTo>
                </a:path>
                <a:path extrusionOk="0" h="17665" w="21600">
                  <a:moveTo>
                    <a:pt x="1853" y="17665"/>
                  </a:moveTo>
                  <a:cubicBezTo>
                    <a:pt x="631" y="14908"/>
                    <a:pt x="0" y="11925"/>
                    <a:pt x="0" y="8910"/>
                  </a:cubicBezTo>
                  <a:cubicBezTo>
                    <a:pt x="-1" y="5837"/>
                    <a:pt x="655" y="2799"/>
                    <a:pt x="1923" y="0"/>
                  </a:cubicBezTo>
                  <a:lnTo>
                    <a:pt x="21600" y="89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" name="Google Shape;174;p19"/>
            <p:cNvCxnSpPr/>
            <p:nvPr/>
          </p:nvCxnSpPr>
          <p:spPr>
            <a:xfrm>
              <a:off x="3654425" y="1052513"/>
              <a:ext cx="2522538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5" name="Google Shape;175;p19"/>
            <p:cNvSpPr/>
            <p:nvPr/>
          </p:nvSpPr>
          <p:spPr>
            <a:xfrm>
              <a:off x="2668588" y="1004888"/>
              <a:ext cx="971550" cy="581025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711450" y="1049338"/>
              <a:ext cx="608501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860675" y="1219200"/>
              <a:ext cx="429606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</a:t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6386513" y="1049338"/>
              <a:ext cx="900953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Destination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627813" y="1219200"/>
              <a:ext cx="429606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</a:t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6372225" y="993775"/>
              <a:ext cx="1076325" cy="582613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4475163" y="1255713"/>
              <a:ext cx="1087286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Ready for data</a:t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4475163" y="1049338"/>
              <a:ext cx="799194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valid</a:t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73038" y="3624263"/>
              <a:ext cx="1619099" cy="305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Sequence of Events</a:t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2649538" y="4222750"/>
              <a:ext cx="1317606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Place data on bus.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2649538" y="4387850"/>
              <a:ext cx="1280095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Enable data valid.</a:t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2517775" y="4237038"/>
              <a:ext cx="2003425" cy="379412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2740025" y="3759200"/>
              <a:ext cx="1026564" cy="305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 unit</a:t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880100" y="3746500"/>
              <a:ext cx="1386150" cy="305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Destination unit</a:t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5880100" y="4021138"/>
              <a:ext cx="1527535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Ready to accept data.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889625" y="4186238"/>
              <a:ext cx="1552798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Enable ready for data.</a:t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730875" y="4035425"/>
              <a:ext cx="2005013" cy="379413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644775" y="4970463"/>
              <a:ext cx="1315361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Disable data valid.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2586038" y="5118100"/>
              <a:ext cx="1553375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Invalidate data on bus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2625725" y="5264150"/>
              <a:ext cx="1003224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(initial state).</a:t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2517775" y="4972050"/>
              <a:ext cx="2003425" cy="523875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5848350" y="4759325"/>
              <a:ext cx="1554850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Accept data from bus.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867400" y="4914900"/>
              <a:ext cx="1588064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Disable ready for data.</a:t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5730875" y="4770438"/>
              <a:ext cx="2005013" cy="379412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543425" y="4291013"/>
              <a:ext cx="141288" cy="92075"/>
            </a:xfrm>
            <a:custGeom>
              <a:rect b="b" l="l" r="r" t="t"/>
              <a:pathLst>
                <a:path extrusionOk="0" fill="none" h="17633" w="21600">
                  <a:moveTo>
                    <a:pt x="18395" y="0"/>
                  </a:moveTo>
                  <a:cubicBezTo>
                    <a:pt x="20490" y="3404"/>
                    <a:pt x="21600" y="7323"/>
                    <a:pt x="21600" y="11321"/>
                  </a:cubicBezTo>
                  <a:cubicBezTo>
                    <a:pt x="21600" y="13460"/>
                    <a:pt x="21282" y="15587"/>
                    <a:pt x="20657" y="17633"/>
                  </a:cubicBezTo>
                </a:path>
                <a:path extrusionOk="0" h="17633" w="21600">
                  <a:moveTo>
                    <a:pt x="18395" y="0"/>
                  </a:moveTo>
                  <a:cubicBezTo>
                    <a:pt x="20490" y="3404"/>
                    <a:pt x="21600" y="7323"/>
                    <a:pt x="21600" y="11321"/>
                  </a:cubicBezTo>
                  <a:cubicBezTo>
                    <a:pt x="21600" y="13460"/>
                    <a:pt x="21282" y="15587"/>
                    <a:pt x="20657" y="17633"/>
                  </a:cubicBezTo>
                  <a:lnTo>
                    <a:pt x="0" y="11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0" name="Google Shape;200;p19"/>
            <p:cNvCxnSpPr/>
            <p:nvPr/>
          </p:nvCxnSpPr>
          <p:spPr>
            <a:xfrm flipH="1">
              <a:off x="4640263" y="4243388"/>
              <a:ext cx="1090612" cy="9525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1" name="Google Shape;201;p19"/>
            <p:cNvSpPr/>
            <p:nvPr/>
          </p:nvSpPr>
          <p:spPr>
            <a:xfrm>
              <a:off x="5584825" y="4813300"/>
              <a:ext cx="141288" cy="85725"/>
            </a:xfrm>
            <a:custGeom>
              <a:rect b="b" l="l" r="r" t="t"/>
              <a:pathLst>
                <a:path extrusionOk="0" fill="none" h="16112" w="21600">
                  <a:moveTo>
                    <a:pt x="1" y="16112"/>
                  </a:moveTo>
                  <a:cubicBezTo>
                    <a:pt x="0" y="16017"/>
                    <a:pt x="0" y="15922"/>
                    <a:pt x="0" y="15828"/>
                  </a:cubicBezTo>
                  <a:cubicBezTo>
                    <a:pt x="-1" y="9821"/>
                    <a:pt x="2500" y="4086"/>
                    <a:pt x="6901" y="-1"/>
                  </a:cubicBezTo>
                </a:path>
                <a:path extrusionOk="0" h="16112" w="21600">
                  <a:moveTo>
                    <a:pt x="1" y="16112"/>
                  </a:moveTo>
                  <a:cubicBezTo>
                    <a:pt x="0" y="16017"/>
                    <a:pt x="0" y="15922"/>
                    <a:pt x="0" y="15828"/>
                  </a:cubicBezTo>
                  <a:cubicBezTo>
                    <a:pt x="-1" y="9821"/>
                    <a:pt x="2500" y="4086"/>
                    <a:pt x="6901" y="-1"/>
                  </a:cubicBezTo>
                  <a:lnTo>
                    <a:pt x="21600" y="158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" name="Google Shape;202;p19"/>
            <p:cNvCxnSpPr/>
            <p:nvPr/>
          </p:nvCxnSpPr>
          <p:spPr>
            <a:xfrm>
              <a:off x="4549775" y="4516438"/>
              <a:ext cx="1047750" cy="344487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3" name="Google Shape;203;p19"/>
            <p:cNvSpPr/>
            <p:nvPr/>
          </p:nvSpPr>
          <p:spPr>
            <a:xfrm>
              <a:off x="4543425" y="5099050"/>
              <a:ext cx="141288" cy="92075"/>
            </a:xfrm>
            <a:custGeom>
              <a:rect b="b" l="l" r="r" t="t"/>
              <a:pathLst>
                <a:path extrusionOk="0" fill="none" h="17633" w="21600">
                  <a:moveTo>
                    <a:pt x="18395" y="0"/>
                  </a:moveTo>
                  <a:cubicBezTo>
                    <a:pt x="20490" y="3404"/>
                    <a:pt x="21600" y="7323"/>
                    <a:pt x="21600" y="11321"/>
                  </a:cubicBezTo>
                  <a:cubicBezTo>
                    <a:pt x="21600" y="13460"/>
                    <a:pt x="21282" y="15587"/>
                    <a:pt x="20657" y="17633"/>
                  </a:cubicBezTo>
                </a:path>
                <a:path extrusionOk="0" h="17633" w="21600">
                  <a:moveTo>
                    <a:pt x="18395" y="0"/>
                  </a:moveTo>
                  <a:cubicBezTo>
                    <a:pt x="20490" y="3404"/>
                    <a:pt x="21600" y="7323"/>
                    <a:pt x="21600" y="11321"/>
                  </a:cubicBezTo>
                  <a:cubicBezTo>
                    <a:pt x="21600" y="13460"/>
                    <a:pt x="21282" y="15587"/>
                    <a:pt x="20657" y="17633"/>
                  </a:cubicBezTo>
                  <a:lnTo>
                    <a:pt x="0" y="11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19"/>
            <p:cNvCxnSpPr/>
            <p:nvPr/>
          </p:nvCxnSpPr>
          <p:spPr>
            <a:xfrm flipH="1">
              <a:off x="4640263" y="5049838"/>
              <a:ext cx="1090612" cy="9366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9"/>
            <p:cNvCxnSpPr/>
            <p:nvPr/>
          </p:nvCxnSpPr>
          <p:spPr>
            <a:xfrm>
              <a:off x="4516438" y="5372100"/>
              <a:ext cx="3697287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9"/>
            <p:cNvCxnSpPr/>
            <p:nvPr/>
          </p:nvCxnSpPr>
          <p:spPr>
            <a:xfrm>
              <a:off x="8191500" y="4237038"/>
              <a:ext cx="0" cy="11303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19"/>
            <p:cNvSpPr/>
            <p:nvPr/>
          </p:nvSpPr>
          <p:spPr>
            <a:xfrm>
              <a:off x="7758113" y="4187825"/>
              <a:ext cx="141287" cy="90488"/>
            </a:xfrm>
            <a:custGeom>
              <a:rect b="b" l="l" r="r" t="t"/>
              <a:pathLst>
                <a:path extrusionOk="0" fill="none" h="17464" w="2160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extrusionOk="0" h="17464" w="2160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" name="Google Shape;208;p19"/>
            <p:cNvCxnSpPr/>
            <p:nvPr/>
          </p:nvCxnSpPr>
          <p:spPr>
            <a:xfrm rot="10800000">
              <a:off x="7854950" y="4230688"/>
              <a:ext cx="344488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9"/>
            <p:cNvCxnSpPr/>
            <p:nvPr/>
          </p:nvCxnSpPr>
          <p:spPr>
            <a:xfrm>
              <a:off x="3321050" y="2217738"/>
              <a:ext cx="1363663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9"/>
            <p:cNvCxnSpPr/>
            <p:nvPr/>
          </p:nvCxnSpPr>
          <p:spPr>
            <a:xfrm>
              <a:off x="4660900" y="1905000"/>
              <a:ext cx="0" cy="3175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1" name="Google Shape;211;p19"/>
            <p:cNvSpPr/>
            <p:nvPr/>
          </p:nvSpPr>
          <p:spPr>
            <a:xfrm>
              <a:off x="4660900" y="1905000"/>
              <a:ext cx="2928938" cy="312738"/>
            </a:xfrm>
            <a:custGeom>
              <a:rect b="b" l="l" r="r" t="t"/>
              <a:pathLst>
                <a:path extrusionOk="0" h="225" w="1593">
                  <a:moveTo>
                    <a:pt x="0" y="0"/>
                  </a:moveTo>
                  <a:lnTo>
                    <a:pt x="952" y="0"/>
                  </a:lnTo>
                  <a:lnTo>
                    <a:pt x="952" y="224"/>
                  </a:lnTo>
                  <a:lnTo>
                    <a:pt x="1592" y="224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2641600" y="2008188"/>
              <a:ext cx="1087286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Ready for data</a:t>
              </a:r>
              <a:endParaRPr/>
            </a:p>
          </p:txBody>
        </p:sp>
        <p:cxnSp>
          <p:nvCxnSpPr>
            <p:cNvPr id="213" name="Google Shape;213;p19"/>
            <p:cNvCxnSpPr/>
            <p:nvPr/>
          </p:nvCxnSpPr>
          <p:spPr>
            <a:xfrm>
              <a:off x="3321050" y="2852738"/>
              <a:ext cx="1930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9"/>
            <p:cNvCxnSpPr/>
            <p:nvPr/>
          </p:nvCxnSpPr>
          <p:spPr>
            <a:xfrm>
              <a:off x="5233988" y="2540000"/>
              <a:ext cx="0" cy="3190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19"/>
            <p:cNvSpPr/>
            <p:nvPr/>
          </p:nvSpPr>
          <p:spPr>
            <a:xfrm>
              <a:off x="5233988" y="2540000"/>
              <a:ext cx="2430462" cy="315913"/>
            </a:xfrm>
            <a:custGeom>
              <a:rect b="b" l="l" r="r" t="t"/>
              <a:pathLst>
                <a:path extrusionOk="0" h="225" w="1321">
                  <a:moveTo>
                    <a:pt x="0" y="0"/>
                  </a:moveTo>
                  <a:lnTo>
                    <a:pt x="776" y="0"/>
                  </a:lnTo>
                  <a:lnTo>
                    <a:pt x="776" y="224"/>
                  </a:lnTo>
                  <a:lnTo>
                    <a:pt x="1320" y="224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2641600" y="2643188"/>
              <a:ext cx="799194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valid</a:t>
              </a:r>
              <a:endParaRPr/>
            </a:p>
          </p:txBody>
        </p:sp>
        <p:cxnSp>
          <p:nvCxnSpPr>
            <p:cNvPr id="217" name="Google Shape;217;p19"/>
            <p:cNvCxnSpPr/>
            <p:nvPr/>
          </p:nvCxnSpPr>
          <p:spPr>
            <a:xfrm>
              <a:off x="3321050" y="3490913"/>
              <a:ext cx="15303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9"/>
            <p:cNvCxnSpPr/>
            <p:nvPr/>
          </p:nvCxnSpPr>
          <p:spPr>
            <a:xfrm>
              <a:off x="4821238" y="3165475"/>
              <a:ext cx="0" cy="33972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9" name="Google Shape;219;p19"/>
            <p:cNvSpPr/>
            <p:nvPr/>
          </p:nvSpPr>
          <p:spPr>
            <a:xfrm>
              <a:off x="4821238" y="3165475"/>
              <a:ext cx="2843212" cy="327025"/>
            </a:xfrm>
            <a:custGeom>
              <a:rect b="b" l="l" r="r" t="t"/>
              <a:pathLst>
                <a:path extrusionOk="0" h="233" w="1545">
                  <a:moveTo>
                    <a:pt x="0" y="0"/>
                  </a:moveTo>
                  <a:lnTo>
                    <a:pt x="1000" y="0"/>
                  </a:lnTo>
                  <a:lnTo>
                    <a:pt x="1000" y="232"/>
                  </a:lnTo>
                  <a:lnTo>
                    <a:pt x="1544" y="232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2627313" y="3287713"/>
              <a:ext cx="729303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bus</a:t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311775" y="3184525"/>
              <a:ext cx="796053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Valid data</a:t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4829175" y="3267075"/>
              <a:ext cx="139700" cy="84138"/>
            </a:xfrm>
            <a:custGeom>
              <a:rect b="b" l="l" r="r" t="t"/>
              <a:pathLst>
                <a:path extrusionOk="0" fill="none" h="17464" w="2160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extrusionOk="0" h="17464" w="2160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19"/>
            <p:cNvCxnSpPr/>
            <p:nvPr/>
          </p:nvCxnSpPr>
          <p:spPr>
            <a:xfrm>
              <a:off x="4954588" y="3306763"/>
              <a:ext cx="35242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4" name="Google Shape;224;p19"/>
            <p:cNvSpPr/>
            <p:nvPr/>
          </p:nvSpPr>
          <p:spPr>
            <a:xfrm>
              <a:off x="6535738" y="3260725"/>
              <a:ext cx="139700" cy="85725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" name="Google Shape;225;p19"/>
            <p:cNvCxnSpPr/>
            <p:nvPr/>
          </p:nvCxnSpPr>
          <p:spPr>
            <a:xfrm>
              <a:off x="6337300" y="3306763"/>
              <a:ext cx="207963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" name="Google Shape;226;p19"/>
            <p:cNvSpPr/>
            <p:nvPr/>
          </p:nvSpPr>
          <p:spPr>
            <a:xfrm>
              <a:off x="4264025" y="2028825"/>
              <a:ext cx="396875" cy="876300"/>
            </a:xfrm>
            <a:custGeom>
              <a:rect b="b" l="l" r="r" t="t"/>
              <a:pathLst>
                <a:path extrusionOk="0" fill="none" h="21600" w="21600">
                  <a:moveTo>
                    <a:pt x="0" y="21600"/>
                  </a:moveTo>
                  <a:cubicBezTo>
                    <a:pt x="0" y="9709"/>
                    <a:pt x="9609" y="55"/>
                    <a:pt x="21500" y="0"/>
                  </a:cubicBezTo>
                </a:path>
                <a:path extrusionOk="0" h="21600" w="21600">
                  <a:moveTo>
                    <a:pt x="0" y="21600"/>
                  </a:moveTo>
                  <a:cubicBezTo>
                    <a:pt x="0" y="9709"/>
                    <a:pt x="9609" y="55"/>
                    <a:pt x="2150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264025" y="2897188"/>
              <a:ext cx="555625" cy="369887"/>
            </a:xfrm>
            <a:custGeom>
              <a:rect b="b" l="l" r="r" t="t"/>
              <a:pathLst>
                <a:path extrusionOk="0" fill="none" h="21600" w="2160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extrusionOk="0" h="21600" w="2160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657725" y="2028825"/>
              <a:ext cx="238125" cy="496888"/>
            </a:xfrm>
            <a:custGeom>
              <a:rect b="b" l="l" r="r" t="t"/>
              <a:pathLst>
                <a:path extrusionOk="0" fill="none" h="21600" w="21769">
                  <a:moveTo>
                    <a:pt x="-1" y="0"/>
                  </a:moveTo>
                  <a:cubicBezTo>
                    <a:pt x="56" y="0"/>
                    <a:pt x="112" y="-1"/>
                    <a:pt x="169" y="0"/>
                  </a:cubicBezTo>
                  <a:cubicBezTo>
                    <a:pt x="12098" y="0"/>
                    <a:pt x="21769" y="9670"/>
                    <a:pt x="21769" y="21600"/>
                  </a:cubicBezTo>
                </a:path>
                <a:path extrusionOk="0" h="21600" w="21769">
                  <a:moveTo>
                    <a:pt x="-1" y="0"/>
                  </a:moveTo>
                  <a:cubicBezTo>
                    <a:pt x="56" y="0"/>
                    <a:pt x="112" y="-1"/>
                    <a:pt x="169" y="0"/>
                  </a:cubicBezTo>
                  <a:cubicBezTo>
                    <a:pt x="12098" y="0"/>
                    <a:pt x="21769" y="9670"/>
                    <a:pt x="21769" y="21600"/>
                  </a:cubicBezTo>
                  <a:lnTo>
                    <a:pt x="169" y="21600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899025" y="2517775"/>
              <a:ext cx="344488" cy="184150"/>
            </a:xfrm>
            <a:custGeom>
              <a:rect b="b" l="l" r="r" t="t"/>
              <a:pathLst>
                <a:path extrusionOk="0" fill="none" h="21600" w="2160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extrusionOk="0" h="21600" w="2160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5240338" y="2268538"/>
              <a:ext cx="601662" cy="428625"/>
            </a:xfrm>
            <a:custGeom>
              <a:rect b="b" l="l" r="r" t="t"/>
              <a:pathLst>
                <a:path extrusionOk="0" fill="none" h="21600" w="2160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extrusionOk="0" h="21600" w="2160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5838825" y="2028825"/>
              <a:ext cx="574675" cy="239713"/>
            </a:xfrm>
            <a:custGeom>
              <a:rect b="b" l="l" r="r" t="t"/>
              <a:pathLst>
                <a:path extrusionOk="0" fill="none" h="21600" w="21600">
                  <a:moveTo>
                    <a:pt x="0" y="21600"/>
                  </a:moveTo>
                  <a:cubicBezTo>
                    <a:pt x="0" y="9697"/>
                    <a:pt x="9628" y="38"/>
                    <a:pt x="21531" y="0"/>
                  </a:cubicBezTo>
                </a:path>
                <a:path extrusionOk="0" h="21600" w="21600">
                  <a:moveTo>
                    <a:pt x="0" y="21600"/>
                  </a:moveTo>
                  <a:cubicBezTo>
                    <a:pt x="0" y="9697"/>
                    <a:pt x="9628" y="38"/>
                    <a:pt x="21531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516688" y="2517775"/>
              <a:ext cx="146050" cy="179388"/>
            </a:xfrm>
            <a:custGeom>
              <a:rect b="b" l="l" r="r" t="t"/>
              <a:pathLst>
                <a:path extrusionOk="0" fill="none" h="21600" w="2160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extrusionOk="0" h="21600" w="2160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6516688" y="2305050"/>
              <a:ext cx="92075" cy="215900"/>
            </a:xfrm>
            <a:custGeom>
              <a:rect b="b" l="l" r="r" t="t"/>
              <a:pathLst>
                <a:path extrusionOk="0" fill="none" h="21592" w="21600">
                  <a:moveTo>
                    <a:pt x="0" y="21592"/>
                  </a:moveTo>
                  <a:cubicBezTo>
                    <a:pt x="0" y="9896"/>
                    <a:pt x="9308" y="325"/>
                    <a:pt x="21000" y="0"/>
                  </a:cubicBezTo>
                </a:path>
                <a:path extrusionOk="0" h="21592" w="21600">
                  <a:moveTo>
                    <a:pt x="0" y="21592"/>
                  </a:moveTo>
                  <a:cubicBezTo>
                    <a:pt x="0" y="9896"/>
                    <a:pt x="9308" y="325"/>
                    <a:pt x="21000" y="0"/>
                  </a:cubicBezTo>
                  <a:lnTo>
                    <a:pt x="21600" y="21592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6580188" y="2205038"/>
              <a:ext cx="66675" cy="111125"/>
            </a:xfrm>
            <a:custGeom>
              <a:rect b="b" l="l" r="r" t="t"/>
              <a:pathLst>
                <a:path extrusionOk="0" fill="none" h="21600" w="2160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extrusionOk="0" h="21600" w="2160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6408738" y="2028825"/>
              <a:ext cx="238125" cy="173038"/>
            </a:xfrm>
            <a:custGeom>
              <a:rect b="b" l="l" r="r" t="t"/>
              <a:pathLst>
                <a:path extrusionOk="0" fill="none" h="21600" w="21769">
                  <a:moveTo>
                    <a:pt x="-1" y="0"/>
                  </a:moveTo>
                  <a:cubicBezTo>
                    <a:pt x="56" y="0"/>
                    <a:pt x="112" y="-1"/>
                    <a:pt x="169" y="0"/>
                  </a:cubicBezTo>
                  <a:cubicBezTo>
                    <a:pt x="12098" y="0"/>
                    <a:pt x="21769" y="9670"/>
                    <a:pt x="21769" y="21600"/>
                  </a:cubicBezTo>
                </a:path>
                <a:path extrusionOk="0" h="21600" w="21769">
                  <a:moveTo>
                    <a:pt x="-1" y="0"/>
                  </a:moveTo>
                  <a:cubicBezTo>
                    <a:pt x="56" y="0"/>
                    <a:pt x="112" y="-1"/>
                    <a:pt x="169" y="0"/>
                  </a:cubicBezTo>
                  <a:cubicBezTo>
                    <a:pt x="12098" y="0"/>
                    <a:pt x="21769" y="9670"/>
                    <a:pt x="21769" y="21600"/>
                  </a:cubicBezTo>
                  <a:lnTo>
                    <a:pt x="169" y="21600"/>
                  </a:lnTo>
                  <a:close/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551613" y="2667000"/>
              <a:ext cx="119062" cy="103188"/>
            </a:xfrm>
            <a:custGeom>
              <a:rect b="b" l="l" r="r" t="t"/>
              <a:pathLst>
                <a:path extrusionOk="0" fill="none" h="21336" w="18059">
                  <a:moveTo>
                    <a:pt x="0" y="9485"/>
                  </a:moveTo>
                  <a:cubicBezTo>
                    <a:pt x="3341" y="4394"/>
                    <a:pt x="8675" y="950"/>
                    <a:pt x="14690" y="0"/>
                  </a:cubicBezTo>
                </a:path>
                <a:path extrusionOk="0" h="21336" w="18059">
                  <a:moveTo>
                    <a:pt x="0" y="9485"/>
                  </a:moveTo>
                  <a:cubicBezTo>
                    <a:pt x="3341" y="4394"/>
                    <a:pt x="8675" y="950"/>
                    <a:pt x="14690" y="0"/>
                  </a:cubicBezTo>
                  <a:lnTo>
                    <a:pt x="18059" y="21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20"/>
          <p:cNvCxnSpPr/>
          <p:nvPr/>
        </p:nvCxnSpPr>
        <p:spPr>
          <a:xfrm>
            <a:off x="228600" y="990600"/>
            <a:ext cx="8686800" cy="1588"/>
          </a:xfrm>
          <a:prstGeom prst="straightConnector1">
            <a:avLst/>
          </a:prstGeom>
          <a:noFill/>
          <a:ln cap="flat" cmpd="tri" w="857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20"/>
          <p:cNvSpPr txBox="1"/>
          <p:nvPr/>
        </p:nvSpPr>
        <p:spPr>
          <a:xfrm>
            <a:off x="-810271" y="118636"/>
            <a:ext cx="822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Transfer</a:t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3733800" y="1143000"/>
            <a:ext cx="2898775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 serial transfer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Synchronous serial transfer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 parallel transfer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Synchronous parallel transfer</a:t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542925" y="2251075"/>
            <a:ext cx="822007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Employs special bits which are inserted at both  ends of the character code  </a:t>
            </a:r>
            <a:endParaRPr/>
          </a:p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Each character consists of three parts; Start bit;   Data bits;   Stop bits.</a:t>
            </a:r>
            <a:endParaRPr/>
          </a:p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76200" y="4271963"/>
            <a:ext cx="7116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 character can be detected by the receiver from the knowledge of 4 rules;</a:t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533400" y="4621213"/>
            <a:ext cx="8229600" cy="124618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When data are not being sent, the line is kept in the 1-state (idle state)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The initiation of a character transmission is detected by a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Bit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which is always a 0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The character bits always follow the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Bit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After the last character , a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Bit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detected when the line returns to the 1-state for at least 1 bit time</a:t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395288" y="5983288"/>
            <a:ext cx="8520112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receiver knows in advance the transfer rate of the bits and the number of information bits to expect</a:t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257175" y="1211263"/>
            <a:ext cx="30749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Different Types of Transfer</a:t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3581400" y="1095375"/>
            <a:ext cx="3524250" cy="1114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20"/>
          <p:cNvGrpSpPr/>
          <p:nvPr/>
        </p:nvGrpSpPr>
        <p:grpSpPr>
          <a:xfrm>
            <a:off x="1908175" y="3132138"/>
            <a:ext cx="4818063" cy="754062"/>
            <a:chOff x="1908175" y="3032125"/>
            <a:chExt cx="4818063" cy="754375"/>
          </a:xfrm>
        </p:grpSpPr>
        <p:sp>
          <p:nvSpPr>
            <p:cNvPr id="251" name="Google Shape;251;p20"/>
            <p:cNvSpPr/>
            <p:nvPr/>
          </p:nvSpPr>
          <p:spPr>
            <a:xfrm>
              <a:off x="1908175" y="3032125"/>
              <a:ext cx="658813" cy="290513"/>
            </a:xfrm>
            <a:custGeom>
              <a:rect b="b" l="l" r="r" t="t"/>
              <a:pathLst>
                <a:path extrusionOk="0" h="225" w="361">
                  <a:moveTo>
                    <a:pt x="0" y="0"/>
                  </a:moveTo>
                  <a:lnTo>
                    <a:pt x="136" y="0"/>
                  </a:lnTo>
                  <a:lnTo>
                    <a:pt x="136" y="224"/>
                  </a:lnTo>
                  <a:lnTo>
                    <a:pt x="360" y="224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2" name="Google Shape;252;p20"/>
            <p:cNvCxnSpPr/>
            <p:nvPr/>
          </p:nvCxnSpPr>
          <p:spPr>
            <a:xfrm>
              <a:off x="2563813" y="3032125"/>
              <a:ext cx="0" cy="30162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3" name="Google Shape;253;p20"/>
            <p:cNvSpPr/>
            <p:nvPr/>
          </p:nvSpPr>
          <p:spPr>
            <a:xfrm>
              <a:off x="2097088" y="3327400"/>
              <a:ext cx="489046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" name="Google Shape;254;p20"/>
            <p:cNvCxnSpPr/>
            <p:nvPr/>
          </p:nvCxnSpPr>
          <p:spPr>
            <a:xfrm>
              <a:off x="2163763" y="3392488"/>
              <a:ext cx="0" cy="2159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0"/>
            <p:cNvCxnSpPr/>
            <p:nvPr/>
          </p:nvCxnSpPr>
          <p:spPr>
            <a:xfrm>
              <a:off x="2571750" y="3392488"/>
              <a:ext cx="0" cy="2159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" name="Google Shape;256;p20"/>
            <p:cNvSpPr/>
            <p:nvPr/>
          </p:nvSpPr>
          <p:spPr>
            <a:xfrm>
              <a:off x="2563813" y="3032125"/>
              <a:ext cx="2073275" cy="290513"/>
            </a:xfrm>
            <a:custGeom>
              <a:rect b="b" l="l" r="r" t="t"/>
              <a:pathLst>
                <a:path extrusionOk="0" h="225" w="1137">
                  <a:moveTo>
                    <a:pt x="0" y="0"/>
                  </a:moveTo>
                  <a:lnTo>
                    <a:pt x="456" y="0"/>
                  </a:lnTo>
                  <a:lnTo>
                    <a:pt x="456" y="224"/>
                  </a:lnTo>
                  <a:lnTo>
                    <a:pt x="1136" y="224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" name="Google Shape;257;p20"/>
            <p:cNvCxnSpPr/>
            <p:nvPr/>
          </p:nvCxnSpPr>
          <p:spPr>
            <a:xfrm>
              <a:off x="4635500" y="3032125"/>
              <a:ext cx="0" cy="3079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8" name="Google Shape;258;p20"/>
            <p:cNvSpPr/>
            <p:nvPr/>
          </p:nvSpPr>
          <p:spPr>
            <a:xfrm>
              <a:off x="4635500" y="3032125"/>
              <a:ext cx="833438" cy="290513"/>
            </a:xfrm>
            <a:custGeom>
              <a:rect b="b" l="l" r="r" t="t"/>
              <a:pathLst>
                <a:path extrusionOk="0" h="225" w="457">
                  <a:moveTo>
                    <a:pt x="0" y="0"/>
                  </a:moveTo>
                  <a:lnTo>
                    <a:pt x="224" y="0"/>
                  </a:lnTo>
                  <a:lnTo>
                    <a:pt x="224" y="224"/>
                  </a:lnTo>
                  <a:lnTo>
                    <a:pt x="456" y="224"/>
                  </a:lnTo>
                </a:path>
              </a:pathLst>
            </a:custGeom>
            <a:noFill/>
            <a:ln cap="rnd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p20"/>
            <p:cNvCxnSpPr/>
            <p:nvPr/>
          </p:nvCxnSpPr>
          <p:spPr>
            <a:xfrm>
              <a:off x="5467350" y="3032125"/>
              <a:ext cx="0" cy="2936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20"/>
            <p:cNvCxnSpPr/>
            <p:nvPr/>
          </p:nvCxnSpPr>
          <p:spPr>
            <a:xfrm>
              <a:off x="5467350" y="3032125"/>
              <a:ext cx="1223963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" name="Google Shape;261;p20"/>
            <p:cNvSpPr/>
            <p:nvPr/>
          </p:nvSpPr>
          <p:spPr>
            <a:xfrm>
              <a:off x="6016625" y="3308350"/>
              <a:ext cx="473016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6061075" y="3460750"/>
              <a:ext cx="418385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endParaRPr/>
            </a:p>
          </p:txBody>
        </p:sp>
        <p:cxnSp>
          <p:nvCxnSpPr>
            <p:cNvPr id="263" name="Google Shape;263;p20"/>
            <p:cNvCxnSpPr/>
            <p:nvPr/>
          </p:nvCxnSpPr>
          <p:spPr>
            <a:xfrm>
              <a:off x="5881688" y="3392488"/>
              <a:ext cx="0" cy="2159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20"/>
            <p:cNvCxnSpPr/>
            <p:nvPr/>
          </p:nvCxnSpPr>
          <p:spPr>
            <a:xfrm>
              <a:off x="6715125" y="3392488"/>
              <a:ext cx="0" cy="2159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" name="Google Shape;265;p20"/>
            <p:cNvSpPr/>
            <p:nvPr/>
          </p:nvSpPr>
          <p:spPr>
            <a:xfrm>
              <a:off x="3467100" y="3379788"/>
              <a:ext cx="1067153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Character bits</a:t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2571750" y="3468688"/>
              <a:ext cx="138113" cy="77787"/>
            </a:xfrm>
            <a:custGeom>
              <a:rect b="b" l="l" r="r" t="t"/>
              <a:pathLst>
                <a:path extrusionOk="0" fill="none" h="17464" w="2160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extrusionOk="0" h="17464" w="2160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7" name="Google Shape;267;p20"/>
            <p:cNvCxnSpPr/>
            <p:nvPr/>
          </p:nvCxnSpPr>
          <p:spPr>
            <a:xfrm>
              <a:off x="2695575" y="3500438"/>
              <a:ext cx="773113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8" name="Google Shape;268;p20"/>
            <p:cNvSpPr/>
            <p:nvPr/>
          </p:nvSpPr>
          <p:spPr>
            <a:xfrm>
              <a:off x="5745163" y="3459163"/>
              <a:ext cx="139700" cy="77787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9" name="Google Shape;269;p20"/>
            <p:cNvCxnSpPr/>
            <p:nvPr/>
          </p:nvCxnSpPr>
          <p:spPr>
            <a:xfrm>
              <a:off x="4819650" y="3490913"/>
              <a:ext cx="9334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0" name="Google Shape;270;p20"/>
            <p:cNvSpPr/>
            <p:nvPr/>
          </p:nvSpPr>
          <p:spPr>
            <a:xfrm>
              <a:off x="5881688" y="3459163"/>
              <a:ext cx="139700" cy="77787"/>
            </a:xfrm>
            <a:custGeom>
              <a:rect b="b" l="l" r="r" t="t"/>
              <a:pathLst>
                <a:path extrusionOk="0" fill="none" h="17464" w="2160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extrusionOk="0" h="17464" w="2160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1" name="Google Shape;271;p20"/>
            <p:cNvCxnSpPr/>
            <p:nvPr/>
          </p:nvCxnSpPr>
          <p:spPr>
            <a:xfrm>
              <a:off x="6005513" y="3490913"/>
              <a:ext cx="103187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2" name="Google Shape;272;p20"/>
            <p:cNvSpPr/>
            <p:nvPr/>
          </p:nvSpPr>
          <p:spPr>
            <a:xfrm>
              <a:off x="6588125" y="3459163"/>
              <a:ext cx="138113" cy="77787"/>
            </a:xfrm>
            <a:custGeom>
              <a:rect b="b" l="l" r="r" t="t"/>
              <a:pathLst>
                <a:path extrusionOk="0" fill="none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extrusionOk="0" h="17255" w="2160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3" name="Google Shape;273;p20"/>
            <p:cNvCxnSpPr/>
            <p:nvPr/>
          </p:nvCxnSpPr>
          <p:spPr>
            <a:xfrm>
              <a:off x="6483350" y="3490913"/>
              <a:ext cx="123825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4" name="Google Shape;274;p20"/>
            <p:cNvSpPr/>
            <p:nvPr/>
          </p:nvSpPr>
          <p:spPr>
            <a:xfrm>
              <a:off x="2633663" y="3090863"/>
              <a:ext cx="261291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3043238" y="3090863"/>
              <a:ext cx="261291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3467100" y="3090863"/>
              <a:ext cx="261291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3875088" y="3090863"/>
              <a:ext cx="261291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4298950" y="3090863"/>
              <a:ext cx="261291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4691063" y="3090863"/>
              <a:ext cx="261291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5114925" y="3090863"/>
              <a:ext cx="261291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5524500" y="3090863"/>
              <a:ext cx="261291" cy="274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282" name="Google Shape;282;p20"/>
          <p:cNvSpPr/>
          <p:nvPr/>
        </p:nvSpPr>
        <p:spPr>
          <a:xfrm>
            <a:off x="304800" y="1828800"/>
            <a:ext cx="321151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 Serial Transfer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2011-08-29T08:38:29Z</dcterms:created>
  <dc:creator>sanjay</dc:creator>
</cp:coreProperties>
</file>