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74" r:id="rId3"/>
    <p:sldId id="279" r:id="rId4"/>
    <p:sldId id="280" r:id="rId5"/>
    <p:sldId id="275" r:id="rId6"/>
    <p:sldId id="276" r:id="rId7"/>
    <p:sldId id="281" r:id="rId8"/>
    <p:sldId id="285" r:id="rId9"/>
    <p:sldId id="282" r:id="rId10"/>
    <p:sldId id="283" r:id="rId11"/>
    <p:sldId id="286" r:id="rId12"/>
    <p:sldId id="287" r:id="rId13"/>
    <p:sldId id="284" r:id="rId14"/>
    <p:sldId id="288" r:id="rId15"/>
    <p:sldId id="264" r:id="rId16"/>
    <p:sldId id="290" r:id="rId17"/>
    <p:sldId id="291" r:id="rId18"/>
    <p:sldId id="266" r:id="rId19"/>
    <p:sldId id="293" r:id="rId20"/>
    <p:sldId id="292" r:id="rId21"/>
    <p:sldId id="294" r:id="rId22"/>
    <p:sldId id="295" r:id="rId23"/>
    <p:sldId id="267" r:id="rId24"/>
    <p:sldId id="297" r:id="rId25"/>
  </p:sldIdLst>
  <p:sldSz cx="9144000" cy="6858000" type="screen4x3"/>
  <p:notesSz cx="6858000" cy="9144000"/>
  <p:embeddedFontLst>
    <p:embeddedFont>
      <p:font typeface="Sen"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67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70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18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4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39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61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474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11244426714_0_2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g11244426714_0_2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3" name="Google Shape;23;g11244426714_0_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11244426714_0_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1244426714_0_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3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g11244426714_0_1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32" name="Google Shape;32;g11244426714_0_15"/>
          <p:cNvGrpSpPr/>
          <p:nvPr/>
        </p:nvGrpSpPr>
        <p:grpSpPr>
          <a:xfrm>
            <a:off x="6146800" y="0"/>
            <a:ext cx="2997300" cy="876300"/>
            <a:chOff x="6096000" y="3924300"/>
            <a:chExt cx="2997300" cy="876300"/>
          </a:xfrm>
        </p:grpSpPr>
        <p:sp>
          <p:nvSpPr>
            <p:cNvPr id="33" name="Google Shape;33;g11244426714_0_1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 name="Google Shape;34;g11244426714_0_1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5" name="Google Shape;35;g11244426714_0_1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6" name="Google Shape;36;g11244426714_0_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7" name="Google Shape;37;g11244426714_0_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g11244426714_0_1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g11244426714_0_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g11244426714_0_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1244426714_0_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11244426714_0_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g11244426714_0_0"/>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g11244426714_0_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g11244426714_0_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 name="Google Shape;10;g11244426714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g11244426714_0_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g11244426714_0_0"/>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g11244426714_0_0"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pic>
        <p:nvPicPr>
          <p:cNvPr id="14" name="Google Shape;14;g11244426714_0_0"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g11244426714_0_0" descr="LOGO.gif"/>
            <p:cNvPicPr preferRelativeResize="0"/>
            <p:nvPr/>
          </p:nvPicPr>
          <p:blipFill rotWithShape="1">
            <a:blip r:embed="rId5"/>
            <a:srcRect b="10713"/>
            <a:stretch>
              <a:fillRect/>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9" name="Google Shape;19;g11244426714_0_0" descr="logo.jpg"/>
          <p:cNvPicPr preferRelativeResize="0"/>
          <p:nvPr/>
        </p:nvPicPr>
        <p:blipFill rotWithShape="1">
          <a:blip r:embed="rId6"/>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0" y="2173605"/>
            <a:ext cx="9144000" cy="235712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IN" altLang="en-US" sz="3200" b="1" i="0" u="none" strike="noStrike" cap="none" dirty="0">
                <a:solidFill>
                  <a:srgbClr val="FF0000"/>
                </a:solidFill>
                <a:latin typeface="Arial" panose="020B0604020202020204"/>
                <a:ea typeface="Arial" panose="020B0604020202020204"/>
                <a:cs typeface="Arial" panose="020B0604020202020204"/>
                <a:sym typeface="Arial" panose="020B0604020202020204"/>
              </a:rPr>
              <a:t>Asynchronous Data Transfer</a:t>
            </a:r>
            <a:r>
              <a:rPr lang="en-US" sz="3200" b="0" i="0" u="none" strike="noStrike" cap="none" dirty="0">
                <a:solidFill>
                  <a:srgbClr val="FF0000"/>
                </a:solidFill>
                <a:latin typeface="Arial" panose="020B0604020202020204"/>
                <a:ea typeface="Arial" panose="020B0604020202020204"/>
                <a:cs typeface="Arial" panose="020B0604020202020204"/>
                <a:sym typeface="Arial" panose="020B0604020202020204"/>
              </a:rPr>
              <a:t> </a:t>
            </a:r>
            <a:endParaRPr sz="3200" b="0"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dirty="0">
              <a:solidFill>
                <a:srgbClr val="FF0000"/>
              </a:solidFill>
              <a:latin typeface="Sen"/>
              <a:ea typeface="Sen"/>
              <a:cs typeface="Sen"/>
              <a:sym typeface="Sen"/>
            </a:endParaRPr>
          </a:p>
          <a:p>
            <a:pPr marL="0" marR="0" lvl="0" indent="0" algn="ctr" rtl="0">
              <a:lnSpc>
                <a:spcPct val="100000"/>
              </a:lnSpc>
              <a:spcBef>
                <a:spcPts val="0"/>
              </a:spcBef>
              <a:spcAft>
                <a:spcPts val="0"/>
              </a:spcAft>
              <a:buClr>
                <a:srgbClr val="000000"/>
              </a:buClr>
              <a:buSzPts val="2400"/>
              <a:buFont typeface="Arial" panose="020B0604020202020204"/>
              <a:buNone/>
            </a:pPr>
            <a:r>
              <a:rPr lang="en-IN" altLang="en-US" sz="2400" b="0" i="0" u="none" strike="noStrike" cap="none" dirty="0">
                <a:solidFill>
                  <a:srgbClr val="000000"/>
                </a:solidFill>
                <a:latin typeface="Sen"/>
                <a:ea typeface="Sen"/>
                <a:cs typeface="Sen"/>
                <a:sym typeface="Sen"/>
              </a:rPr>
              <a:t>Lecture 43-45</a:t>
            </a:r>
            <a:endParaRPr sz="4000" b="1"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Slide Number Placeholder 1">
            <a:extLst>
              <a:ext uri="{FF2B5EF4-FFF2-40B4-BE49-F238E27FC236}">
                <a16:creationId xmlns:a16="http://schemas.microsoft.com/office/drawing/2014/main" id="{13ED0C48-0657-C986-7A94-479F812923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FFB51D53-9A24-7712-9E8A-9399C5889058}"/>
              </a:ext>
            </a:extLst>
          </p:cNvPr>
          <p:cNvSpPr txBox="1"/>
          <p:nvPr/>
        </p:nvSpPr>
        <p:spPr>
          <a:xfrm>
            <a:off x="0" y="0"/>
            <a:ext cx="6668219" cy="461665"/>
          </a:xfrm>
          <a:prstGeom prst="rect">
            <a:avLst/>
          </a:prstGeom>
          <a:noFill/>
        </p:spPr>
        <p:txBody>
          <a:bodyPr wrap="square" rtlCol="0" anchor="t">
            <a:spAutoFit/>
          </a:bodyPr>
          <a:lstStyle/>
          <a:p>
            <a:r>
              <a:rPr lang="en-IN" sz="2400" b="1" dirty="0"/>
              <a:t>Source initiated transfer using handshaking</a:t>
            </a:r>
            <a:endParaRPr lang="en-IN" sz="2400" dirty="0"/>
          </a:p>
        </p:txBody>
      </p:sp>
      <p:sp>
        <p:nvSpPr>
          <p:cNvPr id="3" name="TextBox 2">
            <a:extLst>
              <a:ext uri="{FF2B5EF4-FFF2-40B4-BE49-F238E27FC236}">
                <a16:creationId xmlns:a16="http://schemas.microsoft.com/office/drawing/2014/main" id="{3AECB231-0CFF-E8EA-3578-38740372FB93}"/>
              </a:ext>
            </a:extLst>
          </p:cNvPr>
          <p:cNvSpPr txBox="1"/>
          <p:nvPr/>
        </p:nvSpPr>
        <p:spPr>
          <a:xfrm>
            <a:off x="504645" y="857527"/>
            <a:ext cx="8134710" cy="5940088"/>
          </a:xfrm>
          <a:prstGeom prst="rect">
            <a:avLst/>
          </a:prstGeom>
          <a:noFill/>
        </p:spPr>
        <p:txBody>
          <a:bodyPr wrap="square">
            <a:spAutoFit/>
          </a:bodyPr>
          <a:lstStyle/>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In Source initiated transfer using handshaking, the data transfer procedure </a:t>
            </a:r>
            <a:r>
              <a:rPr lang="en-IN" sz="2000" dirty="0">
                <a:latin typeface="Times New Roman" panose="02020603050405020304" pitchFamily="18" charset="0"/>
                <a:cs typeface="Times New Roman" panose="02020603050405020304" pitchFamily="18" charset="0"/>
              </a:rPr>
              <a:t>is </a:t>
            </a:r>
            <a:r>
              <a:rPr lang="en-IN" sz="2000" b="0" i="0" u="none" strike="noStrike" baseline="0" dirty="0">
                <a:latin typeface="Times New Roman" panose="02020603050405020304" pitchFamily="18" charset="0"/>
                <a:cs typeface="Times New Roman" panose="02020603050405020304" pitchFamily="18" charset="0"/>
              </a:rPr>
              <a:t>initiated by the source as shown in next figure.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two handshaking lines are data valid and data accepted.</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valid </a:t>
            </a:r>
            <a:r>
              <a:rPr lang="en-IN" sz="2000" b="0" i="0" u="none" strike="noStrike" baseline="0" dirty="0">
                <a:latin typeface="Times New Roman" panose="02020603050405020304" pitchFamily="18" charset="0"/>
                <a:cs typeface="Times New Roman" panose="02020603050405020304" pitchFamily="18" charset="0"/>
              </a:rPr>
              <a:t>is generated by the source unit</a:t>
            </a:r>
            <a:r>
              <a:rPr lang="en-IN" sz="2000" dirty="0">
                <a:latin typeface="Times New Roman" panose="02020603050405020304" pitchFamily="18" charset="0"/>
                <a:cs typeface="Times New Roman" panose="02020603050405020304" pitchFamily="18" charset="0"/>
              </a:rPr>
              <a:t> whereas </a:t>
            </a:r>
            <a:r>
              <a:rPr lang="en-IN" sz="2000" b="0" i="0" u="none" strike="noStrike" baseline="0" dirty="0">
                <a:latin typeface="Times New Roman" panose="02020603050405020304" pitchFamily="18" charset="0"/>
                <a:cs typeface="Times New Roman" panose="02020603050405020304" pitchFamily="18" charset="0"/>
              </a:rPr>
              <a:t>data accepted is generated by the destination unit.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timing diagram shows the exchange of signals between the two units.</a:t>
            </a: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sequence of events are listed in part (c) of the next figure shows the four possible states that the system can be at any given time.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source unit initiates the transfer by placing the data on the bus and enabling its data valid signal.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data accepted signal is activated by the destination unit after it accepts the data from the bus.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source unit then disables its data valid signal, which invalidates the data on the bus.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destination unit then disables its data accepted signal and the system goes into its initial state.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source does not send the next data item until after the destination unit shows its readiness to accept new data by disabling its data accepted signal. </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7E2BA4F-EA76-F398-4C59-4836B60E8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98728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6CB7B9-97DD-880E-B7F8-A52C3EA0B01E}"/>
              </a:ext>
            </a:extLst>
          </p:cNvPr>
          <p:cNvPicPr>
            <a:picLocks noChangeAspect="1"/>
          </p:cNvPicPr>
          <p:nvPr/>
        </p:nvPicPr>
        <p:blipFill>
          <a:blip r:embed="rId2"/>
          <a:stretch>
            <a:fillRect/>
          </a:stretch>
        </p:blipFill>
        <p:spPr>
          <a:xfrm>
            <a:off x="974784" y="1000664"/>
            <a:ext cx="6547449" cy="5581291"/>
          </a:xfrm>
          <a:prstGeom prst="rect">
            <a:avLst/>
          </a:prstGeom>
        </p:spPr>
      </p:pic>
      <p:sp>
        <p:nvSpPr>
          <p:cNvPr id="6" name="Text Box 2">
            <a:extLst>
              <a:ext uri="{FF2B5EF4-FFF2-40B4-BE49-F238E27FC236}">
                <a16:creationId xmlns:a16="http://schemas.microsoft.com/office/drawing/2014/main" id="{FFB51D53-9A24-7712-9E8A-9399C5889058}"/>
              </a:ext>
            </a:extLst>
          </p:cNvPr>
          <p:cNvSpPr txBox="1"/>
          <p:nvPr/>
        </p:nvSpPr>
        <p:spPr>
          <a:xfrm>
            <a:off x="0" y="0"/>
            <a:ext cx="6668219" cy="461665"/>
          </a:xfrm>
          <a:prstGeom prst="rect">
            <a:avLst/>
          </a:prstGeom>
          <a:noFill/>
        </p:spPr>
        <p:txBody>
          <a:bodyPr wrap="square" rtlCol="0" anchor="t">
            <a:spAutoFit/>
          </a:bodyPr>
          <a:lstStyle/>
          <a:p>
            <a:r>
              <a:rPr lang="en-IN" sz="2400" b="1" dirty="0"/>
              <a:t>Source initiated transfer using handshaking</a:t>
            </a:r>
            <a:endParaRPr lang="en-IN" sz="2400" dirty="0"/>
          </a:p>
        </p:txBody>
      </p:sp>
      <p:sp>
        <p:nvSpPr>
          <p:cNvPr id="2" name="Slide Number Placeholder 1">
            <a:extLst>
              <a:ext uri="{FF2B5EF4-FFF2-40B4-BE49-F238E27FC236}">
                <a16:creationId xmlns:a16="http://schemas.microsoft.com/office/drawing/2014/main" id="{703DABB3-C3F0-7A27-7AA1-AE444167D4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55276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FFB51D53-9A24-7712-9E8A-9399C5889058}"/>
              </a:ext>
            </a:extLst>
          </p:cNvPr>
          <p:cNvSpPr txBox="1"/>
          <p:nvPr/>
        </p:nvSpPr>
        <p:spPr>
          <a:xfrm>
            <a:off x="0" y="0"/>
            <a:ext cx="6668219" cy="830997"/>
          </a:xfrm>
          <a:prstGeom prst="rect">
            <a:avLst/>
          </a:prstGeom>
          <a:noFill/>
        </p:spPr>
        <p:txBody>
          <a:bodyPr wrap="square" rtlCol="0" anchor="t">
            <a:spAutoFit/>
          </a:bodyPr>
          <a:lstStyle/>
          <a:p>
            <a:r>
              <a:rPr lang="en-IN" sz="2400" b="1" dirty="0"/>
              <a:t>Destination initiated transfer using handshaking</a:t>
            </a:r>
            <a:endParaRPr lang="en-IN" sz="2400" dirty="0"/>
          </a:p>
        </p:txBody>
      </p:sp>
      <p:sp>
        <p:nvSpPr>
          <p:cNvPr id="3" name="TextBox 2">
            <a:extLst>
              <a:ext uri="{FF2B5EF4-FFF2-40B4-BE49-F238E27FC236}">
                <a16:creationId xmlns:a16="http://schemas.microsoft.com/office/drawing/2014/main" id="{3AECB231-0CFF-E8EA-3578-38740372FB93}"/>
              </a:ext>
            </a:extLst>
          </p:cNvPr>
          <p:cNvSpPr txBox="1"/>
          <p:nvPr/>
        </p:nvSpPr>
        <p:spPr>
          <a:xfrm>
            <a:off x="504645" y="857527"/>
            <a:ext cx="8134710" cy="4708981"/>
          </a:xfrm>
          <a:prstGeom prst="rect">
            <a:avLst/>
          </a:prstGeom>
          <a:noFill/>
        </p:spPr>
        <p:txBody>
          <a:bodyPr wrap="square">
            <a:spAutoFit/>
          </a:bodyPr>
          <a:lstStyle/>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Source initiated transfer using handshaking allows arbitrary delays from one state to the next and permits each unit to respond at its own data transfer rate. </a:t>
            </a:r>
            <a:r>
              <a:rPr lang="en-IN" sz="2000" b="1" i="0" u="none" strike="noStrike" baseline="0" dirty="0">
                <a:latin typeface="Times New Roman" panose="02020603050405020304" pitchFamily="18" charset="0"/>
                <a:cs typeface="Times New Roman" panose="02020603050405020304" pitchFamily="18" charset="0"/>
              </a:rPr>
              <a:t>The rate of transfer is determined by the slowest unit</a:t>
            </a:r>
            <a:r>
              <a:rPr lang="en-IN" sz="2000" b="0" i="0" u="none" strike="noStrike" baseline="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overcome the above problem, destination-initiated transfer using handshaking lines are used is shown in next figure.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Name of the signal generated by the destination unit has been changed to </a:t>
            </a:r>
            <a:r>
              <a:rPr lang="en-IN" sz="2000" b="1" dirty="0">
                <a:latin typeface="Times New Roman" panose="02020603050405020304" pitchFamily="18" charset="0"/>
                <a:cs typeface="Times New Roman" panose="02020603050405020304" pitchFamily="18" charset="0"/>
              </a:rPr>
              <a:t>ready for data </a:t>
            </a:r>
            <a:r>
              <a:rPr lang="en-IN" sz="2000" dirty="0">
                <a:latin typeface="Times New Roman" panose="02020603050405020304" pitchFamily="18" charset="0"/>
                <a:cs typeface="Times New Roman" panose="02020603050405020304" pitchFamily="18" charset="0"/>
              </a:rPr>
              <a:t>to reflect its new meaning.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source unit in this case does not place data on the bus until after it receives the ready for data signal from the destination unit.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there on, the handshaking procedure follows the same pattern as in the source-initiated case. Note that the</a:t>
            </a:r>
            <a:r>
              <a:rPr lang="en-IN" sz="2000" b="0" i="0" u="none" strike="noStrike" baseline="0" dirty="0">
                <a:latin typeface="Times New Roman" panose="02020603050405020304" pitchFamily="18" charset="0"/>
                <a:cs typeface="Times New Roman" panose="02020603050405020304" pitchFamily="18" charset="0"/>
              </a:rPr>
              <a:t> sequence of events in both cases would be identical if we consider the ready for data signal as the complement of data accepted.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a:t>
            </a:r>
            <a:r>
              <a:rPr lang="en-IN" sz="2000" b="0" i="0" u="none" strike="noStrike" baseline="0" dirty="0">
                <a:latin typeface="Times New Roman" panose="02020603050405020304" pitchFamily="18" charset="0"/>
                <a:cs typeface="Times New Roman" panose="02020603050405020304" pitchFamily="18" charset="0"/>
              </a:rPr>
              <a:t>nly difference between the source-initiated and the destination-initiated transfer is in their choice of initial state.</a:t>
            </a:r>
          </a:p>
        </p:txBody>
      </p:sp>
      <p:sp>
        <p:nvSpPr>
          <p:cNvPr id="2" name="Slide Number Placeholder 1">
            <a:extLst>
              <a:ext uri="{FF2B5EF4-FFF2-40B4-BE49-F238E27FC236}">
                <a16:creationId xmlns:a16="http://schemas.microsoft.com/office/drawing/2014/main" id="{87E10C5C-3342-0BDE-C130-530B7CCDC8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31186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FFB51D53-9A24-7712-9E8A-9399C5889058}"/>
              </a:ext>
            </a:extLst>
          </p:cNvPr>
          <p:cNvSpPr txBox="1"/>
          <p:nvPr/>
        </p:nvSpPr>
        <p:spPr>
          <a:xfrm>
            <a:off x="0" y="0"/>
            <a:ext cx="6668219" cy="830997"/>
          </a:xfrm>
          <a:prstGeom prst="rect">
            <a:avLst/>
          </a:prstGeom>
          <a:noFill/>
        </p:spPr>
        <p:txBody>
          <a:bodyPr wrap="square" rtlCol="0" anchor="t">
            <a:spAutoFit/>
          </a:bodyPr>
          <a:lstStyle/>
          <a:p>
            <a:r>
              <a:rPr lang="en-IN" sz="2400" b="1" dirty="0"/>
              <a:t>Destination initiated transfer using handshaking</a:t>
            </a:r>
            <a:endParaRPr lang="en-IN" sz="2400" dirty="0"/>
          </a:p>
        </p:txBody>
      </p:sp>
      <p:pic>
        <p:nvPicPr>
          <p:cNvPr id="3" name="Picture 2">
            <a:extLst>
              <a:ext uri="{FF2B5EF4-FFF2-40B4-BE49-F238E27FC236}">
                <a16:creationId xmlns:a16="http://schemas.microsoft.com/office/drawing/2014/main" id="{57CA4412-56E6-BB53-7C94-74A289424032}"/>
              </a:ext>
            </a:extLst>
          </p:cNvPr>
          <p:cNvPicPr>
            <a:picLocks noChangeAspect="1"/>
          </p:cNvPicPr>
          <p:nvPr/>
        </p:nvPicPr>
        <p:blipFill>
          <a:blip r:embed="rId2"/>
          <a:stretch>
            <a:fillRect/>
          </a:stretch>
        </p:blipFill>
        <p:spPr>
          <a:xfrm>
            <a:off x="854016" y="1069675"/>
            <a:ext cx="7004648" cy="5546785"/>
          </a:xfrm>
          <a:prstGeom prst="rect">
            <a:avLst/>
          </a:prstGeom>
        </p:spPr>
      </p:pic>
      <p:sp>
        <p:nvSpPr>
          <p:cNvPr id="2" name="Slide Number Placeholder 1">
            <a:extLst>
              <a:ext uri="{FF2B5EF4-FFF2-40B4-BE49-F238E27FC236}">
                <a16:creationId xmlns:a16="http://schemas.microsoft.com/office/drawing/2014/main" id="{21A95312-C6A3-02E3-F257-BD8ED789A1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7895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FFB51D53-9A24-7712-9E8A-9399C5889058}"/>
              </a:ext>
            </a:extLst>
          </p:cNvPr>
          <p:cNvSpPr txBox="1"/>
          <p:nvPr/>
        </p:nvSpPr>
        <p:spPr>
          <a:xfrm>
            <a:off x="1" y="0"/>
            <a:ext cx="6530196" cy="830997"/>
          </a:xfrm>
          <a:prstGeom prst="rect">
            <a:avLst/>
          </a:prstGeom>
          <a:noFill/>
        </p:spPr>
        <p:txBody>
          <a:bodyPr wrap="square" rtlCol="0" anchor="t">
            <a:spAutoFit/>
          </a:bodyPr>
          <a:lstStyle/>
          <a:p>
            <a:r>
              <a:rPr lang="en-IN" sz="2400" b="1" dirty="0"/>
              <a:t>Difference between Strobe-Initiated and handshaking data transfer</a:t>
            </a:r>
            <a:endParaRPr lang="en-IN" sz="2400" dirty="0"/>
          </a:p>
        </p:txBody>
      </p:sp>
      <p:graphicFrame>
        <p:nvGraphicFramePr>
          <p:cNvPr id="2" name="Table 1">
            <a:extLst>
              <a:ext uri="{FF2B5EF4-FFF2-40B4-BE49-F238E27FC236}">
                <a16:creationId xmlns:a16="http://schemas.microsoft.com/office/drawing/2014/main" id="{23BA2E9B-80D3-3C11-084A-4A7A262C66FD}"/>
              </a:ext>
            </a:extLst>
          </p:cNvPr>
          <p:cNvGraphicFramePr>
            <a:graphicFrameLocks noGrp="1"/>
          </p:cNvGraphicFramePr>
          <p:nvPr>
            <p:extLst>
              <p:ext uri="{D42A27DB-BD31-4B8C-83A1-F6EECF244321}">
                <p14:modId xmlns:p14="http://schemas.microsoft.com/office/powerpoint/2010/main" val="2359727159"/>
              </p:ext>
            </p:extLst>
          </p:nvPr>
        </p:nvGraphicFramePr>
        <p:xfrm>
          <a:off x="448575" y="959972"/>
          <a:ext cx="8307237" cy="5517268"/>
        </p:xfrm>
        <a:graphic>
          <a:graphicData uri="http://schemas.openxmlformats.org/drawingml/2006/table">
            <a:tbl>
              <a:tblPr/>
              <a:tblGrid>
                <a:gridCol w="2769079">
                  <a:extLst>
                    <a:ext uri="{9D8B030D-6E8A-4147-A177-3AD203B41FA5}">
                      <a16:colId xmlns:a16="http://schemas.microsoft.com/office/drawing/2014/main" val="3914838693"/>
                    </a:ext>
                  </a:extLst>
                </a:gridCol>
                <a:gridCol w="2769079">
                  <a:extLst>
                    <a:ext uri="{9D8B030D-6E8A-4147-A177-3AD203B41FA5}">
                      <a16:colId xmlns:a16="http://schemas.microsoft.com/office/drawing/2014/main" val="1325251302"/>
                    </a:ext>
                  </a:extLst>
                </a:gridCol>
                <a:gridCol w="2769079">
                  <a:extLst>
                    <a:ext uri="{9D8B030D-6E8A-4147-A177-3AD203B41FA5}">
                      <a16:colId xmlns:a16="http://schemas.microsoft.com/office/drawing/2014/main" val="579472346"/>
                    </a:ext>
                  </a:extLst>
                </a:gridCol>
              </a:tblGrid>
              <a:tr h="341582">
                <a:tc>
                  <a:txBody>
                    <a:bodyPr/>
                    <a:lstStyle/>
                    <a:p>
                      <a:pPr fontAlgn="b"/>
                      <a:r>
                        <a:rPr lang="en-IN" sz="1600" b="1">
                          <a:effectLst/>
                          <a:latin typeface="Times New Roman" panose="02020603050405020304" pitchFamily="18" charset="0"/>
                          <a:cs typeface="Times New Roman" panose="02020603050405020304" pitchFamily="18" charset="0"/>
                        </a:rPr>
                        <a:t>Aspect</a:t>
                      </a:r>
                    </a:p>
                  </a:txBody>
                  <a:tcPr marL="42698" marR="42698" marT="21349" marB="21349"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600" b="1" dirty="0">
                          <a:effectLst/>
                          <a:latin typeface="Times New Roman" panose="02020603050405020304" pitchFamily="18" charset="0"/>
                          <a:cs typeface="Times New Roman" panose="02020603050405020304" pitchFamily="18" charset="0"/>
                        </a:rPr>
                        <a:t>Strobe-Initiated Data Transfer</a:t>
                      </a:r>
                    </a:p>
                  </a:txBody>
                  <a:tcPr marL="42698" marR="42698" marT="21349" marB="21349"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600" b="1">
                          <a:effectLst/>
                          <a:latin typeface="Times New Roman" panose="02020603050405020304" pitchFamily="18" charset="0"/>
                          <a:cs typeface="Times New Roman" panose="02020603050405020304" pitchFamily="18" charset="0"/>
                        </a:rPr>
                        <a:t>Handshaking Data Transfer</a:t>
                      </a:r>
                    </a:p>
                  </a:txBody>
                  <a:tcPr marL="42698" marR="42698" marT="21349" marB="21349"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64536933"/>
                  </a:ext>
                </a:extLst>
              </a:tr>
              <a:tr h="441210">
                <a:tc>
                  <a:txBody>
                    <a:bodyPr/>
                    <a:lstStyle/>
                    <a:p>
                      <a:pPr fontAlgn="base"/>
                      <a:r>
                        <a:rPr lang="en-IN" sz="1600">
                          <a:effectLst/>
                          <a:latin typeface="Times New Roman" panose="02020603050405020304" pitchFamily="18" charset="0"/>
                          <a:cs typeface="Times New Roman" panose="02020603050405020304" pitchFamily="18" charset="0"/>
                        </a:rPr>
                        <a:t>Initiation Mechanism</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dirty="0">
                          <a:effectLst/>
                          <a:latin typeface="Times New Roman" panose="02020603050405020304" pitchFamily="18" charset="0"/>
                          <a:cs typeface="Times New Roman" panose="02020603050405020304" pitchFamily="18" charset="0"/>
                        </a:rPr>
                        <a:t>Data transfer is initiated by a strobe signal.</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Data transfer is initiated by a handshake protocol.</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60038616"/>
                  </a:ext>
                </a:extLst>
              </a:tr>
              <a:tr h="540838">
                <a:tc>
                  <a:txBody>
                    <a:bodyPr/>
                    <a:lstStyle/>
                    <a:p>
                      <a:pPr fontAlgn="base"/>
                      <a:r>
                        <a:rPr lang="en-IN" sz="1600">
                          <a:effectLst/>
                          <a:latin typeface="Times New Roman" panose="02020603050405020304" pitchFamily="18" charset="0"/>
                          <a:cs typeface="Times New Roman" panose="02020603050405020304" pitchFamily="18" charset="0"/>
                        </a:rPr>
                        <a:t>Timing</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Timing critical; data is transferred on strobe edge.</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Timing less critical; data is transferred after handshake confirmation.</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274887822"/>
                  </a:ext>
                </a:extLst>
              </a:tr>
              <a:tr h="740095">
                <a:tc>
                  <a:txBody>
                    <a:bodyPr/>
                    <a:lstStyle/>
                    <a:p>
                      <a:pPr fontAlgn="base"/>
                      <a:r>
                        <a:rPr lang="en-IN" sz="1600">
                          <a:effectLst/>
                          <a:latin typeface="Times New Roman" panose="02020603050405020304" pitchFamily="18" charset="0"/>
                          <a:cs typeface="Times New Roman" panose="02020603050405020304" pitchFamily="18" charset="0"/>
                        </a:rPr>
                        <a:t>Synchronization</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Requires synchronization between sender and receiver using a common strobe signal.</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Involves a synchronization process through exchange of control signals.</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12877241"/>
                  </a:ext>
                </a:extLst>
              </a:tr>
              <a:tr h="640466">
                <a:tc>
                  <a:txBody>
                    <a:bodyPr/>
                    <a:lstStyle/>
                    <a:p>
                      <a:pPr fontAlgn="base"/>
                      <a:r>
                        <a:rPr lang="en-IN" sz="1600">
                          <a:effectLst/>
                          <a:latin typeface="Times New Roman" panose="02020603050405020304" pitchFamily="18" charset="0"/>
                          <a:cs typeface="Times New Roman" panose="02020603050405020304" pitchFamily="18" charset="0"/>
                        </a:rPr>
                        <a:t>Complexity</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dirty="0">
                          <a:effectLst/>
                          <a:latin typeface="Times New Roman" panose="02020603050405020304" pitchFamily="18" charset="0"/>
                          <a:cs typeface="Times New Roman" panose="02020603050405020304" pitchFamily="18" charset="0"/>
                        </a:rPr>
                        <a:t>Generally simpler as it involves a single signal for transfer initiation.</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Can be more complex due to the need for multiple signals for handshaking.</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98443185"/>
                  </a:ext>
                </a:extLst>
              </a:tr>
              <a:tr h="540838">
                <a:tc>
                  <a:txBody>
                    <a:bodyPr/>
                    <a:lstStyle/>
                    <a:p>
                      <a:pPr fontAlgn="base"/>
                      <a:r>
                        <a:rPr lang="en-IN" sz="1600">
                          <a:effectLst/>
                          <a:latin typeface="Times New Roman" panose="02020603050405020304" pitchFamily="18" charset="0"/>
                          <a:cs typeface="Times New Roman" panose="02020603050405020304" pitchFamily="18" charset="0"/>
                        </a:rPr>
                        <a:t>Protocol Overhead</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Lower protocol overhead as it involves fewer signals.</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Higher protocol overhead due to the exchange of multiple control signals.</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19211806"/>
                  </a:ext>
                </a:extLst>
              </a:tr>
              <a:tr h="640466">
                <a:tc>
                  <a:txBody>
                    <a:bodyPr/>
                    <a:lstStyle/>
                    <a:p>
                      <a:pPr fontAlgn="base"/>
                      <a:r>
                        <a:rPr lang="en-IN" sz="1600">
                          <a:effectLst/>
                          <a:latin typeface="Times New Roman" panose="02020603050405020304" pitchFamily="18" charset="0"/>
                          <a:cs typeface="Times New Roman" panose="02020603050405020304" pitchFamily="18" charset="0"/>
                        </a:rPr>
                        <a:t>Error Handling</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Limited error detection and handling capability.</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Better error detection and handling through handshake protocols.</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280786038"/>
                  </a:ext>
                </a:extLst>
              </a:tr>
              <a:tr h="640466">
                <a:tc>
                  <a:txBody>
                    <a:bodyPr/>
                    <a:lstStyle/>
                    <a:p>
                      <a:pPr fontAlgn="base"/>
                      <a:r>
                        <a:rPr lang="en-IN" sz="1600">
                          <a:effectLst/>
                          <a:latin typeface="Times New Roman" panose="02020603050405020304" pitchFamily="18" charset="0"/>
                          <a:cs typeface="Times New Roman" panose="02020603050405020304" pitchFamily="18" charset="0"/>
                        </a:rPr>
                        <a:t>Application</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a:effectLst/>
                          <a:latin typeface="Times New Roman" panose="02020603050405020304" pitchFamily="18" charset="0"/>
                          <a:cs typeface="Times New Roman" panose="02020603050405020304" pitchFamily="18" charset="0"/>
                        </a:rPr>
                        <a:t>Commonly used in simpler data transfer scenarios.</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600" dirty="0">
                          <a:effectLst/>
                          <a:latin typeface="Times New Roman" panose="02020603050405020304" pitchFamily="18" charset="0"/>
                          <a:cs typeface="Times New Roman" panose="02020603050405020304" pitchFamily="18" charset="0"/>
                        </a:rPr>
                        <a:t>Suitable for more complex data transfer scenarios requiring reliability.</a:t>
                      </a:r>
                    </a:p>
                  </a:txBody>
                  <a:tcPr marL="42698" marR="42698" marT="21349" marB="21349"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64594064"/>
                  </a:ext>
                </a:extLst>
              </a:tr>
            </a:tbl>
          </a:graphicData>
        </a:graphic>
      </p:graphicFrame>
      <p:sp>
        <p:nvSpPr>
          <p:cNvPr id="3" name="Slide Number Placeholder 2">
            <a:extLst>
              <a:ext uri="{FF2B5EF4-FFF2-40B4-BE49-F238E27FC236}">
                <a16:creationId xmlns:a16="http://schemas.microsoft.com/office/drawing/2014/main" id="{DB72145A-F3FC-D592-EFBB-C4D791305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760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20"/>
          <p:cNvSpPr txBox="1"/>
          <p:nvPr/>
        </p:nvSpPr>
        <p:spPr>
          <a:xfrm>
            <a:off x="0" y="118636"/>
            <a:ext cx="6489642"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Asynchronous Serial Transfer</a:t>
            </a:r>
          </a:p>
        </p:txBody>
      </p:sp>
      <p:sp>
        <p:nvSpPr>
          <p:cNvPr id="3" name="TextBox 2">
            <a:extLst>
              <a:ext uri="{FF2B5EF4-FFF2-40B4-BE49-F238E27FC236}">
                <a16:creationId xmlns:a16="http://schemas.microsoft.com/office/drawing/2014/main" id="{B3075F92-E658-8F39-FAEE-75CE96D071FC}"/>
              </a:ext>
            </a:extLst>
          </p:cNvPr>
          <p:cNvSpPr txBox="1"/>
          <p:nvPr/>
        </p:nvSpPr>
        <p:spPr>
          <a:xfrm>
            <a:off x="138023" y="854181"/>
            <a:ext cx="8850701" cy="5940088"/>
          </a:xfrm>
          <a:prstGeom prst="rect">
            <a:avLst/>
          </a:prstGeom>
          <a:noFill/>
        </p:spPr>
        <p:txBody>
          <a:bodyPr wrap="square">
            <a:spAutoFit/>
          </a:bodyPr>
          <a:lstStyle/>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transfer of data between two units may be done in </a:t>
            </a:r>
            <a:r>
              <a:rPr lang="en-IN" sz="2000" b="1" i="0" u="none" strike="noStrike" baseline="0" dirty="0">
                <a:latin typeface="Times New Roman" panose="02020603050405020304" pitchFamily="18" charset="0"/>
                <a:cs typeface="Times New Roman" panose="02020603050405020304" pitchFamily="18" charset="0"/>
              </a:rPr>
              <a:t>parallel or serial</a:t>
            </a:r>
            <a:r>
              <a:rPr lang="en-IN"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In </a:t>
            </a:r>
            <a:r>
              <a:rPr lang="en-IN" sz="2000" b="1" i="0" u="none" strike="noStrike" baseline="0" dirty="0">
                <a:latin typeface="Times New Roman" panose="02020603050405020304" pitchFamily="18" charset="0"/>
                <a:cs typeface="Times New Roman" panose="02020603050405020304" pitchFamily="18" charset="0"/>
              </a:rPr>
              <a:t>parallel data transmission</a:t>
            </a:r>
            <a:r>
              <a:rPr lang="en-IN" sz="2000" b="0" i="0" u="none" strike="noStrike" baseline="0" dirty="0">
                <a:latin typeface="Times New Roman" panose="02020603050405020304" pitchFamily="18" charset="0"/>
                <a:cs typeface="Times New Roman" panose="02020603050405020304" pitchFamily="18" charset="0"/>
              </a:rPr>
              <a:t>, each bit of the message has its own path and the total message is transmitted at the same time. This means that an n-bit message must be transmitted through n separate conductor paths. </a:t>
            </a:r>
          </a:p>
          <a:p>
            <a:pPr marL="342900" indent="-342900"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In </a:t>
            </a:r>
            <a:r>
              <a:rPr lang="en-IN" sz="2000" b="1" i="0" u="none" strike="noStrike" baseline="0" dirty="0">
                <a:latin typeface="Times New Roman" panose="02020603050405020304" pitchFamily="18" charset="0"/>
                <a:cs typeface="Times New Roman" panose="02020603050405020304" pitchFamily="18" charset="0"/>
              </a:rPr>
              <a:t>serial data transmission</a:t>
            </a:r>
            <a:r>
              <a:rPr lang="en-IN" sz="2000" b="0" i="0" u="none" strike="noStrike" baseline="0" dirty="0">
                <a:latin typeface="Times New Roman" panose="02020603050405020304" pitchFamily="18" charset="0"/>
                <a:cs typeface="Times New Roman" panose="02020603050405020304" pitchFamily="18" charset="0"/>
              </a:rPr>
              <a:t>, each bit in the message is sent in sequence one at a time. This method requires the use of one pair of conductors or one conductor and a common ground. </a:t>
            </a:r>
          </a:p>
          <a:p>
            <a:pPr marL="342900" indent="-342900" algn="l">
              <a:buFont typeface="Arial" panose="020B0604020202020204" pitchFamily="34" charset="0"/>
              <a:buChar char="•"/>
            </a:pPr>
            <a:r>
              <a:rPr lang="en-IN" sz="2000" b="1" i="0" u="none" strike="noStrike" baseline="0" dirty="0">
                <a:latin typeface="Times New Roman" panose="02020603050405020304" pitchFamily="18" charset="0"/>
                <a:cs typeface="Times New Roman" panose="02020603050405020304" pitchFamily="18" charset="0"/>
              </a:rPr>
              <a:t>Parallel transmission is faster </a:t>
            </a:r>
            <a:r>
              <a:rPr lang="en-IN" sz="2000" b="0" i="0" u="none" strike="noStrike" baseline="0" dirty="0">
                <a:latin typeface="Times New Roman" panose="02020603050405020304" pitchFamily="18" charset="0"/>
                <a:cs typeface="Times New Roman" panose="02020603050405020304" pitchFamily="18" charset="0"/>
              </a:rPr>
              <a:t>but requires many wires. It is used for short distances and where speed is important. </a:t>
            </a:r>
          </a:p>
          <a:p>
            <a:pPr marL="342900" indent="-342900" algn="l">
              <a:buFont typeface="Arial" panose="020B0604020202020204" pitchFamily="34" charset="0"/>
              <a:buChar char="•"/>
            </a:pPr>
            <a:r>
              <a:rPr lang="en-IN" sz="2000" b="1" i="0" u="none" strike="noStrike" baseline="0" dirty="0">
                <a:latin typeface="Times New Roman" panose="02020603050405020304" pitchFamily="18" charset="0"/>
                <a:cs typeface="Times New Roman" panose="02020603050405020304" pitchFamily="18" charset="0"/>
              </a:rPr>
              <a:t>Serial transmission is slower </a:t>
            </a:r>
            <a:r>
              <a:rPr lang="en-IN" sz="2000" b="0" i="0" u="none" strike="noStrike" baseline="0" dirty="0">
                <a:latin typeface="Times New Roman" panose="02020603050405020304" pitchFamily="18" charset="0"/>
                <a:cs typeface="Times New Roman" panose="02020603050405020304" pitchFamily="18" charset="0"/>
              </a:rPr>
              <a:t>but is less expensive since it requires only one pair of conductors.</a:t>
            </a:r>
          </a:p>
          <a:p>
            <a:pPr marL="342900" indent="-342900" algn="l">
              <a:buFont typeface="Arial" panose="020B0604020202020204" pitchFamily="34" charset="0"/>
              <a:buChar char="•"/>
            </a:pPr>
            <a:r>
              <a:rPr lang="en-IN" sz="2000" b="1" i="0" u="none" strike="noStrike" baseline="0" dirty="0">
                <a:latin typeface="Times New Roman" panose="02020603050405020304" pitchFamily="18" charset="0"/>
                <a:cs typeface="Times New Roman" panose="02020603050405020304" pitchFamily="18" charset="0"/>
              </a:rPr>
              <a:t>Serial transmission can be synchronous or asynchronous.</a:t>
            </a:r>
            <a:r>
              <a:rPr lang="en-IN" sz="2000" b="0" i="0" u="none" strike="noStrike" baseline="0" dirty="0">
                <a:latin typeface="Times New Roman" panose="02020603050405020304" pitchFamily="18" charset="0"/>
                <a:cs typeface="Times New Roman" panose="02020603050405020304" pitchFamily="18" charset="0"/>
              </a:rPr>
              <a:t> In synchronous transmission, the two units share a common clock frequency and bits are transmitted continuously at the rate dictated by the clock pulses. In long distant serial transmission, each unit is driven by a separate clock of the same frequency. </a:t>
            </a:r>
          </a:p>
          <a:p>
            <a:pPr marL="342900" indent="-342900" algn="l">
              <a:buFont typeface="Arial" panose="020B0604020202020204" pitchFamily="34" charset="0"/>
              <a:buChar char="•"/>
            </a:pPr>
            <a:r>
              <a:rPr lang="en-IN" sz="2000" b="1" i="0" u="none" strike="noStrike" baseline="0" dirty="0">
                <a:latin typeface="Times New Roman" panose="02020603050405020304" pitchFamily="18" charset="0"/>
                <a:cs typeface="Times New Roman" panose="02020603050405020304" pitchFamily="18" charset="0"/>
              </a:rPr>
              <a:t>In asynchronous transmission</a:t>
            </a:r>
            <a:r>
              <a:rPr lang="en-IN" sz="2000" b="0" i="0" u="none" strike="noStrike" baseline="0" dirty="0">
                <a:latin typeface="Times New Roman" panose="02020603050405020304" pitchFamily="18" charset="0"/>
                <a:cs typeface="Times New Roman" panose="02020603050405020304" pitchFamily="18" charset="0"/>
              </a:rPr>
              <a:t>, binary information is sent only when it is available and the line remains idle when there is no information to be transmitted. This is in contrast to synchronous transmission, where bits must be transmitted continuously. </a:t>
            </a:r>
          </a:p>
        </p:txBody>
      </p:sp>
      <p:sp>
        <p:nvSpPr>
          <p:cNvPr id="2" name="Slide Number Placeholder 1">
            <a:extLst>
              <a:ext uri="{FF2B5EF4-FFF2-40B4-BE49-F238E27FC236}">
                <a16:creationId xmlns:a16="http://schemas.microsoft.com/office/drawing/2014/main" id="{293AEB54-C8AC-44CA-7E2D-3D5A9A28A2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20"/>
          <p:cNvSpPr txBox="1"/>
          <p:nvPr/>
        </p:nvSpPr>
        <p:spPr>
          <a:xfrm>
            <a:off x="0" y="118636"/>
            <a:ext cx="6489642"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Asynchronous Serial Transfer</a:t>
            </a:r>
          </a:p>
        </p:txBody>
      </p:sp>
      <p:sp>
        <p:nvSpPr>
          <p:cNvPr id="3" name="TextBox 2">
            <a:extLst>
              <a:ext uri="{FF2B5EF4-FFF2-40B4-BE49-F238E27FC236}">
                <a16:creationId xmlns:a16="http://schemas.microsoft.com/office/drawing/2014/main" id="{B3075F92-E658-8F39-FAEE-75CE96D071FC}"/>
              </a:ext>
            </a:extLst>
          </p:cNvPr>
          <p:cNvSpPr txBox="1"/>
          <p:nvPr/>
        </p:nvSpPr>
        <p:spPr>
          <a:xfrm>
            <a:off x="138023" y="854181"/>
            <a:ext cx="8850701" cy="4401205"/>
          </a:xfrm>
          <a:prstGeom prst="rect">
            <a:avLst/>
          </a:prstGeom>
          <a:noFill/>
        </p:spPr>
        <p:txBody>
          <a:bodyPr wrap="square">
            <a:spAutoFit/>
          </a:bodyPr>
          <a:lstStyle/>
          <a:p>
            <a:pPr algn="just"/>
            <a:r>
              <a:rPr lang="en-IN" sz="2000" b="1" i="0" u="none" strike="noStrike" baseline="0" dirty="0">
                <a:latin typeface="Times New Roman" panose="02020603050405020304" pitchFamily="18" charset="0"/>
                <a:cs typeface="Times New Roman" panose="02020603050405020304" pitchFamily="18" charset="0"/>
              </a:rPr>
              <a:t>A serial asynchronous data transmission technique</a:t>
            </a:r>
            <a:r>
              <a:rPr lang="en-IN" sz="2000" b="0" i="0" u="none" strike="noStrike" baseline="0" dirty="0">
                <a:latin typeface="Times New Roman" panose="02020603050405020304" pitchFamily="18" charset="0"/>
                <a:cs typeface="Times New Roman" panose="02020603050405020304" pitchFamily="18" charset="0"/>
              </a:rPr>
              <a:t> used in many interactive terminals employs special bits that are inserted at both ends of the character code. With this technique, </a:t>
            </a:r>
            <a:r>
              <a:rPr lang="en-IN" sz="2000" b="1" i="0" u="none" strike="noStrike" baseline="0" dirty="0">
                <a:latin typeface="Times New Roman" panose="02020603050405020304" pitchFamily="18" charset="0"/>
                <a:cs typeface="Times New Roman" panose="02020603050405020304" pitchFamily="18" charset="0"/>
              </a:rPr>
              <a:t>each character consists of three parts</a:t>
            </a:r>
            <a:r>
              <a:rPr lang="en-IN" sz="2000" b="0" i="0" u="none" strike="noStrike" baseline="0" dirty="0">
                <a:latin typeface="Times New Roman" panose="02020603050405020304" pitchFamily="18" charset="0"/>
                <a:cs typeface="Times New Roman" panose="02020603050405020304" pitchFamily="18" charset="0"/>
              </a:rPr>
              <a:t>: </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S</a:t>
            </a:r>
            <a:r>
              <a:rPr lang="en-IN" sz="2000" b="0" i="0" u="none" strike="noStrike" baseline="0" dirty="0">
                <a:latin typeface="Times New Roman" panose="02020603050405020304" pitchFamily="18" charset="0"/>
                <a:cs typeface="Times New Roman" panose="02020603050405020304" pitchFamily="18" charset="0"/>
              </a:rPr>
              <a:t>tart bit (The first bit, called the start bit, is always a 0 and is used to indicate the beginning of a character)</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C</a:t>
            </a:r>
            <a:r>
              <a:rPr lang="en-IN" sz="2000" b="0" i="0" u="none" strike="noStrike" baseline="0" dirty="0">
                <a:latin typeface="Times New Roman" panose="02020603050405020304" pitchFamily="18" charset="0"/>
                <a:cs typeface="Times New Roman" panose="02020603050405020304" pitchFamily="18" charset="0"/>
              </a:rPr>
              <a:t>haracter bits, and </a:t>
            </a:r>
          </a:p>
          <a:p>
            <a:pPr marL="457200" indent="-457200" algn="just">
              <a:buFont typeface="+mj-lt"/>
              <a:buAutoNum type="arabicPeriod"/>
            </a:pPr>
            <a:r>
              <a:rPr lang="en-IN" sz="2000" b="0" i="0" u="none" strike="noStrike" baseline="0" dirty="0">
                <a:latin typeface="Times New Roman" panose="02020603050405020304" pitchFamily="18" charset="0"/>
                <a:cs typeface="Times New Roman" panose="02020603050405020304" pitchFamily="18" charset="0"/>
              </a:rPr>
              <a:t>Stop bit (The last bit called the stop bit is always a 1) </a:t>
            </a:r>
          </a:p>
          <a:p>
            <a:pPr marL="4572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The convention is that the transmitter rests at the </a:t>
            </a:r>
            <a:r>
              <a:rPr lang="en-IN" sz="2000" b="1" i="0" u="none" strike="noStrike" baseline="0" dirty="0">
                <a:latin typeface="Times New Roman" panose="02020603050405020304" pitchFamily="18" charset="0"/>
                <a:cs typeface="Times New Roman" panose="02020603050405020304" pitchFamily="18" charset="0"/>
              </a:rPr>
              <a:t>1-state</a:t>
            </a:r>
            <a:r>
              <a:rPr lang="en-IN" sz="2000" b="0" i="0"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when no characters </a:t>
            </a:r>
            <a:r>
              <a:rPr lang="en-IN" sz="2000" b="0" i="0" u="none" strike="noStrike" baseline="0" dirty="0">
                <a:latin typeface="Times New Roman" panose="02020603050405020304" pitchFamily="18" charset="0"/>
                <a:cs typeface="Times New Roman" panose="02020603050405020304" pitchFamily="18" charset="0"/>
              </a:rPr>
              <a:t>are transmitted.</a:t>
            </a:r>
          </a:p>
          <a:p>
            <a:pPr algn="just"/>
            <a:endParaRPr lang="en-IN" sz="200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An example of this format is shown below:-</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b="0" i="0" u="none" strike="noStrike" baseline="0" dirty="0">
              <a:latin typeface="Times New Roman" panose="02020603050405020304" pitchFamily="18" charset="0"/>
              <a:cs typeface="Times New Roman" panose="02020603050405020304" pitchFamily="18" charset="0"/>
            </a:endParaRPr>
          </a:p>
        </p:txBody>
      </p:sp>
      <p:grpSp>
        <p:nvGrpSpPr>
          <p:cNvPr id="2" name="Google Shape;250;p20">
            <a:extLst>
              <a:ext uri="{FF2B5EF4-FFF2-40B4-BE49-F238E27FC236}">
                <a16:creationId xmlns:a16="http://schemas.microsoft.com/office/drawing/2014/main" id="{EBAC578F-3FF1-CCBF-C7F1-AD57E102A61B}"/>
              </a:ext>
            </a:extLst>
          </p:cNvPr>
          <p:cNvGrpSpPr/>
          <p:nvPr/>
        </p:nvGrpSpPr>
        <p:grpSpPr>
          <a:xfrm>
            <a:off x="1442349" y="4967400"/>
            <a:ext cx="4818063" cy="754062"/>
            <a:chOff x="1908175" y="3032125"/>
            <a:chExt cx="4818063" cy="754375"/>
          </a:xfrm>
        </p:grpSpPr>
        <p:sp>
          <p:nvSpPr>
            <p:cNvPr id="4" name="Google Shape;251;p20">
              <a:extLst>
                <a:ext uri="{FF2B5EF4-FFF2-40B4-BE49-F238E27FC236}">
                  <a16:creationId xmlns:a16="http://schemas.microsoft.com/office/drawing/2014/main" id="{959B8830-0F6B-A4C8-1E69-C0FF7A5DA83A}"/>
                </a:ext>
              </a:extLst>
            </p:cNvPr>
            <p:cNvSpPr/>
            <p:nvPr/>
          </p:nvSpPr>
          <p:spPr>
            <a:xfrm>
              <a:off x="1908175" y="3032125"/>
              <a:ext cx="658813" cy="290513"/>
            </a:xfrm>
            <a:custGeom>
              <a:avLst/>
              <a:gdLst/>
              <a:ahLst/>
              <a:cxnLst/>
              <a:rect l="l" t="t" r="r" b="b"/>
              <a:pathLst>
                <a:path w="361" h="225" extrusionOk="0">
                  <a:moveTo>
                    <a:pt x="0" y="0"/>
                  </a:moveTo>
                  <a:lnTo>
                    <a:pt x="136" y="0"/>
                  </a:lnTo>
                  <a:lnTo>
                    <a:pt x="136" y="224"/>
                  </a:lnTo>
                  <a:lnTo>
                    <a:pt x="360"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 name="Google Shape;252;p20">
              <a:extLst>
                <a:ext uri="{FF2B5EF4-FFF2-40B4-BE49-F238E27FC236}">
                  <a16:creationId xmlns:a16="http://schemas.microsoft.com/office/drawing/2014/main" id="{61A996D4-7AB5-F3FE-6E15-F915B1E13A9C}"/>
                </a:ext>
              </a:extLst>
            </p:cNvPr>
            <p:cNvCxnSpPr/>
            <p:nvPr/>
          </p:nvCxnSpPr>
          <p:spPr>
            <a:xfrm>
              <a:off x="2563813" y="3032125"/>
              <a:ext cx="0" cy="301625"/>
            </a:xfrm>
            <a:prstGeom prst="straightConnector1">
              <a:avLst/>
            </a:prstGeom>
            <a:noFill/>
            <a:ln w="25400" cap="flat" cmpd="sng">
              <a:solidFill>
                <a:srgbClr val="000000"/>
              </a:solidFill>
              <a:prstDash val="solid"/>
              <a:round/>
              <a:headEnd type="none" w="med" len="med"/>
              <a:tailEnd type="none" w="med" len="med"/>
            </a:ln>
          </p:spPr>
        </p:cxnSp>
        <p:sp>
          <p:nvSpPr>
            <p:cNvPr id="6" name="Google Shape;253;p20">
              <a:extLst>
                <a:ext uri="{FF2B5EF4-FFF2-40B4-BE49-F238E27FC236}">
                  <a16:creationId xmlns:a16="http://schemas.microsoft.com/office/drawing/2014/main" id="{47978DD8-73E6-ADA3-ACE4-C7DA18230E64}"/>
                </a:ext>
              </a:extLst>
            </p:cNvPr>
            <p:cNvSpPr/>
            <p:nvPr/>
          </p:nvSpPr>
          <p:spPr>
            <a:xfrm>
              <a:off x="2097088" y="3327400"/>
              <a:ext cx="489046"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Start</a:t>
              </a:r>
            </a:p>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 name="Google Shape;254;p20">
              <a:extLst>
                <a:ext uri="{FF2B5EF4-FFF2-40B4-BE49-F238E27FC236}">
                  <a16:creationId xmlns:a16="http://schemas.microsoft.com/office/drawing/2014/main" id="{303C2518-6DCE-C333-B7E3-F21EAA02727E}"/>
                </a:ext>
              </a:extLst>
            </p:cNvPr>
            <p:cNvCxnSpPr/>
            <p:nvPr/>
          </p:nvCxnSpPr>
          <p:spPr>
            <a:xfrm>
              <a:off x="2163763" y="3392488"/>
              <a:ext cx="0" cy="215900"/>
            </a:xfrm>
            <a:prstGeom prst="straightConnector1">
              <a:avLst/>
            </a:prstGeom>
            <a:noFill/>
            <a:ln w="25400" cap="flat" cmpd="sng">
              <a:solidFill>
                <a:srgbClr val="000000"/>
              </a:solidFill>
              <a:prstDash val="solid"/>
              <a:round/>
              <a:headEnd type="none" w="med" len="med"/>
              <a:tailEnd type="none" w="med" len="med"/>
            </a:ln>
          </p:spPr>
        </p:cxnSp>
        <p:cxnSp>
          <p:nvCxnSpPr>
            <p:cNvPr id="8" name="Google Shape;255;p20">
              <a:extLst>
                <a:ext uri="{FF2B5EF4-FFF2-40B4-BE49-F238E27FC236}">
                  <a16:creationId xmlns:a16="http://schemas.microsoft.com/office/drawing/2014/main" id="{80662FA2-E695-36FD-15DE-891A1B25A0CE}"/>
                </a:ext>
              </a:extLst>
            </p:cNvPr>
            <p:cNvCxnSpPr/>
            <p:nvPr/>
          </p:nvCxnSpPr>
          <p:spPr>
            <a:xfrm>
              <a:off x="2571750" y="3392488"/>
              <a:ext cx="0" cy="215900"/>
            </a:xfrm>
            <a:prstGeom prst="straightConnector1">
              <a:avLst/>
            </a:prstGeom>
            <a:noFill/>
            <a:ln w="25400" cap="flat" cmpd="sng">
              <a:solidFill>
                <a:srgbClr val="000000"/>
              </a:solidFill>
              <a:prstDash val="solid"/>
              <a:round/>
              <a:headEnd type="none" w="med" len="med"/>
              <a:tailEnd type="none" w="med" len="med"/>
            </a:ln>
          </p:spPr>
        </p:cxnSp>
        <p:sp>
          <p:nvSpPr>
            <p:cNvPr id="9" name="Google Shape;256;p20">
              <a:extLst>
                <a:ext uri="{FF2B5EF4-FFF2-40B4-BE49-F238E27FC236}">
                  <a16:creationId xmlns:a16="http://schemas.microsoft.com/office/drawing/2014/main" id="{9593C45B-B4FD-66DF-1203-4AE7F463C6B9}"/>
                </a:ext>
              </a:extLst>
            </p:cNvPr>
            <p:cNvSpPr/>
            <p:nvPr/>
          </p:nvSpPr>
          <p:spPr>
            <a:xfrm>
              <a:off x="2563813" y="3032125"/>
              <a:ext cx="2073275" cy="290513"/>
            </a:xfrm>
            <a:custGeom>
              <a:avLst/>
              <a:gdLst/>
              <a:ahLst/>
              <a:cxnLst/>
              <a:rect l="l" t="t" r="r" b="b"/>
              <a:pathLst>
                <a:path w="1137" h="225" extrusionOk="0">
                  <a:moveTo>
                    <a:pt x="0" y="0"/>
                  </a:moveTo>
                  <a:lnTo>
                    <a:pt x="456" y="0"/>
                  </a:lnTo>
                  <a:lnTo>
                    <a:pt x="456" y="224"/>
                  </a:lnTo>
                  <a:lnTo>
                    <a:pt x="1136"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 name="Google Shape;257;p20">
              <a:extLst>
                <a:ext uri="{FF2B5EF4-FFF2-40B4-BE49-F238E27FC236}">
                  <a16:creationId xmlns:a16="http://schemas.microsoft.com/office/drawing/2014/main" id="{AB11A9BB-3B1F-2889-E4ED-AAAA8467E04F}"/>
                </a:ext>
              </a:extLst>
            </p:cNvPr>
            <p:cNvCxnSpPr/>
            <p:nvPr/>
          </p:nvCxnSpPr>
          <p:spPr>
            <a:xfrm>
              <a:off x="4635500" y="3032125"/>
              <a:ext cx="0" cy="307975"/>
            </a:xfrm>
            <a:prstGeom prst="straightConnector1">
              <a:avLst/>
            </a:prstGeom>
            <a:noFill/>
            <a:ln w="25400" cap="flat" cmpd="sng">
              <a:solidFill>
                <a:srgbClr val="000000"/>
              </a:solidFill>
              <a:prstDash val="solid"/>
              <a:round/>
              <a:headEnd type="none" w="med" len="med"/>
              <a:tailEnd type="none" w="med" len="med"/>
            </a:ln>
          </p:spPr>
        </p:cxnSp>
        <p:sp>
          <p:nvSpPr>
            <p:cNvPr id="11" name="Google Shape;258;p20">
              <a:extLst>
                <a:ext uri="{FF2B5EF4-FFF2-40B4-BE49-F238E27FC236}">
                  <a16:creationId xmlns:a16="http://schemas.microsoft.com/office/drawing/2014/main" id="{BD327D6F-FEEE-1E81-72ED-D2194E3923E1}"/>
                </a:ext>
              </a:extLst>
            </p:cNvPr>
            <p:cNvSpPr/>
            <p:nvPr/>
          </p:nvSpPr>
          <p:spPr>
            <a:xfrm>
              <a:off x="4635500" y="3032125"/>
              <a:ext cx="833438" cy="290513"/>
            </a:xfrm>
            <a:custGeom>
              <a:avLst/>
              <a:gdLst/>
              <a:ahLst/>
              <a:cxnLst/>
              <a:rect l="l" t="t" r="r" b="b"/>
              <a:pathLst>
                <a:path w="457" h="225" extrusionOk="0">
                  <a:moveTo>
                    <a:pt x="0" y="0"/>
                  </a:moveTo>
                  <a:lnTo>
                    <a:pt x="224" y="0"/>
                  </a:lnTo>
                  <a:lnTo>
                    <a:pt x="224" y="224"/>
                  </a:lnTo>
                  <a:lnTo>
                    <a:pt x="456"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 name="Google Shape;259;p20">
              <a:extLst>
                <a:ext uri="{FF2B5EF4-FFF2-40B4-BE49-F238E27FC236}">
                  <a16:creationId xmlns:a16="http://schemas.microsoft.com/office/drawing/2014/main" id="{F693796F-ECF6-5BD8-7E90-CF07B1B780D6}"/>
                </a:ext>
              </a:extLst>
            </p:cNvPr>
            <p:cNvCxnSpPr/>
            <p:nvPr/>
          </p:nvCxnSpPr>
          <p:spPr>
            <a:xfrm>
              <a:off x="5467350" y="3032125"/>
              <a:ext cx="0" cy="293688"/>
            </a:xfrm>
            <a:prstGeom prst="straightConnector1">
              <a:avLst/>
            </a:prstGeom>
            <a:noFill/>
            <a:ln w="25400" cap="flat" cmpd="sng">
              <a:solidFill>
                <a:srgbClr val="000000"/>
              </a:solidFill>
              <a:prstDash val="solid"/>
              <a:round/>
              <a:headEnd type="none" w="med" len="med"/>
              <a:tailEnd type="none" w="med" len="med"/>
            </a:ln>
          </p:spPr>
        </p:cxnSp>
        <p:cxnSp>
          <p:nvCxnSpPr>
            <p:cNvPr id="13" name="Google Shape;260;p20">
              <a:extLst>
                <a:ext uri="{FF2B5EF4-FFF2-40B4-BE49-F238E27FC236}">
                  <a16:creationId xmlns:a16="http://schemas.microsoft.com/office/drawing/2014/main" id="{B4D825CE-0296-1CEC-4B80-C0221D32D6AA}"/>
                </a:ext>
              </a:extLst>
            </p:cNvPr>
            <p:cNvCxnSpPr/>
            <p:nvPr/>
          </p:nvCxnSpPr>
          <p:spPr>
            <a:xfrm>
              <a:off x="5467350" y="3032125"/>
              <a:ext cx="1223963" cy="0"/>
            </a:xfrm>
            <a:prstGeom prst="straightConnector1">
              <a:avLst/>
            </a:prstGeom>
            <a:noFill/>
            <a:ln w="25400" cap="flat" cmpd="sng">
              <a:solidFill>
                <a:srgbClr val="000000"/>
              </a:solidFill>
              <a:prstDash val="solid"/>
              <a:round/>
              <a:headEnd type="none" w="med" len="med"/>
              <a:tailEnd type="none" w="med" len="med"/>
            </a:ln>
          </p:spPr>
        </p:cxnSp>
        <p:sp>
          <p:nvSpPr>
            <p:cNvPr id="14" name="Google Shape;261;p20">
              <a:extLst>
                <a:ext uri="{FF2B5EF4-FFF2-40B4-BE49-F238E27FC236}">
                  <a16:creationId xmlns:a16="http://schemas.microsoft.com/office/drawing/2014/main" id="{0F62E192-5444-004D-9B2B-7CFE130299D3}"/>
                </a:ext>
              </a:extLst>
            </p:cNvPr>
            <p:cNvSpPr/>
            <p:nvPr/>
          </p:nvSpPr>
          <p:spPr>
            <a:xfrm>
              <a:off x="6016625" y="3308350"/>
              <a:ext cx="473016"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Stop</a:t>
              </a:r>
            </a:p>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 name="Google Shape;262;p20">
              <a:extLst>
                <a:ext uri="{FF2B5EF4-FFF2-40B4-BE49-F238E27FC236}">
                  <a16:creationId xmlns:a16="http://schemas.microsoft.com/office/drawing/2014/main" id="{44430549-EF21-9415-EE08-642DC6DF6899}"/>
                </a:ext>
              </a:extLst>
            </p:cNvPr>
            <p:cNvSpPr/>
            <p:nvPr/>
          </p:nvSpPr>
          <p:spPr>
            <a:xfrm>
              <a:off x="6061075" y="3460750"/>
              <a:ext cx="41838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bits</a:t>
              </a:r>
            </a:p>
          </p:txBody>
        </p:sp>
        <p:cxnSp>
          <p:nvCxnSpPr>
            <p:cNvPr id="16" name="Google Shape;263;p20">
              <a:extLst>
                <a:ext uri="{FF2B5EF4-FFF2-40B4-BE49-F238E27FC236}">
                  <a16:creationId xmlns:a16="http://schemas.microsoft.com/office/drawing/2014/main" id="{D33A79DB-8A32-2B95-79EF-7B44CB533CAC}"/>
                </a:ext>
              </a:extLst>
            </p:cNvPr>
            <p:cNvCxnSpPr/>
            <p:nvPr/>
          </p:nvCxnSpPr>
          <p:spPr>
            <a:xfrm>
              <a:off x="5881688" y="3392488"/>
              <a:ext cx="0" cy="215900"/>
            </a:xfrm>
            <a:prstGeom prst="straightConnector1">
              <a:avLst/>
            </a:prstGeom>
            <a:noFill/>
            <a:ln w="25400" cap="flat" cmpd="sng">
              <a:solidFill>
                <a:srgbClr val="000000"/>
              </a:solidFill>
              <a:prstDash val="solid"/>
              <a:round/>
              <a:headEnd type="none" w="med" len="med"/>
              <a:tailEnd type="none" w="med" len="med"/>
            </a:ln>
          </p:spPr>
        </p:cxnSp>
        <p:cxnSp>
          <p:nvCxnSpPr>
            <p:cNvPr id="17" name="Google Shape;264;p20">
              <a:extLst>
                <a:ext uri="{FF2B5EF4-FFF2-40B4-BE49-F238E27FC236}">
                  <a16:creationId xmlns:a16="http://schemas.microsoft.com/office/drawing/2014/main" id="{7FAD0960-4007-3C74-B46A-E118E4C87AA1}"/>
                </a:ext>
              </a:extLst>
            </p:cNvPr>
            <p:cNvCxnSpPr/>
            <p:nvPr/>
          </p:nvCxnSpPr>
          <p:spPr>
            <a:xfrm>
              <a:off x="6715125" y="3392488"/>
              <a:ext cx="0" cy="215900"/>
            </a:xfrm>
            <a:prstGeom prst="straightConnector1">
              <a:avLst/>
            </a:prstGeom>
            <a:noFill/>
            <a:ln w="25400" cap="flat" cmpd="sng">
              <a:solidFill>
                <a:srgbClr val="000000"/>
              </a:solidFill>
              <a:prstDash val="solid"/>
              <a:round/>
              <a:headEnd type="none" w="med" len="med"/>
              <a:tailEnd type="none" w="med" len="med"/>
            </a:ln>
          </p:spPr>
        </p:cxnSp>
        <p:sp>
          <p:nvSpPr>
            <p:cNvPr id="18" name="Google Shape;265;p20">
              <a:extLst>
                <a:ext uri="{FF2B5EF4-FFF2-40B4-BE49-F238E27FC236}">
                  <a16:creationId xmlns:a16="http://schemas.microsoft.com/office/drawing/2014/main" id="{11A26148-D837-4E9A-86FE-861C16B51D05}"/>
                </a:ext>
              </a:extLst>
            </p:cNvPr>
            <p:cNvSpPr/>
            <p:nvPr/>
          </p:nvSpPr>
          <p:spPr>
            <a:xfrm>
              <a:off x="3467100" y="3379788"/>
              <a:ext cx="1067153"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Character bits</a:t>
              </a:r>
            </a:p>
          </p:txBody>
        </p:sp>
        <p:sp>
          <p:nvSpPr>
            <p:cNvPr id="19" name="Google Shape;266;p20">
              <a:extLst>
                <a:ext uri="{FF2B5EF4-FFF2-40B4-BE49-F238E27FC236}">
                  <a16:creationId xmlns:a16="http://schemas.microsoft.com/office/drawing/2014/main" id="{EE69EE52-4447-6E13-32B2-C44D4FED42CD}"/>
                </a:ext>
              </a:extLst>
            </p:cNvPr>
            <p:cNvSpPr/>
            <p:nvPr/>
          </p:nvSpPr>
          <p:spPr>
            <a:xfrm>
              <a:off x="2571750" y="3468688"/>
              <a:ext cx="138113" cy="77787"/>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 name="Google Shape;267;p20">
              <a:extLst>
                <a:ext uri="{FF2B5EF4-FFF2-40B4-BE49-F238E27FC236}">
                  <a16:creationId xmlns:a16="http://schemas.microsoft.com/office/drawing/2014/main" id="{69FF80DD-F1AD-34EC-F746-AB4162B9FE67}"/>
                </a:ext>
              </a:extLst>
            </p:cNvPr>
            <p:cNvCxnSpPr/>
            <p:nvPr/>
          </p:nvCxnSpPr>
          <p:spPr>
            <a:xfrm>
              <a:off x="2695575" y="3500438"/>
              <a:ext cx="773113" cy="0"/>
            </a:xfrm>
            <a:prstGeom prst="straightConnector1">
              <a:avLst/>
            </a:prstGeom>
            <a:noFill/>
            <a:ln w="25400" cap="flat" cmpd="sng">
              <a:solidFill>
                <a:srgbClr val="000000"/>
              </a:solidFill>
              <a:prstDash val="solid"/>
              <a:round/>
              <a:headEnd type="none" w="med" len="med"/>
              <a:tailEnd type="none" w="med" len="med"/>
            </a:ln>
          </p:spPr>
        </p:cxnSp>
        <p:sp>
          <p:nvSpPr>
            <p:cNvPr id="21" name="Google Shape;268;p20">
              <a:extLst>
                <a:ext uri="{FF2B5EF4-FFF2-40B4-BE49-F238E27FC236}">
                  <a16:creationId xmlns:a16="http://schemas.microsoft.com/office/drawing/2014/main" id="{C5333CB9-C8F0-C9BF-2CCD-74E675B557E2}"/>
                </a:ext>
              </a:extLst>
            </p:cNvPr>
            <p:cNvSpPr/>
            <p:nvPr/>
          </p:nvSpPr>
          <p:spPr>
            <a:xfrm>
              <a:off x="5745163" y="3459163"/>
              <a:ext cx="139700"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2" name="Google Shape;269;p20">
              <a:extLst>
                <a:ext uri="{FF2B5EF4-FFF2-40B4-BE49-F238E27FC236}">
                  <a16:creationId xmlns:a16="http://schemas.microsoft.com/office/drawing/2014/main" id="{B556AA88-85E1-6043-7D42-E63894EC6982}"/>
                </a:ext>
              </a:extLst>
            </p:cNvPr>
            <p:cNvCxnSpPr/>
            <p:nvPr/>
          </p:nvCxnSpPr>
          <p:spPr>
            <a:xfrm>
              <a:off x="4819650" y="3490913"/>
              <a:ext cx="933450" cy="0"/>
            </a:xfrm>
            <a:prstGeom prst="straightConnector1">
              <a:avLst/>
            </a:prstGeom>
            <a:noFill/>
            <a:ln w="25400" cap="flat" cmpd="sng">
              <a:solidFill>
                <a:srgbClr val="000000"/>
              </a:solidFill>
              <a:prstDash val="solid"/>
              <a:round/>
              <a:headEnd type="none" w="med" len="med"/>
              <a:tailEnd type="none" w="med" len="med"/>
            </a:ln>
          </p:spPr>
        </p:cxnSp>
        <p:sp>
          <p:nvSpPr>
            <p:cNvPr id="23" name="Google Shape;270;p20">
              <a:extLst>
                <a:ext uri="{FF2B5EF4-FFF2-40B4-BE49-F238E27FC236}">
                  <a16:creationId xmlns:a16="http://schemas.microsoft.com/office/drawing/2014/main" id="{B34AEB68-50EF-8285-9759-74BADA2D4D8F}"/>
                </a:ext>
              </a:extLst>
            </p:cNvPr>
            <p:cNvSpPr/>
            <p:nvPr/>
          </p:nvSpPr>
          <p:spPr>
            <a:xfrm>
              <a:off x="5881688" y="3459163"/>
              <a:ext cx="139700" cy="77787"/>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4" name="Google Shape;271;p20">
              <a:extLst>
                <a:ext uri="{FF2B5EF4-FFF2-40B4-BE49-F238E27FC236}">
                  <a16:creationId xmlns:a16="http://schemas.microsoft.com/office/drawing/2014/main" id="{755B5743-90EC-2793-3629-5E904EDA08B0}"/>
                </a:ext>
              </a:extLst>
            </p:cNvPr>
            <p:cNvCxnSpPr/>
            <p:nvPr/>
          </p:nvCxnSpPr>
          <p:spPr>
            <a:xfrm>
              <a:off x="6005513" y="3490913"/>
              <a:ext cx="103187" cy="0"/>
            </a:xfrm>
            <a:prstGeom prst="straightConnector1">
              <a:avLst/>
            </a:prstGeom>
            <a:noFill/>
            <a:ln w="25400" cap="flat" cmpd="sng">
              <a:solidFill>
                <a:srgbClr val="000000"/>
              </a:solidFill>
              <a:prstDash val="solid"/>
              <a:round/>
              <a:headEnd type="none" w="med" len="med"/>
              <a:tailEnd type="none" w="med" len="med"/>
            </a:ln>
          </p:spPr>
        </p:cxnSp>
        <p:sp>
          <p:nvSpPr>
            <p:cNvPr id="25" name="Google Shape;272;p20">
              <a:extLst>
                <a:ext uri="{FF2B5EF4-FFF2-40B4-BE49-F238E27FC236}">
                  <a16:creationId xmlns:a16="http://schemas.microsoft.com/office/drawing/2014/main" id="{0013B6A3-24E9-793E-2FFA-7F8C566A3EB4}"/>
                </a:ext>
              </a:extLst>
            </p:cNvPr>
            <p:cNvSpPr/>
            <p:nvPr/>
          </p:nvSpPr>
          <p:spPr>
            <a:xfrm>
              <a:off x="6588125" y="3459163"/>
              <a:ext cx="138113"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 name="Google Shape;273;p20">
              <a:extLst>
                <a:ext uri="{FF2B5EF4-FFF2-40B4-BE49-F238E27FC236}">
                  <a16:creationId xmlns:a16="http://schemas.microsoft.com/office/drawing/2014/main" id="{ACF15B23-9AE9-D08F-15BB-FFDDCE449B64}"/>
                </a:ext>
              </a:extLst>
            </p:cNvPr>
            <p:cNvCxnSpPr/>
            <p:nvPr/>
          </p:nvCxnSpPr>
          <p:spPr>
            <a:xfrm>
              <a:off x="6483350" y="3490913"/>
              <a:ext cx="123825" cy="0"/>
            </a:xfrm>
            <a:prstGeom prst="straightConnector1">
              <a:avLst/>
            </a:prstGeom>
            <a:noFill/>
            <a:ln w="25400" cap="flat" cmpd="sng">
              <a:solidFill>
                <a:srgbClr val="000000"/>
              </a:solidFill>
              <a:prstDash val="solid"/>
              <a:round/>
              <a:headEnd type="none" w="med" len="med"/>
              <a:tailEnd type="none" w="med" len="med"/>
            </a:ln>
          </p:spPr>
        </p:cxnSp>
        <p:sp>
          <p:nvSpPr>
            <p:cNvPr id="27" name="Google Shape;274;p20">
              <a:extLst>
                <a:ext uri="{FF2B5EF4-FFF2-40B4-BE49-F238E27FC236}">
                  <a16:creationId xmlns:a16="http://schemas.microsoft.com/office/drawing/2014/main" id="{8DE3E290-8DC6-E0A1-171E-A465D07E708C}"/>
                </a:ext>
              </a:extLst>
            </p:cNvPr>
            <p:cNvSpPr/>
            <p:nvPr/>
          </p:nvSpPr>
          <p:spPr>
            <a:xfrm>
              <a:off x="2633663"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p>
          </p:txBody>
        </p:sp>
        <p:sp>
          <p:nvSpPr>
            <p:cNvPr id="28" name="Google Shape;275;p20">
              <a:extLst>
                <a:ext uri="{FF2B5EF4-FFF2-40B4-BE49-F238E27FC236}">
                  <a16:creationId xmlns:a16="http://schemas.microsoft.com/office/drawing/2014/main" id="{34133161-ED96-C2BB-FCBD-6510A879F7D4}"/>
                </a:ext>
              </a:extLst>
            </p:cNvPr>
            <p:cNvSpPr/>
            <p:nvPr/>
          </p:nvSpPr>
          <p:spPr>
            <a:xfrm>
              <a:off x="3043238"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p>
          </p:txBody>
        </p:sp>
        <p:sp>
          <p:nvSpPr>
            <p:cNvPr id="29" name="Google Shape;276;p20">
              <a:extLst>
                <a:ext uri="{FF2B5EF4-FFF2-40B4-BE49-F238E27FC236}">
                  <a16:creationId xmlns:a16="http://schemas.microsoft.com/office/drawing/2014/main" id="{AE2F9126-0194-546E-5969-E4E75246EF88}"/>
                </a:ext>
              </a:extLst>
            </p:cNvPr>
            <p:cNvSpPr/>
            <p:nvPr/>
          </p:nvSpPr>
          <p:spPr>
            <a:xfrm>
              <a:off x="3467100"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p>
          </p:txBody>
        </p:sp>
        <p:sp>
          <p:nvSpPr>
            <p:cNvPr id="30" name="Google Shape;277;p20">
              <a:extLst>
                <a:ext uri="{FF2B5EF4-FFF2-40B4-BE49-F238E27FC236}">
                  <a16:creationId xmlns:a16="http://schemas.microsoft.com/office/drawing/2014/main" id="{04CF8C92-8262-D7D8-6049-485F696C4A95}"/>
                </a:ext>
              </a:extLst>
            </p:cNvPr>
            <p:cNvSpPr/>
            <p:nvPr/>
          </p:nvSpPr>
          <p:spPr>
            <a:xfrm>
              <a:off x="3875088"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p>
          </p:txBody>
        </p:sp>
        <p:sp>
          <p:nvSpPr>
            <p:cNvPr id="31" name="Google Shape;278;p20">
              <a:extLst>
                <a:ext uri="{FF2B5EF4-FFF2-40B4-BE49-F238E27FC236}">
                  <a16:creationId xmlns:a16="http://schemas.microsoft.com/office/drawing/2014/main" id="{E36828A3-27CD-AFEE-7440-357F64419267}"/>
                </a:ext>
              </a:extLst>
            </p:cNvPr>
            <p:cNvSpPr/>
            <p:nvPr/>
          </p:nvSpPr>
          <p:spPr>
            <a:xfrm>
              <a:off x="4298950"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p>
          </p:txBody>
        </p:sp>
        <p:sp>
          <p:nvSpPr>
            <p:cNvPr id="32" name="Google Shape;279;p20">
              <a:extLst>
                <a:ext uri="{FF2B5EF4-FFF2-40B4-BE49-F238E27FC236}">
                  <a16:creationId xmlns:a16="http://schemas.microsoft.com/office/drawing/2014/main" id="{4CA48E2B-D0DC-88A2-4550-A2FE93FA7EAF}"/>
                </a:ext>
              </a:extLst>
            </p:cNvPr>
            <p:cNvSpPr/>
            <p:nvPr/>
          </p:nvSpPr>
          <p:spPr>
            <a:xfrm>
              <a:off x="4691063"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p>
          </p:txBody>
        </p:sp>
        <p:sp>
          <p:nvSpPr>
            <p:cNvPr id="33" name="Google Shape;280;p20">
              <a:extLst>
                <a:ext uri="{FF2B5EF4-FFF2-40B4-BE49-F238E27FC236}">
                  <a16:creationId xmlns:a16="http://schemas.microsoft.com/office/drawing/2014/main" id="{6099F109-03F3-CDD5-5772-6ADE87D5090C}"/>
                </a:ext>
              </a:extLst>
            </p:cNvPr>
            <p:cNvSpPr/>
            <p:nvPr/>
          </p:nvSpPr>
          <p:spPr>
            <a:xfrm>
              <a:off x="5114925"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p>
          </p:txBody>
        </p:sp>
        <p:sp>
          <p:nvSpPr>
            <p:cNvPr id="34" name="Google Shape;281;p20">
              <a:extLst>
                <a:ext uri="{FF2B5EF4-FFF2-40B4-BE49-F238E27FC236}">
                  <a16:creationId xmlns:a16="http://schemas.microsoft.com/office/drawing/2014/main" id="{C1BEF3FE-6ECB-04DB-7EDB-0AB5DA7831AF}"/>
                </a:ext>
              </a:extLst>
            </p:cNvPr>
            <p:cNvSpPr/>
            <p:nvPr/>
          </p:nvSpPr>
          <p:spPr>
            <a:xfrm>
              <a:off x="5524500"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p>
          </p:txBody>
        </p:sp>
      </p:grpSp>
      <p:sp>
        <p:nvSpPr>
          <p:cNvPr id="35" name="Slide Number Placeholder 34">
            <a:extLst>
              <a:ext uri="{FF2B5EF4-FFF2-40B4-BE49-F238E27FC236}">
                <a16:creationId xmlns:a16="http://schemas.microsoft.com/office/drawing/2014/main" id="{1092E9F9-E69E-55C6-0DEE-CE040905EB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8831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20"/>
          <p:cNvSpPr txBox="1"/>
          <p:nvPr/>
        </p:nvSpPr>
        <p:spPr>
          <a:xfrm>
            <a:off x="0" y="118636"/>
            <a:ext cx="64896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Example:-Asynchronous Serial Transfer</a:t>
            </a:r>
          </a:p>
        </p:txBody>
      </p:sp>
      <p:sp>
        <p:nvSpPr>
          <p:cNvPr id="3" name="TextBox 2">
            <a:extLst>
              <a:ext uri="{FF2B5EF4-FFF2-40B4-BE49-F238E27FC236}">
                <a16:creationId xmlns:a16="http://schemas.microsoft.com/office/drawing/2014/main" id="{B3075F92-E658-8F39-FAEE-75CE96D071FC}"/>
              </a:ext>
            </a:extLst>
          </p:cNvPr>
          <p:cNvSpPr txBox="1"/>
          <p:nvPr/>
        </p:nvSpPr>
        <p:spPr>
          <a:xfrm>
            <a:off x="612475" y="1228397"/>
            <a:ext cx="7919049" cy="4401205"/>
          </a:xfrm>
          <a:prstGeom prst="rect">
            <a:avLst/>
          </a:prstGeom>
          <a:noFill/>
        </p:spPr>
        <p:txBody>
          <a:bodyPr wrap="square">
            <a:spAutoFit/>
          </a:bodyPr>
          <a:lstStyle/>
          <a:p>
            <a:pPr algn="just"/>
            <a:r>
              <a:rPr lang="en-IN" sz="2000" b="0" i="0" u="none" strike="noStrike" baseline="0" dirty="0">
                <a:latin typeface="Times New Roman" panose="02020603050405020304" pitchFamily="18" charset="0"/>
                <a:cs typeface="Times New Roman" panose="02020603050405020304" pitchFamily="18" charset="0"/>
              </a:rPr>
              <a:t>Consider the serial transmission of a terminal whose </a:t>
            </a:r>
            <a:r>
              <a:rPr lang="en-IN" sz="2000" b="1" i="0" u="none" strike="noStrike" baseline="0" dirty="0">
                <a:latin typeface="Times New Roman" panose="02020603050405020304" pitchFamily="18" charset="0"/>
                <a:cs typeface="Times New Roman" panose="02020603050405020304" pitchFamily="18" charset="0"/>
              </a:rPr>
              <a:t>transfer rate is 10 characters per second</a:t>
            </a:r>
            <a:r>
              <a:rPr lang="en-IN" sz="2000" b="0" i="0" u="none" strike="noStrike" baseline="0" dirty="0">
                <a:latin typeface="Times New Roman" panose="02020603050405020304" pitchFamily="18" charset="0"/>
                <a:cs typeface="Times New Roman" panose="02020603050405020304" pitchFamily="18" charset="0"/>
              </a:rPr>
              <a:t>. Each transmitted character consist of a </a:t>
            </a:r>
            <a:r>
              <a:rPr lang="en-IN" sz="2000" b="1" i="0" u="none" strike="noStrike" baseline="0" dirty="0">
                <a:latin typeface="Times New Roman" panose="02020603050405020304" pitchFamily="18" charset="0"/>
                <a:cs typeface="Times New Roman" panose="02020603050405020304" pitchFamily="18" charset="0"/>
              </a:rPr>
              <a:t>start bit, eight information bits, and two stop bits, for a total of 11 bits</a:t>
            </a:r>
            <a:r>
              <a:rPr lang="en-IN" sz="2000" b="0" i="0" u="none" strike="noStrike" baseline="0" dirty="0">
                <a:latin typeface="Times New Roman" panose="02020603050405020304" pitchFamily="18" charset="0"/>
                <a:cs typeface="Times New Roman" panose="02020603050405020304" pitchFamily="18" charset="0"/>
              </a:rPr>
              <a:t>. Ten characters per second means that each character takes 0.1 s for transfer. Since there are 11 bits to be transmitted, it follows that the </a:t>
            </a:r>
            <a:r>
              <a:rPr lang="en-IN" sz="2000" b="1" i="0" u="none" strike="noStrike" baseline="0" dirty="0">
                <a:latin typeface="Times New Roman" panose="02020603050405020304" pitchFamily="18" charset="0"/>
                <a:cs typeface="Times New Roman" panose="02020603050405020304" pitchFamily="18" charset="0"/>
              </a:rPr>
              <a:t>bit time is 9.09 </a:t>
            </a:r>
            <a:r>
              <a:rPr lang="en-IN" sz="2000" b="1" i="0" u="none" strike="noStrike" baseline="0" dirty="0" err="1">
                <a:latin typeface="Times New Roman" panose="02020603050405020304" pitchFamily="18" charset="0"/>
                <a:cs typeface="Times New Roman" panose="02020603050405020304" pitchFamily="18" charset="0"/>
              </a:rPr>
              <a:t>ms</a:t>
            </a:r>
            <a:r>
              <a:rPr lang="en-IN" sz="2000" b="1" i="0" u="none" strike="noStrike" baseline="0" dirty="0">
                <a:latin typeface="Times New Roman" panose="02020603050405020304" pitchFamily="18" charset="0"/>
                <a:cs typeface="Times New Roman" panose="02020603050405020304" pitchFamily="18" charset="0"/>
              </a:rPr>
              <a:t> (0.1s/11 bits)</a:t>
            </a:r>
            <a:r>
              <a:rPr lang="en-IN" sz="2000" b="0" i="0" u="none" strike="noStrike" baseline="0" dirty="0">
                <a:latin typeface="Times New Roman" panose="02020603050405020304" pitchFamily="18" charset="0"/>
                <a:cs typeface="Times New Roman" panose="02020603050405020304" pitchFamily="18" charset="0"/>
              </a:rPr>
              <a:t>. The baud rate is defined as the rate at which serial information is transmitted and is equivalent to the </a:t>
            </a:r>
            <a:r>
              <a:rPr lang="en-IN" sz="2000" b="1" i="0" u="none" strike="noStrike" baseline="0" dirty="0">
                <a:latin typeface="Times New Roman" panose="02020603050405020304" pitchFamily="18" charset="0"/>
                <a:cs typeface="Times New Roman" panose="02020603050405020304" pitchFamily="18" charset="0"/>
              </a:rPr>
              <a:t>data transfer in bits per second</a:t>
            </a:r>
            <a:r>
              <a:rPr lang="en-IN" sz="2000" b="0" i="0" u="none" strike="noStrike" baseline="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Determine the baud rate of serial transmission for transfer of 10 characters per second with an 11-bit format.</a:t>
            </a:r>
          </a:p>
          <a:p>
            <a:pPr algn="just"/>
            <a:endParaRPr lang="en-IN" sz="2000" dirty="0">
              <a:latin typeface="Times New Roman" panose="02020603050405020304" pitchFamily="18" charset="0"/>
              <a:cs typeface="Times New Roman" panose="02020603050405020304" pitchFamily="18" charset="0"/>
            </a:endParaRPr>
          </a:p>
          <a:p>
            <a:pPr algn="just"/>
            <a:r>
              <a:rPr lang="en-IN" sz="2000" b="1" i="0" u="none" strike="noStrike" baseline="0" dirty="0">
                <a:latin typeface="Times New Roman" panose="02020603050405020304" pitchFamily="18" charset="0"/>
                <a:cs typeface="Times New Roman" panose="02020603050405020304" pitchFamily="18" charset="0"/>
              </a:rPr>
              <a:t>110 baud.</a:t>
            </a:r>
          </a:p>
          <a:p>
            <a:pPr algn="just"/>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855FF42-DDC4-C446-02FE-E81A7572D6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38275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2"/>
          <p:cNvSpPr txBox="1"/>
          <p:nvPr/>
        </p:nvSpPr>
        <p:spPr>
          <a:xfrm>
            <a:off x="-293298" y="-111571"/>
            <a:ext cx="6771736"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Universal Asynchronous Receiver Transmitter (UART)	</a:t>
            </a:r>
          </a:p>
        </p:txBody>
      </p:sp>
      <p:sp>
        <p:nvSpPr>
          <p:cNvPr id="393" name="Google Shape;393;p22"/>
          <p:cNvSpPr/>
          <p:nvPr/>
        </p:nvSpPr>
        <p:spPr>
          <a:xfrm>
            <a:off x="172528" y="842496"/>
            <a:ext cx="8867955" cy="5899051"/>
          </a:xfrm>
          <a:prstGeom prst="rect">
            <a:avLst/>
          </a:prstGeom>
          <a:noFill/>
          <a:ln>
            <a:noFill/>
          </a:ln>
        </p:spPr>
        <p:txBody>
          <a:bodyPr spcFirstLastPara="1" wrap="square" lIns="63500" tIns="25400" rIns="63500" bIns="25400" anchor="t" anchorCtr="0">
            <a:spAutoFit/>
          </a:bodyPr>
          <a:lstStyle/>
          <a:p>
            <a:pPr algn="just"/>
            <a:r>
              <a:rPr lang="en-IN" sz="2000" dirty="0">
                <a:latin typeface="Times New Roman" panose="02020603050405020304" pitchFamily="18" charset="0"/>
                <a:cs typeface="Times New Roman" panose="02020603050405020304" pitchFamily="18" charset="0"/>
              </a:rPr>
              <a:t>The block diagram of an asynchronous communication interface is shown in next slide. It functions as both a transmitter and a receiver.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interface is initialized for a particular mode of transfer by means of a control byte that is loaded into its </a:t>
            </a:r>
            <a:r>
              <a:rPr lang="en-IN" sz="2000" b="1" dirty="0">
                <a:latin typeface="Times New Roman" panose="02020603050405020304" pitchFamily="18" charset="0"/>
                <a:cs typeface="Times New Roman" panose="02020603050405020304" pitchFamily="18" charset="0"/>
              </a:rPr>
              <a:t>control register</a:t>
            </a:r>
            <a:r>
              <a:rPr lang="en-IN" sz="2000" dirty="0">
                <a:latin typeface="Times New Roman" panose="02020603050405020304" pitchFamily="18" charset="0"/>
                <a:cs typeface="Times New Roman" panose="02020603050405020304" pitchFamily="18" charset="0"/>
              </a:rPr>
              <a:t>. it defines certain parameters such as the baud rate to use, how many bits are in each character, whether to generate and check parity, and how many stop bits are appended to each character.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transmitter register</a:t>
            </a:r>
            <a:r>
              <a:rPr lang="en-IN" sz="2000" dirty="0">
                <a:latin typeface="Times New Roman" panose="02020603050405020304" pitchFamily="18" charset="0"/>
                <a:cs typeface="Times New Roman" panose="02020603050405020304" pitchFamily="18" charset="0"/>
              </a:rPr>
              <a:t> accepts a data byte from the CPU through the data bus. This byte is transferred to a </a:t>
            </a:r>
            <a:r>
              <a:rPr lang="en-IN" sz="2000" b="1" dirty="0">
                <a:latin typeface="Times New Roman" panose="02020603050405020304" pitchFamily="18" charset="0"/>
                <a:cs typeface="Times New Roman" panose="02020603050405020304" pitchFamily="18" charset="0"/>
              </a:rPr>
              <a:t>shift register</a:t>
            </a:r>
            <a:r>
              <a:rPr lang="en-IN" sz="2000" dirty="0">
                <a:latin typeface="Times New Roman" panose="02020603050405020304" pitchFamily="18" charset="0"/>
                <a:cs typeface="Times New Roman" panose="02020603050405020304" pitchFamily="18" charset="0"/>
              </a:rPr>
              <a:t> for serial transmission.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receiver portion receives serial information into another shift register, and when a complete data byte is accumulated, it is transferred to the receiver register.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CPU can select the receiver register to read the byte through the data bus.</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bits in the status register are used for input and output flags and for recording certain errors that may occur during the transmission. The CPU can read the status register to check the status of the flag bits and to determine if any errors have occurred.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chip select and the read and write control lines communicate with the CPU.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chip select (CS) input is used to select the interface through the address bus. </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register select (RS) is associated with the read (RD) and write (WR) controls. Two registers are write-only and two are read-only.</a:t>
            </a:r>
            <a:endParaRPr lang="en-US" sz="2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Slide Number Placeholder 1">
            <a:extLst>
              <a:ext uri="{FF2B5EF4-FFF2-40B4-BE49-F238E27FC236}">
                <a16:creationId xmlns:a16="http://schemas.microsoft.com/office/drawing/2014/main" id="{C1BF4FC5-3FD9-34F3-C24C-D798DA3400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2"/>
          <p:cNvSpPr txBox="1"/>
          <p:nvPr/>
        </p:nvSpPr>
        <p:spPr>
          <a:xfrm>
            <a:off x="-293298" y="-111571"/>
            <a:ext cx="6771736"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Universal Asynchronous Receiver Transmitter (UART)	</a:t>
            </a:r>
          </a:p>
        </p:txBody>
      </p:sp>
      <p:pic>
        <p:nvPicPr>
          <p:cNvPr id="3" name="Picture 2">
            <a:extLst>
              <a:ext uri="{FF2B5EF4-FFF2-40B4-BE49-F238E27FC236}">
                <a16:creationId xmlns:a16="http://schemas.microsoft.com/office/drawing/2014/main" id="{5C649950-8B1A-A9E8-58EF-09E44D1F2B49}"/>
              </a:ext>
            </a:extLst>
          </p:cNvPr>
          <p:cNvPicPr>
            <a:picLocks noChangeAspect="1"/>
          </p:cNvPicPr>
          <p:nvPr/>
        </p:nvPicPr>
        <p:blipFill>
          <a:blip r:embed="rId3"/>
          <a:stretch>
            <a:fillRect/>
          </a:stretch>
        </p:blipFill>
        <p:spPr>
          <a:xfrm>
            <a:off x="854014" y="1052423"/>
            <a:ext cx="6970143" cy="5149969"/>
          </a:xfrm>
          <a:prstGeom prst="rect">
            <a:avLst/>
          </a:prstGeom>
        </p:spPr>
      </p:pic>
      <p:sp>
        <p:nvSpPr>
          <p:cNvPr id="5" name="TextBox 4">
            <a:extLst>
              <a:ext uri="{FF2B5EF4-FFF2-40B4-BE49-F238E27FC236}">
                <a16:creationId xmlns:a16="http://schemas.microsoft.com/office/drawing/2014/main" id="{3CF99EB2-09DE-8024-642D-A77F2783E157}"/>
              </a:ext>
            </a:extLst>
          </p:cNvPr>
          <p:cNvSpPr txBox="1"/>
          <p:nvPr/>
        </p:nvSpPr>
        <p:spPr>
          <a:xfrm>
            <a:off x="1406106" y="6263464"/>
            <a:ext cx="5538158" cy="297710"/>
          </a:xfrm>
          <a:prstGeom prst="rect">
            <a:avLst/>
          </a:prstGeom>
          <a:noFill/>
        </p:spPr>
        <p:txBody>
          <a:bodyPr wrap="square">
            <a:spAutoFit/>
          </a:bodyPr>
          <a:lstStyle/>
          <a:p>
            <a:pPr marL="0" marR="0" lvl="0" indent="0" algn="l" rtl="0">
              <a:lnSpc>
                <a:spcPct val="101000"/>
              </a:lnSpc>
              <a:spcBef>
                <a:spcPts val="0"/>
              </a:spcBef>
              <a:spcAft>
                <a:spcPts val="0"/>
              </a:spcAft>
              <a:buNone/>
            </a:pPr>
            <a:r>
              <a:rPr lang="en-US" sz="1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Block diagram of a typical asynchronous communication interface</a:t>
            </a:r>
          </a:p>
        </p:txBody>
      </p:sp>
      <p:sp>
        <p:nvSpPr>
          <p:cNvPr id="2" name="Slide Number Placeholder 1">
            <a:extLst>
              <a:ext uri="{FF2B5EF4-FFF2-40B4-BE49-F238E27FC236}">
                <a16:creationId xmlns:a16="http://schemas.microsoft.com/office/drawing/2014/main" id="{B3AB34DA-0E30-AA08-9F8C-B5A247F5FB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9628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6269" y="809350"/>
            <a:ext cx="8197179" cy="6001643"/>
          </a:xfrm>
          <a:prstGeom prst="rect">
            <a:avLst/>
          </a:prstGeom>
          <a:noFill/>
        </p:spPr>
        <p:txBody>
          <a:bodyPr wrap="square" rtlCol="0" anchor="t">
            <a:spAutoFit/>
          </a:bodyPr>
          <a:lstStyle/>
          <a:p>
            <a:pPr algn="just"/>
            <a:r>
              <a:rPr lang="en-IN" sz="2400" b="0" i="0" dirty="0">
                <a:solidFill>
                  <a:srgbClr val="0D0D0D"/>
                </a:solidFill>
                <a:effectLst/>
                <a:latin typeface="Söhne"/>
              </a:rPr>
              <a:t>Data transfer is the process of moving data from one location to another. There are different types of data transfer, including synchronous and asynchronous data transfer.</a:t>
            </a:r>
          </a:p>
          <a:p>
            <a:pPr algn="just"/>
            <a:endParaRPr lang="en-IN" sz="2400" dirty="0">
              <a:solidFill>
                <a:srgbClr val="0D0D0D"/>
              </a:solidFill>
              <a:latin typeface="Söhne"/>
            </a:endParaRPr>
          </a:p>
          <a:p>
            <a:pPr algn="just"/>
            <a:r>
              <a:rPr lang="en-IN" sz="2400" b="1" i="0" dirty="0">
                <a:solidFill>
                  <a:srgbClr val="0D0D0D"/>
                </a:solidFill>
                <a:effectLst/>
                <a:latin typeface="Söhne"/>
              </a:rPr>
              <a:t>Synchronous Data Transfer:</a:t>
            </a:r>
            <a:r>
              <a:rPr lang="en-IN" sz="2400" b="0" i="0" dirty="0">
                <a:solidFill>
                  <a:srgbClr val="0D0D0D"/>
                </a:solidFill>
                <a:effectLst/>
                <a:latin typeface="Söhne"/>
              </a:rPr>
              <a:t> Synchronous data transfer occurs in real-time, where the sender and receiver synchronize their clocks to ensure data is transmitted at a consistent rate. This type of transfer is often used in applications where timing is critical, such as live streaming or real-time communication.</a:t>
            </a:r>
          </a:p>
          <a:p>
            <a:pPr algn="just"/>
            <a:endParaRPr lang="en-IN" sz="2400" dirty="0">
              <a:solidFill>
                <a:srgbClr val="0D0D0D"/>
              </a:solidFill>
              <a:latin typeface="Söhne"/>
            </a:endParaRPr>
          </a:p>
          <a:p>
            <a:pPr algn="just"/>
            <a:r>
              <a:rPr lang="en-IN" sz="2400" b="1" i="0" dirty="0">
                <a:solidFill>
                  <a:srgbClr val="0D0D0D"/>
                </a:solidFill>
                <a:effectLst/>
                <a:latin typeface="Söhne"/>
              </a:rPr>
              <a:t>Asynchronous Data Transfer:</a:t>
            </a:r>
            <a:r>
              <a:rPr lang="en-IN" sz="2400" b="0" i="0" dirty="0">
                <a:solidFill>
                  <a:srgbClr val="0D0D0D"/>
                </a:solidFill>
                <a:effectLst/>
                <a:latin typeface="Söhne"/>
              </a:rPr>
              <a:t> Asynchronous data transfer doesn't require synchronized clocks between the sender and receiver. Instead, data is sent in packets with start and stop bits to indicate the beginning and end of each data unit. This method is common in computer networks and serial communication.</a:t>
            </a:r>
            <a:endParaRPr lang="en-US" sz="1800" dirty="0"/>
          </a:p>
        </p:txBody>
      </p:sp>
      <p:sp>
        <p:nvSpPr>
          <p:cNvPr id="3" name="Text Box 2"/>
          <p:cNvSpPr txBox="1"/>
          <p:nvPr/>
        </p:nvSpPr>
        <p:spPr>
          <a:xfrm>
            <a:off x="2467154" y="207010"/>
            <a:ext cx="3721555" cy="460375"/>
          </a:xfrm>
          <a:prstGeom prst="rect">
            <a:avLst/>
          </a:prstGeom>
          <a:noFill/>
        </p:spPr>
        <p:txBody>
          <a:bodyPr wrap="square" rtlCol="0" anchor="t">
            <a:spAutoFit/>
          </a:bodyPr>
          <a:lstStyle/>
          <a:p>
            <a:pPr marL="0" marR="0" lvl="0" indent="0" algn="l" rtl="0">
              <a:lnSpc>
                <a:spcPct val="100000"/>
              </a:lnSpc>
              <a:spcBef>
                <a:spcPts val="0"/>
              </a:spcBef>
              <a:spcAft>
                <a:spcPts val="0"/>
              </a:spcAft>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 Transfer</a:t>
            </a:r>
          </a:p>
        </p:txBody>
      </p:sp>
      <p:sp>
        <p:nvSpPr>
          <p:cNvPr id="4" name="Slide Number Placeholder 3">
            <a:extLst>
              <a:ext uri="{FF2B5EF4-FFF2-40B4-BE49-F238E27FC236}">
                <a16:creationId xmlns:a16="http://schemas.microsoft.com/office/drawing/2014/main" id="{171C4AFF-374E-524E-35BC-9346F8CD79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2"/>
          <p:cNvSpPr txBox="1"/>
          <p:nvPr/>
        </p:nvSpPr>
        <p:spPr>
          <a:xfrm>
            <a:off x="-103518" y="-111571"/>
            <a:ext cx="6581955"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Operation of the transmitter portion - </a:t>
            </a: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UART	</a:t>
            </a:r>
          </a:p>
        </p:txBody>
      </p:sp>
      <p:sp>
        <p:nvSpPr>
          <p:cNvPr id="393" name="Google Shape;393;p22"/>
          <p:cNvSpPr/>
          <p:nvPr/>
        </p:nvSpPr>
        <p:spPr>
          <a:xfrm>
            <a:off x="437682" y="842496"/>
            <a:ext cx="8102468" cy="5899051"/>
          </a:xfrm>
          <a:prstGeom prst="rect">
            <a:avLst/>
          </a:prstGeom>
          <a:noFill/>
          <a:ln>
            <a:noFill/>
          </a:ln>
        </p:spPr>
        <p:txBody>
          <a:bodyPr spcFirstLastPara="1" wrap="square" lIns="63500" tIns="25400" rIns="63500" bIns="25400" anchor="t" anchorCtr="0">
            <a:spAutoFit/>
          </a:bodyPr>
          <a:lstStyle/>
          <a:p>
            <a:r>
              <a:rPr lang="en-IN" sz="2000" dirty="0">
                <a:latin typeface="Times New Roman" panose="02020603050405020304" pitchFamily="18" charset="0"/>
                <a:cs typeface="Times New Roman" panose="02020603050405020304" pitchFamily="18" charset="0"/>
              </a:rPr>
              <a:t>The operation of the transmitter portion of the interface:-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bits in the status register are used as flags. The first bit used to indicate whether the transmitter register is empty and another bit is used to indicate whether the receiver register is full.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CPU reads the status register and checks the flag to see if the transmitter register is empty . If it is empty, the CPU transfers a character to the transmitter register and the interface clears the flag to mark the register full.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first bit in the transmitter shift register is set to 0 to generate a start bit.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character is transferred in parallel from the transmitter register to the shift register and the appropriate number of stop bits are appended into the shift register.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transmitter register is then marked empty.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character can now be transmitted one bit at a time by shifting the data in the shift register at the specified baud rate.</a:t>
            </a:r>
          </a:p>
          <a:p>
            <a:pPr marL="342900" indent="-342900">
              <a:buFont typeface="Arial" panose="020B0604020202020204" pitchFamily="34" charset="0"/>
              <a:buChar char="•"/>
            </a:pPr>
            <a:r>
              <a:rPr lang="en-IN"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CPU can transfer another character to the transmitter register after checking the flag in the status register. </a:t>
            </a:r>
          </a:p>
          <a:p>
            <a:pPr marL="342900" indent="-342900">
              <a:buFont typeface="Arial" panose="020B0604020202020204" pitchFamily="34" charset="0"/>
              <a:buChar char="•"/>
            </a:pPr>
            <a:r>
              <a:rPr lang="en-IN"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Such interface is said to be double buffered because a new character can be loaded as soon as the previous one starts transmission.</a:t>
            </a:r>
            <a:endParaRPr lang="en-US" sz="2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Slide Number Placeholder 1">
            <a:extLst>
              <a:ext uri="{FF2B5EF4-FFF2-40B4-BE49-F238E27FC236}">
                <a16:creationId xmlns:a16="http://schemas.microsoft.com/office/drawing/2014/main" id="{E9BAFEE0-443E-3690-74F8-BA15805419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57412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2"/>
          <p:cNvSpPr txBox="1"/>
          <p:nvPr/>
        </p:nvSpPr>
        <p:spPr>
          <a:xfrm>
            <a:off x="-120771" y="112716"/>
            <a:ext cx="6581955"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Operation of the </a:t>
            </a:r>
            <a:r>
              <a:rPr lang="en-IN" sz="2800" b="1" dirty="0">
                <a:solidFill>
                  <a:schemeClr val="dk1"/>
                </a:solidFill>
                <a:latin typeface="Calibri" panose="020F0502020204030204"/>
                <a:ea typeface="Calibri" panose="020F0502020204030204"/>
                <a:cs typeface="Calibri" panose="020F0502020204030204"/>
                <a:sym typeface="Calibri" panose="020F0502020204030204"/>
              </a:rPr>
              <a:t>receiver</a:t>
            </a: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portion - </a:t>
            </a: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UART	</a:t>
            </a:r>
          </a:p>
        </p:txBody>
      </p:sp>
      <p:sp>
        <p:nvSpPr>
          <p:cNvPr id="393" name="Google Shape;393;p22"/>
          <p:cNvSpPr/>
          <p:nvPr/>
        </p:nvSpPr>
        <p:spPr>
          <a:xfrm>
            <a:off x="437682" y="842496"/>
            <a:ext cx="8102468" cy="4667945"/>
          </a:xfrm>
          <a:prstGeom prst="rect">
            <a:avLst/>
          </a:prstGeom>
          <a:noFill/>
          <a:ln>
            <a:noFill/>
          </a:ln>
        </p:spPr>
        <p:txBody>
          <a:bodyPr spcFirstLastPara="1" wrap="square" lIns="63500" tIns="25400" rIns="63500" bIns="25400" anchor="t" anchorCtr="0">
            <a:spAutoFit/>
          </a:bodyPr>
          <a:lstStyle/>
          <a:p>
            <a:r>
              <a:rPr lang="en-IN" sz="2000" dirty="0">
                <a:latin typeface="Times New Roman" panose="02020603050405020304" pitchFamily="18" charset="0"/>
                <a:cs typeface="Times New Roman" panose="02020603050405020304" pitchFamily="18" charset="0"/>
              </a:rPr>
              <a:t>The operation of the receiver portion of the interface:-</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operation of the receiver portion of the interface is similar.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receive data input is in the 1-state when the line is idle.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receiver control monitors the receive-data line for a 0 signal to detect the occurrence of a start bit. Once a start bit has been detected, the incoming bits of the character are shifted into the shift register at the prescribed baud rate.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receiving the data bits, the interface checks for the parity and stop bits. The character without the start and stop bits is then transferred in parallel from the shift register to the receiver register.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flag in the status register is set to indicate that the receiver register is full.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CPU reads the status register and checks the flag, and if set, it reads the data from the receiver register.</a:t>
            </a:r>
            <a:endParaRPr lang="en-US" sz="2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Slide Number Placeholder 1">
            <a:extLst>
              <a:ext uri="{FF2B5EF4-FFF2-40B4-BE49-F238E27FC236}">
                <a16:creationId xmlns:a16="http://schemas.microsoft.com/office/drawing/2014/main" id="{4A865BD2-909C-7D0D-73ED-AC29B655B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76948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2"/>
          <p:cNvSpPr txBox="1"/>
          <p:nvPr/>
        </p:nvSpPr>
        <p:spPr>
          <a:xfrm>
            <a:off x="207033" y="173100"/>
            <a:ext cx="6581955"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800" b="1" dirty="0">
                <a:solidFill>
                  <a:schemeClr val="dk1"/>
                </a:solidFill>
                <a:latin typeface="Calibri" panose="020F0502020204030204"/>
                <a:ea typeface="Calibri" panose="020F0502020204030204"/>
                <a:cs typeface="Calibri" panose="020F0502020204030204"/>
                <a:sym typeface="Calibri" panose="020F0502020204030204"/>
              </a:rPr>
              <a:t>E</a:t>
            </a:r>
            <a:r>
              <a:rPr lang="en-IN"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rrors during transmission - </a:t>
            </a: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UART	</a:t>
            </a:r>
          </a:p>
        </p:txBody>
      </p:sp>
      <p:sp>
        <p:nvSpPr>
          <p:cNvPr id="393" name="Google Shape;393;p22"/>
          <p:cNvSpPr/>
          <p:nvPr/>
        </p:nvSpPr>
        <p:spPr>
          <a:xfrm>
            <a:off x="520766" y="1032277"/>
            <a:ext cx="8102468" cy="4360168"/>
          </a:xfrm>
          <a:prstGeom prst="rect">
            <a:avLst/>
          </a:prstGeom>
          <a:noFill/>
          <a:ln>
            <a:noFill/>
          </a:ln>
        </p:spPr>
        <p:txBody>
          <a:bodyPr spcFirstLastPara="1" wrap="square" lIns="63500" tIns="25400" rIns="63500" bIns="25400" anchor="t" anchorCtr="0">
            <a:spAutoFit/>
          </a:bodyPr>
          <a:lstStyle/>
          <a:p>
            <a:pPr algn="just"/>
            <a:r>
              <a:rPr lang="en-IN" sz="2000" dirty="0">
                <a:latin typeface="Times New Roman" panose="02020603050405020304" pitchFamily="18" charset="0"/>
                <a:cs typeface="Times New Roman" panose="02020603050405020304" pitchFamily="18" charset="0"/>
              </a:rPr>
              <a:t>The interface checks for any possible errors during transmission and sets</a:t>
            </a:r>
          </a:p>
          <a:p>
            <a:pPr algn="just"/>
            <a:r>
              <a:rPr lang="en-IN" sz="2000" dirty="0">
                <a:latin typeface="Times New Roman" panose="02020603050405020304" pitchFamily="18" charset="0"/>
                <a:cs typeface="Times New Roman" panose="02020603050405020304" pitchFamily="18" charset="0"/>
              </a:rPr>
              <a:t>appropriate bits in the status register. The CPU can read the status register at</a:t>
            </a:r>
          </a:p>
          <a:p>
            <a:pPr algn="just"/>
            <a:r>
              <a:rPr lang="en-IN" sz="2000" dirty="0">
                <a:latin typeface="Times New Roman" panose="02020603050405020304" pitchFamily="18" charset="0"/>
                <a:cs typeface="Times New Roman" panose="02020603050405020304" pitchFamily="18" charset="0"/>
              </a:rPr>
              <a:t>any time to check if any errors have occurred.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Three possible errors that the interface checks during transmission are:-</a:t>
            </a:r>
          </a:p>
          <a:p>
            <a:pPr algn="just"/>
            <a:endParaRPr lang="en-IN" sz="2000" dirty="0">
              <a:latin typeface="Times New Roman" panose="02020603050405020304" pitchFamily="18" charset="0"/>
              <a:cs typeface="Times New Roman" panose="02020603050405020304" pitchFamily="18" charset="0"/>
            </a:endParaRPr>
          </a:p>
          <a:p>
            <a:pPr marL="457200" indent="-457200" algn="just">
              <a:buAutoNum type="arabicPeriod"/>
            </a:pPr>
            <a:r>
              <a:rPr lang="en-IN" sz="2000" b="1" dirty="0">
                <a:latin typeface="Times New Roman" panose="02020603050405020304" pitchFamily="18" charset="0"/>
                <a:cs typeface="Times New Roman" panose="02020603050405020304" pitchFamily="18" charset="0"/>
              </a:rPr>
              <a:t>Parity error</a:t>
            </a:r>
            <a:r>
              <a:rPr lang="en-IN" sz="2000" dirty="0">
                <a:latin typeface="Times New Roman" panose="02020603050405020304" pitchFamily="18" charset="0"/>
                <a:cs typeface="Times New Roman" panose="02020603050405020304" pitchFamily="18" charset="0"/>
              </a:rPr>
              <a:t> occurs if the number of l's in the received data is not the correct parity. </a:t>
            </a:r>
          </a:p>
          <a:p>
            <a:pPr marL="457200" indent="-457200" algn="just">
              <a:buAutoNum type="arabicPeriod"/>
            </a:pPr>
            <a:r>
              <a:rPr lang="en-IN" sz="2000" b="1" dirty="0">
                <a:latin typeface="Times New Roman" panose="02020603050405020304" pitchFamily="18" charset="0"/>
                <a:cs typeface="Times New Roman" panose="02020603050405020304" pitchFamily="18" charset="0"/>
              </a:rPr>
              <a:t>Framing error</a:t>
            </a:r>
            <a:r>
              <a:rPr lang="en-IN" sz="2000" dirty="0">
                <a:latin typeface="Times New Roman" panose="02020603050405020304" pitchFamily="18" charset="0"/>
                <a:cs typeface="Times New Roman" panose="02020603050405020304" pitchFamily="18" charset="0"/>
              </a:rPr>
              <a:t> occurs if the right number of stop bits is not detected at the end of the received character. </a:t>
            </a:r>
          </a:p>
          <a:p>
            <a:pPr marL="457200" indent="-457200" algn="just">
              <a:buAutoNum type="arabicPeriod"/>
            </a:pPr>
            <a:r>
              <a:rPr lang="en-IN" sz="2000" dirty="0">
                <a:latin typeface="Times New Roman" panose="02020603050405020304" pitchFamily="18" charset="0"/>
                <a:cs typeface="Times New Roman" panose="02020603050405020304" pitchFamily="18" charset="0"/>
              </a:rPr>
              <a:t>An </a:t>
            </a:r>
            <a:r>
              <a:rPr lang="en-IN" sz="2000" b="1" dirty="0">
                <a:latin typeface="Times New Roman" panose="02020603050405020304" pitchFamily="18" charset="0"/>
                <a:cs typeface="Times New Roman" panose="02020603050405020304" pitchFamily="18" charset="0"/>
              </a:rPr>
              <a:t>overrun error</a:t>
            </a:r>
            <a:r>
              <a:rPr lang="en-IN" sz="2000" dirty="0">
                <a:latin typeface="Times New Roman" panose="02020603050405020304" pitchFamily="18" charset="0"/>
                <a:cs typeface="Times New Roman" panose="02020603050405020304" pitchFamily="18" charset="0"/>
              </a:rPr>
              <a:t> occurs if the CPU does not read the character from the receiver register before the next one becomes available in the shift register. Overrun error results in a loss of characters in the received data stream.</a:t>
            </a:r>
            <a:endParaRPr lang="en-US" sz="20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Slide Number Placeholder 1">
            <a:extLst>
              <a:ext uri="{FF2B5EF4-FFF2-40B4-BE49-F238E27FC236}">
                <a16:creationId xmlns:a16="http://schemas.microsoft.com/office/drawing/2014/main" id="{B1B5DD30-FECB-586B-0710-0A60EF19A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416068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23"/>
          <p:cNvSpPr txBox="1"/>
          <p:nvPr/>
        </p:nvSpPr>
        <p:spPr>
          <a:xfrm>
            <a:off x="-761885" y="124217"/>
            <a:ext cx="89916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First-In-First-Out (FIFO) Buffer	</a:t>
            </a:r>
          </a:p>
        </p:txBody>
      </p:sp>
      <p:sp>
        <p:nvSpPr>
          <p:cNvPr id="400" name="Google Shape;400;p23"/>
          <p:cNvSpPr/>
          <p:nvPr/>
        </p:nvSpPr>
        <p:spPr>
          <a:xfrm>
            <a:off x="293298" y="878773"/>
            <a:ext cx="8462513" cy="5591274"/>
          </a:xfrm>
          <a:prstGeom prst="rect">
            <a:avLst/>
          </a:prstGeom>
          <a:noFill/>
          <a:ln>
            <a:noFill/>
          </a:ln>
        </p:spPr>
        <p:txBody>
          <a:bodyPr spcFirstLastPara="1" wrap="square" lIns="63500" tIns="25400" rIns="63500" bIns="25400" anchor="t" anchorCtr="0">
            <a:spAutoFit/>
          </a:bodyPr>
          <a:lstStyle/>
          <a:p>
            <a:pPr marL="342900" lvl="0" indent="-342900" algn="just">
              <a:buFont typeface="Arial" panose="020B0604020202020204" pitchFamily="34" charset="0"/>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First-In-First-Out (FIFO) buffer is a data storage structure that operates on the principle of first-come, first-served. </a:t>
            </a:r>
          </a:p>
          <a:p>
            <a:pPr marL="342900" lvl="0" indent="-342900" algn="just">
              <a:buFont typeface="Arial" panose="020B0604020202020204" pitchFamily="34" charset="0"/>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It is a type of queue where data items are stored and retrieved in the order they were added. </a:t>
            </a:r>
          </a:p>
          <a:p>
            <a:pPr marL="342900" lvl="0" indent="-342900" algn="just">
              <a:buFont typeface="Arial" panose="020B0604020202020204" pitchFamily="34" charset="0"/>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FIFO buffers are used to temporarily store incoming and outgoing data packets. This helps in managing data flow between different devices and ensures that data is processed in the correct order. </a:t>
            </a:r>
            <a:endPar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When placed between two units, the FIFO can accept data from the source unit at one rate of transfer and deliver the data to the destination unit at another rate. </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If the source unit is slower than the destination unit, the buffer can be filled with data at a slow rate and later emptied at the higher rate. </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If the source is faster than the destination, the FIFO is useful for those cases where the source data arrive in bursts that fill out the buffer but the time between bursts is long enough for the destination unit to empty some or all the information from the buffer.</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FIFO buffer can be in one of two states: empty (no data in the buffer) or full (buffer is at maximum capacity).</a:t>
            </a:r>
          </a:p>
        </p:txBody>
      </p:sp>
      <p:sp>
        <p:nvSpPr>
          <p:cNvPr id="2" name="Slide Number Placeholder 1">
            <a:extLst>
              <a:ext uri="{FF2B5EF4-FFF2-40B4-BE49-F238E27FC236}">
                <a16:creationId xmlns:a16="http://schemas.microsoft.com/office/drawing/2014/main" id="{B6627AE7-71AF-A4A6-D7C3-52514882CF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23"/>
          <p:cNvSpPr txBox="1"/>
          <p:nvPr/>
        </p:nvSpPr>
        <p:spPr>
          <a:xfrm>
            <a:off x="0" y="0"/>
            <a:ext cx="653882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Applications - First-In-First-Out (FIFO) Buffer	</a:t>
            </a:r>
          </a:p>
        </p:txBody>
      </p:sp>
      <p:sp>
        <p:nvSpPr>
          <p:cNvPr id="400" name="Google Shape;400;p23"/>
          <p:cNvSpPr/>
          <p:nvPr/>
        </p:nvSpPr>
        <p:spPr>
          <a:xfrm>
            <a:off x="293298" y="878773"/>
            <a:ext cx="8462513" cy="5283498"/>
          </a:xfrm>
          <a:prstGeom prst="rect">
            <a:avLst/>
          </a:prstGeom>
          <a:noFill/>
          <a:ln>
            <a:noFill/>
          </a:ln>
        </p:spPr>
        <p:txBody>
          <a:bodyPr spcFirstLastPara="1" wrap="square" lIns="63500" tIns="25400" rIns="63500" bIns="25400" anchor="t" anchorCtr="0">
            <a:spAutoFit/>
          </a:bodyPr>
          <a:lstStyle/>
          <a:p>
            <a:pPr marL="342900" lvl="0" indent="-342900" algn="just">
              <a:buFont typeface="Arial" panose="020B0604020202020204" pitchFamily="34" charset="0"/>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FIFO buffers are also used in  communication systems such as UART (Universal Asynchronous Receiver-Transmitter), SPI (Serial Peripheral Interface), I2C (Inter-Integrated Circuit), and Ethernet etc.</a:t>
            </a:r>
          </a:p>
          <a:p>
            <a:pPr marL="342900" lvl="0" indent="-342900" algn="just">
              <a:buFont typeface="Arial" panose="020B0604020202020204" pitchFamily="34" charset="0"/>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FIFO buffers are extensively used in networking equipment such as routers, switches, and network interface cards (NICs) to handle incoming and outgoing network traffic.</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FIFO buffer can be useful in some applications when data are transferred asynchronously.</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 multimedia applications such as audio and video processing, FIFO buffers are used to store and manage multimedia data streams.</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FIFO buffers are used in printers and scanners to temporarily store print jobs or scanned images before they are processed.</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 real-time systems where timing and order of data processing are critical.</a:t>
            </a:r>
          </a:p>
          <a:p>
            <a:pPr marL="342900" lvl="0" indent="-342900" algn="just">
              <a:buFont typeface="Arial" panose="020B0604020202020204" pitchFamily="34" charset="0"/>
              <a:buChar char="•"/>
            </a:pPr>
            <a:r>
              <a:rPr lang="en-IN"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FIFO buffers find extensive use in various embedded systems, communication systems, data processing applications, and real-time systems where orderly data storage and retrieval are essential for proper system functionality.</a:t>
            </a:r>
          </a:p>
          <a:p>
            <a:pPr marL="342900" lvl="0" indent="-342900" algn="just">
              <a:buFont typeface="Arial" panose="020B0604020202020204" pitchFamily="34" charset="0"/>
              <a:buChar char="•"/>
            </a:pPr>
            <a:endParaRPr lang="en-US" sz="200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a:extLst>
              <a:ext uri="{FF2B5EF4-FFF2-40B4-BE49-F238E27FC236}">
                <a16:creationId xmlns:a16="http://schemas.microsoft.com/office/drawing/2014/main" id="{6FA1BE29-4EAD-5D37-44A5-7C7607702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49154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3867" y="947372"/>
            <a:ext cx="7871460" cy="5632311"/>
          </a:xfrm>
          <a:prstGeom prst="rect">
            <a:avLst/>
          </a:prstGeom>
          <a:noFill/>
        </p:spPr>
        <p:txBody>
          <a:bodyPr wrap="square" rtlCol="0" anchor="t">
            <a:spAutoFit/>
          </a:bodyPr>
          <a:lstStyle/>
          <a:p>
            <a:pPr algn="just"/>
            <a:r>
              <a:rPr lang="en-IN" sz="1800" dirty="0"/>
              <a:t>In most cases, the internal timing in each unit is independent from the other in that each uses its own private clock for internal registers. In that case, the two units are said to be asynchronous to each other. This approach is widely used in most computer systems.</a:t>
            </a:r>
          </a:p>
          <a:p>
            <a:pPr algn="just"/>
            <a:endParaRPr lang="en-IN" sz="1800" dirty="0"/>
          </a:p>
          <a:p>
            <a:pPr algn="just"/>
            <a:r>
              <a:rPr lang="en-IN" sz="1800" dirty="0"/>
              <a:t>Asynchronous data transfer between two independent units requires that control signals be transmitted between the communicating units to indicate the time at which data is being transmitted. </a:t>
            </a:r>
          </a:p>
          <a:p>
            <a:pPr algn="just"/>
            <a:r>
              <a:rPr lang="en-IN" sz="1800" dirty="0"/>
              <a:t>One way of achieving this is by means of a </a:t>
            </a:r>
            <a:r>
              <a:rPr lang="en-IN" sz="1800" b="1" dirty="0"/>
              <a:t>strobe pulse</a:t>
            </a:r>
            <a:r>
              <a:rPr lang="en-IN" sz="1800" dirty="0"/>
              <a:t> supplied by one of the units to indicate to the other unit when the transfer has to occur. </a:t>
            </a:r>
          </a:p>
          <a:p>
            <a:pPr algn="just"/>
            <a:r>
              <a:rPr lang="en-IN" sz="1800" dirty="0"/>
              <a:t>Another method commonly used is to accompany each data item being transferred with a </a:t>
            </a:r>
            <a:r>
              <a:rPr lang="en-IN" sz="1800" b="1" dirty="0"/>
              <a:t>control signal</a:t>
            </a:r>
            <a:r>
              <a:rPr lang="en-IN" sz="1800" dirty="0"/>
              <a:t> that indicates the presence of data in the bus. The unit receiving the data item responds with another control signal to acknowledge receipt of the data. This type of agreement between two independent units is referred to as handshaking .</a:t>
            </a:r>
          </a:p>
          <a:p>
            <a:pPr algn="just"/>
            <a:endParaRPr lang="en-IN" sz="1800" dirty="0"/>
          </a:p>
          <a:p>
            <a:pPr algn="just"/>
            <a:r>
              <a:rPr lang="en-IN" sz="1800" dirty="0"/>
              <a:t>The strobe pulse method and the handshaking method of asynchronous</a:t>
            </a:r>
          </a:p>
          <a:p>
            <a:pPr algn="just"/>
            <a:r>
              <a:rPr lang="en-IN" sz="1800" dirty="0"/>
              <a:t>data transfer are not restricted to VO transfers. In fact, they are used extensively on numerous occasions requiring the transfer of data between two independent units.</a:t>
            </a:r>
            <a:endParaRPr lang="en-US" sz="1800" dirty="0"/>
          </a:p>
        </p:txBody>
      </p:sp>
      <p:sp>
        <p:nvSpPr>
          <p:cNvPr id="3" name="Text Box 2"/>
          <p:cNvSpPr txBox="1"/>
          <p:nvPr/>
        </p:nvSpPr>
        <p:spPr>
          <a:xfrm>
            <a:off x="1616710" y="207010"/>
            <a:ext cx="4572000" cy="460375"/>
          </a:xfrm>
          <a:prstGeom prst="rect">
            <a:avLst/>
          </a:prstGeom>
          <a:noFill/>
        </p:spPr>
        <p:txBody>
          <a:bodyPr wrap="square" rtlCol="0" anchor="t">
            <a:spAutoFit/>
          </a:bodyPr>
          <a:lstStyle/>
          <a:p>
            <a:pPr marL="0" marR="0" lvl="0" indent="0" algn="l" rtl="0">
              <a:lnSpc>
                <a:spcPct val="100000"/>
              </a:lnSpc>
              <a:spcBef>
                <a:spcPts val="0"/>
              </a:spcBef>
              <a:spcAft>
                <a:spcPts val="0"/>
              </a:spcAft>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Asynchronous Data Transfer</a:t>
            </a:r>
          </a:p>
        </p:txBody>
      </p:sp>
      <p:sp>
        <p:nvSpPr>
          <p:cNvPr id="4" name="Slide Number Placeholder 3">
            <a:extLst>
              <a:ext uri="{FF2B5EF4-FFF2-40B4-BE49-F238E27FC236}">
                <a16:creationId xmlns:a16="http://schemas.microsoft.com/office/drawing/2014/main" id="{AB95337F-0461-1F2E-005F-15FA196CC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31624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3867" y="947372"/>
            <a:ext cx="7871460" cy="5632311"/>
          </a:xfrm>
          <a:prstGeom prst="rect">
            <a:avLst/>
          </a:prstGeom>
          <a:noFill/>
        </p:spPr>
        <p:txBody>
          <a:bodyPr wrap="square" rtlCol="0" anchor="t">
            <a:spAutoFit/>
          </a:bodyPr>
          <a:lstStyle/>
          <a:p>
            <a:r>
              <a:rPr lang="en-US" sz="1800" b="1" dirty="0"/>
              <a:t>Terminologies used in Asynchronous Data Transfer</a:t>
            </a:r>
          </a:p>
          <a:p>
            <a:endParaRPr lang="en-US" sz="1800" dirty="0"/>
          </a:p>
          <a:p>
            <a:r>
              <a:rPr lang="en-US" sz="1800" dirty="0"/>
              <a:t>Source: Transmitting unit e.g. </a:t>
            </a:r>
            <a:r>
              <a:rPr lang="en-IN" sz="1800" dirty="0"/>
              <a:t>the CPU is the source unit during an output or a write transfer </a:t>
            </a:r>
          </a:p>
          <a:p>
            <a:endParaRPr lang="en-US" sz="1800" dirty="0"/>
          </a:p>
          <a:p>
            <a:r>
              <a:rPr lang="en-US" sz="1800" dirty="0"/>
              <a:t>Destination: Receiving unit e.g. the CPU is </a:t>
            </a:r>
            <a:r>
              <a:rPr lang="en-IN" sz="1800" dirty="0"/>
              <a:t>the destination unit during an input or a read transfer</a:t>
            </a:r>
            <a:endParaRPr lang="en-US" sz="1800" dirty="0"/>
          </a:p>
          <a:p>
            <a:endParaRPr lang="en-US" sz="1800" dirty="0"/>
          </a:p>
          <a:p>
            <a:r>
              <a:rPr lang="en-IN" sz="1800" dirty="0"/>
              <a:t>Data Packet/Frame: A data packet or frame consists of the actual data being transmitted, along with start and stop bits.</a:t>
            </a:r>
          </a:p>
          <a:p>
            <a:endParaRPr lang="en-US" sz="1800" dirty="0"/>
          </a:p>
          <a:p>
            <a:r>
              <a:rPr lang="en-US" sz="1800" dirty="0"/>
              <a:t>Buffer: </a:t>
            </a:r>
            <a:r>
              <a:rPr lang="en-IN" sz="1800" dirty="0"/>
              <a:t>It refers to a temporary storage area used to hold data while it is being transferred between devices or processes to accommodating mismatch of data speed in both sides. </a:t>
            </a:r>
            <a:endParaRPr lang="en-US" sz="1800" dirty="0"/>
          </a:p>
          <a:p>
            <a:endParaRPr lang="en-US" sz="1800" dirty="0"/>
          </a:p>
          <a:p>
            <a:r>
              <a:rPr lang="en-IN" sz="1800" dirty="0"/>
              <a:t>Parity Bit: A parity bit is an extra bit added to a data packet for error detection purposes. </a:t>
            </a:r>
          </a:p>
          <a:p>
            <a:endParaRPr lang="en-US" sz="1800" dirty="0"/>
          </a:p>
          <a:p>
            <a:r>
              <a:rPr lang="en-IN" sz="1800" dirty="0"/>
              <a:t>Baud Rate: It represents the speed of data transmission and is typically measured in bits per second (bps).</a:t>
            </a:r>
            <a:endParaRPr lang="en-US" sz="1800" dirty="0"/>
          </a:p>
        </p:txBody>
      </p:sp>
      <p:sp>
        <p:nvSpPr>
          <p:cNvPr id="3" name="Text Box 2"/>
          <p:cNvSpPr txBox="1"/>
          <p:nvPr/>
        </p:nvSpPr>
        <p:spPr>
          <a:xfrm>
            <a:off x="1733909" y="207010"/>
            <a:ext cx="4454801" cy="461665"/>
          </a:xfrm>
          <a:prstGeom prst="rect">
            <a:avLst/>
          </a:prstGeom>
          <a:noFill/>
        </p:spPr>
        <p:txBody>
          <a:bodyPr wrap="square" rtlCol="0" anchor="t">
            <a:spAutoFit/>
          </a:bodyPr>
          <a:lstStyle/>
          <a:p>
            <a:pPr marL="0" marR="0" lvl="0" indent="0" algn="l" rtl="0">
              <a:lnSpc>
                <a:spcPct val="100000"/>
              </a:lnSpc>
              <a:spcBef>
                <a:spcPts val="0"/>
              </a:spcBef>
              <a:spcAft>
                <a:spcPts val="0"/>
              </a:spcAft>
              <a:buNone/>
            </a:pPr>
            <a:r>
              <a:rPr lang="en-US" sz="2400" b="1" dirty="0"/>
              <a:t>Terminologies Used</a:t>
            </a:r>
            <a:endPar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Slide Number Placeholder 3">
            <a:extLst>
              <a:ext uri="{FF2B5EF4-FFF2-40B4-BE49-F238E27FC236}">
                <a16:creationId xmlns:a16="http://schemas.microsoft.com/office/drawing/2014/main" id="{5B2C0AA1-6667-3E3D-CA9D-10A5DE118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97067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FG-Asynchronus"/>
          <p:cNvPicPr>
            <a:picLocks noChangeAspect="1"/>
          </p:cNvPicPr>
          <p:nvPr/>
        </p:nvPicPr>
        <p:blipFill>
          <a:blip r:embed="rId2"/>
          <a:stretch>
            <a:fillRect/>
          </a:stretch>
        </p:blipFill>
        <p:spPr>
          <a:xfrm>
            <a:off x="119380" y="1379220"/>
            <a:ext cx="8907145" cy="3726180"/>
          </a:xfrm>
          <a:prstGeom prst="rect">
            <a:avLst/>
          </a:prstGeom>
        </p:spPr>
      </p:pic>
      <p:sp>
        <p:nvSpPr>
          <p:cNvPr id="3" name="Text Box 2">
            <a:extLst>
              <a:ext uri="{FF2B5EF4-FFF2-40B4-BE49-F238E27FC236}">
                <a16:creationId xmlns:a16="http://schemas.microsoft.com/office/drawing/2014/main" id="{0F6EC6BB-DA38-7F5A-F930-64B874BAAF3A}"/>
              </a:ext>
            </a:extLst>
          </p:cNvPr>
          <p:cNvSpPr txBox="1"/>
          <p:nvPr/>
        </p:nvSpPr>
        <p:spPr>
          <a:xfrm>
            <a:off x="0" y="207010"/>
            <a:ext cx="6188710" cy="461665"/>
          </a:xfrm>
          <a:prstGeom prst="rect">
            <a:avLst/>
          </a:prstGeom>
          <a:noFill/>
        </p:spPr>
        <p:txBody>
          <a:bodyPr wrap="square" rtlCol="0" anchor="t">
            <a:spAutoFit/>
          </a:bodyPr>
          <a:lstStyle/>
          <a:p>
            <a:pPr marL="0" marR="0" lvl="0" indent="0" algn="l" rtl="0">
              <a:lnSpc>
                <a:spcPct val="100000"/>
              </a:lnSpc>
              <a:spcBef>
                <a:spcPts val="0"/>
              </a:spcBef>
              <a:spcAft>
                <a:spcPts val="0"/>
              </a:spcAft>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Classification of Asynchronous Data Transfer</a:t>
            </a:r>
          </a:p>
        </p:txBody>
      </p:sp>
      <p:sp>
        <p:nvSpPr>
          <p:cNvPr id="4" name="Slide Number Placeholder 3">
            <a:extLst>
              <a:ext uri="{FF2B5EF4-FFF2-40B4-BE49-F238E27FC236}">
                <a16:creationId xmlns:a16="http://schemas.microsoft.com/office/drawing/2014/main" id="{C6822495-B759-D063-33EC-93A4D15F16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FG-STROBE-METHOD"/>
          <p:cNvPicPr>
            <a:picLocks noChangeAspect="1"/>
          </p:cNvPicPr>
          <p:nvPr/>
        </p:nvPicPr>
        <p:blipFill>
          <a:blip r:embed="rId2"/>
          <a:stretch>
            <a:fillRect/>
          </a:stretch>
        </p:blipFill>
        <p:spPr>
          <a:xfrm>
            <a:off x="0" y="2078966"/>
            <a:ext cx="8856980" cy="3723389"/>
          </a:xfrm>
          <a:prstGeom prst="rect">
            <a:avLst/>
          </a:prstGeom>
        </p:spPr>
      </p:pic>
      <p:sp>
        <p:nvSpPr>
          <p:cNvPr id="4" name="TextBox 3">
            <a:extLst>
              <a:ext uri="{FF2B5EF4-FFF2-40B4-BE49-F238E27FC236}">
                <a16:creationId xmlns:a16="http://schemas.microsoft.com/office/drawing/2014/main" id="{1C55A1DE-8627-5D7F-7707-C10CB41D5AD7}"/>
              </a:ext>
            </a:extLst>
          </p:cNvPr>
          <p:cNvSpPr txBox="1"/>
          <p:nvPr/>
        </p:nvSpPr>
        <p:spPr>
          <a:xfrm>
            <a:off x="-1" y="61772"/>
            <a:ext cx="6547449" cy="830997"/>
          </a:xfrm>
          <a:prstGeom prst="rect">
            <a:avLst/>
          </a:prstGeom>
          <a:noFill/>
        </p:spPr>
        <p:txBody>
          <a:bodyPr wrap="square">
            <a:spAutoFit/>
          </a:bodyPr>
          <a:lstStyle/>
          <a:p>
            <a:r>
              <a:rPr lang="en-IN" sz="2400" b="1" dirty="0"/>
              <a:t>Source initiated strobe v/s Destination initiated Strobe</a:t>
            </a:r>
            <a:r>
              <a:rPr lang="en-IN" sz="2400" dirty="0"/>
              <a:t> </a:t>
            </a:r>
          </a:p>
        </p:txBody>
      </p:sp>
      <p:sp>
        <p:nvSpPr>
          <p:cNvPr id="5" name="Google Shape;71;p15">
            <a:extLst>
              <a:ext uri="{FF2B5EF4-FFF2-40B4-BE49-F238E27FC236}">
                <a16:creationId xmlns:a16="http://schemas.microsoft.com/office/drawing/2014/main" id="{D8BD70A7-3DF2-942E-F5C8-279E18608DC9}"/>
              </a:ext>
            </a:extLst>
          </p:cNvPr>
          <p:cNvSpPr txBox="1"/>
          <p:nvPr/>
        </p:nvSpPr>
        <p:spPr>
          <a:xfrm>
            <a:off x="143511" y="912355"/>
            <a:ext cx="8922852" cy="1024856"/>
          </a:xfrm>
          <a:prstGeom prst="rect">
            <a:avLst/>
          </a:prstGeom>
          <a:noFill/>
          <a:ln>
            <a:noFill/>
          </a:ln>
        </p:spPr>
        <p:txBody>
          <a:bodyPr spcFirstLastPara="1" wrap="square" lIns="91425" tIns="45700" rIns="91425" bIns="45700" anchor="t" anchorCtr="0">
            <a:spAutoFit/>
          </a:bodyPr>
          <a:lstStyle/>
          <a:p>
            <a:pPr marL="0" marR="0" lvl="0" indent="0" algn="l" rtl="0">
              <a:lnSpc>
                <a:spcPct val="101000"/>
              </a:lnSpc>
              <a:spcBef>
                <a:spcPts val="0"/>
              </a:spcBef>
              <a:spcAft>
                <a:spcPts val="0"/>
              </a:spcAft>
              <a:buNone/>
            </a:pPr>
            <a:r>
              <a:rPr lang="en-IN"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 specific signal or control line is used to synchronize the start and end of data transfers.</a:t>
            </a:r>
            <a:endPar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1000"/>
              </a:lnSpc>
              <a:spcBef>
                <a:spcPts val="0"/>
              </a:spcBef>
              <a:spcAft>
                <a:spcPts val="0"/>
              </a:spcAft>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strobe may be activated by either the source or the destination unit.</a:t>
            </a:r>
          </a:p>
        </p:txBody>
      </p:sp>
      <p:sp>
        <p:nvSpPr>
          <p:cNvPr id="3" name="Slide Number Placeholder 2">
            <a:extLst>
              <a:ext uri="{FF2B5EF4-FFF2-40B4-BE49-F238E27FC236}">
                <a16:creationId xmlns:a16="http://schemas.microsoft.com/office/drawing/2014/main" id="{0B215DCC-8804-18E1-5896-1112B4A4F3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0166" y="801537"/>
            <a:ext cx="8617789" cy="5016758"/>
          </a:xfrm>
          <a:prstGeom prst="rect">
            <a:avLst/>
          </a:prstGeom>
          <a:noFill/>
        </p:spPr>
        <p:txBody>
          <a:bodyPr wrap="square" rtlCol="0" anchor="t">
            <a:spAutoFit/>
          </a:bodyPr>
          <a:lstStyle/>
          <a:p>
            <a:pPr algn="just"/>
            <a:r>
              <a:rPr lang="en-IN" sz="2000" b="1" dirty="0">
                <a:latin typeface="Times New Roman" panose="02020603050405020304" pitchFamily="18" charset="0"/>
                <a:cs typeface="Times New Roman" panose="02020603050405020304" pitchFamily="18" charset="0"/>
              </a:rPr>
              <a:t>Source initiated strobe:</a:t>
            </a:r>
          </a:p>
          <a:p>
            <a:pPr algn="just"/>
            <a:r>
              <a:rPr lang="en-IN" sz="2000" b="1"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As shown in the timing diagram, the source unit first places the data on the data bus.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After a brief delay to ensure that the data settle to a steady value, the source activates the strobe pulse.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information on the data bus and the strobe signal remain in the active state for a sufficient time period to allow the destination unit to receive the data.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Often, the destination unit uses the </a:t>
            </a:r>
            <a:r>
              <a:rPr lang="en-IN" sz="2000" b="1" i="0" u="none" strike="noStrike" baseline="0" dirty="0">
                <a:latin typeface="Times New Roman" panose="02020603050405020304" pitchFamily="18" charset="0"/>
                <a:cs typeface="Times New Roman" panose="02020603050405020304" pitchFamily="18" charset="0"/>
              </a:rPr>
              <a:t>falling edge of the strobe pulse</a:t>
            </a:r>
            <a:r>
              <a:rPr lang="en-IN" sz="2000" b="0" i="0" u="none" strike="noStrike" baseline="0" dirty="0">
                <a:latin typeface="Times New Roman" panose="02020603050405020304" pitchFamily="18" charset="0"/>
                <a:cs typeface="Times New Roman" panose="02020603050405020304" pitchFamily="18" charset="0"/>
              </a:rPr>
              <a:t> to transfer the contents of the data bus into one of its internal registers.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source removes the data from the bus a brief period after it disables its strobe pulse. Actually, the source does not have to change the information in the data bus.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fact that the strobe signal is disabled indicates that the data bus does not contain valid data.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New valid data will be available only after the strobe is enabled again.</a:t>
            </a:r>
          </a:p>
        </p:txBody>
      </p:sp>
      <p:sp>
        <p:nvSpPr>
          <p:cNvPr id="3" name="Text Box 2"/>
          <p:cNvSpPr txBox="1"/>
          <p:nvPr/>
        </p:nvSpPr>
        <p:spPr>
          <a:xfrm>
            <a:off x="0" y="0"/>
            <a:ext cx="6521569" cy="830997"/>
          </a:xfrm>
          <a:prstGeom prst="rect">
            <a:avLst/>
          </a:prstGeom>
          <a:noFill/>
        </p:spPr>
        <p:txBody>
          <a:bodyPr wrap="square" rtlCol="0" anchor="t">
            <a:spAutoFit/>
          </a:bodyPr>
          <a:lstStyle/>
          <a:p>
            <a:r>
              <a:rPr lang="en-IN" sz="2400" b="1" dirty="0"/>
              <a:t>Source initiated strobe v/s Destination initiated Strobe</a:t>
            </a:r>
            <a:r>
              <a:rPr lang="en-IN" sz="2400" dirty="0"/>
              <a:t> </a:t>
            </a:r>
          </a:p>
        </p:txBody>
      </p:sp>
      <p:sp>
        <p:nvSpPr>
          <p:cNvPr id="4" name="Slide Number Placeholder 3">
            <a:extLst>
              <a:ext uri="{FF2B5EF4-FFF2-40B4-BE49-F238E27FC236}">
                <a16:creationId xmlns:a16="http://schemas.microsoft.com/office/drawing/2014/main" id="{7D927DB3-13CF-1046-E9F4-AFF4E600DE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73798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0166" y="801537"/>
            <a:ext cx="8617789" cy="3785652"/>
          </a:xfrm>
          <a:prstGeom prst="rect">
            <a:avLst/>
          </a:prstGeom>
          <a:noFill/>
        </p:spPr>
        <p:txBody>
          <a:bodyPr wrap="square" rtlCol="0" anchor="t">
            <a:spAutoFit/>
          </a:bodyPr>
          <a:lstStyle/>
          <a:p>
            <a:pPr algn="just"/>
            <a:r>
              <a:rPr lang="en-IN" sz="2000" b="1" dirty="0">
                <a:latin typeface="Times New Roman" panose="02020603050405020304" pitchFamily="18" charset="0"/>
                <a:cs typeface="Times New Roman" panose="02020603050405020304" pitchFamily="18" charset="0"/>
              </a:rPr>
              <a:t>Destination initiated Strobe:- </a:t>
            </a:r>
          </a:p>
          <a:p>
            <a:pPr algn="just"/>
            <a:endParaRPr lang="en-IN"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a:t>
            </a:r>
            <a:r>
              <a:rPr lang="en-IN" sz="2000" b="0" i="0" u="none" strike="noStrike" baseline="0" dirty="0">
                <a:latin typeface="Times New Roman" panose="02020603050405020304" pitchFamily="18" charset="0"/>
                <a:cs typeface="Times New Roman" panose="02020603050405020304" pitchFamily="18" charset="0"/>
              </a:rPr>
              <a:t>s in last figure, data transfer is initiated by the destination unit.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In this case the destination unit activates the strobe pulse, informing the source to provide the data.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source unit responds by placing the requested binary information on the data bus.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data must be valid and remain in the bus long enough for the destination unit to accept it.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In this </a:t>
            </a:r>
            <a:r>
              <a:rPr lang="en-IN" sz="2000" b="1" i="0" u="none" strike="noStrike" baseline="0" dirty="0">
                <a:latin typeface="Times New Roman" panose="02020603050405020304" pitchFamily="18" charset="0"/>
                <a:cs typeface="Times New Roman" panose="02020603050405020304" pitchFamily="18" charset="0"/>
              </a:rPr>
              <a:t>leading edge</a:t>
            </a:r>
            <a:r>
              <a:rPr lang="en-IN" sz="2000" b="0" i="0" u="none" strike="noStrike" baseline="0" dirty="0">
                <a:latin typeface="Times New Roman" panose="02020603050405020304" pitchFamily="18" charset="0"/>
                <a:cs typeface="Times New Roman" panose="02020603050405020304" pitchFamily="18" charset="0"/>
              </a:rPr>
              <a:t> of the strobe pulse is used.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The destination, the CPU, initiates the read operation to inform the memory, which is the source, to place a selected word into the data bus.</a:t>
            </a:r>
            <a:endParaRPr lang="en-US" sz="20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0" y="0"/>
            <a:ext cx="6521569" cy="830997"/>
          </a:xfrm>
          <a:prstGeom prst="rect">
            <a:avLst/>
          </a:prstGeom>
          <a:noFill/>
        </p:spPr>
        <p:txBody>
          <a:bodyPr wrap="square" rtlCol="0" anchor="t">
            <a:spAutoFit/>
          </a:bodyPr>
          <a:lstStyle/>
          <a:p>
            <a:r>
              <a:rPr lang="en-IN" sz="2400" b="1" dirty="0"/>
              <a:t>Source initiated strobe v/s Destination initiated Strobe</a:t>
            </a:r>
            <a:r>
              <a:rPr lang="en-IN" sz="2400" dirty="0"/>
              <a:t> </a:t>
            </a:r>
          </a:p>
        </p:txBody>
      </p:sp>
      <p:sp>
        <p:nvSpPr>
          <p:cNvPr id="4" name="Slide Number Placeholder 3">
            <a:extLst>
              <a:ext uri="{FF2B5EF4-FFF2-40B4-BE49-F238E27FC236}">
                <a16:creationId xmlns:a16="http://schemas.microsoft.com/office/drawing/2014/main" id="{C98D1849-6629-BA91-AF07-1E8FF74B34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64706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0166" y="801537"/>
            <a:ext cx="8617789" cy="5324535"/>
          </a:xfrm>
          <a:prstGeom prst="rect">
            <a:avLst/>
          </a:prstGeom>
          <a:noFill/>
        </p:spPr>
        <p:txBody>
          <a:bodyPr wrap="square" rtlCol="0" anchor="t">
            <a:spAutoFit/>
          </a:bodyPr>
          <a:lstStyle/>
          <a:p>
            <a:pPr algn="just"/>
            <a:r>
              <a:rPr lang="en-IN" sz="2000" b="1" dirty="0"/>
              <a:t>Handshaking: </a:t>
            </a:r>
            <a:r>
              <a:rPr lang="en-IN" sz="2000" b="0" i="0" u="none" strike="noStrike" baseline="0" dirty="0">
                <a:latin typeface="Times New Roman" panose="02020603050405020304" pitchFamily="18" charset="0"/>
                <a:cs typeface="Times New Roman" panose="02020603050405020304" pitchFamily="18" charset="0"/>
              </a:rPr>
              <a:t>Data transfer between </a:t>
            </a:r>
            <a:r>
              <a:rPr lang="en-IN" sz="2000" b="1" i="0" u="none" strike="noStrike" baseline="0" dirty="0">
                <a:latin typeface="Times New Roman" panose="02020603050405020304" pitchFamily="18" charset="0"/>
                <a:cs typeface="Times New Roman" panose="02020603050405020304" pitchFamily="18" charset="0"/>
              </a:rPr>
              <a:t>an interface and an I/O device </a:t>
            </a:r>
            <a:r>
              <a:rPr lang="en-IN" sz="2000" b="0" i="0" u="none" strike="noStrike" baseline="0" dirty="0">
                <a:latin typeface="Times New Roman" panose="02020603050405020304" pitchFamily="18" charset="0"/>
                <a:cs typeface="Times New Roman" panose="02020603050405020304" pitchFamily="18" charset="0"/>
              </a:rPr>
              <a:t>is commonly controlled by a set of handshaking lines.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basic principle of the two-wire handshaking method of data transfer is as follows.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One control line is in the same direction as the data flow in the bus from the source to the destination. It is used by the source unit to inform the destination unit whether there are valid data in the bus.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other control line is in the other direction from the destination to the source. It is used by the destination unit to inform the source whether it can accept data.</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data transfer using handshaking lines, data transfer procedure can be of 2 types:-</a:t>
            </a:r>
          </a:p>
          <a:p>
            <a:pPr algn="just"/>
            <a:endParaRPr lang="en-IN" sz="2000" dirty="0">
              <a:latin typeface="Times New Roman" panose="02020603050405020304" pitchFamily="18" charset="0"/>
              <a:cs typeface="Times New Roman" panose="02020603050405020304" pitchFamily="18" charset="0"/>
            </a:endParaRPr>
          </a:p>
          <a:p>
            <a:pPr marL="457200" indent="-457200" algn="just">
              <a:buAutoNum type="arabicPeriod"/>
            </a:pPr>
            <a:r>
              <a:rPr lang="en-IN" sz="2000" dirty="0">
                <a:latin typeface="Times New Roman" panose="02020603050405020304" pitchFamily="18" charset="0"/>
                <a:cs typeface="Times New Roman" panose="02020603050405020304" pitchFamily="18" charset="0"/>
              </a:rPr>
              <a:t>Source initiated transfer using handshaking</a:t>
            </a:r>
          </a:p>
          <a:p>
            <a:pPr marL="457200" indent="-457200" algn="just">
              <a:buAutoNum type="arabicPeriod"/>
            </a:pPr>
            <a:r>
              <a:rPr lang="en-IN" sz="2000" dirty="0">
                <a:latin typeface="Times New Roman" panose="02020603050405020304" pitchFamily="18" charset="0"/>
                <a:cs typeface="Times New Roman" panose="02020603050405020304" pitchFamily="18" charset="0"/>
              </a:rPr>
              <a:t>Destination initiated transfer using handshaking</a:t>
            </a:r>
            <a:endParaRPr lang="en-US" sz="20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966823" y="0"/>
            <a:ext cx="4554746" cy="523220"/>
          </a:xfrm>
          <a:prstGeom prst="rect">
            <a:avLst/>
          </a:prstGeom>
          <a:noFill/>
        </p:spPr>
        <p:txBody>
          <a:bodyPr wrap="square" rtlCol="0" anchor="t">
            <a:spAutoFit/>
          </a:bodyPr>
          <a:lstStyle/>
          <a:p>
            <a:r>
              <a:rPr lang="en-IN" sz="2800" b="1" dirty="0"/>
              <a:t>Handshaking</a:t>
            </a:r>
            <a:endParaRPr lang="en-IN" sz="2800" dirty="0"/>
          </a:p>
        </p:txBody>
      </p:sp>
      <p:sp>
        <p:nvSpPr>
          <p:cNvPr id="4" name="Slide Number Placeholder 3">
            <a:extLst>
              <a:ext uri="{FF2B5EF4-FFF2-40B4-BE49-F238E27FC236}">
                <a16:creationId xmlns:a16="http://schemas.microsoft.com/office/drawing/2014/main" id="{8875092F-17C6-F1BC-8791-75C50C8863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6777396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3256</Words>
  <Application>Microsoft Office PowerPoint</Application>
  <PresentationFormat>On-screen Show (4:3)</PresentationFormat>
  <Paragraphs>229</Paragraphs>
  <Slides>24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Times New Roman</vt:lpstr>
      <vt:lpstr>Arial</vt:lpstr>
      <vt:lpstr>Söhne</vt:lpstr>
      <vt:lpstr>Sen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Kamal Saluja</cp:lastModifiedBy>
  <cp:revision>27</cp:revision>
  <dcterms:created xsi:type="dcterms:W3CDTF">2024-02-01T09:33:15Z</dcterms:created>
  <dcterms:modified xsi:type="dcterms:W3CDTF">2024-04-02T11:07:59Z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3B7CD7EBB75944C5837C315B3A4787C6_13</vt:lpwstr>
  </property>
  <property fmtid="{D5CDD505-2E9C-101B-9397-08002B2CF9AE}" pid="3" name="KSOProductBuildVer">
    <vt:lpwstr>1033-12.2.0.13431</vt:lpwstr>
  </property>
</Properties>
</file>