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Constantia"/>
      <p:regular r:id="rId30"/>
      <p:bold r:id="rId31"/>
      <p:italic r:id="rId32"/>
      <p:boldItalic r:id="rId33"/>
    </p:embeddedFont>
    <p:embeddedFont>
      <p:font typeface="Candara"/>
      <p:regular r:id="rId34"/>
      <p:bold r:id="rId35"/>
      <p:italic r:id="rId36"/>
      <p:boldItalic r:id="rId37"/>
    </p:embeddedFont>
    <p:embeddedFont>
      <p:font typeface="Sen"/>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0" roundtripDataSignature="AMtx7mgO+fIgtF63VWgIIWLgYrbEW7eg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nstantia-bold.fntdata"/><Relationship Id="rId30" Type="http://schemas.openxmlformats.org/officeDocument/2006/relationships/font" Target="fonts/Constantia-regular.fntdata"/><Relationship Id="rId11" Type="http://schemas.openxmlformats.org/officeDocument/2006/relationships/slide" Target="slides/slide6.xml"/><Relationship Id="rId33" Type="http://schemas.openxmlformats.org/officeDocument/2006/relationships/font" Target="fonts/Constantia-boldItalic.fntdata"/><Relationship Id="rId10" Type="http://schemas.openxmlformats.org/officeDocument/2006/relationships/slide" Target="slides/slide5.xml"/><Relationship Id="rId32" Type="http://schemas.openxmlformats.org/officeDocument/2006/relationships/font" Target="fonts/Constantia-italic.fntdata"/><Relationship Id="rId13" Type="http://schemas.openxmlformats.org/officeDocument/2006/relationships/slide" Target="slides/slide8.xml"/><Relationship Id="rId35" Type="http://schemas.openxmlformats.org/officeDocument/2006/relationships/font" Target="fonts/Candara-bold.fntdata"/><Relationship Id="rId12" Type="http://schemas.openxmlformats.org/officeDocument/2006/relationships/slide" Target="slides/slide7.xml"/><Relationship Id="rId34" Type="http://schemas.openxmlformats.org/officeDocument/2006/relationships/font" Target="fonts/Candara-regular.fntdata"/><Relationship Id="rId15" Type="http://schemas.openxmlformats.org/officeDocument/2006/relationships/slide" Target="slides/slide10.xml"/><Relationship Id="rId37" Type="http://schemas.openxmlformats.org/officeDocument/2006/relationships/font" Target="fonts/Candara-boldItalic.fntdata"/><Relationship Id="rId14" Type="http://schemas.openxmlformats.org/officeDocument/2006/relationships/slide" Target="slides/slide9.xml"/><Relationship Id="rId36" Type="http://schemas.openxmlformats.org/officeDocument/2006/relationships/font" Target="fonts/Candara-italic.fntdata"/><Relationship Id="rId17" Type="http://schemas.openxmlformats.org/officeDocument/2006/relationships/slide" Target="slides/slide12.xml"/><Relationship Id="rId39" Type="http://schemas.openxmlformats.org/officeDocument/2006/relationships/font" Target="fonts/Sen-bold.fntdata"/><Relationship Id="rId16" Type="http://schemas.openxmlformats.org/officeDocument/2006/relationships/slide" Target="slides/slide11.xml"/><Relationship Id="rId38" Type="http://schemas.openxmlformats.org/officeDocument/2006/relationships/font" Target="fonts/Sen-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0" name="Google Shape;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pic>
        <p:nvPicPr>
          <p:cNvPr descr="LOGO.gif" id="21" name="Google Shape;21;g11244426714_0_15"/>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2" name="Google Shape;22;g11244426714_0_15"/>
          <p:cNvGrpSpPr/>
          <p:nvPr/>
        </p:nvGrpSpPr>
        <p:grpSpPr>
          <a:xfrm>
            <a:off x="6146800" y="0"/>
            <a:ext cx="2997300" cy="876300"/>
            <a:chOff x="6096000" y="3924300"/>
            <a:chExt cx="2997300" cy="876300"/>
          </a:xfrm>
        </p:grpSpPr>
        <p:sp>
          <p:nvSpPr>
            <p:cNvPr id="23" name="Google Shape;23;g11244426714_0_15"/>
            <p:cNvSpPr/>
            <p:nvPr/>
          </p:nvSpPr>
          <p:spPr>
            <a:xfrm>
              <a:off x="6096000" y="3924300"/>
              <a:ext cx="29973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4" name="Google Shape;24;g11244426714_0_15"/>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5" name="Google Shape;25;g11244426714_0_15"/>
            <p:cNvSpPr/>
            <p:nvPr/>
          </p:nvSpPr>
          <p:spPr>
            <a:xfrm>
              <a:off x="6477000" y="4114800"/>
              <a:ext cx="20766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6" name="Google Shape;26;g11244426714_0_15"/>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27" name="Google Shape;27;g11244426714_0_1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g11244426714_0_15"/>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g11244426714_0_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1244426714_0_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11244426714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g11244426714_0_27"/>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g11244426714_0_27"/>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5" name="Google Shape;35;g11244426714_0_2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g11244426714_0_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g11244426714_0_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1244426714_0_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7" name="Google Shape;7;g11244426714_0_0"/>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g11244426714_0_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g11244426714_0_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g11244426714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g11244426714_0_0"/>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g11244426714_0_0"/>
          <p:cNvSpPr/>
          <p:nvPr/>
        </p:nvSpPr>
        <p:spPr>
          <a:xfrm flipH="1" rot="10800000">
            <a:off x="0" y="6705716"/>
            <a:ext cx="9144000" cy="1980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3" name="Google Shape;13;g11244426714_0_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4" name="Google Shape;14;g11244426714_0_0"/>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5" name="Google Shape;15;g11244426714_0_0"/>
          <p:cNvGrpSpPr/>
          <p:nvPr/>
        </p:nvGrpSpPr>
        <p:grpSpPr>
          <a:xfrm>
            <a:off x="6146800" y="0"/>
            <a:ext cx="2997300" cy="876300"/>
            <a:chOff x="6096000" y="3924300"/>
            <a:chExt cx="2997300" cy="876300"/>
          </a:xfrm>
        </p:grpSpPr>
        <p:sp>
          <p:nvSpPr>
            <p:cNvPr id="16" name="Google Shape;16;g11244426714_0_0"/>
            <p:cNvSpPr/>
            <p:nvPr/>
          </p:nvSpPr>
          <p:spPr>
            <a:xfrm>
              <a:off x="6096000" y="3924300"/>
              <a:ext cx="29973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g11244426714_0_0"/>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8" name="Google Shape;18;g11244426714_0_0"/>
            <p:cNvSpPr/>
            <p:nvPr/>
          </p:nvSpPr>
          <p:spPr>
            <a:xfrm>
              <a:off x="6477000" y="4114800"/>
              <a:ext cx="207660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19" name="Google Shape;19;g11244426714_0_0"/>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3" name="Google Shape;43;p13"/>
          <p:cNvSpPr txBox="1"/>
          <p:nvPr/>
        </p:nvSpPr>
        <p:spPr>
          <a:xfrm>
            <a:off x="0" y="669925"/>
            <a:ext cx="9144000" cy="551815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2000"/>
              <a:buFont typeface="Arial"/>
              <a:buNone/>
            </a:pPr>
            <a:r>
              <a:rPr b="0" i="0" lang="en-US" sz="2800" u="none" cap="none" strike="noStrike">
                <a:solidFill>
                  <a:schemeClr val="accent4"/>
                </a:solidFill>
                <a:latin typeface="Arial"/>
                <a:ea typeface="Arial"/>
                <a:cs typeface="Arial"/>
                <a:sym typeface="Arial"/>
              </a:rPr>
              <a:t>Memory Reference Instructions</a:t>
            </a:r>
            <a:endParaRPr b="0" i="0" sz="2800" u="none" cap="none" strike="noStrike">
              <a:solidFill>
                <a:schemeClr val="accent4"/>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800" u="none" cap="none" strike="noStrike">
                <a:solidFill>
                  <a:schemeClr val="accent4"/>
                </a:solidFill>
                <a:latin typeface="Arial"/>
                <a:ea typeface="Arial"/>
                <a:cs typeface="Arial"/>
                <a:sym typeface="Arial"/>
              </a:rPr>
              <a:t>(Lectures 1</a:t>
            </a:r>
            <a:r>
              <a:rPr lang="en-US" sz="2800">
                <a:solidFill>
                  <a:schemeClr val="accent4"/>
                </a:solidFill>
              </a:rPr>
              <a:t>7</a:t>
            </a:r>
            <a:r>
              <a:rPr b="0" i="0" lang="en-US" sz="2800" u="none" cap="none" strike="noStrike">
                <a:solidFill>
                  <a:schemeClr val="accent4"/>
                </a:solidFill>
                <a:latin typeface="Arial"/>
                <a:ea typeface="Arial"/>
                <a:cs typeface="Arial"/>
                <a:sym typeface="Arial"/>
              </a:rPr>
              <a:t>-1</a:t>
            </a:r>
            <a:r>
              <a:rPr lang="en-US" sz="2800">
                <a:solidFill>
                  <a:schemeClr val="accent4"/>
                </a:solidFill>
              </a:rPr>
              <a:t>8</a:t>
            </a:r>
            <a:r>
              <a:rPr b="0" i="0" lang="en-US" sz="2800" u="none" cap="none" strike="noStrike">
                <a:solidFill>
                  <a:schemeClr val="accent4"/>
                </a:solidFill>
                <a:latin typeface="Arial"/>
                <a:ea typeface="Arial"/>
                <a:cs typeface="Arial"/>
                <a:sym typeface="Arial"/>
              </a:rPr>
              <a:t>)</a:t>
            </a:r>
            <a:endParaRPr b="0" i="0" sz="2800" u="none" cap="none" strike="noStrike">
              <a:solidFill>
                <a:schemeClr val="accent4"/>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ndara"/>
              <a:ea typeface="Candara"/>
              <a:cs typeface="Candara"/>
              <a:sym typeface="Candara"/>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00355" lvl="0" marL="614046" marR="0" rtl="0" algn="l">
              <a:lnSpc>
                <a:spcPct val="100000"/>
              </a:lnSpc>
              <a:spcBef>
                <a:spcPts val="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This instruction transfers the program to the instruction specified by the effective address. PC holds the address of instruction to be read from memory in the next instruction cycle.</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It allows the programmer to specify an instruction out of sequence.</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The microoperation performed this operation are:</a:t>
            </a:r>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Total time cycle = 5</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103" name="Google Shape;103;p7"/>
          <p:cNvPicPr preferRelativeResize="0"/>
          <p:nvPr/>
        </p:nvPicPr>
        <p:blipFill rotWithShape="1">
          <a:blip r:embed="rId3">
            <a:alphaModFix/>
          </a:blip>
          <a:srcRect b="0" l="0" r="0" t="0"/>
          <a:stretch/>
        </p:blipFill>
        <p:spPr>
          <a:xfrm>
            <a:off x="2971800" y="5029200"/>
            <a:ext cx="3048000" cy="557212"/>
          </a:xfrm>
          <a:prstGeom prst="rect">
            <a:avLst/>
          </a:prstGeom>
          <a:noFill/>
          <a:ln>
            <a:noFill/>
          </a:ln>
        </p:spPr>
      </p:pic>
      <p:sp>
        <p:nvSpPr>
          <p:cNvPr id="104" name="Google Shape;104;p7"/>
          <p:cNvSpPr txBox="1"/>
          <p:nvPr/>
        </p:nvSpPr>
        <p:spPr>
          <a:xfrm>
            <a:off x="2971800" y="0"/>
            <a:ext cx="35052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5. BUN: Branch Unconditionally</a:t>
            </a:r>
            <a:endParaRPr b="1"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This instruction is useful for branching to a portion of the program called a subroutine or procedure.</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1</a:t>
            </a:r>
            <a:r>
              <a:rPr b="0" baseline="30000" i="0" lang="en-US" sz="2600" u="none">
                <a:solidFill>
                  <a:schemeClr val="dk1"/>
                </a:solidFill>
                <a:latin typeface="Constantia"/>
                <a:ea typeface="Constantia"/>
                <a:cs typeface="Constantia"/>
                <a:sym typeface="Constantia"/>
              </a:rPr>
              <a:t>st</a:t>
            </a:r>
            <a:r>
              <a:rPr b="0" i="0" lang="en-US" sz="2600" u="none">
                <a:solidFill>
                  <a:schemeClr val="dk1"/>
                </a:solidFill>
                <a:latin typeface="Constantia"/>
                <a:ea typeface="Constantia"/>
                <a:cs typeface="Constantia"/>
                <a:sym typeface="Constantia"/>
              </a:rPr>
              <a:t> it stores the address of next instruction in sequence into memory location specified by effective address. Then effective address plus one is transferred to PC to serve the address of next instruction.</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The microoperation performed this operation are:</a:t>
            </a:r>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Total time cycle = 6</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110" name="Google Shape;110;p8"/>
          <p:cNvPicPr preferRelativeResize="0"/>
          <p:nvPr/>
        </p:nvPicPr>
        <p:blipFill rotWithShape="1">
          <a:blip r:embed="rId3">
            <a:alphaModFix/>
          </a:blip>
          <a:srcRect b="0" l="0" r="0" t="0"/>
          <a:stretch/>
        </p:blipFill>
        <p:spPr>
          <a:xfrm>
            <a:off x="2286000" y="4495800"/>
            <a:ext cx="4762500" cy="762000"/>
          </a:xfrm>
          <a:prstGeom prst="rect">
            <a:avLst/>
          </a:prstGeom>
          <a:noFill/>
          <a:ln>
            <a:noFill/>
          </a:ln>
        </p:spPr>
      </p:pic>
      <p:sp>
        <p:nvSpPr>
          <p:cNvPr id="111" name="Google Shape;111;p8"/>
          <p:cNvSpPr txBox="1"/>
          <p:nvPr/>
        </p:nvSpPr>
        <p:spPr>
          <a:xfrm>
            <a:off x="3365369" y="84841"/>
            <a:ext cx="3309594"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6. BSA: Branch and Save return Address</a:t>
            </a:r>
            <a:endParaRPr b="1" i="0" sz="24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457200" y="304800"/>
            <a:ext cx="822960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6. BSA: </a:t>
            </a:r>
            <a:endParaRPr/>
          </a:p>
        </p:txBody>
      </p:sp>
      <p:sp>
        <p:nvSpPr>
          <p:cNvPr id="117" name="Google Shape;117;p9"/>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116204" lvl="0" marL="273050" marR="0" rtl="0" algn="l">
              <a:lnSpc>
                <a:spcPct val="100000"/>
              </a:lnSpc>
              <a:spcBef>
                <a:spcPts val="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118" name="Google Shape;118;p9"/>
          <p:cNvPicPr preferRelativeResize="0"/>
          <p:nvPr/>
        </p:nvPicPr>
        <p:blipFill rotWithShape="1">
          <a:blip r:embed="rId3">
            <a:alphaModFix/>
          </a:blip>
          <a:srcRect b="0" l="0" r="0" t="0"/>
          <a:stretch/>
        </p:blipFill>
        <p:spPr>
          <a:xfrm>
            <a:off x="762000" y="2133600"/>
            <a:ext cx="2895600" cy="3592512"/>
          </a:xfrm>
          <a:prstGeom prst="rect">
            <a:avLst/>
          </a:prstGeom>
          <a:noFill/>
          <a:ln>
            <a:noFill/>
          </a:ln>
        </p:spPr>
      </p:pic>
      <p:pic>
        <p:nvPicPr>
          <p:cNvPr id="119" name="Google Shape;119;p9"/>
          <p:cNvPicPr preferRelativeResize="0"/>
          <p:nvPr/>
        </p:nvPicPr>
        <p:blipFill rotWithShape="1">
          <a:blip r:embed="rId4">
            <a:alphaModFix/>
          </a:blip>
          <a:srcRect b="0" l="0" r="0" t="0"/>
          <a:stretch/>
        </p:blipFill>
        <p:spPr>
          <a:xfrm>
            <a:off x="3352800" y="1447800"/>
            <a:ext cx="3171825" cy="428625"/>
          </a:xfrm>
          <a:prstGeom prst="rect">
            <a:avLst/>
          </a:prstGeom>
          <a:noFill/>
          <a:ln>
            <a:noFill/>
          </a:ln>
        </p:spPr>
      </p:pic>
      <p:pic>
        <p:nvPicPr>
          <p:cNvPr id="120" name="Google Shape;120;p9"/>
          <p:cNvPicPr preferRelativeResize="0"/>
          <p:nvPr/>
        </p:nvPicPr>
        <p:blipFill rotWithShape="1">
          <a:blip r:embed="rId5">
            <a:alphaModFix/>
          </a:blip>
          <a:srcRect b="0" l="0" r="0" t="0"/>
          <a:stretch/>
        </p:blipFill>
        <p:spPr>
          <a:xfrm>
            <a:off x="4495800" y="2133600"/>
            <a:ext cx="2946400" cy="3733800"/>
          </a:xfrm>
          <a:prstGeom prst="rect">
            <a:avLst/>
          </a:prstGeom>
          <a:noFill/>
          <a:ln>
            <a:noFill/>
          </a:ln>
        </p:spPr>
      </p:pic>
      <p:sp>
        <p:nvSpPr>
          <p:cNvPr id="121" name="Google Shape;121;p9"/>
          <p:cNvSpPr txBox="1"/>
          <p:nvPr/>
        </p:nvSpPr>
        <p:spPr>
          <a:xfrm>
            <a:off x="2516956" y="0"/>
            <a:ext cx="3960043"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Control Flowchart</a:t>
            </a:r>
            <a:endParaRPr b="1" i="0" sz="36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0BD0D9"/>
              </a:buClr>
              <a:buSzPts val="2470"/>
              <a:buChar char="•"/>
            </a:pPr>
            <a:r>
              <a:rPr b="0" i="0" lang="en-US" sz="2600" u="none">
                <a:solidFill>
                  <a:schemeClr val="dk1"/>
                </a:solidFill>
                <a:latin typeface="Constantia"/>
                <a:ea typeface="Constantia"/>
                <a:cs typeface="Constantia"/>
                <a:sym typeface="Constantia"/>
              </a:rPr>
              <a:t>This instruction increments the word specified by the effective address, and if increment value is equal to zero, PC is incremented by 1.</a:t>
            </a:r>
            <a:endParaRPr/>
          </a:p>
          <a:p>
            <a:pPr indent="-300355" lvl="0" marL="614046" rtl="0" algn="l">
              <a:lnSpc>
                <a:spcPct val="100000"/>
              </a:lnSpc>
              <a:spcBef>
                <a:spcPts val="520"/>
              </a:spcBef>
              <a:spcAft>
                <a:spcPts val="0"/>
              </a:spcAft>
              <a:buClr>
                <a:srgbClr val="0BD0D9"/>
              </a:buClr>
              <a:buSzPts val="2470"/>
              <a:buNone/>
            </a:pPr>
            <a:r>
              <a:t/>
            </a:r>
            <a:endParaRPr b="0" i="0" sz="2600" u="none">
              <a:solidFill>
                <a:schemeClr val="dk1"/>
              </a:solidFill>
              <a:latin typeface="Constantia"/>
              <a:ea typeface="Constantia"/>
              <a:cs typeface="Constantia"/>
              <a:sym typeface="Constantia"/>
            </a:endParaRPr>
          </a:p>
          <a:p>
            <a:pPr indent="-457200" lvl="0" marL="457200" rtl="0" algn="l">
              <a:lnSpc>
                <a:spcPct val="100000"/>
              </a:lnSpc>
              <a:spcBef>
                <a:spcPts val="520"/>
              </a:spcBef>
              <a:spcAft>
                <a:spcPts val="0"/>
              </a:spcAft>
              <a:buClr>
                <a:srgbClr val="0BD0D9"/>
              </a:buClr>
              <a:buSzPts val="2470"/>
              <a:buChar char="•"/>
            </a:pPr>
            <a:r>
              <a:rPr b="0" i="0" lang="en-US" sz="2600" u="none">
                <a:solidFill>
                  <a:schemeClr val="dk1"/>
                </a:solidFill>
                <a:latin typeface="Constantia"/>
                <a:ea typeface="Constantia"/>
                <a:cs typeface="Constantia"/>
                <a:sym typeface="Constantia"/>
              </a:rPr>
              <a:t>The microoperation performed this operation are:</a:t>
            </a:r>
            <a:endParaRPr/>
          </a:p>
          <a:p>
            <a:pPr indent="-300355" lvl="0" marL="614046" rtl="0" algn="l">
              <a:lnSpc>
                <a:spcPct val="100000"/>
              </a:lnSpc>
              <a:spcBef>
                <a:spcPts val="520"/>
              </a:spcBef>
              <a:spcAft>
                <a:spcPts val="0"/>
              </a:spcAft>
              <a:buClr>
                <a:srgbClr val="0BD0D9"/>
              </a:buClr>
              <a:buSzPts val="2470"/>
              <a:buNone/>
            </a:pPr>
            <a:r>
              <a:t/>
            </a:r>
            <a:endParaRPr b="0" i="0" sz="2600" u="none">
              <a:solidFill>
                <a:schemeClr val="dk1"/>
              </a:solidFill>
              <a:latin typeface="Constantia"/>
              <a:ea typeface="Constantia"/>
              <a:cs typeface="Constantia"/>
              <a:sym typeface="Constantia"/>
            </a:endParaRPr>
          </a:p>
          <a:p>
            <a:pPr indent="-300355" lvl="0" marL="614046" rtl="0" algn="l">
              <a:lnSpc>
                <a:spcPct val="100000"/>
              </a:lnSpc>
              <a:spcBef>
                <a:spcPts val="520"/>
              </a:spcBef>
              <a:spcAft>
                <a:spcPts val="0"/>
              </a:spcAft>
              <a:buClr>
                <a:srgbClr val="0BD0D9"/>
              </a:buClr>
              <a:buSzPts val="2470"/>
              <a:buNone/>
            </a:pPr>
            <a:r>
              <a:t/>
            </a:r>
            <a:endParaRPr b="0" i="0" sz="2600" u="none">
              <a:solidFill>
                <a:schemeClr val="dk1"/>
              </a:solidFill>
              <a:latin typeface="Constantia"/>
              <a:ea typeface="Constantia"/>
              <a:cs typeface="Constantia"/>
              <a:sym typeface="Constantia"/>
            </a:endParaRPr>
          </a:p>
          <a:p>
            <a:pPr indent="-300355" lvl="0" marL="614046" rtl="0" algn="l">
              <a:lnSpc>
                <a:spcPct val="100000"/>
              </a:lnSpc>
              <a:spcBef>
                <a:spcPts val="520"/>
              </a:spcBef>
              <a:spcAft>
                <a:spcPts val="0"/>
              </a:spcAft>
              <a:buClr>
                <a:srgbClr val="0BD0D9"/>
              </a:buClr>
              <a:buSzPts val="2470"/>
              <a:buNone/>
            </a:pPr>
            <a:r>
              <a:t/>
            </a:r>
            <a:endParaRPr b="0" i="0" sz="2600" u="none">
              <a:solidFill>
                <a:schemeClr val="dk1"/>
              </a:solidFill>
              <a:latin typeface="Constantia"/>
              <a:ea typeface="Constantia"/>
              <a:cs typeface="Constantia"/>
              <a:sym typeface="Constantia"/>
            </a:endParaRPr>
          </a:p>
          <a:p>
            <a:pPr indent="-457200" lvl="0" marL="457200" rtl="0" algn="l">
              <a:lnSpc>
                <a:spcPct val="100000"/>
              </a:lnSpc>
              <a:spcBef>
                <a:spcPts val="520"/>
              </a:spcBef>
              <a:spcAft>
                <a:spcPts val="0"/>
              </a:spcAft>
              <a:buClr>
                <a:srgbClr val="0BD0D9"/>
              </a:buClr>
              <a:buSzPts val="2470"/>
              <a:buChar char="•"/>
            </a:pPr>
            <a:r>
              <a:rPr b="0" i="0" lang="en-US" sz="2600" u="none">
                <a:solidFill>
                  <a:schemeClr val="dk1"/>
                </a:solidFill>
                <a:latin typeface="Constantia"/>
                <a:ea typeface="Constantia"/>
                <a:cs typeface="Constantia"/>
                <a:sym typeface="Constantia"/>
              </a:rPr>
              <a:t>Total time cycle = 7</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127" name="Google Shape;127;p10"/>
          <p:cNvPicPr preferRelativeResize="0"/>
          <p:nvPr/>
        </p:nvPicPr>
        <p:blipFill rotWithShape="1">
          <a:blip r:embed="rId3">
            <a:alphaModFix/>
          </a:blip>
          <a:srcRect b="0" l="0" r="0" t="0"/>
          <a:stretch/>
        </p:blipFill>
        <p:spPr>
          <a:xfrm>
            <a:off x="900112" y="3771900"/>
            <a:ext cx="6186487" cy="876300"/>
          </a:xfrm>
          <a:prstGeom prst="rect">
            <a:avLst/>
          </a:prstGeom>
          <a:noFill/>
          <a:ln>
            <a:noFill/>
          </a:ln>
        </p:spPr>
      </p:pic>
      <p:sp>
        <p:nvSpPr>
          <p:cNvPr id="128" name="Google Shape;128;p10"/>
          <p:cNvSpPr txBox="1"/>
          <p:nvPr/>
        </p:nvSpPr>
        <p:spPr>
          <a:xfrm>
            <a:off x="3365368" y="0"/>
            <a:ext cx="3111631"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7. INZ: Increment and Skip if Zero</a:t>
            </a:r>
            <a:endParaRPr b="1" i="0" sz="2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t>
            </a:r>
            <a:endParaRPr/>
          </a:p>
        </p:txBody>
      </p:sp>
      <p:pic>
        <p:nvPicPr>
          <p:cNvPr id="134" name="Google Shape;134;p11"/>
          <p:cNvPicPr preferRelativeResize="0"/>
          <p:nvPr/>
        </p:nvPicPr>
        <p:blipFill rotWithShape="1">
          <a:blip r:embed="rId3">
            <a:alphaModFix/>
          </a:blip>
          <a:srcRect b="0" l="0" r="0" t="0"/>
          <a:stretch/>
        </p:blipFill>
        <p:spPr>
          <a:xfrm>
            <a:off x="1600200" y="1185862"/>
            <a:ext cx="6019800" cy="5430837"/>
          </a:xfrm>
          <a:prstGeom prst="rect">
            <a:avLst/>
          </a:prstGeom>
          <a:noFill/>
          <a:ln>
            <a:noFill/>
          </a:ln>
        </p:spPr>
      </p:pic>
      <p:sp>
        <p:nvSpPr>
          <p:cNvPr id="135" name="Google Shape;135;p11"/>
          <p:cNvSpPr txBox="1"/>
          <p:nvPr/>
        </p:nvSpPr>
        <p:spPr>
          <a:xfrm>
            <a:off x="2686638" y="0"/>
            <a:ext cx="3790361"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Control Flowchart</a:t>
            </a:r>
            <a:endParaRPr b="1" i="0" sz="36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nvSpPr>
        <p:spPr>
          <a:xfrm>
            <a:off x="0" y="871975"/>
            <a:ext cx="9144000" cy="60198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chemeClr val="dk1"/>
              </a:buClr>
              <a:buSzPts val="1100"/>
              <a:buFont typeface="Arial"/>
              <a:buNone/>
            </a:pPr>
            <a:r>
              <a:rPr b="0" i="0" lang="en-US" sz="3200" u="none" cap="none" strike="noStrike">
                <a:solidFill>
                  <a:srgbClr val="FF0000"/>
                </a:solidFill>
                <a:latin typeface="Arial"/>
                <a:ea typeface="Arial"/>
                <a:cs typeface="Arial"/>
                <a:sym typeface="Arial"/>
              </a:rPr>
              <a:t>Input-Output and Interrupts</a:t>
            </a:r>
            <a:endParaRPr b="0" i="0" sz="32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32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t/>
            </a:r>
            <a:endParaRPr b="1" i="0" sz="3200" u="none" cap="none" strike="noStrike">
              <a:solidFill>
                <a:srgbClr val="FF0000"/>
              </a:solidFill>
              <a:latin typeface="Sen"/>
              <a:ea typeface="Sen"/>
              <a:cs typeface="Sen"/>
              <a:sym typeface="Sen"/>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2053087" y="-329778"/>
            <a:ext cx="4408098" cy="1226555"/>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Introduction</a:t>
            </a:r>
            <a:endParaRPr/>
          </a:p>
        </p:txBody>
      </p:sp>
      <p:sp>
        <p:nvSpPr>
          <p:cNvPr id="146" name="Google Shape;146;p18"/>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A Computer can serve no useful purpose unless it communicate s with the external environment.</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Instructions and data stored in memory must come from some </a:t>
            </a:r>
            <a:r>
              <a:rPr b="0" i="1" lang="en-US" sz="2600" u="none" cap="none" strike="noStrike">
                <a:solidFill>
                  <a:schemeClr val="dk1"/>
                </a:solidFill>
                <a:latin typeface="Constantia"/>
                <a:ea typeface="Constantia"/>
                <a:cs typeface="Constantia"/>
                <a:sym typeface="Constantia"/>
              </a:rPr>
              <a:t>input device</a:t>
            </a:r>
            <a:r>
              <a:rPr b="0" i="0" lang="en-US" sz="2600" u="none" cap="none" strike="noStrike">
                <a:solidFill>
                  <a:schemeClr val="dk1"/>
                </a:solidFill>
                <a:latin typeface="Constantia"/>
                <a:ea typeface="Constantia"/>
                <a:cs typeface="Constantia"/>
                <a:sym typeface="Constantia"/>
              </a:rPr>
              <a:t>.</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Computational results must be transmitted to user through some </a:t>
            </a:r>
            <a:r>
              <a:rPr b="0" i="1" lang="en-US" sz="2600" u="none" cap="none" strike="noStrike">
                <a:solidFill>
                  <a:schemeClr val="dk1"/>
                </a:solidFill>
                <a:latin typeface="Constantia"/>
                <a:ea typeface="Constantia"/>
                <a:cs typeface="Constantia"/>
                <a:sym typeface="Constantia"/>
              </a:rPr>
              <a:t>output device</a:t>
            </a:r>
            <a:r>
              <a:rPr b="0" i="0" lang="en-US" sz="2600" u="none" cap="none" strike="noStrike">
                <a:solidFill>
                  <a:schemeClr val="dk1"/>
                </a:solidFill>
                <a:latin typeface="Constantia"/>
                <a:ea typeface="Constantia"/>
                <a:cs typeface="Constantia"/>
                <a:sym typeface="Constantia"/>
              </a:rPr>
              <a:t>.</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Commercial computers include many types of input and output devices.</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To demonstrate the most basic requirements for input and output communication, we will use as a illustration a terminal unit with a </a:t>
            </a:r>
            <a:r>
              <a:rPr b="0" i="1" lang="en-US" sz="2600" u="none" cap="none" strike="noStrike">
                <a:solidFill>
                  <a:schemeClr val="dk1"/>
                </a:solidFill>
                <a:latin typeface="Constantia"/>
                <a:ea typeface="Constantia"/>
                <a:cs typeface="Constantia"/>
                <a:sym typeface="Constantia"/>
              </a:rPr>
              <a:t>keyboard </a:t>
            </a:r>
            <a:r>
              <a:rPr b="0" i="0" lang="en-US" sz="2600" u="none" cap="none" strike="noStrike">
                <a:solidFill>
                  <a:schemeClr val="dk1"/>
                </a:solidFill>
                <a:latin typeface="Constantia"/>
                <a:ea typeface="Constantia"/>
                <a:cs typeface="Constantia"/>
                <a:sym typeface="Constantia"/>
              </a:rPr>
              <a:t>and </a:t>
            </a:r>
            <a:r>
              <a:rPr b="0" i="1" lang="en-US" sz="2600" u="none" cap="none" strike="noStrike">
                <a:solidFill>
                  <a:schemeClr val="dk1"/>
                </a:solidFill>
                <a:latin typeface="Constantia"/>
                <a:ea typeface="Constantia"/>
                <a:cs typeface="Constantia"/>
                <a:sym typeface="Constantia"/>
              </a:rPr>
              <a:t>printer.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1" y="-407639"/>
            <a:ext cx="6547448"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2800" u="none">
                <a:solidFill>
                  <a:schemeClr val="dk2"/>
                </a:solidFill>
              </a:rPr>
              <a:t>	Input-Output Configuration</a:t>
            </a:r>
            <a:endParaRPr sz="2800"/>
          </a:p>
        </p:txBody>
      </p:sp>
      <p:sp>
        <p:nvSpPr>
          <p:cNvPr id="152" name="Google Shape;152;p19"/>
          <p:cNvSpPr txBox="1"/>
          <p:nvPr>
            <p:ph idx="1" type="body"/>
          </p:nvPr>
        </p:nvSpPr>
        <p:spPr>
          <a:xfrm>
            <a:off x="457200" y="1752600"/>
            <a:ext cx="8229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0BD0D9"/>
              </a:buClr>
              <a:buSzPts val="2470"/>
              <a:buChar char="•"/>
            </a:pPr>
            <a:r>
              <a:rPr b="0" i="0" lang="en-US" sz="2600" u="none" cap="none" strike="noStrike">
                <a:solidFill>
                  <a:schemeClr val="dk1"/>
                </a:solidFill>
                <a:latin typeface="Constantia"/>
                <a:ea typeface="Constantia"/>
                <a:cs typeface="Constantia"/>
                <a:sym typeface="Constantia"/>
              </a:rPr>
              <a:t>The terminal sends and receives serial information.</a:t>
            </a:r>
            <a:endParaRPr/>
          </a:p>
          <a:p>
            <a:pPr indent="-457200" lvl="0" marL="457200" rtl="0" algn="l">
              <a:lnSpc>
                <a:spcPct val="100000"/>
              </a:lnSpc>
              <a:spcBef>
                <a:spcPts val="520"/>
              </a:spcBef>
              <a:spcAft>
                <a:spcPts val="0"/>
              </a:spcAft>
              <a:buClr>
                <a:srgbClr val="0BD0D9"/>
              </a:buClr>
              <a:buSzPts val="2470"/>
              <a:buChar char="•"/>
            </a:pPr>
            <a:r>
              <a:rPr b="0" i="0" lang="en-US" sz="2600" u="none" cap="none" strike="noStrike">
                <a:solidFill>
                  <a:schemeClr val="dk1"/>
                </a:solidFill>
                <a:latin typeface="Constantia"/>
                <a:ea typeface="Constantia"/>
                <a:cs typeface="Constantia"/>
                <a:sym typeface="Constantia"/>
              </a:rPr>
              <a:t>Each quantity of information has eight bits of an alphanumeric code.</a:t>
            </a:r>
            <a:endParaRPr/>
          </a:p>
          <a:p>
            <a:pPr indent="-457200" lvl="0" marL="457200" rtl="0" algn="l">
              <a:lnSpc>
                <a:spcPct val="100000"/>
              </a:lnSpc>
              <a:spcBef>
                <a:spcPts val="520"/>
              </a:spcBef>
              <a:spcAft>
                <a:spcPts val="0"/>
              </a:spcAft>
              <a:buClr>
                <a:srgbClr val="0BD0D9"/>
              </a:buClr>
              <a:buSzPts val="2470"/>
              <a:buChar char="•"/>
            </a:pPr>
            <a:r>
              <a:rPr b="0" i="0" lang="en-US" sz="2600" u="none" cap="none" strike="noStrike">
                <a:solidFill>
                  <a:schemeClr val="dk1"/>
                </a:solidFill>
                <a:latin typeface="Constantia"/>
                <a:ea typeface="Constantia"/>
                <a:cs typeface="Constantia"/>
                <a:sym typeface="Constantia"/>
              </a:rPr>
              <a:t>The serial information from the keyboard is shifted into the input register </a:t>
            </a:r>
            <a:r>
              <a:rPr b="1" i="1" lang="en-US" sz="2600" u="none" cap="none" strike="noStrike">
                <a:solidFill>
                  <a:schemeClr val="dk1"/>
                </a:solidFill>
                <a:latin typeface="Constantia"/>
                <a:ea typeface="Constantia"/>
                <a:cs typeface="Constantia"/>
                <a:sym typeface="Constantia"/>
              </a:rPr>
              <a:t>INPR.</a:t>
            </a:r>
            <a:endParaRPr/>
          </a:p>
          <a:p>
            <a:pPr indent="-457200" lvl="0" marL="457200" rtl="0" algn="l">
              <a:lnSpc>
                <a:spcPct val="100000"/>
              </a:lnSpc>
              <a:spcBef>
                <a:spcPts val="520"/>
              </a:spcBef>
              <a:spcAft>
                <a:spcPts val="0"/>
              </a:spcAft>
              <a:buClr>
                <a:srgbClr val="0BD0D9"/>
              </a:buClr>
              <a:buSzPts val="2470"/>
              <a:buChar char="•"/>
            </a:pPr>
            <a:r>
              <a:rPr b="0" i="0" lang="en-US" sz="2600" u="none" cap="none" strike="noStrike">
                <a:solidFill>
                  <a:schemeClr val="dk1"/>
                </a:solidFill>
                <a:latin typeface="Constantia"/>
                <a:ea typeface="Constantia"/>
                <a:cs typeface="Constantia"/>
                <a:sym typeface="Constantia"/>
              </a:rPr>
              <a:t>The serial information for printer is stored in output register </a:t>
            </a:r>
            <a:r>
              <a:rPr b="1" i="1" lang="en-US" sz="2600" u="none" cap="none" strike="noStrike">
                <a:solidFill>
                  <a:schemeClr val="dk1"/>
                </a:solidFill>
                <a:latin typeface="Constantia"/>
                <a:ea typeface="Constantia"/>
                <a:cs typeface="Constantia"/>
                <a:sym typeface="Constantia"/>
              </a:rPr>
              <a:t>OUTR.</a:t>
            </a:r>
            <a:endParaRPr/>
          </a:p>
          <a:p>
            <a:pPr indent="-457200" lvl="0" marL="457200" rtl="0" algn="l">
              <a:lnSpc>
                <a:spcPct val="100000"/>
              </a:lnSpc>
              <a:spcBef>
                <a:spcPts val="520"/>
              </a:spcBef>
              <a:spcAft>
                <a:spcPts val="0"/>
              </a:spcAft>
              <a:buClr>
                <a:srgbClr val="0BD0D9"/>
              </a:buClr>
              <a:buSzPts val="2470"/>
              <a:buChar char="•"/>
            </a:pPr>
            <a:r>
              <a:rPr b="0" i="0" lang="en-US" sz="2600" u="none" cap="none" strike="noStrike">
                <a:solidFill>
                  <a:schemeClr val="dk1"/>
                </a:solidFill>
                <a:latin typeface="Constantia"/>
                <a:ea typeface="Constantia"/>
                <a:cs typeface="Constantia"/>
                <a:sym typeface="Constantia"/>
              </a:rPr>
              <a:t>These two registers communicate with communication interface serially and with the AC in parallel.</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1" y="-494589"/>
            <a:ext cx="6504316" cy="1399561"/>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	Input-Output Configuration</a:t>
            </a:r>
            <a:endParaRPr/>
          </a:p>
        </p:txBody>
      </p:sp>
      <p:sp>
        <p:nvSpPr>
          <p:cNvPr id="158" name="Google Shape;158;p20"/>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t>
            </a:r>
            <a:endParaRPr/>
          </a:p>
        </p:txBody>
      </p:sp>
      <p:pic>
        <p:nvPicPr>
          <p:cNvPr id="159" name="Google Shape;159;p20"/>
          <p:cNvPicPr preferRelativeResize="0"/>
          <p:nvPr/>
        </p:nvPicPr>
        <p:blipFill rotWithShape="1">
          <a:blip r:embed="rId3">
            <a:alphaModFix/>
          </a:blip>
          <a:srcRect b="0" l="0" r="0" t="0"/>
          <a:stretch/>
        </p:blipFill>
        <p:spPr>
          <a:xfrm>
            <a:off x="990600" y="1768475"/>
            <a:ext cx="7315200" cy="432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2658359" y="-364331"/>
            <a:ext cx="3685880"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Input-Output Flags</a:t>
            </a:r>
            <a:endParaRPr/>
          </a:p>
        </p:txBody>
      </p:sp>
      <p:sp>
        <p:nvSpPr>
          <p:cNvPr id="165" name="Google Shape;165;p21"/>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t>
            </a:r>
            <a:endParaRPr/>
          </a:p>
        </p:txBody>
      </p:sp>
      <p:sp>
        <p:nvSpPr>
          <p:cNvPr id="166" name="Google Shape;166;p21"/>
          <p:cNvSpPr txBox="1"/>
          <p:nvPr/>
        </p:nvSpPr>
        <p:spPr>
          <a:xfrm>
            <a:off x="39630" y="1139429"/>
            <a:ext cx="8923337"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 bit input flag </a:t>
            </a:r>
            <a:r>
              <a:rPr b="1" i="1" lang="en-US" sz="2000" u="none" cap="none" strike="noStrike">
                <a:solidFill>
                  <a:schemeClr val="dk1"/>
                </a:solidFill>
                <a:latin typeface="Arial"/>
                <a:ea typeface="Arial"/>
                <a:cs typeface="Arial"/>
                <a:sym typeface="Arial"/>
              </a:rPr>
              <a:t>FGI </a:t>
            </a:r>
            <a:r>
              <a:rPr b="0" i="0" lang="en-US" sz="2000" u="none" cap="none" strike="noStrike">
                <a:solidFill>
                  <a:schemeClr val="dk1"/>
                </a:solidFill>
                <a:latin typeface="Arial"/>
                <a:ea typeface="Arial"/>
                <a:cs typeface="Arial"/>
                <a:sym typeface="Arial"/>
              </a:rPr>
              <a:t>is a control flip-flop. The flag bit is 1 when new information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is available in input device and cleared to zero when accepted by computer.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Flag is used to synchronize the timing rate difference between input device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and computer.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Initially FGI is set to 0. when a key is struck in the keyboard, an 8-bit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alphanumeric code is shifted in to INPR and the input flag FGI is set to 1. </a:t>
            </a:r>
            <a:endParaRPr b="0" i="0" sz="1400" u="none" cap="none" strike="noStrike">
              <a:solidFill>
                <a:srgbClr val="000000"/>
              </a:solidFill>
              <a:latin typeface="Arial"/>
              <a:ea typeface="Arial"/>
              <a:cs typeface="Arial"/>
              <a:sym typeface="Arial"/>
            </a:endParaRPr>
          </a:p>
        </p:txBody>
      </p:sp>
      <p:sp>
        <p:nvSpPr>
          <p:cNvPr id="167" name="Google Shape;167;p21"/>
          <p:cNvSpPr txBox="1"/>
          <p:nvPr/>
        </p:nvSpPr>
        <p:spPr>
          <a:xfrm>
            <a:off x="-14345" y="3257910"/>
            <a:ext cx="8977312" cy="1631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The output register </a:t>
            </a:r>
            <a:r>
              <a:rPr b="1" i="1" lang="en-US" sz="2000" u="none" cap="none" strike="noStrike">
                <a:solidFill>
                  <a:schemeClr val="dk1"/>
                </a:solidFill>
                <a:latin typeface="Arial"/>
                <a:ea typeface="Arial"/>
                <a:cs typeface="Arial"/>
                <a:sym typeface="Arial"/>
              </a:rPr>
              <a:t>OUTR </a:t>
            </a:r>
            <a:r>
              <a:rPr b="0" i="0" lang="en-US" sz="2000" u="none" cap="none" strike="noStrike">
                <a:solidFill>
                  <a:schemeClr val="dk1"/>
                </a:solidFill>
                <a:latin typeface="Arial"/>
                <a:ea typeface="Arial"/>
                <a:cs typeface="Arial"/>
                <a:sym typeface="Arial"/>
              </a:rPr>
              <a:t>works similarly but the direction of information flow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is reversed.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Initially, the output flag </a:t>
            </a:r>
            <a:r>
              <a:rPr b="1" i="1" lang="en-US" sz="2000" u="none" cap="none" strike="noStrike">
                <a:solidFill>
                  <a:schemeClr val="dk1"/>
                </a:solidFill>
                <a:latin typeface="Arial"/>
                <a:ea typeface="Arial"/>
                <a:cs typeface="Arial"/>
                <a:sym typeface="Arial"/>
              </a:rPr>
              <a:t>FGO </a:t>
            </a:r>
            <a:r>
              <a:rPr b="0" i="0" lang="en-US" sz="2000" u="none" cap="none" strike="noStrike">
                <a:solidFill>
                  <a:schemeClr val="dk1"/>
                </a:solidFill>
                <a:latin typeface="Arial"/>
                <a:ea typeface="Arial"/>
                <a:cs typeface="Arial"/>
                <a:sym typeface="Arial"/>
              </a:rPr>
              <a:t> is set to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Computer checks FGO, and if it is 1, the information from AC is transferred 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 parallel to OUTR and FGO is cleared to 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None/>
            </a:pPr>
            <a:r>
              <a:rPr b="0" i="0" lang="en-US" sz="2600" u="none" cap="none" strike="noStrike">
                <a:solidFill>
                  <a:schemeClr val="dk1"/>
                </a:solidFill>
                <a:latin typeface="Constantia"/>
                <a:ea typeface="Constantia"/>
                <a:cs typeface="Constantia"/>
                <a:sym typeface="Constantia"/>
              </a:rPr>
              <a:t> </a:t>
            </a:r>
            <a:endParaRPr/>
          </a:p>
        </p:txBody>
      </p:sp>
      <p:pic>
        <p:nvPicPr>
          <p:cNvPr id="49" name="Google Shape;49;p2"/>
          <p:cNvPicPr preferRelativeResize="0"/>
          <p:nvPr/>
        </p:nvPicPr>
        <p:blipFill rotWithShape="1">
          <a:blip r:embed="rId3">
            <a:alphaModFix/>
          </a:blip>
          <a:srcRect b="0" l="0" r="0" t="0"/>
          <a:stretch/>
        </p:blipFill>
        <p:spPr>
          <a:xfrm>
            <a:off x="5955105" y="1913625"/>
            <a:ext cx="2438400" cy="3175959"/>
          </a:xfrm>
          <a:prstGeom prst="rect">
            <a:avLst/>
          </a:prstGeom>
          <a:noFill/>
          <a:ln>
            <a:noFill/>
          </a:ln>
        </p:spPr>
      </p:pic>
      <p:sp>
        <p:nvSpPr>
          <p:cNvPr id="50" name="Google Shape;50;p2"/>
          <p:cNvSpPr txBox="1"/>
          <p:nvPr/>
        </p:nvSpPr>
        <p:spPr>
          <a:xfrm>
            <a:off x="1397480" y="0"/>
            <a:ext cx="507952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Calibri"/>
                <a:ea typeface="Calibri"/>
                <a:cs typeface="Calibri"/>
                <a:sym typeface="Calibri"/>
              </a:rPr>
              <a:t>Memory Reference Instructions</a:t>
            </a:r>
            <a:endParaRPr b="1" i="0" sz="2800" u="none" cap="none" strike="noStrike">
              <a:solidFill>
                <a:srgbClr val="000000"/>
              </a:solidFill>
              <a:latin typeface="Calibri"/>
              <a:ea typeface="Calibri"/>
              <a:cs typeface="Calibri"/>
              <a:sym typeface="Calibri"/>
            </a:endParaRPr>
          </a:p>
        </p:txBody>
      </p:sp>
      <p:pic>
        <p:nvPicPr>
          <p:cNvPr id="51" name="Google Shape;51;p2"/>
          <p:cNvPicPr preferRelativeResize="0"/>
          <p:nvPr/>
        </p:nvPicPr>
        <p:blipFill rotWithShape="1">
          <a:blip r:embed="rId4">
            <a:alphaModFix/>
          </a:blip>
          <a:srcRect b="0" l="0" r="0" t="0"/>
          <a:stretch/>
        </p:blipFill>
        <p:spPr>
          <a:xfrm>
            <a:off x="733245" y="1794295"/>
            <a:ext cx="5242177" cy="33901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0" y="1"/>
            <a:ext cx="6521570" cy="940642"/>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	Input-Output Instructions.</a:t>
            </a:r>
            <a:endParaRPr/>
          </a:p>
        </p:txBody>
      </p:sp>
      <p:sp>
        <p:nvSpPr>
          <p:cNvPr id="173" name="Google Shape;173;p22"/>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0BD0D9"/>
              </a:buClr>
              <a:buSzPts val="2470"/>
              <a:buChar char="•"/>
            </a:pPr>
            <a:r>
              <a:rPr b="0" i="0" lang="en-US" sz="2600" u="none">
                <a:solidFill>
                  <a:schemeClr val="dk1"/>
                </a:solidFill>
                <a:latin typeface="Constantia"/>
                <a:ea typeface="Constantia"/>
                <a:cs typeface="Constantia"/>
                <a:sym typeface="Constantia"/>
              </a:rPr>
              <a:t>For this type of information I=1, and </a:t>
            </a:r>
            <a:endParaRPr/>
          </a:p>
          <a:p>
            <a:pPr indent="0" lvl="0" marL="0" rtl="0" algn="l">
              <a:lnSpc>
                <a:spcPct val="100000"/>
              </a:lnSpc>
              <a:spcBef>
                <a:spcPts val="520"/>
              </a:spcBef>
              <a:spcAft>
                <a:spcPts val="0"/>
              </a:spcAft>
              <a:buClr>
                <a:srgbClr val="0BD0D9"/>
              </a:buClr>
              <a:buSzPts val="2470"/>
              <a:buNone/>
            </a:pPr>
            <a:r>
              <a:rPr b="0" i="0" lang="en-US" sz="2600" u="none">
                <a:solidFill>
                  <a:schemeClr val="dk1"/>
                </a:solidFill>
                <a:latin typeface="Constantia"/>
                <a:ea typeface="Constantia"/>
                <a:cs typeface="Constantia"/>
                <a:sym typeface="Constantia"/>
              </a:rPr>
              <a:t>					D7 (i.e. IR(12-14)=111)</a:t>
            </a:r>
            <a:endParaRPr/>
          </a:p>
          <a:p>
            <a:pPr indent="-457200" lvl="0" marL="457200" rtl="0" algn="l">
              <a:lnSpc>
                <a:spcPct val="100000"/>
              </a:lnSpc>
              <a:spcBef>
                <a:spcPts val="520"/>
              </a:spcBef>
              <a:spcAft>
                <a:spcPts val="0"/>
              </a:spcAft>
              <a:buClr>
                <a:srgbClr val="0BD0D9"/>
              </a:buClr>
              <a:buSzPts val="2470"/>
              <a:buChar char="•"/>
            </a:pPr>
            <a:r>
              <a:rPr b="0" i="0" lang="en-US" sz="2600" u="none">
                <a:solidFill>
                  <a:schemeClr val="dk1"/>
                </a:solidFill>
                <a:latin typeface="Constantia"/>
                <a:ea typeface="Constantia"/>
                <a:cs typeface="Constantia"/>
                <a:sym typeface="Constantia"/>
              </a:rPr>
              <a:t>For basic Computer only 6 input-output instruction.</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174" name="Google Shape;174;p22"/>
          <p:cNvPicPr preferRelativeResize="0"/>
          <p:nvPr/>
        </p:nvPicPr>
        <p:blipFill rotWithShape="1">
          <a:blip r:embed="rId3">
            <a:alphaModFix/>
          </a:blip>
          <a:srcRect b="0" l="0" r="0" t="0"/>
          <a:stretch/>
        </p:blipFill>
        <p:spPr>
          <a:xfrm>
            <a:off x="1219200" y="3124200"/>
            <a:ext cx="7081837" cy="2743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0" y="-308475"/>
            <a:ext cx="6212264"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		Program Interrupt</a:t>
            </a:r>
            <a:endParaRPr/>
          </a:p>
        </p:txBody>
      </p:sp>
      <p:sp>
        <p:nvSpPr>
          <p:cNvPr id="180" name="Google Shape;180;p23"/>
          <p:cNvSpPr txBox="1"/>
          <p:nvPr>
            <p:ph idx="1" type="body"/>
          </p:nvPr>
        </p:nvSpPr>
        <p:spPr>
          <a:xfrm>
            <a:off x="457200" y="1066800"/>
            <a:ext cx="82296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BD0D9"/>
              </a:buClr>
              <a:buSzPts val="2280"/>
              <a:buChar char="•"/>
            </a:pPr>
            <a:r>
              <a:rPr b="0" i="0" lang="en-US" sz="2400" u="none">
                <a:solidFill>
                  <a:schemeClr val="dk1"/>
                </a:solidFill>
                <a:latin typeface="Constantia"/>
                <a:ea typeface="Constantia"/>
                <a:cs typeface="Constantia"/>
                <a:sym typeface="Constantia"/>
              </a:rPr>
              <a:t>An alternative to the programmed controlled procedure is to let the external device inform the computer when it is ready for the transfer.</a:t>
            </a:r>
            <a:endParaRPr/>
          </a:p>
          <a:p>
            <a:pPr indent="-342900" lvl="0" marL="342900" rtl="0" algn="l">
              <a:lnSpc>
                <a:spcPct val="100000"/>
              </a:lnSpc>
              <a:spcBef>
                <a:spcPts val="480"/>
              </a:spcBef>
              <a:spcAft>
                <a:spcPts val="0"/>
              </a:spcAft>
              <a:buClr>
                <a:srgbClr val="0BD0D9"/>
              </a:buClr>
              <a:buSzPts val="2280"/>
              <a:buChar char="•"/>
            </a:pPr>
            <a:r>
              <a:rPr b="0" i="0" lang="en-US" sz="2400" u="none">
                <a:solidFill>
                  <a:schemeClr val="dk1"/>
                </a:solidFill>
                <a:latin typeface="Constantia"/>
                <a:ea typeface="Constantia"/>
                <a:cs typeface="Constantia"/>
                <a:sym typeface="Constantia"/>
              </a:rPr>
              <a:t>In the meantime computer can be busy with other tasks.</a:t>
            </a:r>
            <a:endParaRPr/>
          </a:p>
          <a:p>
            <a:pPr indent="-342900" lvl="0" marL="342900" rtl="0" algn="l">
              <a:lnSpc>
                <a:spcPct val="100000"/>
              </a:lnSpc>
              <a:spcBef>
                <a:spcPts val="480"/>
              </a:spcBef>
              <a:spcAft>
                <a:spcPts val="0"/>
              </a:spcAft>
              <a:buClr>
                <a:srgbClr val="0BD0D9"/>
              </a:buClr>
              <a:buSzPts val="2280"/>
              <a:buChar char="•"/>
            </a:pPr>
            <a:r>
              <a:rPr b="0" i="0" lang="en-US" sz="2400" u="none">
                <a:solidFill>
                  <a:schemeClr val="dk1"/>
                </a:solidFill>
                <a:latin typeface="Constantia"/>
                <a:ea typeface="Constantia"/>
                <a:cs typeface="Constantia"/>
                <a:sym typeface="Constantia"/>
              </a:rPr>
              <a:t>This type of transfer use the </a:t>
            </a:r>
            <a:r>
              <a:rPr b="1" i="1" lang="en-US" sz="2400" u="none">
                <a:solidFill>
                  <a:schemeClr val="dk1"/>
                </a:solidFill>
                <a:latin typeface="Constantia"/>
                <a:ea typeface="Constantia"/>
                <a:cs typeface="Constantia"/>
                <a:sym typeface="Constantia"/>
              </a:rPr>
              <a:t>interrupt facility</a:t>
            </a:r>
            <a:r>
              <a:rPr b="0" i="0" lang="en-US" sz="2400" u="none">
                <a:solidFill>
                  <a:schemeClr val="dk1"/>
                </a:solidFill>
                <a:latin typeface="Constantia"/>
                <a:ea typeface="Constantia"/>
                <a:cs typeface="Constantia"/>
                <a:sym typeface="Constantia"/>
              </a:rPr>
              <a:t>. While computer is running the program, it does not check the flags, however when a flag is set then computer receives an interrupt.</a:t>
            </a:r>
            <a:endParaRPr/>
          </a:p>
          <a:p>
            <a:pPr indent="-342900" lvl="0" marL="342900" rtl="0" algn="l">
              <a:lnSpc>
                <a:spcPct val="100000"/>
              </a:lnSpc>
              <a:spcBef>
                <a:spcPts val="480"/>
              </a:spcBef>
              <a:spcAft>
                <a:spcPts val="0"/>
              </a:spcAft>
              <a:buClr>
                <a:srgbClr val="0BD0D9"/>
              </a:buClr>
              <a:buSzPts val="2280"/>
              <a:buChar char="•"/>
            </a:pPr>
            <a:r>
              <a:rPr b="0" i="0" lang="en-US" sz="2400" u="none">
                <a:solidFill>
                  <a:schemeClr val="dk1"/>
                </a:solidFill>
                <a:latin typeface="Constantia"/>
                <a:ea typeface="Constantia"/>
                <a:cs typeface="Constantia"/>
                <a:sym typeface="Constantia"/>
              </a:rPr>
              <a:t> The interrupt enable flip-flop </a:t>
            </a:r>
            <a:r>
              <a:rPr b="1" i="1" lang="en-US" sz="2400" u="none">
                <a:solidFill>
                  <a:schemeClr val="dk1"/>
                </a:solidFill>
                <a:latin typeface="Constantia"/>
                <a:ea typeface="Constantia"/>
                <a:cs typeface="Constantia"/>
                <a:sym typeface="Constantia"/>
              </a:rPr>
              <a:t>IEN </a:t>
            </a:r>
            <a:r>
              <a:rPr b="0" i="0" lang="en-US" sz="2400" u="none">
                <a:solidFill>
                  <a:schemeClr val="dk1"/>
                </a:solidFill>
                <a:latin typeface="Constantia"/>
                <a:ea typeface="Constantia"/>
                <a:cs typeface="Constantia"/>
                <a:sym typeface="Constantia"/>
              </a:rPr>
              <a:t>can be set and cleared with two instructions.</a:t>
            </a:r>
            <a:endParaRPr/>
          </a:p>
          <a:p>
            <a:pPr indent="-342900" lvl="0" marL="342900" rtl="0" algn="l">
              <a:lnSpc>
                <a:spcPct val="100000"/>
              </a:lnSpc>
              <a:spcBef>
                <a:spcPts val="480"/>
              </a:spcBef>
              <a:spcAft>
                <a:spcPts val="0"/>
              </a:spcAft>
              <a:buClr>
                <a:srgbClr val="0BD0D9"/>
              </a:buClr>
              <a:buSzPts val="2280"/>
              <a:buChar char="•"/>
            </a:pPr>
            <a:r>
              <a:rPr b="0" i="0" lang="en-US" sz="2400" u="none">
                <a:solidFill>
                  <a:schemeClr val="dk1"/>
                </a:solidFill>
                <a:latin typeface="Constantia"/>
                <a:ea typeface="Constantia"/>
                <a:cs typeface="Constantia"/>
                <a:sym typeface="Constantia"/>
              </a:rPr>
              <a:t> When IEN is cleared to zero (with </a:t>
            </a:r>
            <a:r>
              <a:rPr b="1" i="1" lang="en-US" sz="2400" u="none">
                <a:solidFill>
                  <a:schemeClr val="dk1"/>
                </a:solidFill>
                <a:latin typeface="Constantia"/>
                <a:ea typeface="Constantia"/>
                <a:cs typeface="Constantia"/>
                <a:sym typeface="Constantia"/>
              </a:rPr>
              <a:t>IOF </a:t>
            </a:r>
            <a:r>
              <a:rPr b="0" i="0" lang="en-US" sz="2400" u="none">
                <a:solidFill>
                  <a:schemeClr val="dk1"/>
                </a:solidFill>
                <a:latin typeface="Constantia"/>
                <a:ea typeface="Constantia"/>
                <a:cs typeface="Constantia"/>
                <a:sym typeface="Constantia"/>
              </a:rPr>
              <a:t>instruction), the flag can not interrupt the computer. </a:t>
            </a:r>
            <a:endParaRPr/>
          </a:p>
          <a:p>
            <a:pPr indent="-342900" lvl="0" marL="342900" rtl="0" algn="l">
              <a:lnSpc>
                <a:spcPct val="100000"/>
              </a:lnSpc>
              <a:spcBef>
                <a:spcPts val="480"/>
              </a:spcBef>
              <a:spcAft>
                <a:spcPts val="0"/>
              </a:spcAft>
              <a:buClr>
                <a:srgbClr val="0BD0D9"/>
              </a:buClr>
              <a:buSzPts val="2280"/>
              <a:buChar char="•"/>
            </a:pPr>
            <a:r>
              <a:rPr b="0" i="0" lang="en-US" sz="2400" u="none">
                <a:solidFill>
                  <a:schemeClr val="dk1"/>
                </a:solidFill>
                <a:latin typeface="Constantia"/>
                <a:ea typeface="Constantia"/>
                <a:cs typeface="Constantia"/>
                <a:sym typeface="Constantia"/>
              </a:rPr>
              <a:t>When IEN is cleared to 1 (with </a:t>
            </a:r>
            <a:r>
              <a:rPr b="1" i="1" lang="en-US" sz="2400" u="none">
                <a:solidFill>
                  <a:schemeClr val="dk1"/>
                </a:solidFill>
                <a:latin typeface="Constantia"/>
                <a:ea typeface="Constantia"/>
                <a:cs typeface="Constantia"/>
                <a:sym typeface="Constantia"/>
              </a:rPr>
              <a:t>ION </a:t>
            </a:r>
            <a:r>
              <a:rPr b="0" i="0" lang="en-US" sz="2400" u="none">
                <a:solidFill>
                  <a:schemeClr val="dk1"/>
                </a:solidFill>
                <a:latin typeface="Constantia"/>
                <a:ea typeface="Constantia"/>
                <a:cs typeface="Constantia"/>
                <a:sym typeface="Constantia"/>
              </a:rPr>
              <a:t>instruction), the computer can be interrupted.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0" y="-308475"/>
            <a:ext cx="6530196"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	Flowchart of Interrupt Cycle</a:t>
            </a:r>
            <a:endParaRPr/>
          </a:p>
        </p:txBody>
      </p:sp>
      <p:sp>
        <p:nvSpPr>
          <p:cNvPr id="186" name="Google Shape;186;p24"/>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t>
            </a:r>
            <a:endParaRPr/>
          </a:p>
        </p:txBody>
      </p:sp>
      <p:pic>
        <p:nvPicPr>
          <p:cNvPr id="187" name="Google Shape;187;p24"/>
          <p:cNvPicPr preferRelativeResize="0"/>
          <p:nvPr/>
        </p:nvPicPr>
        <p:blipFill rotWithShape="1">
          <a:blip r:embed="rId3">
            <a:alphaModFix/>
          </a:blip>
          <a:srcRect b="0" l="0" r="0" t="0"/>
          <a:stretch/>
        </p:blipFill>
        <p:spPr>
          <a:xfrm>
            <a:off x="862642" y="990600"/>
            <a:ext cx="5667554" cy="533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0550" y="-308475"/>
            <a:ext cx="6806242" cy="11430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	Demonstration of Interrupt Cycle</a:t>
            </a:r>
            <a:endParaRPr/>
          </a:p>
        </p:txBody>
      </p:sp>
      <p:sp>
        <p:nvSpPr>
          <p:cNvPr id="193" name="Google Shape;193;p25"/>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rgbClr val="0BD0D9"/>
              </a:buClr>
              <a:buSzPts val="2470"/>
              <a:buFont typeface="Noto Sans Symbols"/>
              <a:buNone/>
            </a:pPr>
            <a:r>
              <a:rPr b="0" i="0" lang="en-US" sz="2600" u="none">
                <a:solidFill>
                  <a:schemeClr val="dk1"/>
                </a:solidFill>
                <a:latin typeface="Constantia"/>
                <a:ea typeface="Constantia"/>
                <a:cs typeface="Constantia"/>
                <a:sym typeface="Constantia"/>
              </a:rPr>
              <a:t>  </a:t>
            </a:r>
            <a:endParaRPr/>
          </a:p>
        </p:txBody>
      </p:sp>
      <p:pic>
        <p:nvPicPr>
          <p:cNvPr id="194" name="Google Shape;194;p25"/>
          <p:cNvPicPr preferRelativeResize="0"/>
          <p:nvPr/>
        </p:nvPicPr>
        <p:blipFill rotWithShape="1">
          <a:blip r:embed="rId3">
            <a:alphaModFix/>
          </a:blip>
          <a:srcRect b="0" l="0" r="0" t="0"/>
          <a:stretch/>
        </p:blipFill>
        <p:spPr>
          <a:xfrm>
            <a:off x="609600" y="2286000"/>
            <a:ext cx="2895600" cy="3914775"/>
          </a:xfrm>
          <a:prstGeom prst="rect">
            <a:avLst/>
          </a:prstGeom>
          <a:noFill/>
          <a:ln>
            <a:noFill/>
          </a:ln>
        </p:spPr>
      </p:pic>
      <p:sp>
        <p:nvSpPr>
          <p:cNvPr id="195" name="Google Shape;195;p25"/>
          <p:cNvSpPr txBox="1"/>
          <p:nvPr/>
        </p:nvSpPr>
        <p:spPr>
          <a:xfrm>
            <a:off x="3886200" y="1524000"/>
            <a:ext cx="1293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M[0] &lt;- PC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PC &lt;-</a:t>
            </a:r>
            <a:r>
              <a:rPr lang="en-US" sz="1800">
                <a:solidFill>
                  <a:schemeClr val="dk1"/>
                </a:solidFill>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6" name="Google Shape;196;p25"/>
          <p:cNvPicPr preferRelativeResize="0"/>
          <p:nvPr/>
        </p:nvPicPr>
        <p:blipFill rotWithShape="1">
          <a:blip r:embed="rId4">
            <a:alphaModFix/>
          </a:blip>
          <a:srcRect b="0" l="0" r="0" t="0"/>
          <a:stretch/>
        </p:blipFill>
        <p:spPr>
          <a:xfrm>
            <a:off x="4953000" y="2286000"/>
            <a:ext cx="2819400" cy="3657600"/>
          </a:xfrm>
          <a:prstGeom prst="rect">
            <a:avLst/>
          </a:prstGeom>
          <a:noFill/>
          <a:ln>
            <a:noFill/>
          </a:ln>
        </p:spPr>
      </p:pic>
      <p:sp>
        <p:nvSpPr>
          <p:cNvPr id="197" name="Google Shape;197;p25"/>
          <p:cNvSpPr/>
          <p:nvPr/>
        </p:nvSpPr>
        <p:spPr>
          <a:xfrm>
            <a:off x="1193320" y="6324600"/>
            <a:ext cx="2311880" cy="31710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Before Interrupt</a:t>
            </a:r>
            <a:endParaRPr/>
          </a:p>
        </p:txBody>
      </p:sp>
      <p:sp>
        <p:nvSpPr>
          <p:cNvPr id="198" name="Google Shape;198;p25"/>
          <p:cNvSpPr/>
          <p:nvPr/>
        </p:nvSpPr>
        <p:spPr>
          <a:xfrm>
            <a:off x="5296610" y="6244088"/>
            <a:ext cx="2311880" cy="31710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After Interrupt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3252246" y="0"/>
            <a:ext cx="3224753" cy="8382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5000"/>
              <a:buFont typeface="Calibri"/>
              <a:buNone/>
            </a:pPr>
            <a:r>
              <a:rPr b="1" i="0" lang="en-US" sz="3200" u="none">
                <a:solidFill>
                  <a:schemeClr val="dk2"/>
                </a:solidFill>
              </a:rPr>
              <a:t>Interrupt cycle</a:t>
            </a:r>
            <a:endParaRPr b="1" sz="3200"/>
          </a:p>
        </p:txBody>
      </p:sp>
      <p:sp>
        <p:nvSpPr>
          <p:cNvPr id="204" name="Google Shape;204;p26"/>
          <p:cNvSpPr txBox="1"/>
          <p:nvPr>
            <p:ph idx="1" type="body"/>
          </p:nvPr>
        </p:nvSpPr>
        <p:spPr>
          <a:xfrm>
            <a:off x="457200" y="1371600"/>
            <a:ext cx="8229600" cy="452610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rgbClr val="0BD0D9"/>
              </a:buClr>
              <a:buSzPts val="2470"/>
              <a:buChar char="•"/>
            </a:pPr>
            <a:r>
              <a:rPr b="0" i="0" lang="en-US" sz="2600" u="none">
                <a:solidFill>
                  <a:schemeClr val="dk1"/>
                </a:solidFill>
                <a:latin typeface="Constantia"/>
                <a:ea typeface="Constantia"/>
                <a:cs typeface="Constantia"/>
                <a:sym typeface="Constantia"/>
              </a:rPr>
              <a:t>Here the modified fetch and decode phase of interrupt cycles as follow:</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205" name="Google Shape;205;p26"/>
          <p:cNvPicPr preferRelativeResize="0"/>
          <p:nvPr/>
        </p:nvPicPr>
        <p:blipFill rotWithShape="1">
          <a:blip r:embed="rId3">
            <a:alphaModFix/>
          </a:blip>
          <a:srcRect b="0" l="0" r="0" t="0"/>
          <a:stretch/>
        </p:blipFill>
        <p:spPr>
          <a:xfrm>
            <a:off x="2514600" y="2895600"/>
            <a:ext cx="4171950" cy="134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2800">
                <a:latin typeface="Calibri"/>
                <a:ea typeface="Calibri"/>
                <a:cs typeface="Calibri"/>
                <a:sym typeface="Calibri"/>
              </a:rPr>
              <a:t>    </a:t>
            </a:r>
            <a:br>
              <a:rPr b="1" lang="en-US" sz="2800">
                <a:latin typeface="Calibri"/>
                <a:ea typeface="Calibri"/>
                <a:cs typeface="Calibri"/>
                <a:sym typeface="Calibri"/>
              </a:rPr>
            </a:br>
            <a:r>
              <a:rPr b="1" lang="en-US" sz="2800">
                <a:latin typeface="Calibri"/>
                <a:ea typeface="Calibri"/>
                <a:cs typeface="Calibri"/>
                <a:sym typeface="Calibri"/>
              </a:rPr>
              <a:t>Memory Reference </a:t>
            </a:r>
            <a:r>
              <a:rPr b="1" lang="en-US" sz="2800"/>
              <a:t>I</a:t>
            </a:r>
            <a:r>
              <a:rPr b="1" lang="en-US" sz="2800">
                <a:latin typeface="Calibri"/>
                <a:ea typeface="Calibri"/>
                <a:cs typeface="Calibri"/>
                <a:sym typeface="Calibri"/>
              </a:rPr>
              <a:t>nstructions</a:t>
            </a:r>
            <a:br>
              <a:rPr b="1" lang="en-US" sz="3200">
                <a:latin typeface="Calibri"/>
                <a:ea typeface="Calibri"/>
                <a:cs typeface="Calibri"/>
                <a:sym typeface="Calibri"/>
              </a:rPr>
            </a:br>
            <a:endParaRPr/>
          </a:p>
        </p:txBody>
      </p:sp>
      <p:sp>
        <p:nvSpPr>
          <p:cNvPr id="57" name="Google Shape;57;p14"/>
          <p:cNvSpPr txBox="1"/>
          <p:nvPr>
            <p:ph idx="1" type="body"/>
          </p:nvPr>
        </p:nvSpPr>
        <p:spPr>
          <a:xfrm>
            <a:off x="457200" y="1056289"/>
            <a:ext cx="8455572" cy="5491655"/>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360"/>
              </a:spcBef>
              <a:spcAft>
                <a:spcPts val="0"/>
              </a:spcAft>
              <a:buSzPts val="1800"/>
              <a:buChar char="•"/>
            </a:pPr>
            <a:r>
              <a:rPr lang="en-US" sz="2100"/>
              <a:t>Memory reference instructions are those commands or instructions which are in the custom to generate a reference to the memory and approval to a program to have an approach to the commanded information and that states as to from where the data is cache continually. These instructions are known as Memory Reference Instructions.</a:t>
            </a:r>
            <a:endParaRPr/>
          </a:p>
          <a:p>
            <a:pPr indent="0" lvl="0" marL="114300" rtl="0" algn="just">
              <a:lnSpc>
                <a:spcPct val="100000"/>
              </a:lnSpc>
              <a:spcBef>
                <a:spcPts val="360"/>
              </a:spcBef>
              <a:spcAft>
                <a:spcPts val="0"/>
              </a:spcAft>
              <a:buSzPts val="1800"/>
              <a:buNone/>
            </a:pPr>
            <a:r>
              <a:rPr lang="en-US" sz="2100"/>
              <a:t>There are seven memory reference instructions which are as follows:</a:t>
            </a:r>
            <a:endParaRPr/>
          </a:p>
          <a:p>
            <a:pPr indent="0" lvl="0" marL="114300" rtl="0" algn="just">
              <a:lnSpc>
                <a:spcPct val="100000"/>
              </a:lnSpc>
              <a:spcBef>
                <a:spcPts val="360"/>
              </a:spcBef>
              <a:spcAft>
                <a:spcPts val="0"/>
              </a:spcAft>
              <a:buSzPts val="1800"/>
              <a:buNone/>
            </a:pPr>
            <a:r>
              <a:rPr b="1" lang="en-US" sz="2100"/>
              <a:t>AND</a:t>
            </a:r>
            <a:endParaRPr/>
          </a:p>
          <a:p>
            <a:pPr indent="-342900" lvl="0" marL="457200" rtl="0" algn="just">
              <a:lnSpc>
                <a:spcPct val="100000"/>
              </a:lnSpc>
              <a:spcBef>
                <a:spcPts val="360"/>
              </a:spcBef>
              <a:spcAft>
                <a:spcPts val="0"/>
              </a:spcAft>
              <a:buSzPts val="1800"/>
              <a:buChar char="•"/>
            </a:pPr>
            <a:r>
              <a:rPr lang="en-US" sz="2100"/>
              <a:t>The AND instruction implements the AND logic operation on the bit collection from the register and the memory word that is determined by the effective address. The result of this operation is moved back to the register.</a:t>
            </a:r>
            <a:endParaRPr/>
          </a:p>
          <a:p>
            <a:pPr indent="0" lvl="0" marL="114300" rtl="0" algn="just">
              <a:lnSpc>
                <a:spcPct val="100000"/>
              </a:lnSpc>
              <a:spcBef>
                <a:spcPts val="360"/>
              </a:spcBef>
              <a:spcAft>
                <a:spcPts val="0"/>
              </a:spcAft>
              <a:buSzPts val="1800"/>
              <a:buNone/>
            </a:pPr>
            <a:r>
              <a:rPr b="1" lang="en-US" sz="2100"/>
              <a:t>ADD</a:t>
            </a:r>
            <a:endParaRPr/>
          </a:p>
          <a:p>
            <a:pPr indent="-342900" lvl="0" marL="457200" rtl="0" algn="just">
              <a:lnSpc>
                <a:spcPct val="100000"/>
              </a:lnSpc>
              <a:spcBef>
                <a:spcPts val="360"/>
              </a:spcBef>
              <a:spcAft>
                <a:spcPts val="0"/>
              </a:spcAft>
              <a:buSzPts val="1800"/>
              <a:buChar char="•"/>
            </a:pPr>
            <a:r>
              <a:rPr lang="en-US" sz="2100"/>
              <a:t>The ADD instruction adds the content of the memory word that is denoted by the effective address to the value of the register.</a:t>
            </a:r>
            <a:endParaRPr/>
          </a:p>
          <a:p>
            <a:pPr indent="-228600" lvl="0" marL="457200" rtl="0" algn="just">
              <a:lnSpc>
                <a:spcPct val="100000"/>
              </a:lnSpc>
              <a:spcBef>
                <a:spcPts val="360"/>
              </a:spcBef>
              <a:spcAft>
                <a:spcPts val="0"/>
              </a:spcAft>
              <a:buSzPts val="1800"/>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5"/>
          <p:cNvSpPr txBox="1"/>
          <p:nvPr>
            <p:ph type="ctrTitle"/>
          </p:nvPr>
        </p:nvSpPr>
        <p:spPr>
          <a:xfrm>
            <a:off x="0" y="1"/>
            <a:ext cx="6487064"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Calibri"/>
                <a:ea typeface="Calibri"/>
                <a:cs typeface="Calibri"/>
                <a:sym typeface="Calibri"/>
              </a:rPr>
              <a:t>Memory Reference </a:t>
            </a:r>
            <a:r>
              <a:rPr b="1" lang="en-US" sz="3200"/>
              <a:t>I</a:t>
            </a:r>
            <a:r>
              <a:rPr b="1" lang="en-US" sz="3200">
                <a:latin typeface="Calibri"/>
                <a:ea typeface="Calibri"/>
                <a:cs typeface="Calibri"/>
                <a:sym typeface="Calibri"/>
              </a:rPr>
              <a:t>nstructions</a:t>
            </a:r>
            <a:br>
              <a:rPr b="1" lang="en-US" sz="3600">
                <a:latin typeface="Calibri"/>
                <a:ea typeface="Calibri"/>
                <a:cs typeface="Calibri"/>
                <a:sym typeface="Calibri"/>
              </a:rPr>
            </a:br>
            <a:endParaRPr/>
          </a:p>
        </p:txBody>
      </p:sp>
      <p:sp>
        <p:nvSpPr>
          <p:cNvPr id="63" name="Google Shape;63;p15"/>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p>
            <a:pPr indent="0" lvl="0" marL="114300" rtl="0" algn="just">
              <a:lnSpc>
                <a:spcPct val="100000"/>
              </a:lnSpc>
              <a:spcBef>
                <a:spcPts val="640"/>
              </a:spcBef>
              <a:spcAft>
                <a:spcPts val="0"/>
              </a:spcAft>
              <a:buSzPts val="3200"/>
              <a:buNone/>
            </a:pPr>
            <a:r>
              <a:rPr b="1" lang="en-US" sz="2400">
                <a:solidFill>
                  <a:schemeClr val="dk1"/>
                </a:solidFill>
                <a:latin typeface="Times New Roman"/>
                <a:ea typeface="Times New Roman"/>
                <a:cs typeface="Times New Roman"/>
                <a:sym typeface="Times New Roman"/>
              </a:rPr>
              <a:t>LDA</a:t>
            </a:r>
            <a:r>
              <a:rPr lang="en-US"/>
              <a:t> – </a:t>
            </a:r>
            <a:r>
              <a:rPr b="1" lang="en-US" sz="2400">
                <a:solidFill>
                  <a:schemeClr val="dk1"/>
                </a:solidFill>
                <a:latin typeface="Times New Roman"/>
                <a:ea typeface="Times New Roman"/>
                <a:cs typeface="Times New Roman"/>
                <a:sym typeface="Times New Roman"/>
              </a:rPr>
              <a:t>Load to AC</a:t>
            </a:r>
            <a:endParaRPr b="1" sz="2400">
              <a:solidFill>
                <a:schemeClr val="dk1"/>
              </a:solidFill>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None/>
            </a:pPr>
            <a:r>
              <a:rPr lang="en-US" sz="2400">
                <a:solidFill>
                  <a:schemeClr val="dk1"/>
                </a:solidFill>
                <a:latin typeface="Times New Roman"/>
                <a:ea typeface="Times New Roman"/>
                <a:cs typeface="Times New Roman"/>
                <a:sym typeface="Times New Roman"/>
              </a:rPr>
              <a:t>The LDA instruction shares the memory word denoted by the effective address to the AC.</a:t>
            </a:r>
            <a:endParaRPr/>
          </a:p>
          <a:p>
            <a:pPr indent="-431800" lvl="0" marL="457200" rtl="0" algn="just">
              <a:lnSpc>
                <a:spcPct val="100000"/>
              </a:lnSpc>
              <a:spcBef>
                <a:spcPts val="640"/>
              </a:spcBef>
              <a:spcAft>
                <a:spcPts val="0"/>
              </a:spcAft>
              <a:buSzPts val="3200"/>
              <a:buNone/>
            </a:pPr>
            <a:r>
              <a:t/>
            </a:r>
            <a:endParaRPr b="1" sz="2400">
              <a:solidFill>
                <a:schemeClr val="dk1"/>
              </a:solidFill>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None/>
            </a:pPr>
            <a:r>
              <a:rPr b="1" lang="en-US" sz="2400">
                <a:solidFill>
                  <a:schemeClr val="dk1"/>
                </a:solidFill>
                <a:latin typeface="Times New Roman"/>
                <a:ea typeface="Times New Roman"/>
                <a:cs typeface="Times New Roman"/>
                <a:sym typeface="Times New Roman"/>
              </a:rPr>
              <a:t>STA – Store AC</a:t>
            </a:r>
            <a:endParaRPr/>
          </a:p>
          <a:p>
            <a:pPr indent="-431800" lvl="0" marL="431800" rtl="0" algn="just">
              <a:lnSpc>
                <a:spcPct val="100000"/>
              </a:lnSpc>
              <a:spcBef>
                <a:spcPts val="640"/>
              </a:spcBef>
              <a:spcAft>
                <a:spcPts val="0"/>
              </a:spcAft>
              <a:buSzPts val="3200"/>
              <a:buNone/>
            </a:pPr>
            <a:r>
              <a:rPr lang="en-US" sz="2400">
                <a:solidFill>
                  <a:schemeClr val="dk1"/>
                </a:solidFill>
                <a:latin typeface="Times New Roman"/>
                <a:ea typeface="Times New Roman"/>
                <a:cs typeface="Times New Roman"/>
                <a:sym typeface="Times New Roman"/>
              </a:rPr>
              <a:t>STA saves the content of the register into the memory word that is defined by the effective address. The output is next used to the common bus and the data input is linked to the bus. It needed only one micro-operation.</a:t>
            </a:r>
            <a:endParaRPr/>
          </a:p>
          <a:p>
            <a:pPr indent="-431800" lvl="0" marL="457200" rtl="0" algn="just">
              <a:lnSpc>
                <a:spcPct val="100000"/>
              </a:lnSpc>
              <a:spcBef>
                <a:spcPts val="640"/>
              </a:spcBef>
              <a:spcAft>
                <a:spcPts val="0"/>
              </a:spcAft>
              <a:buSzPts val="3200"/>
              <a:buNone/>
            </a:pPr>
            <a:r>
              <a:t/>
            </a:r>
            <a:endParaRPr sz="2400">
              <a:solidFill>
                <a:schemeClr val="dk1"/>
              </a:solidFill>
              <a:latin typeface="Times New Roman"/>
              <a:ea typeface="Times New Roman"/>
              <a:cs typeface="Times New Roman"/>
              <a:sym typeface="Times New Roman"/>
            </a:endParaRPr>
          </a:p>
          <a:p>
            <a:pPr indent="-431800" lvl="0" marL="457200" rtl="0" algn="ctr">
              <a:lnSpc>
                <a:spcPct val="100000"/>
              </a:lnSpc>
              <a:spcBef>
                <a:spcPts val="640"/>
              </a:spcBef>
              <a:spcAft>
                <a:spcPts val="0"/>
              </a:spcAft>
              <a:buClr>
                <a:srgbClr val="888888"/>
              </a:buClr>
              <a:buSzPts val="3200"/>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6"/>
          <p:cNvSpPr txBox="1"/>
          <p:nvPr>
            <p:ph type="ctrTitle"/>
          </p:nvPr>
        </p:nvSpPr>
        <p:spPr>
          <a:xfrm>
            <a:off x="0" y="179110"/>
            <a:ext cx="6942841"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200">
                <a:latin typeface="Calibri"/>
                <a:ea typeface="Calibri"/>
                <a:cs typeface="Calibri"/>
                <a:sym typeface="Calibri"/>
              </a:rPr>
              <a:t>Memory Reference </a:t>
            </a:r>
            <a:r>
              <a:rPr b="1" lang="en-US" sz="3200"/>
              <a:t>I</a:t>
            </a:r>
            <a:r>
              <a:rPr b="1" lang="en-US" sz="3200">
                <a:latin typeface="Calibri"/>
                <a:ea typeface="Calibri"/>
                <a:cs typeface="Calibri"/>
                <a:sym typeface="Calibri"/>
              </a:rPr>
              <a:t>nstructions</a:t>
            </a:r>
            <a:br>
              <a:rPr b="1" lang="en-US" sz="3200">
                <a:latin typeface="Calibri"/>
                <a:ea typeface="Calibri"/>
                <a:cs typeface="Calibri"/>
                <a:sym typeface="Calibri"/>
              </a:rPr>
            </a:br>
            <a:endParaRPr/>
          </a:p>
        </p:txBody>
      </p:sp>
      <p:sp>
        <p:nvSpPr>
          <p:cNvPr id="69" name="Google Shape;69;p16"/>
          <p:cNvSpPr txBox="1"/>
          <p:nvPr>
            <p:ph idx="1" type="subTitle"/>
          </p:nvPr>
        </p:nvSpPr>
        <p:spPr>
          <a:xfrm>
            <a:off x="495300" y="914401"/>
            <a:ext cx="8153400" cy="4724400"/>
          </a:xfrm>
          <a:prstGeom prst="rect">
            <a:avLst/>
          </a:prstGeom>
          <a:noFill/>
          <a:ln>
            <a:noFill/>
          </a:ln>
        </p:spPr>
        <p:txBody>
          <a:bodyPr anchorCtr="0" anchor="t" bIns="45700" lIns="91425" spcFirstLastPara="1" rIns="91425" wrap="square" tIns="45700">
            <a:noAutofit/>
          </a:bodyPr>
          <a:lstStyle/>
          <a:p>
            <a:pPr indent="-431800" lvl="0" marL="457200" rtl="0" algn="ctr">
              <a:lnSpc>
                <a:spcPct val="100000"/>
              </a:lnSpc>
              <a:spcBef>
                <a:spcPts val="640"/>
              </a:spcBef>
              <a:spcAft>
                <a:spcPts val="0"/>
              </a:spcAft>
              <a:buClr>
                <a:srgbClr val="888888"/>
              </a:buClr>
              <a:buSzPts val="3200"/>
              <a:buNone/>
            </a:pPr>
            <a:r>
              <a:rPr b="1" lang="en-US" sz="1800">
                <a:solidFill>
                  <a:schemeClr val="dk1"/>
                </a:solidFill>
                <a:latin typeface="Times New Roman"/>
                <a:ea typeface="Times New Roman"/>
                <a:cs typeface="Times New Roman"/>
                <a:sym typeface="Times New Roman"/>
              </a:rPr>
              <a:t>BUN</a:t>
            </a:r>
            <a:endParaRPr/>
          </a:p>
          <a:p>
            <a:pPr indent="-431800" lvl="0" marL="457200" rtl="0" algn="just">
              <a:lnSpc>
                <a:spcPct val="100000"/>
              </a:lnSpc>
              <a:spcBef>
                <a:spcPts val="640"/>
              </a:spcBef>
              <a:spcAft>
                <a:spcPts val="0"/>
              </a:spcAft>
              <a:buSzPts val="3200"/>
              <a:buNone/>
            </a:pPr>
            <a:r>
              <a:rPr b="1" lang="en-US" sz="1800">
                <a:solidFill>
                  <a:schemeClr val="dk1"/>
                </a:solidFill>
                <a:latin typeface="Times New Roman"/>
                <a:ea typeface="Times New Roman"/>
                <a:cs typeface="Times New Roman"/>
                <a:sym typeface="Times New Roman"/>
              </a:rPr>
              <a:t>Branch Unconditionally</a:t>
            </a:r>
            <a:r>
              <a:rPr lang="en-US" sz="1800">
                <a:solidFill>
                  <a:schemeClr val="dk1"/>
                </a:solidFill>
                <a:latin typeface="Times New Roman"/>
                <a:ea typeface="Times New Roman"/>
                <a:cs typeface="Times New Roman"/>
                <a:sym typeface="Times New Roman"/>
              </a:rPr>
              <a:t> (BUN) instruction can send the instruction that is determined by the effective address. They understand that the address of the next instruction to be performed is held by the PC and it should be incremented by one to receive the address of the next instruction in the sequence. If the control needs to implement multiple instructions that are not next in the sequence, it can execute the BUN instruction.</a:t>
            </a:r>
            <a:endParaRPr/>
          </a:p>
          <a:p>
            <a:pPr indent="-431800" lvl="0" marL="457200" rtl="0" algn="ctr">
              <a:lnSpc>
                <a:spcPct val="100000"/>
              </a:lnSpc>
              <a:spcBef>
                <a:spcPts val="640"/>
              </a:spcBef>
              <a:spcAft>
                <a:spcPts val="0"/>
              </a:spcAft>
              <a:buClr>
                <a:srgbClr val="888888"/>
              </a:buClr>
              <a:buSzPts val="3200"/>
              <a:buNone/>
            </a:pPr>
            <a:r>
              <a:rPr b="1" lang="en-US" sz="1800">
                <a:solidFill>
                  <a:schemeClr val="dk1"/>
                </a:solidFill>
                <a:latin typeface="Times New Roman"/>
                <a:ea typeface="Times New Roman"/>
                <a:cs typeface="Times New Roman"/>
                <a:sym typeface="Times New Roman"/>
              </a:rPr>
              <a:t>BSA</a:t>
            </a:r>
            <a:endParaRPr/>
          </a:p>
          <a:p>
            <a:pPr indent="-431800" lvl="0" marL="457200" rtl="0" algn="just">
              <a:lnSpc>
                <a:spcPct val="100000"/>
              </a:lnSpc>
              <a:spcBef>
                <a:spcPts val="640"/>
              </a:spcBef>
              <a:spcAft>
                <a:spcPts val="0"/>
              </a:spcAft>
              <a:buSzPts val="3200"/>
              <a:buNone/>
            </a:pPr>
            <a:r>
              <a:rPr lang="en-US" sz="1800">
                <a:solidFill>
                  <a:schemeClr val="dk1"/>
                </a:solidFill>
                <a:latin typeface="Times New Roman"/>
                <a:ea typeface="Times New Roman"/>
                <a:cs typeface="Times New Roman"/>
                <a:sym typeface="Times New Roman"/>
              </a:rPr>
              <a:t>BSA stands for </a:t>
            </a:r>
            <a:r>
              <a:rPr b="1" lang="en-US" sz="1800">
                <a:solidFill>
                  <a:schemeClr val="dk1"/>
                </a:solidFill>
                <a:latin typeface="Times New Roman"/>
                <a:ea typeface="Times New Roman"/>
                <a:cs typeface="Times New Roman"/>
                <a:sym typeface="Times New Roman"/>
              </a:rPr>
              <a:t>Branch and Save Return Address</a:t>
            </a:r>
            <a:r>
              <a:rPr lang="en-US" sz="1800">
                <a:solidFill>
                  <a:schemeClr val="dk1"/>
                </a:solidFill>
                <a:latin typeface="Times New Roman"/>
                <a:ea typeface="Times New Roman"/>
                <a:cs typeface="Times New Roman"/>
                <a:sym typeface="Times New Roman"/>
              </a:rPr>
              <a:t>. These instructions can branch a part of the program (known as subroutine or procedure). When this instruction is performed, BSA will store the address of the next instruction from the PC into a memory location that is determined by the effective address.</a:t>
            </a:r>
            <a:endParaRPr/>
          </a:p>
          <a:p>
            <a:pPr indent="-431800" lvl="0" marL="457200" rtl="0" algn="ctr">
              <a:lnSpc>
                <a:spcPct val="100000"/>
              </a:lnSpc>
              <a:spcBef>
                <a:spcPts val="640"/>
              </a:spcBef>
              <a:spcAft>
                <a:spcPts val="0"/>
              </a:spcAft>
              <a:buClr>
                <a:srgbClr val="888888"/>
              </a:buClr>
              <a:buSzPts val="3200"/>
              <a:buNone/>
            </a:pPr>
            <a:r>
              <a:rPr b="1" lang="en-US" sz="1800">
                <a:solidFill>
                  <a:schemeClr val="dk1"/>
                </a:solidFill>
                <a:latin typeface="Times New Roman"/>
                <a:ea typeface="Times New Roman"/>
                <a:cs typeface="Times New Roman"/>
                <a:sym typeface="Times New Roman"/>
              </a:rPr>
              <a:t>ISZ</a:t>
            </a:r>
            <a:endParaRPr/>
          </a:p>
          <a:p>
            <a:pPr indent="-431800" lvl="0" marL="457200" rtl="0" algn="just">
              <a:lnSpc>
                <a:spcPct val="100000"/>
              </a:lnSpc>
              <a:spcBef>
                <a:spcPts val="640"/>
              </a:spcBef>
              <a:spcAft>
                <a:spcPts val="0"/>
              </a:spcAft>
              <a:buSzPts val="3200"/>
              <a:buNone/>
            </a:pPr>
            <a:r>
              <a:rPr b="1" lang="en-US" sz="1800">
                <a:solidFill>
                  <a:schemeClr val="dk1"/>
                </a:solidFill>
                <a:latin typeface="Times New Roman"/>
                <a:ea typeface="Times New Roman"/>
                <a:cs typeface="Times New Roman"/>
                <a:sym typeface="Times New Roman"/>
              </a:rPr>
              <a:t>Increment and Skip if Zero</a:t>
            </a:r>
            <a:r>
              <a:rPr lang="en-US" sz="1800">
                <a:solidFill>
                  <a:schemeClr val="dk1"/>
                </a:solidFill>
                <a:latin typeface="Times New Roman"/>
                <a:ea typeface="Times New Roman"/>
                <a:cs typeface="Times New Roman"/>
                <a:sym typeface="Times New Roman"/>
              </a:rPr>
              <a:t> (ISZ) instruction increments the word determined by effective address. If the incremented cost is zero, thus PC is incremented by 1. A negative value is saved in the memory word through the programmer. It can influence the zero value after getting incremented repeatedly. Thus, the PC is incremented and the next instruction is skipped.</a:t>
            </a:r>
            <a:endParaRPr/>
          </a:p>
          <a:p>
            <a:pPr indent="-431800" lvl="0" marL="457200" rtl="0" algn="ctr">
              <a:lnSpc>
                <a:spcPct val="100000"/>
              </a:lnSpc>
              <a:spcBef>
                <a:spcPts val="640"/>
              </a:spcBef>
              <a:spcAft>
                <a:spcPts val="0"/>
              </a:spcAft>
              <a:buClr>
                <a:srgbClr val="888888"/>
              </a:buClr>
              <a:buSzPts val="32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idx="1" type="body"/>
          </p:nvPr>
        </p:nvSpPr>
        <p:spPr>
          <a:xfrm>
            <a:off x="457200" y="1219200"/>
            <a:ext cx="8229600" cy="5105400"/>
          </a:xfrm>
          <a:prstGeom prst="rect">
            <a:avLst/>
          </a:prstGeom>
          <a:noFill/>
          <a:ln>
            <a:noFill/>
          </a:ln>
        </p:spPr>
        <p:txBody>
          <a:bodyPr anchorCtr="0" anchor="t" bIns="45700" lIns="91425" spcFirstLastPara="1" rIns="91425" wrap="square" tIns="45700">
            <a:noAutofit/>
          </a:bodyPr>
          <a:lstStyle/>
          <a:p>
            <a:pPr indent="-116204" lvl="0" marL="273050" marR="0" rtl="0" algn="l">
              <a:lnSpc>
                <a:spcPct val="100000"/>
              </a:lnSpc>
              <a:spcBef>
                <a:spcPts val="0"/>
              </a:spcBef>
              <a:spcAft>
                <a:spcPts val="0"/>
              </a:spcAft>
              <a:buClr>
                <a:srgbClr val="0BD0D9"/>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cap="none" strike="noStrik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This is an instruction that performs the AND logic operation on pair of bits in AC and the Memory word specified by effective address.</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The result of the operation is transferred to AC.</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The microoperation performed this operation are:</a:t>
            </a:r>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cap="none" strike="noStrike">
              <a:solidFill>
                <a:schemeClr val="dk1"/>
              </a:solidFill>
              <a:latin typeface="Constantia"/>
              <a:ea typeface="Constantia"/>
              <a:cs typeface="Constantia"/>
              <a:sym typeface="Constantia"/>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cap="none" strike="noStrik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cap="none" strike="noStrike">
                <a:solidFill>
                  <a:schemeClr val="dk1"/>
                </a:solidFill>
                <a:latin typeface="Constantia"/>
                <a:ea typeface="Constantia"/>
                <a:cs typeface="Constantia"/>
                <a:sym typeface="Constantia"/>
              </a:rPr>
              <a:t>Total time cycle = 6</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75" name="Google Shape;75;p3"/>
          <p:cNvPicPr preferRelativeResize="0"/>
          <p:nvPr/>
        </p:nvPicPr>
        <p:blipFill rotWithShape="1">
          <a:blip r:embed="rId3">
            <a:alphaModFix/>
          </a:blip>
          <a:srcRect b="0" l="0" r="0" t="0"/>
          <a:stretch/>
        </p:blipFill>
        <p:spPr>
          <a:xfrm>
            <a:off x="2590800" y="4572000"/>
            <a:ext cx="3381375" cy="685800"/>
          </a:xfrm>
          <a:prstGeom prst="rect">
            <a:avLst/>
          </a:prstGeom>
          <a:noFill/>
          <a:ln>
            <a:noFill/>
          </a:ln>
        </p:spPr>
      </p:pic>
      <p:sp>
        <p:nvSpPr>
          <p:cNvPr id="76" name="Google Shape;76;p3"/>
          <p:cNvSpPr txBox="1"/>
          <p:nvPr/>
        </p:nvSpPr>
        <p:spPr>
          <a:xfrm>
            <a:off x="3299380" y="0"/>
            <a:ext cx="3177619"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1. AND to AC</a:t>
            </a:r>
            <a:endParaRPr b="1" i="0" sz="36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5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4"/>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116204" lvl="0" marL="273050" marR="0" rtl="0" algn="l">
              <a:lnSpc>
                <a:spcPct val="100000"/>
              </a:lnSpc>
              <a:spcBef>
                <a:spcPts val="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This instruction adds the content of memory word specified by effective address to the value to AC.</a:t>
            </a:r>
            <a:endParaRPr/>
          </a:p>
          <a:p>
            <a:pPr indent="-457200" lvl="0" marL="457200" marR="0" rtl="0" algn="l">
              <a:lnSpc>
                <a:spcPct val="100000"/>
              </a:lnSpc>
              <a:spcBef>
                <a:spcPts val="56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The sum is transferred to AC and the output carry C</a:t>
            </a:r>
            <a:r>
              <a:rPr b="0" i="0" lang="en-US" sz="1800" u="none">
                <a:solidFill>
                  <a:schemeClr val="dk1"/>
                </a:solidFill>
                <a:latin typeface="Constantia"/>
                <a:ea typeface="Constantia"/>
                <a:cs typeface="Constantia"/>
                <a:sym typeface="Constantia"/>
              </a:rPr>
              <a:t>out </a:t>
            </a:r>
            <a:r>
              <a:rPr b="0" i="0" lang="en-US" sz="2800" u="none">
                <a:solidFill>
                  <a:schemeClr val="dk1"/>
                </a:solidFill>
                <a:latin typeface="Constantia"/>
                <a:ea typeface="Constantia"/>
                <a:cs typeface="Constantia"/>
                <a:sym typeface="Constantia"/>
              </a:rPr>
              <a:t>is transferred to the E (extended AC) flip-flop.</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The microoperation performed this operation are:</a:t>
            </a:r>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Total time cycle = 6</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82" name="Google Shape;82;p4"/>
          <p:cNvPicPr preferRelativeResize="0"/>
          <p:nvPr/>
        </p:nvPicPr>
        <p:blipFill rotWithShape="1">
          <a:blip r:embed="rId3">
            <a:alphaModFix/>
          </a:blip>
          <a:srcRect b="0" l="0" r="0" t="0"/>
          <a:stretch/>
        </p:blipFill>
        <p:spPr>
          <a:xfrm>
            <a:off x="2438400" y="4648200"/>
            <a:ext cx="4549775" cy="762000"/>
          </a:xfrm>
          <a:prstGeom prst="rect">
            <a:avLst/>
          </a:prstGeom>
          <a:noFill/>
          <a:ln>
            <a:noFill/>
          </a:ln>
        </p:spPr>
      </p:pic>
      <p:sp>
        <p:nvSpPr>
          <p:cNvPr id="83" name="Google Shape;83;p4"/>
          <p:cNvSpPr txBox="1"/>
          <p:nvPr/>
        </p:nvSpPr>
        <p:spPr>
          <a:xfrm>
            <a:off x="3676454" y="0"/>
            <a:ext cx="2800546"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2. ADD to AC</a:t>
            </a:r>
            <a:endParaRPr b="1" i="0" sz="36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116204" lvl="0" marL="273050" marR="0" rtl="0" algn="l">
              <a:lnSpc>
                <a:spcPct val="100000"/>
              </a:lnSpc>
              <a:spcBef>
                <a:spcPts val="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This instruction transferred the content of memory word specified by effective address to the AC.</a:t>
            </a:r>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The microoperation performed this operation are:</a:t>
            </a:r>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Total time cycle = 6</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89" name="Google Shape;89;p5"/>
          <p:cNvPicPr preferRelativeResize="0"/>
          <p:nvPr/>
        </p:nvPicPr>
        <p:blipFill rotWithShape="1">
          <a:blip r:embed="rId3">
            <a:alphaModFix/>
          </a:blip>
          <a:srcRect b="0" l="0" r="0" t="0"/>
          <a:stretch/>
        </p:blipFill>
        <p:spPr>
          <a:xfrm>
            <a:off x="2743200" y="4267200"/>
            <a:ext cx="3460750" cy="838200"/>
          </a:xfrm>
          <a:prstGeom prst="rect">
            <a:avLst/>
          </a:prstGeom>
          <a:noFill/>
          <a:ln>
            <a:noFill/>
          </a:ln>
        </p:spPr>
      </p:pic>
      <p:sp>
        <p:nvSpPr>
          <p:cNvPr id="90" name="Google Shape;90;p5"/>
          <p:cNvSpPr txBox="1"/>
          <p:nvPr/>
        </p:nvSpPr>
        <p:spPr>
          <a:xfrm>
            <a:off x="2630078" y="0"/>
            <a:ext cx="3846922"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3. LDA : Load to AC</a:t>
            </a:r>
            <a:endParaRPr b="1" i="0" sz="36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116204" lvl="0" marL="273050" marR="0" rtl="0" algn="l">
              <a:lnSpc>
                <a:spcPct val="100000"/>
              </a:lnSpc>
              <a:spcBef>
                <a:spcPts val="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This instruction store the content of AC in to the memory word specified by effective address .</a:t>
            </a:r>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The microoperation performed this operation are:</a:t>
            </a:r>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300355" lvl="0" marL="614046" marR="0" rtl="0" algn="l">
              <a:lnSpc>
                <a:spcPct val="100000"/>
              </a:lnSpc>
              <a:spcBef>
                <a:spcPts val="520"/>
              </a:spcBef>
              <a:spcAft>
                <a:spcPts val="0"/>
              </a:spcAft>
              <a:buClr>
                <a:srgbClr val="0BD0D9"/>
              </a:buClr>
              <a:buSzPts val="2470"/>
              <a:buFont typeface="Arial"/>
              <a:buNone/>
            </a:pPr>
            <a:r>
              <a:t/>
            </a:r>
            <a:endParaRPr b="0" i="0" sz="2600" u="none">
              <a:solidFill>
                <a:schemeClr val="dk1"/>
              </a:solidFill>
              <a:latin typeface="Constantia"/>
              <a:ea typeface="Constantia"/>
              <a:cs typeface="Constantia"/>
              <a:sym typeface="Constantia"/>
            </a:endParaRPr>
          </a:p>
          <a:p>
            <a:pPr indent="-457200" lvl="0" marL="457200" marR="0" rtl="0" algn="l">
              <a:lnSpc>
                <a:spcPct val="100000"/>
              </a:lnSpc>
              <a:spcBef>
                <a:spcPts val="520"/>
              </a:spcBef>
              <a:spcAft>
                <a:spcPts val="0"/>
              </a:spcAft>
              <a:buClr>
                <a:srgbClr val="0BD0D9"/>
              </a:buClr>
              <a:buSzPts val="2470"/>
              <a:buFont typeface="Arial"/>
              <a:buChar char="•"/>
            </a:pPr>
            <a:r>
              <a:rPr b="0" i="0" lang="en-US" sz="2600" u="none">
                <a:solidFill>
                  <a:schemeClr val="dk1"/>
                </a:solidFill>
                <a:latin typeface="Constantia"/>
                <a:ea typeface="Constantia"/>
                <a:cs typeface="Constantia"/>
                <a:sym typeface="Constantia"/>
              </a:rPr>
              <a:t>Total time cycle = 5</a:t>
            </a:r>
            <a:endParaRPr/>
          </a:p>
          <a:p>
            <a:pPr indent="-116204" lvl="0" marL="273050" marR="0" rtl="0" algn="l">
              <a:lnSpc>
                <a:spcPct val="100000"/>
              </a:lnSpc>
              <a:spcBef>
                <a:spcPts val="520"/>
              </a:spcBef>
              <a:spcAft>
                <a:spcPts val="0"/>
              </a:spcAft>
              <a:buClr>
                <a:srgbClr val="0BD0D9"/>
              </a:buClr>
              <a:buSzPts val="2470"/>
              <a:buFont typeface="Noto Sans Symbols"/>
              <a:buNone/>
            </a:pPr>
            <a:r>
              <a:t/>
            </a:r>
            <a:endParaRPr b="0" i="0" sz="2600" u="none">
              <a:solidFill>
                <a:schemeClr val="dk1"/>
              </a:solidFill>
              <a:latin typeface="Constantia"/>
              <a:ea typeface="Constantia"/>
              <a:cs typeface="Constantia"/>
              <a:sym typeface="Constantia"/>
            </a:endParaRPr>
          </a:p>
        </p:txBody>
      </p:sp>
      <p:pic>
        <p:nvPicPr>
          <p:cNvPr id="96" name="Google Shape;96;p6"/>
          <p:cNvPicPr preferRelativeResize="0"/>
          <p:nvPr/>
        </p:nvPicPr>
        <p:blipFill rotWithShape="1">
          <a:blip r:embed="rId3">
            <a:alphaModFix/>
          </a:blip>
          <a:srcRect b="0" l="0" r="0" t="0"/>
          <a:stretch/>
        </p:blipFill>
        <p:spPr>
          <a:xfrm>
            <a:off x="2514600" y="3962400"/>
            <a:ext cx="3352800" cy="600075"/>
          </a:xfrm>
          <a:prstGeom prst="rect">
            <a:avLst/>
          </a:prstGeom>
          <a:noFill/>
          <a:ln>
            <a:noFill/>
          </a:ln>
        </p:spPr>
      </p:pic>
      <p:sp>
        <p:nvSpPr>
          <p:cNvPr id="97" name="Google Shape;97;p6"/>
          <p:cNvSpPr txBox="1"/>
          <p:nvPr/>
        </p:nvSpPr>
        <p:spPr>
          <a:xfrm>
            <a:off x="3016577" y="0"/>
            <a:ext cx="3460423"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latin typeface="Calibri"/>
                <a:ea typeface="Calibri"/>
                <a:cs typeface="Calibri"/>
                <a:sym typeface="Calibri"/>
              </a:rPr>
              <a:t>4. STA : Store AC</a:t>
            </a:r>
            <a:endParaRPr b="1" i="0" sz="36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2011-08-29T08:38:29Z</dcterms:created>
  <dc:creator>sanjay</dc:creator>
</cp:coreProperties>
</file>