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embeddedFontLst>
    <p:embeddedFont>
      <p:font typeface="Candara" panose="020E0502030303020204" pitchFamily="34" charset="0"/>
      <p:regular r:id="rId14"/>
      <p:bold r:id="rId15"/>
      <p:italic r:id="rId16"/>
      <p:boldItalic r:id="rId17"/>
    </p:embeddedFont>
    <p:embeddedFont>
      <p:font typeface="Tahoma" panose="020B0604030504040204" pitchFamily="34" charset="0"/>
      <p:regular r:id="rId18"/>
      <p:bold r:id="rId19"/>
    </p:embeddedFont>
    <p:embeddedFont>
      <p:font typeface="Calibri" panose="020F050202020403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i4s8w8To9o8ou606QzfKjMNiE/R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C87071-09BF-44C2-A9D1-F5B399729268}">
  <a:tblStyle styleId="{F5C87071-09BF-44C2-A9D1-F5B399729268}"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9" d="100"/>
          <a:sy n="69" d="100"/>
        </p:scale>
        <p:origin x="1128"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576944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8" name="Google Shape;3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8924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2" name="Google Shape;112;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52117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20" name="Google Shape;120;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38600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5" name="Google Shape;4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06704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3" name="Google Shape;5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69547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3" name="Google Shape;6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83162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1" name="Google Shape;7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7077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80" name="Google Shape;8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45682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88" name="Google Shape;8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84375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96" name="Google Shape;9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13933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04" name="Google Shape;10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220589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22CS016</a:t>
            </a:r>
            <a:endParaRPr/>
          </a:p>
        </p:txBody>
      </p:sp>
      <p:sp>
        <p:nvSpPr>
          <p:cNvPr id="41" name="Google Shape;41;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42" name="Google Shape;42;p1"/>
          <p:cNvSpPr txBox="1"/>
          <p:nvPr/>
        </p:nvSpPr>
        <p:spPr>
          <a:xfrm>
            <a:off x="0" y="838200"/>
            <a:ext cx="9144000" cy="6019800"/>
          </a:xfrm>
          <a:prstGeom prst="rect">
            <a:avLst/>
          </a:prstGeom>
          <a:noFill/>
          <a:ln>
            <a:noFill/>
          </a:ln>
        </p:spPr>
        <p:txBody>
          <a:bodyPr spcFirstLastPara="1" wrap="square" lIns="91425" tIns="331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1" i="0" u="none" strike="noStrike" cap="none">
              <a:solidFill>
                <a:schemeClr val="dk1"/>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Central Processing Unit </a:t>
            </a:r>
            <a:endParaRPr/>
          </a:p>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(Introduction and General Register Organization)</a:t>
            </a:r>
            <a:endParaRPr/>
          </a:p>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chemeClr val="dk1"/>
                </a:solidFill>
                <a:latin typeface="Times New Roman"/>
                <a:ea typeface="Times New Roman"/>
                <a:cs typeface="Times New Roman"/>
                <a:sym typeface="Times New Roman"/>
              </a:rPr>
              <a:t>(Lecture 19-21)</a:t>
            </a:r>
            <a:endParaRPr sz="32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a:solidFill>
                <a:schemeClr val="dk1"/>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a:solidFill>
                <a:schemeClr val="dk1"/>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a:solidFill>
                <a:schemeClr val="dk1"/>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a:solidFill>
                <a:schemeClr val="dk1"/>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a:solidFill>
                <a:schemeClr val="dk1"/>
              </a:solidFill>
              <a:latin typeface="Candara"/>
              <a:ea typeface="Candara"/>
              <a:cs typeface="Candara"/>
              <a:sym typeface="Candar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22CS016</a:t>
            </a:r>
            <a:endParaRPr/>
          </a:p>
        </p:txBody>
      </p:sp>
      <p:sp>
        <p:nvSpPr>
          <p:cNvPr id="115" name="Google Shape;115;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16" name="Google Shape;116;p18"/>
          <p:cNvSpPr txBox="1"/>
          <p:nvPr/>
        </p:nvSpPr>
        <p:spPr>
          <a:xfrm>
            <a:off x="0" y="136525"/>
            <a:ext cx="6454066" cy="57099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400"/>
              <a:buFont typeface="Arial"/>
              <a:buNone/>
            </a:pPr>
            <a:r>
              <a:rPr lang="en-US" sz="2400" b="1" i="0" u="none" strike="noStrike" cap="none">
                <a:solidFill>
                  <a:srgbClr val="000000"/>
                </a:solidFill>
                <a:latin typeface="Tahoma"/>
                <a:ea typeface="Tahoma"/>
                <a:cs typeface="Tahoma"/>
                <a:sym typeface="Tahoma"/>
              </a:rPr>
              <a:t>General Register Organization (Cont..) </a:t>
            </a:r>
            <a:endParaRPr/>
          </a:p>
        </p:txBody>
      </p:sp>
      <p:sp>
        <p:nvSpPr>
          <p:cNvPr id="117" name="Google Shape;117;p18"/>
          <p:cNvSpPr txBox="1"/>
          <p:nvPr/>
        </p:nvSpPr>
        <p:spPr>
          <a:xfrm>
            <a:off x="701335" y="961936"/>
            <a:ext cx="7288567" cy="557697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rgbClr val="000000"/>
              </a:buClr>
              <a:buSzPts val="2000"/>
              <a:buFont typeface="Arial"/>
              <a:buNone/>
            </a:pPr>
            <a:r>
              <a:rPr lang="en-US" sz="2000" b="1" i="0" u="none" strike="noStrike" cap="none">
                <a:solidFill>
                  <a:srgbClr val="000000"/>
                </a:solidFill>
                <a:latin typeface="Times New Roman"/>
                <a:ea typeface="Times New Roman"/>
                <a:cs typeface="Times New Roman"/>
                <a:sym typeface="Times New Roman"/>
              </a:rPr>
              <a:t>Control Word:-</a:t>
            </a:r>
            <a:r>
              <a:rPr lang="en-US" sz="2000" b="0" i="0" u="none" strike="noStrike" cap="none">
                <a:solidFill>
                  <a:srgbClr val="000000"/>
                </a:solidFill>
                <a:latin typeface="Times New Roman"/>
                <a:ea typeface="Times New Roman"/>
                <a:cs typeface="Times New Roman"/>
                <a:sym typeface="Times New Roman"/>
              </a:rPr>
              <a:t> </a:t>
            </a:r>
            <a:endParaRPr/>
          </a:p>
          <a:p>
            <a:pPr marL="0" marR="0" lvl="0" indent="0" algn="just" rtl="0">
              <a:lnSpc>
                <a:spcPct val="150000"/>
              </a:lnSpc>
              <a:spcBef>
                <a:spcPts val="0"/>
              </a:spcBef>
              <a:spcAft>
                <a:spcPts val="0"/>
              </a:spcAft>
              <a:buClr>
                <a:srgbClr val="000000"/>
              </a:buClr>
              <a:buSzPts val="2000"/>
              <a:buFont typeface="Arial"/>
              <a:buNone/>
            </a:pPr>
            <a:r>
              <a:rPr lang="en-US" sz="2000" b="0" i="0" u="none" strike="noStrike" cap="none">
                <a:solidFill>
                  <a:srgbClr val="000000"/>
                </a:solidFill>
                <a:latin typeface="Times New Roman"/>
                <a:ea typeface="Times New Roman"/>
                <a:cs typeface="Times New Roman"/>
                <a:sym typeface="Times New Roman"/>
              </a:rPr>
              <a:t>There are 14 binary selection inputs in the unit, and their combined value specifies a </a:t>
            </a:r>
            <a:r>
              <a:rPr lang="en-US" sz="2000" b="1" i="0" u="none" strike="noStrike" cap="none">
                <a:solidFill>
                  <a:srgbClr val="000000"/>
                </a:solidFill>
                <a:latin typeface="Times New Roman"/>
                <a:ea typeface="Times New Roman"/>
                <a:cs typeface="Times New Roman"/>
                <a:sym typeface="Times New Roman"/>
              </a:rPr>
              <a:t>control word</a:t>
            </a:r>
            <a:r>
              <a:rPr lang="en-US" sz="2000" b="0" i="0" u="none" strike="noStrike" cap="none">
                <a:solidFill>
                  <a:srgbClr val="000000"/>
                </a:solidFill>
                <a:latin typeface="Times New Roman"/>
                <a:ea typeface="Times New Roman"/>
                <a:cs typeface="Times New Roman"/>
                <a:sym typeface="Times New Roman"/>
              </a:rPr>
              <a:t>. 14-bit control word when applied to the selection inputs specify a particular microoperation. </a:t>
            </a:r>
            <a:endParaRPr/>
          </a:p>
          <a:p>
            <a:pPr marL="342900" marR="0" lvl="0" indent="-342900" algn="just"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It consists of four fields. Three fields contain three bits each, and one field has five bits. </a:t>
            </a:r>
            <a:endParaRPr/>
          </a:p>
          <a:p>
            <a:pPr marL="342900" marR="0" lvl="0" indent="-342900" algn="just"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The three bits of SELA select a source register for the A input of the ALU. </a:t>
            </a:r>
            <a:endParaRPr/>
          </a:p>
          <a:p>
            <a:pPr marL="342900" marR="0" lvl="0" indent="-342900" algn="just"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The three bits of SELB select a register for the B input of the ALU. The three bits of SELD select a destination register using the decoder and its seven load outputs. </a:t>
            </a:r>
            <a:endParaRPr/>
          </a:p>
          <a:p>
            <a:pPr marL="342900" marR="0" lvl="0" indent="-342900" algn="just"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The five bits of OPR select one of the operations in the ALU. </a:t>
            </a: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22CS016</a:t>
            </a:r>
            <a:endParaRPr/>
          </a:p>
        </p:txBody>
      </p:sp>
      <p:sp>
        <p:nvSpPr>
          <p:cNvPr id="123" name="Google Shape;123;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24" name="Google Shape;124;p19"/>
          <p:cNvSpPr txBox="1"/>
          <p:nvPr/>
        </p:nvSpPr>
        <p:spPr>
          <a:xfrm>
            <a:off x="0" y="136525"/>
            <a:ext cx="6454066" cy="57099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400"/>
              <a:buFont typeface="Arial"/>
              <a:buNone/>
            </a:pPr>
            <a:r>
              <a:rPr lang="en-US" sz="2400" b="1" i="0" u="none" strike="noStrike" cap="none">
                <a:solidFill>
                  <a:srgbClr val="000000"/>
                </a:solidFill>
                <a:latin typeface="Tahoma"/>
                <a:ea typeface="Tahoma"/>
                <a:cs typeface="Tahoma"/>
                <a:sym typeface="Tahoma"/>
              </a:rPr>
              <a:t>General Register Organization (Cont..) </a:t>
            </a:r>
            <a:endParaRPr/>
          </a:p>
        </p:txBody>
      </p:sp>
      <p:graphicFrame>
        <p:nvGraphicFramePr>
          <p:cNvPr id="125" name="Google Shape;125;p19"/>
          <p:cNvGraphicFramePr/>
          <p:nvPr/>
        </p:nvGraphicFramePr>
        <p:xfrm>
          <a:off x="429087" y="1987175"/>
          <a:ext cx="8361400" cy="3055500"/>
        </p:xfrm>
        <a:graphic>
          <a:graphicData uri="http://schemas.openxmlformats.org/drawingml/2006/table">
            <a:tbl>
              <a:tblPr firstRow="1" firstCol="1" bandRow="1">
                <a:noFill/>
                <a:tableStyleId>{F5C87071-09BF-44C2-A9D1-F5B399729268}</a:tableStyleId>
              </a:tblPr>
              <a:tblGrid>
                <a:gridCol w="2090350"/>
                <a:gridCol w="2090350"/>
                <a:gridCol w="2090350"/>
                <a:gridCol w="2090350"/>
              </a:tblGrid>
              <a:tr h="339500">
                <a:tc>
                  <a:txBody>
                    <a:bodyPr/>
                    <a:lstStyle/>
                    <a:p>
                      <a:pPr marL="0" marR="0" lvl="0" indent="0" algn="ctr" rtl="0">
                        <a:lnSpc>
                          <a:spcPct val="107000"/>
                        </a:lnSpc>
                        <a:spcBef>
                          <a:spcPts val="0"/>
                        </a:spcBef>
                        <a:spcAft>
                          <a:spcPts val="0"/>
                        </a:spcAft>
                        <a:buNone/>
                      </a:pPr>
                      <a:r>
                        <a:rPr lang="en-US" sz="1200" u="none" strike="noStrike" cap="none"/>
                        <a:t>Binary Code</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200" u="none" strike="noStrike" cap="none"/>
                        <a:t>SELA</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200" u="none" strike="noStrike" cap="none"/>
                        <a:t>SELB</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200" u="none" strike="noStrike" cap="none"/>
                        <a:t>SELD</a:t>
                      </a:r>
                      <a:endParaRPr sz="1100" u="none" strike="noStrike" cap="none">
                        <a:latin typeface="Calibri"/>
                        <a:ea typeface="Calibri"/>
                        <a:cs typeface="Calibri"/>
                        <a:sym typeface="Calibri"/>
                      </a:endParaRPr>
                    </a:p>
                  </a:txBody>
                  <a:tcPr marL="68575" marR="68575" marT="0" marB="0"/>
                </a:tc>
              </a:tr>
              <a:tr h="339500">
                <a:tc>
                  <a:txBody>
                    <a:bodyPr/>
                    <a:lstStyle/>
                    <a:p>
                      <a:pPr marL="0" marR="0" lvl="0" indent="0" algn="ctr" rtl="0">
                        <a:lnSpc>
                          <a:spcPct val="107000"/>
                        </a:lnSpc>
                        <a:spcBef>
                          <a:spcPts val="0"/>
                        </a:spcBef>
                        <a:spcAft>
                          <a:spcPts val="0"/>
                        </a:spcAft>
                        <a:buNone/>
                      </a:pPr>
                      <a:r>
                        <a:rPr lang="en-US" sz="1200" u="none" strike="noStrike" cap="none"/>
                        <a:t>000</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200" u="none" strike="noStrike" cap="none"/>
                        <a:t>Input</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200" u="none" strike="noStrike" cap="none"/>
                        <a:t>Input</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200" u="none" strike="noStrike" cap="none"/>
                        <a:t>None</a:t>
                      </a:r>
                      <a:endParaRPr sz="1100" u="none" strike="noStrike" cap="none">
                        <a:latin typeface="Calibri"/>
                        <a:ea typeface="Calibri"/>
                        <a:cs typeface="Calibri"/>
                        <a:sym typeface="Calibri"/>
                      </a:endParaRPr>
                    </a:p>
                  </a:txBody>
                  <a:tcPr marL="68575" marR="68575" marT="0" marB="0"/>
                </a:tc>
              </a:tr>
              <a:tr h="339500">
                <a:tc>
                  <a:txBody>
                    <a:bodyPr/>
                    <a:lstStyle/>
                    <a:p>
                      <a:pPr marL="0" marR="0" lvl="0" indent="0" algn="ctr" rtl="0">
                        <a:lnSpc>
                          <a:spcPct val="107000"/>
                        </a:lnSpc>
                        <a:spcBef>
                          <a:spcPts val="0"/>
                        </a:spcBef>
                        <a:spcAft>
                          <a:spcPts val="0"/>
                        </a:spcAft>
                        <a:buNone/>
                      </a:pPr>
                      <a:r>
                        <a:rPr lang="en-US" sz="1200" u="none" strike="noStrike" cap="none"/>
                        <a:t>001</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200" u="none" strike="noStrike" cap="none"/>
                        <a:t>R1</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200" u="none" strike="noStrike" cap="none"/>
                        <a:t>R1</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200" u="none" strike="noStrike" cap="none"/>
                        <a:t>R1</a:t>
                      </a:r>
                      <a:endParaRPr sz="1100" u="none" strike="noStrike" cap="none">
                        <a:latin typeface="Calibri"/>
                        <a:ea typeface="Calibri"/>
                        <a:cs typeface="Calibri"/>
                        <a:sym typeface="Calibri"/>
                      </a:endParaRPr>
                    </a:p>
                  </a:txBody>
                  <a:tcPr marL="68575" marR="68575" marT="0" marB="0"/>
                </a:tc>
              </a:tr>
              <a:tr h="339500">
                <a:tc>
                  <a:txBody>
                    <a:bodyPr/>
                    <a:lstStyle/>
                    <a:p>
                      <a:pPr marL="0" marR="0" lvl="0" indent="0" algn="ctr" rtl="0">
                        <a:lnSpc>
                          <a:spcPct val="107000"/>
                        </a:lnSpc>
                        <a:spcBef>
                          <a:spcPts val="0"/>
                        </a:spcBef>
                        <a:spcAft>
                          <a:spcPts val="0"/>
                        </a:spcAft>
                        <a:buNone/>
                      </a:pPr>
                      <a:r>
                        <a:rPr lang="en-US" sz="1200" u="none" strike="noStrike" cap="none"/>
                        <a:t>010</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200" u="none" strike="noStrike" cap="none"/>
                        <a:t>R2</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200" u="none" strike="noStrike" cap="none"/>
                        <a:t>R2</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200" u="none" strike="noStrike" cap="none"/>
                        <a:t>R2</a:t>
                      </a:r>
                      <a:endParaRPr sz="1100" u="none" strike="noStrike" cap="none">
                        <a:latin typeface="Calibri"/>
                        <a:ea typeface="Calibri"/>
                        <a:cs typeface="Calibri"/>
                        <a:sym typeface="Calibri"/>
                      </a:endParaRPr>
                    </a:p>
                  </a:txBody>
                  <a:tcPr marL="68575" marR="68575" marT="0" marB="0"/>
                </a:tc>
              </a:tr>
              <a:tr h="339500">
                <a:tc>
                  <a:txBody>
                    <a:bodyPr/>
                    <a:lstStyle/>
                    <a:p>
                      <a:pPr marL="0" marR="0" lvl="0" indent="0" algn="ctr" rtl="0">
                        <a:lnSpc>
                          <a:spcPct val="107000"/>
                        </a:lnSpc>
                        <a:spcBef>
                          <a:spcPts val="0"/>
                        </a:spcBef>
                        <a:spcAft>
                          <a:spcPts val="0"/>
                        </a:spcAft>
                        <a:buNone/>
                      </a:pPr>
                      <a:r>
                        <a:rPr lang="en-US" sz="1200" u="none" strike="noStrike" cap="none"/>
                        <a:t>011</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200" u="none" strike="noStrike" cap="none"/>
                        <a:t>R3</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200" u="none" strike="noStrike" cap="none"/>
                        <a:t>R3</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200" u="none" strike="noStrike" cap="none"/>
                        <a:t>R3</a:t>
                      </a:r>
                      <a:endParaRPr sz="1100" u="none" strike="noStrike" cap="none">
                        <a:latin typeface="Calibri"/>
                        <a:ea typeface="Calibri"/>
                        <a:cs typeface="Calibri"/>
                        <a:sym typeface="Calibri"/>
                      </a:endParaRPr>
                    </a:p>
                  </a:txBody>
                  <a:tcPr marL="68575" marR="68575" marT="0" marB="0"/>
                </a:tc>
              </a:tr>
              <a:tr h="339500">
                <a:tc>
                  <a:txBody>
                    <a:bodyPr/>
                    <a:lstStyle/>
                    <a:p>
                      <a:pPr marL="0" marR="0" lvl="0" indent="0" algn="ctr" rtl="0">
                        <a:lnSpc>
                          <a:spcPct val="107000"/>
                        </a:lnSpc>
                        <a:spcBef>
                          <a:spcPts val="0"/>
                        </a:spcBef>
                        <a:spcAft>
                          <a:spcPts val="0"/>
                        </a:spcAft>
                        <a:buNone/>
                      </a:pPr>
                      <a:r>
                        <a:rPr lang="en-US" sz="1200" u="none" strike="noStrike" cap="none"/>
                        <a:t>100</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200" u="none" strike="noStrike" cap="none"/>
                        <a:t>R4</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200" u="none" strike="noStrike" cap="none"/>
                        <a:t>R4</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200" u="none" strike="noStrike" cap="none"/>
                        <a:t>R4</a:t>
                      </a:r>
                      <a:endParaRPr sz="1100" u="none" strike="noStrike" cap="none">
                        <a:latin typeface="Calibri"/>
                        <a:ea typeface="Calibri"/>
                        <a:cs typeface="Calibri"/>
                        <a:sym typeface="Calibri"/>
                      </a:endParaRPr>
                    </a:p>
                  </a:txBody>
                  <a:tcPr marL="68575" marR="68575" marT="0" marB="0"/>
                </a:tc>
              </a:tr>
              <a:tr h="339500">
                <a:tc>
                  <a:txBody>
                    <a:bodyPr/>
                    <a:lstStyle/>
                    <a:p>
                      <a:pPr marL="0" marR="0" lvl="0" indent="0" algn="ctr" rtl="0">
                        <a:lnSpc>
                          <a:spcPct val="107000"/>
                        </a:lnSpc>
                        <a:spcBef>
                          <a:spcPts val="0"/>
                        </a:spcBef>
                        <a:spcAft>
                          <a:spcPts val="0"/>
                        </a:spcAft>
                        <a:buNone/>
                      </a:pPr>
                      <a:r>
                        <a:rPr lang="en-US" sz="1200" u="none" strike="noStrike" cap="none"/>
                        <a:t>101</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200" u="none" strike="noStrike" cap="none"/>
                        <a:t>R5</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200" u="none" strike="noStrike" cap="none"/>
                        <a:t>R5</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200" u="none" strike="noStrike" cap="none"/>
                        <a:t>R5</a:t>
                      </a:r>
                      <a:endParaRPr sz="1100" u="none" strike="noStrike" cap="none">
                        <a:latin typeface="Calibri"/>
                        <a:ea typeface="Calibri"/>
                        <a:cs typeface="Calibri"/>
                        <a:sym typeface="Calibri"/>
                      </a:endParaRPr>
                    </a:p>
                  </a:txBody>
                  <a:tcPr marL="68575" marR="68575" marT="0" marB="0"/>
                </a:tc>
              </a:tr>
              <a:tr h="339500">
                <a:tc>
                  <a:txBody>
                    <a:bodyPr/>
                    <a:lstStyle/>
                    <a:p>
                      <a:pPr marL="0" marR="0" lvl="0" indent="0" algn="ctr" rtl="0">
                        <a:lnSpc>
                          <a:spcPct val="107000"/>
                        </a:lnSpc>
                        <a:spcBef>
                          <a:spcPts val="0"/>
                        </a:spcBef>
                        <a:spcAft>
                          <a:spcPts val="0"/>
                        </a:spcAft>
                        <a:buNone/>
                      </a:pPr>
                      <a:r>
                        <a:rPr lang="en-US" sz="1200" u="none" strike="noStrike" cap="none"/>
                        <a:t>110</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200" u="none" strike="noStrike" cap="none"/>
                        <a:t>R6</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200" u="none" strike="noStrike" cap="none"/>
                        <a:t>R6</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200" u="none" strike="noStrike" cap="none"/>
                        <a:t>R6</a:t>
                      </a:r>
                      <a:endParaRPr sz="1100" u="none" strike="noStrike" cap="none">
                        <a:latin typeface="Calibri"/>
                        <a:ea typeface="Calibri"/>
                        <a:cs typeface="Calibri"/>
                        <a:sym typeface="Calibri"/>
                      </a:endParaRPr>
                    </a:p>
                  </a:txBody>
                  <a:tcPr marL="68575" marR="68575" marT="0" marB="0"/>
                </a:tc>
              </a:tr>
              <a:tr h="339500">
                <a:tc>
                  <a:txBody>
                    <a:bodyPr/>
                    <a:lstStyle/>
                    <a:p>
                      <a:pPr marL="0" marR="0" lvl="0" indent="0" algn="ctr" rtl="0">
                        <a:lnSpc>
                          <a:spcPct val="107000"/>
                        </a:lnSpc>
                        <a:spcBef>
                          <a:spcPts val="0"/>
                        </a:spcBef>
                        <a:spcAft>
                          <a:spcPts val="0"/>
                        </a:spcAft>
                        <a:buNone/>
                      </a:pPr>
                      <a:r>
                        <a:rPr lang="en-US" sz="1200" u="none" strike="noStrike" cap="none"/>
                        <a:t>111</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200" u="none" strike="noStrike" cap="none"/>
                        <a:t>R7</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200" u="none" strike="noStrike" cap="none"/>
                        <a:t>R7</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200" u="none" strike="noStrike" cap="none"/>
                        <a:t>R7</a:t>
                      </a:r>
                      <a:endParaRPr sz="1100" u="none" strike="noStrike" cap="none">
                        <a:latin typeface="Calibri"/>
                        <a:ea typeface="Calibri"/>
                        <a:cs typeface="Calibri"/>
                        <a:sym typeface="Calibri"/>
                      </a:endParaRPr>
                    </a:p>
                  </a:txBody>
                  <a:tcPr marL="68575" marR="68575" marT="0" marB="0"/>
                </a:tc>
              </a:tr>
            </a:tbl>
          </a:graphicData>
        </a:graphic>
      </p:graphicFrame>
      <p:sp>
        <p:nvSpPr>
          <p:cNvPr id="126" name="Google Shape;126;p19"/>
          <p:cNvSpPr txBox="1"/>
          <p:nvPr/>
        </p:nvSpPr>
        <p:spPr>
          <a:xfrm>
            <a:off x="2521258" y="1260628"/>
            <a:ext cx="4873840" cy="374077"/>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1800" b="1" i="0" u="none" strike="noStrike" cap="none">
                <a:solidFill>
                  <a:srgbClr val="000000"/>
                </a:solidFill>
                <a:latin typeface="Times New Roman"/>
                <a:ea typeface="Times New Roman"/>
                <a:cs typeface="Times New Roman"/>
                <a:sym typeface="Times New Roman"/>
              </a:rPr>
              <a:t>Encoding of Register Selection Field</a:t>
            </a: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22CS016</a:t>
            </a:r>
            <a:endParaRPr/>
          </a:p>
        </p:txBody>
      </p:sp>
      <p:sp>
        <p:nvSpPr>
          <p:cNvPr id="48" name="Google Shape;48;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
        <p:nvSpPr>
          <p:cNvPr id="49" name="Google Shape;49;p10"/>
          <p:cNvSpPr txBox="1"/>
          <p:nvPr/>
        </p:nvSpPr>
        <p:spPr>
          <a:xfrm>
            <a:off x="457200" y="1140842"/>
            <a:ext cx="8047703" cy="5717158"/>
          </a:xfrm>
          <a:prstGeom prst="rect">
            <a:avLst/>
          </a:prstGeom>
          <a:noFill/>
          <a:ln>
            <a:noFill/>
          </a:ln>
        </p:spPr>
        <p:txBody>
          <a:bodyPr spcFirstLastPara="1" wrap="square" lIns="91425" tIns="33100" rIns="91425" bIns="45700" anchor="ctr" anchorCtr="0">
            <a:noAutofit/>
          </a:bodyPr>
          <a:lstStyle/>
          <a:p>
            <a:pPr marL="0" marR="0" lvl="0" indent="0" algn="l" rtl="0">
              <a:lnSpc>
                <a:spcPct val="150000"/>
              </a:lnSpc>
              <a:spcBef>
                <a:spcPts val="0"/>
              </a:spcBef>
              <a:spcAft>
                <a:spcPts val="0"/>
              </a:spcAft>
              <a:buClr>
                <a:srgbClr val="000000"/>
              </a:buClr>
              <a:buSzPts val="2000"/>
              <a:buFont typeface="Arial"/>
              <a:buNone/>
            </a:pPr>
            <a:r>
              <a:rPr lang="en-US" sz="2000" b="1" i="0" u="none" strike="noStrike" cap="none">
                <a:solidFill>
                  <a:srgbClr val="000000"/>
                </a:solidFill>
                <a:latin typeface="Tahoma"/>
                <a:ea typeface="Tahoma"/>
                <a:cs typeface="Tahoma"/>
                <a:sym typeface="Tahoma"/>
              </a:rPr>
              <a:t>Central Processing Unit (CPU) </a:t>
            </a:r>
            <a:endParaRPr/>
          </a:p>
          <a:p>
            <a:pPr marL="0" marR="0" lvl="0" indent="0" algn="just" rtl="0">
              <a:lnSpc>
                <a:spcPct val="15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CPU stands for Central Processing Unit. It is the primary component of a computer system responsible for executing instructions of a computer program and performing basic arithmetic, logical, control, and input/output (I/O) operations. Often referred to as the "brain" of the computer, the CPU interprets and processes instructions stored in the computer's memory.</a:t>
            </a:r>
            <a:endParaRPr/>
          </a:p>
          <a:p>
            <a:pPr marL="0" marR="0" lvl="0" indent="0" algn="just" rtl="0">
              <a:lnSpc>
                <a:spcPct val="15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2000"/>
              <a:buFont typeface="Arial"/>
              <a:buNone/>
            </a:pPr>
            <a:r>
              <a:rPr lang="en-US" sz="2000" b="1" i="1" u="none" strike="noStrike" cap="none">
                <a:solidFill>
                  <a:schemeClr val="dk1"/>
                </a:solidFill>
                <a:latin typeface="Times New Roman"/>
                <a:ea typeface="Times New Roman"/>
                <a:cs typeface="Times New Roman"/>
                <a:sym typeface="Times New Roman"/>
              </a:rPr>
              <a:t>CPU is made up of 3 major parts:</a:t>
            </a:r>
            <a:endParaRPr/>
          </a:p>
          <a:p>
            <a:pPr marL="457200" marR="0" lvl="0" indent="-457200" algn="just" rtl="0">
              <a:lnSpc>
                <a:spcPct val="150000"/>
              </a:lnSpc>
              <a:spcBef>
                <a:spcPts val="0"/>
              </a:spcBef>
              <a:spcAft>
                <a:spcPts val="0"/>
              </a:spcAft>
              <a:buClr>
                <a:srgbClr val="000000"/>
              </a:buClr>
              <a:buSzPts val="2000"/>
              <a:buFont typeface="Arial"/>
              <a:buAutoNum type="arabicPeriod"/>
            </a:pPr>
            <a:r>
              <a:rPr lang="en-US" sz="2000" b="0" i="0" u="none" strike="noStrike" cap="none">
                <a:solidFill>
                  <a:schemeClr val="dk1"/>
                </a:solidFill>
                <a:latin typeface="Times New Roman"/>
                <a:ea typeface="Times New Roman"/>
                <a:cs typeface="Times New Roman"/>
                <a:sym typeface="Times New Roman"/>
              </a:rPr>
              <a:t>Registers</a:t>
            </a:r>
            <a:endParaRPr/>
          </a:p>
          <a:p>
            <a:pPr marL="457200" marR="0" lvl="0" indent="-457200" algn="just" rtl="0">
              <a:lnSpc>
                <a:spcPct val="150000"/>
              </a:lnSpc>
              <a:spcBef>
                <a:spcPts val="0"/>
              </a:spcBef>
              <a:spcAft>
                <a:spcPts val="0"/>
              </a:spcAft>
              <a:buClr>
                <a:srgbClr val="000000"/>
              </a:buClr>
              <a:buSzPts val="2000"/>
              <a:buFont typeface="Arial"/>
              <a:buAutoNum type="arabicPeriod"/>
            </a:pPr>
            <a:r>
              <a:rPr lang="en-US" sz="2000" b="0" i="0" u="none" strike="noStrike" cap="none">
                <a:solidFill>
                  <a:schemeClr val="dk1"/>
                </a:solidFill>
                <a:latin typeface="Times New Roman"/>
                <a:ea typeface="Times New Roman"/>
                <a:cs typeface="Times New Roman"/>
                <a:sym typeface="Times New Roman"/>
              </a:rPr>
              <a:t>Control Unit (CU)</a:t>
            </a:r>
            <a:endParaRPr/>
          </a:p>
          <a:p>
            <a:pPr marL="457200" marR="0" lvl="0" indent="-457200" algn="just" rtl="0">
              <a:lnSpc>
                <a:spcPct val="150000"/>
              </a:lnSpc>
              <a:spcBef>
                <a:spcPts val="0"/>
              </a:spcBef>
              <a:spcAft>
                <a:spcPts val="0"/>
              </a:spcAft>
              <a:buClr>
                <a:srgbClr val="000000"/>
              </a:buClr>
              <a:buSzPts val="2000"/>
              <a:buFont typeface="Arial"/>
              <a:buAutoNum type="arabicPeriod"/>
            </a:pPr>
            <a:r>
              <a:rPr lang="en-US" sz="2000" b="0" i="0" u="none" strike="noStrike" cap="none">
                <a:solidFill>
                  <a:schemeClr val="dk1"/>
                </a:solidFill>
                <a:latin typeface="Times New Roman"/>
                <a:ea typeface="Times New Roman"/>
                <a:cs typeface="Times New Roman"/>
                <a:sym typeface="Times New Roman"/>
              </a:rPr>
              <a:t>ALU(Arithmetic Logic Unit)</a:t>
            </a:r>
            <a:endParaRPr/>
          </a:p>
          <a:p>
            <a:pPr marL="0" marR="0" lvl="0" indent="0" algn="just" rtl="0">
              <a:lnSpc>
                <a:spcPct val="15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50" name="Google Shape;50;p10"/>
          <p:cNvSpPr txBox="1"/>
          <p:nvPr/>
        </p:nvSpPr>
        <p:spPr>
          <a:xfrm>
            <a:off x="0" y="136525"/>
            <a:ext cx="6454066" cy="57099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400"/>
              <a:buFont typeface="Arial"/>
              <a:buNone/>
            </a:pPr>
            <a:r>
              <a:rPr lang="en-US" sz="2400" b="1" i="0" u="none" strike="noStrike" cap="none">
                <a:solidFill>
                  <a:srgbClr val="000000"/>
                </a:solidFill>
                <a:latin typeface="Tahoma"/>
                <a:ea typeface="Tahoma"/>
                <a:cs typeface="Tahoma"/>
                <a:sym typeface="Tahoma"/>
              </a:rPr>
              <a:t>	Central Processing Unit (CPU) </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22CS016</a:t>
            </a:r>
            <a:endParaRPr/>
          </a:p>
        </p:txBody>
      </p:sp>
      <p:sp>
        <p:nvSpPr>
          <p:cNvPr id="56" name="Google Shape;56;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
        <p:nvSpPr>
          <p:cNvPr id="57" name="Google Shape;57;p11"/>
          <p:cNvSpPr txBox="1"/>
          <p:nvPr/>
        </p:nvSpPr>
        <p:spPr>
          <a:xfrm>
            <a:off x="457200" y="1140842"/>
            <a:ext cx="8047703" cy="5717158"/>
          </a:xfrm>
          <a:prstGeom prst="rect">
            <a:avLst/>
          </a:prstGeom>
          <a:noFill/>
          <a:ln>
            <a:noFill/>
          </a:ln>
        </p:spPr>
        <p:txBody>
          <a:bodyPr spcFirstLastPara="1" wrap="square" lIns="91425" tIns="33100" rIns="91425" bIns="45700" anchor="ctr" anchorCtr="0">
            <a:noAutofit/>
          </a:bodyPr>
          <a:lstStyle/>
          <a:p>
            <a:pPr marL="0" marR="0" lvl="0" indent="0" algn="l" rtl="0">
              <a:lnSpc>
                <a:spcPct val="150000"/>
              </a:lnSpc>
              <a:spcBef>
                <a:spcPts val="0"/>
              </a:spcBef>
              <a:spcAft>
                <a:spcPts val="0"/>
              </a:spcAft>
              <a:buClr>
                <a:srgbClr val="000000"/>
              </a:buClr>
              <a:buSzPts val="2000"/>
              <a:buFont typeface="Arial"/>
              <a:buNone/>
            </a:pPr>
            <a:endParaRPr sz="2000" b="1" i="0" u="none" strike="noStrike" cap="none">
              <a:solidFill>
                <a:srgbClr val="000000"/>
              </a:solidFill>
              <a:latin typeface="Tahoma"/>
              <a:ea typeface="Tahoma"/>
              <a:cs typeface="Tahoma"/>
              <a:sym typeface="Tahoma"/>
            </a:endParaRPr>
          </a:p>
        </p:txBody>
      </p:sp>
      <p:pic>
        <p:nvPicPr>
          <p:cNvPr id="58" name="Google Shape;58;p11"/>
          <p:cNvPicPr preferRelativeResize="0"/>
          <p:nvPr/>
        </p:nvPicPr>
        <p:blipFill rotWithShape="1">
          <a:blip r:embed="rId3">
            <a:alphaModFix/>
          </a:blip>
          <a:srcRect/>
          <a:stretch/>
        </p:blipFill>
        <p:spPr>
          <a:xfrm>
            <a:off x="994299" y="1844336"/>
            <a:ext cx="5805995" cy="3169328"/>
          </a:xfrm>
          <a:prstGeom prst="rect">
            <a:avLst/>
          </a:prstGeom>
          <a:noFill/>
          <a:ln>
            <a:noFill/>
          </a:ln>
        </p:spPr>
      </p:pic>
      <p:sp>
        <p:nvSpPr>
          <p:cNvPr id="59" name="Google Shape;59;p11"/>
          <p:cNvSpPr txBox="1"/>
          <p:nvPr/>
        </p:nvSpPr>
        <p:spPr>
          <a:xfrm>
            <a:off x="0" y="136525"/>
            <a:ext cx="6454066" cy="57099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400"/>
              <a:buFont typeface="Arial"/>
              <a:buNone/>
            </a:pPr>
            <a:r>
              <a:rPr lang="en-US" sz="2400" b="1" i="0" u="none" strike="noStrike" cap="none">
                <a:solidFill>
                  <a:srgbClr val="000000"/>
                </a:solidFill>
                <a:latin typeface="Tahoma"/>
                <a:ea typeface="Tahoma"/>
                <a:cs typeface="Tahoma"/>
                <a:sym typeface="Tahoma"/>
              </a:rPr>
              <a:t>Central Processing Unit (CPU) (Cont..) </a:t>
            </a:r>
            <a:endParaRPr/>
          </a:p>
        </p:txBody>
      </p:sp>
      <p:sp>
        <p:nvSpPr>
          <p:cNvPr id="60" name="Google Shape;60;p11"/>
          <p:cNvSpPr txBox="1"/>
          <p:nvPr/>
        </p:nvSpPr>
        <p:spPr>
          <a:xfrm>
            <a:off x="1814004" y="5013664"/>
            <a:ext cx="5805995" cy="57099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400"/>
              <a:buFont typeface="Arial"/>
              <a:buNone/>
            </a:pPr>
            <a:r>
              <a:rPr lang="en-US" sz="2400" b="0" i="0" u="none" strike="noStrike" cap="none">
                <a:solidFill>
                  <a:srgbClr val="000000"/>
                </a:solidFill>
                <a:latin typeface="Tahoma"/>
                <a:ea typeface="Tahoma"/>
                <a:cs typeface="Tahoma"/>
                <a:sym typeface="Tahoma"/>
              </a:rPr>
              <a:t>	Major Components of CPU </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22CS016</a:t>
            </a:r>
            <a:endParaRPr/>
          </a:p>
        </p:txBody>
      </p:sp>
      <p:sp>
        <p:nvSpPr>
          <p:cNvPr id="66" name="Google Shape;66;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67" name="Google Shape;67;p12"/>
          <p:cNvSpPr txBox="1"/>
          <p:nvPr/>
        </p:nvSpPr>
        <p:spPr>
          <a:xfrm>
            <a:off x="548148" y="1118586"/>
            <a:ext cx="8047703" cy="5109607"/>
          </a:xfrm>
          <a:prstGeom prst="rect">
            <a:avLst/>
          </a:prstGeom>
          <a:noFill/>
          <a:ln>
            <a:noFill/>
          </a:ln>
        </p:spPr>
        <p:txBody>
          <a:bodyPr spcFirstLastPara="1" wrap="square" lIns="91425" tIns="33100" rIns="91425" bIns="45700" anchor="ctr" anchorCtr="0">
            <a:noAutofit/>
          </a:bodyPr>
          <a:lstStyle/>
          <a:p>
            <a:pPr marL="0" marR="0" lvl="0" indent="0" algn="l" rtl="0">
              <a:lnSpc>
                <a:spcPct val="100000"/>
              </a:lnSpc>
              <a:spcBef>
                <a:spcPts val="0"/>
              </a:spcBef>
              <a:spcAft>
                <a:spcPts val="0"/>
              </a:spcAft>
              <a:buNone/>
            </a:pPr>
            <a:r>
              <a:rPr lang="en-US" sz="2000" b="1" i="0" u="none" strike="noStrike" cap="none">
                <a:solidFill>
                  <a:srgbClr val="374151"/>
                </a:solidFill>
                <a:latin typeface="Times New Roman"/>
                <a:ea typeface="Times New Roman"/>
                <a:cs typeface="Times New Roman"/>
                <a:sym typeface="Times New Roman"/>
              </a:rPr>
              <a:t>Main functions of some key components of the CPU:</a:t>
            </a:r>
            <a:endParaRPr/>
          </a:p>
          <a:p>
            <a:pPr marL="0" marR="0" lvl="0" indent="0" algn="l" rtl="0">
              <a:lnSpc>
                <a:spcPct val="100000"/>
              </a:lnSpc>
              <a:spcBef>
                <a:spcPts val="0"/>
              </a:spcBef>
              <a:spcAft>
                <a:spcPts val="0"/>
              </a:spcAft>
              <a:buNone/>
            </a:pPr>
            <a:endParaRPr sz="2000" b="1" i="0" u="none" strike="noStrike" cap="none">
              <a:solidFill>
                <a:srgbClr val="374151"/>
              </a:solidFill>
              <a:latin typeface="Times New Roman"/>
              <a:ea typeface="Times New Roman"/>
              <a:cs typeface="Times New Roman"/>
              <a:sym typeface="Times New Roman"/>
            </a:endParaRPr>
          </a:p>
          <a:p>
            <a:pPr marL="0" marR="0" lvl="0" indent="-127000" algn="l" rtl="0">
              <a:lnSpc>
                <a:spcPct val="100000"/>
              </a:lnSpc>
              <a:spcBef>
                <a:spcPts val="0"/>
              </a:spcBef>
              <a:spcAft>
                <a:spcPts val="0"/>
              </a:spcAft>
              <a:buClr>
                <a:srgbClr val="000000"/>
              </a:buClr>
              <a:buSzPts val="2000"/>
              <a:buFont typeface="Arial"/>
              <a:buAutoNum type="arabicPeriod"/>
            </a:pPr>
            <a:r>
              <a:rPr lang="en-US" sz="2000" b="1" i="0" u="none" strike="noStrike" cap="none">
                <a:solidFill>
                  <a:srgbClr val="374151"/>
                </a:solidFill>
                <a:latin typeface="Times New Roman"/>
                <a:ea typeface="Times New Roman"/>
                <a:cs typeface="Times New Roman"/>
                <a:sym typeface="Times New Roman"/>
              </a:rPr>
              <a:t>Control Unit (CU):</a:t>
            </a:r>
            <a:endParaRPr sz="2000" b="0" i="0" u="none" strike="noStrike" cap="none">
              <a:solidFill>
                <a:srgbClr val="374151"/>
              </a:solidFill>
              <a:latin typeface="Times New Roman"/>
              <a:ea typeface="Times New Roman"/>
              <a:cs typeface="Times New Roman"/>
              <a:sym typeface="Times New Roman"/>
            </a:endParaRPr>
          </a:p>
          <a:p>
            <a:pPr marL="742950" marR="0" lvl="1" indent="-285750" algn="l" rtl="0">
              <a:lnSpc>
                <a:spcPct val="100000"/>
              </a:lnSpc>
              <a:spcBef>
                <a:spcPts val="0"/>
              </a:spcBef>
              <a:spcAft>
                <a:spcPts val="0"/>
              </a:spcAft>
              <a:buClr>
                <a:srgbClr val="000000"/>
              </a:buClr>
              <a:buSzPts val="2000"/>
              <a:buFont typeface="Arial"/>
              <a:buAutoNum type="arabicPeriod"/>
            </a:pPr>
            <a:r>
              <a:rPr lang="en-US" sz="2000" b="1" i="0" u="none" strike="noStrike" cap="none">
                <a:solidFill>
                  <a:srgbClr val="374151"/>
                </a:solidFill>
                <a:latin typeface="Times New Roman"/>
                <a:ea typeface="Times New Roman"/>
                <a:cs typeface="Times New Roman"/>
                <a:sym typeface="Times New Roman"/>
              </a:rPr>
              <a:t>Function:</a:t>
            </a:r>
            <a:r>
              <a:rPr lang="en-US" sz="2000" b="0" i="0" u="none" strike="noStrike" cap="none">
                <a:solidFill>
                  <a:srgbClr val="374151"/>
                </a:solidFill>
                <a:latin typeface="Times New Roman"/>
                <a:ea typeface="Times New Roman"/>
                <a:cs typeface="Times New Roman"/>
                <a:sym typeface="Times New Roman"/>
              </a:rPr>
              <a:t> Manages and coordinates the operation of the CPU.</a:t>
            </a:r>
            <a:endParaRPr/>
          </a:p>
          <a:p>
            <a:pPr marL="742950" marR="0" lvl="1" indent="-285750" algn="l" rtl="0">
              <a:lnSpc>
                <a:spcPct val="100000"/>
              </a:lnSpc>
              <a:spcBef>
                <a:spcPts val="0"/>
              </a:spcBef>
              <a:spcAft>
                <a:spcPts val="0"/>
              </a:spcAft>
              <a:buClr>
                <a:srgbClr val="000000"/>
              </a:buClr>
              <a:buSzPts val="2000"/>
              <a:buFont typeface="Arial"/>
              <a:buAutoNum type="arabicPeriod"/>
            </a:pPr>
            <a:r>
              <a:rPr lang="en-US" sz="2000" b="1" i="0" u="none" strike="noStrike" cap="none">
                <a:solidFill>
                  <a:srgbClr val="374151"/>
                </a:solidFill>
                <a:latin typeface="Times New Roman"/>
                <a:ea typeface="Times New Roman"/>
                <a:cs typeface="Times New Roman"/>
                <a:sym typeface="Times New Roman"/>
              </a:rPr>
              <a:t>Activities:</a:t>
            </a:r>
            <a:endParaRPr sz="2000" b="0" i="0" u="none" strike="noStrike" cap="none">
              <a:solidFill>
                <a:srgbClr val="374151"/>
              </a:solidFill>
              <a:latin typeface="Times New Roman"/>
              <a:ea typeface="Times New Roman"/>
              <a:cs typeface="Times New Roman"/>
              <a:sym typeface="Times New Roman"/>
            </a:endParaRPr>
          </a:p>
          <a:p>
            <a:pPr marL="1143000" marR="0" lvl="2" indent="-228600" algn="l" rtl="0">
              <a:lnSpc>
                <a:spcPct val="100000"/>
              </a:lnSpc>
              <a:spcBef>
                <a:spcPts val="0"/>
              </a:spcBef>
              <a:spcAft>
                <a:spcPts val="0"/>
              </a:spcAft>
              <a:buClr>
                <a:srgbClr val="000000"/>
              </a:buClr>
              <a:buSzPts val="2000"/>
              <a:buFont typeface="Arial"/>
              <a:buAutoNum type="arabicPeriod"/>
            </a:pPr>
            <a:r>
              <a:rPr lang="en-US" sz="2000" b="0" i="0" u="none" strike="noStrike" cap="none">
                <a:solidFill>
                  <a:srgbClr val="374151"/>
                </a:solidFill>
                <a:latin typeface="Times New Roman"/>
                <a:ea typeface="Times New Roman"/>
                <a:cs typeface="Times New Roman"/>
                <a:sym typeface="Times New Roman"/>
              </a:rPr>
              <a:t>Fetches instructions from memory.</a:t>
            </a:r>
            <a:endParaRPr/>
          </a:p>
          <a:p>
            <a:pPr marL="1143000" marR="0" lvl="2" indent="-228600" algn="l" rtl="0">
              <a:lnSpc>
                <a:spcPct val="100000"/>
              </a:lnSpc>
              <a:spcBef>
                <a:spcPts val="0"/>
              </a:spcBef>
              <a:spcAft>
                <a:spcPts val="0"/>
              </a:spcAft>
              <a:buClr>
                <a:srgbClr val="000000"/>
              </a:buClr>
              <a:buSzPts val="2000"/>
              <a:buFont typeface="Arial"/>
              <a:buAutoNum type="arabicPeriod"/>
            </a:pPr>
            <a:r>
              <a:rPr lang="en-US" sz="2000" b="0" i="0" u="none" strike="noStrike" cap="none">
                <a:solidFill>
                  <a:srgbClr val="374151"/>
                </a:solidFill>
                <a:latin typeface="Times New Roman"/>
                <a:ea typeface="Times New Roman"/>
                <a:cs typeface="Times New Roman"/>
                <a:sym typeface="Times New Roman"/>
              </a:rPr>
              <a:t>Decodes instructions to determine the required operations.</a:t>
            </a:r>
            <a:endParaRPr/>
          </a:p>
          <a:p>
            <a:pPr marL="1143000" marR="0" lvl="2" indent="-228600" algn="l" rtl="0">
              <a:lnSpc>
                <a:spcPct val="100000"/>
              </a:lnSpc>
              <a:spcBef>
                <a:spcPts val="0"/>
              </a:spcBef>
              <a:spcAft>
                <a:spcPts val="0"/>
              </a:spcAft>
              <a:buClr>
                <a:srgbClr val="000000"/>
              </a:buClr>
              <a:buSzPts val="2000"/>
              <a:buFont typeface="Arial"/>
              <a:buAutoNum type="arabicPeriod"/>
            </a:pPr>
            <a:r>
              <a:rPr lang="en-US" sz="2000" b="0" i="0" u="none" strike="noStrike" cap="none">
                <a:solidFill>
                  <a:srgbClr val="374151"/>
                </a:solidFill>
                <a:latin typeface="Times New Roman"/>
                <a:ea typeface="Times New Roman"/>
                <a:cs typeface="Times New Roman"/>
                <a:sym typeface="Times New Roman"/>
              </a:rPr>
              <a:t>Controls the execution of instructions.</a:t>
            </a:r>
            <a:endParaRPr/>
          </a:p>
          <a:p>
            <a:pPr marL="914400" marR="0" lvl="2" indent="0" algn="l" rtl="0">
              <a:lnSpc>
                <a:spcPct val="100000"/>
              </a:lnSpc>
              <a:spcBef>
                <a:spcPts val="0"/>
              </a:spcBef>
              <a:spcAft>
                <a:spcPts val="0"/>
              </a:spcAft>
              <a:buNone/>
            </a:pPr>
            <a:endParaRPr sz="2000" b="0" i="0" u="none" strike="noStrike" cap="none">
              <a:solidFill>
                <a:srgbClr val="374151"/>
              </a:solidFill>
              <a:latin typeface="Times New Roman"/>
              <a:ea typeface="Times New Roman"/>
              <a:cs typeface="Times New Roman"/>
              <a:sym typeface="Times New Roman"/>
            </a:endParaRPr>
          </a:p>
          <a:p>
            <a:pPr marL="0" marR="0" lvl="0" indent="-127000" algn="l" rtl="0">
              <a:lnSpc>
                <a:spcPct val="100000"/>
              </a:lnSpc>
              <a:spcBef>
                <a:spcPts val="0"/>
              </a:spcBef>
              <a:spcAft>
                <a:spcPts val="0"/>
              </a:spcAft>
              <a:buClr>
                <a:srgbClr val="000000"/>
              </a:buClr>
              <a:buSzPts val="2000"/>
              <a:buFont typeface="Arial"/>
              <a:buAutoNum type="arabicPeriod"/>
            </a:pPr>
            <a:r>
              <a:rPr lang="en-US" sz="2000" b="1" i="0" u="none" strike="noStrike" cap="none">
                <a:solidFill>
                  <a:srgbClr val="374151"/>
                </a:solidFill>
                <a:latin typeface="Times New Roman"/>
                <a:ea typeface="Times New Roman"/>
                <a:cs typeface="Times New Roman"/>
                <a:sym typeface="Times New Roman"/>
              </a:rPr>
              <a:t>Arithmetic Logic Unit (ALU):</a:t>
            </a:r>
            <a:endParaRPr sz="2000" b="0" i="0" u="none" strike="noStrike" cap="none">
              <a:solidFill>
                <a:srgbClr val="374151"/>
              </a:solidFill>
              <a:latin typeface="Times New Roman"/>
              <a:ea typeface="Times New Roman"/>
              <a:cs typeface="Times New Roman"/>
              <a:sym typeface="Times New Roman"/>
            </a:endParaRPr>
          </a:p>
          <a:p>
            <a:pPr marL="742950" marR="0" lvl="1" indent="-285750" algn="l" rtl="0">
              <a:lnSpc>
                <a:spcPct val="100000"/>
              </a:lnSpc>
              <a:spcBef>
                <a:spcPts val="0"/>
              </a:spcBef>
              <a:spcAft>
                <a:spcPts val="0"/>
              </a:spcAft>
              <a:buClr>
                <a:srgbClr val="000000"/>
              </a:buClr>
              <a:buSzPts val="2000"/>
              <a:buFont typeface="Arial"/>
              <a:buAutoNum type="arabicPeriod"/>
            </a:pPr>
            <a:r>
              <a:rPr lang="en-US" sz="2000" b="1" i="0" u="none" strike="noStrike" cap="none">
                <a:solidFill>
                  <a:srgbClr val="374151"/>
                </a:solidFill>
                <a:latin typeface="Times New Roman"/>
                <a:ea typeface="Times New Roman"/>
                <a:cs typeface="Times New Roman"/>
                <a:sym typeface="Times New Roman"/>
              </a:rPr>
              <a:t>Function:</a:t>
            </a:r>
            <a:r>
              <a:rPr lang="en-US" sz="2000" b="0" i="0" u="none" strike="noStrike" cap="none">
                <a:solidFill>
                  <a:srgbClr val="374151"/>
                </a:solidFill>
                <a:latin typeface="Times New Roman"/>
                <a:ea typeface="Times New Roman"/>
                <a:cs typeface="Times New Roman"/>
                <a:sym typeface="Times New Roman"/>
              </a:rPr>
              <a:t> Performs arithmetic and logical operations.</a:t>
            </a:r>
            <a:endParaRPr/>
          </a:p>
          <a:p>
            <a:pPr marL="742950" marR="0" lvl="1" indent="-285750" algn="l" rtl="0">
              <a:lnSpc>
                <a:spcPct val="100000"/>
              </a:lnSpc>
              <a:spcBef>
                <a:spcPts val="0"/>
              </a:spcBef>
              <a:spcAft>
                <a:spcPts val="0"/>
              </a:spcAft>
              <a:buClr>
                <a:srgbClr val="000000"/>
              </a:buClr>
              <a:buSzPts val="2000"/>
              <a:buFont typeface="Arial"/>
              <a:buAutoNum type="arabicPeriod"/>
            </a:pPr>
            <a:r>
              <a:rPr lang="en-US" sz="2000" b="1" i="0" u="none" strike="noStrike" cap="none">
                <a:solidFill>
                  <a:srgbClr val="374151"/>
                </a:solidFill>
                <a:latin typeface="Times New Roman"/>
                <a:ea typeface="Times New Roman"/>
                <a:cs typeface="Times New Roman"/>
                <a:sym typeface="Times New Roman"/>
              </a:rPr>
              <a:t>Activities:</a:t>
            </a:r>
            <a:endParaRPr sz="2000" b="0" i="0" u="none" strike="noStrike" cap="none">
              <a:solidFill>
                <a:srgbClr val="374151"/>
              </a:solidFill>
              <a:latin typeface="Times New Roman"/>
              <a:ea typeface="Times New Roman"/>
              <a:cs typeface="Times New Roman"/>
              <a:sym typeface="Times New Roman"/>
            </a:endParaRPr>
          </a:p>
          <a:p>
            <a:pPr marL="1143000" marR="0" lvl="2" indent="-228600" algn="l" rtl="0">
              <a:lnSpc>
                <a:spcPct val="100000"/>
              </a:lnSpc>
              <a:spcBef>
                <a:spcPts val="0"/>
              </a:spcBef>
              <a:spcAft>
                <a:spcPts val="0"/>
              </a:spcAft>
              <a:buClr>
                <a:srgbClr val="000000"/>
              </a:buClr>
              <a:buSzPts val="2000"/>
              <a:buFont typeface="Arial"/>
              <a:buAutoNum type="arabicPeriod"/>
            </a:pPr>
            <a:r>
              <a:rPr lang="en-US" sz="2000" b="0" i="0" u="none" strike="noStrike" cap="none">
                <a:solidFill>
                  <a:srgbClr val="374151"/>
                </a:solidFill>
                <a:latin typeface="Times New Roman"/>
                <a:ea typeface="Times New Roman"/>
                <a:cs typeface="Times New Roman"/>
                <a:sym typeface="Times New Roman"/>
              </a:rPr>
              <a:t>Handles basic arithmetic operations (addition, subtraction, multiplication, division).</a:t>
            </a:r>
            <a:endParaRPr/>
          </a:p>
          <a:p>
            <a:pPr marL="1143000" marR="0" lvl="2" indent="-228600" algn="l" rtl="0">
              <a:lnSpc>
                <a:spcPct val="100000"/>
              </a:lnSpc>
              <a:spcBef>
                <a:spcPts val="0"/>
              </a:spcBef>
              <a:spcAft>
                <a:spcPts val="0"/>
              </a:spcAft>
              <a:buClr>
                <a:srgbClr val="000000"/>
              </a:buClr>
              <a:buSzPts val="2000"/>
              <a:buFont typeface="Arial"/>
              <a:buAutoNum type="arabicPeriod"/>
            </a:pPr>
            <a:r>
              <a:rPr lang="en-US" sz="2000" b="0" i="0" u="none" strike="noStrike" cap="none">
                <a:solidFill>
                  <a:srgbClr val="374151"/>
                </a:solidFill>
                <a:latin typeface="Times New Roman"/>
                <a:ea typeface="Times New Roman"/>
                <a:cs typeface="Times New Roman"/>
                <a:sym typeface="Times New Roman"/>
              </a:rPr>
              <a:t>Executes logical operations (AND, OR, NOT).</a:t>
            </a:r>
            <a:endParaRPr/>
          </a:p>
          <a:p>
            <a:pPr marL="1143000" marR="0" lvl="2" indent="-228600" algn="l" rtl="0">
              <a:lnSpc>
                <a:spcPct val="100000"/>
              </a:lnSpc>
              <a:spcBef>
                <a:spcPts val="0"/>
              </a:spcBef>
              <a:spcAft>
                <a:spcPts val="0"/>
              </a:spcAft>
              <a:buClr>
                <a:srgbClr val="000000"/>
              </a:buClr>
              <a:buSzPts val="2000"/>
              <a:buFont typeface="Arial"/>
              <a:buAutoNum type="arabicPeriod"/>
            </a:pPr>
            <a:r>
              <a:rPr lang="en-US" sz="2000" b="0" i="0" u="none" strike="noStrike" cap="none">
                <a:solidFill>
                  <a:srgbClr val="374151"/>
                </a:solidFill>
                <a:latin typeface="Times New Roman"/>
                <a:ea typeface="Times New Roman"/>
                <a:cs typeface="Times New Roman"/>
                <a:sym typeface="Times New Roman"/>
              </a:rPr>
              <a:t>Compares values.</a:t>
            </a:r>
            <a:endParaRPr/>
          </a:p>
        </p:txBody>
      </p:sp>
      <p:sp>
        <p:nvSpPr>
          <p:cNvPr id="68" name="Google Shape;68;p12"/>
          <p:cNvSpPr txBox="1"/>
          <p:nvPr/>
        </p:nvSpPr>
        <p:spPr>
          <a:xfrm>
            <a:off x="0" y="136525"/>
            <a:ext cx="6454066" cy="57099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400"/>
              <a:buFont typeface="Arial"/>
              <a:buNone/>
            </a:pPr>
            <a:r>
              <a:rPr lang="en-US" sz="2400" b="1" i="0" u="none" strike="noStrike" cap="none">
                <a:solidFill>
                  <a:srgbClr val="000000"/>
                </a:solidFill>
                <a:latin typeface="Tahoma"/>
                <a:ea typeface="Tahoma"/>
                <a:cs typeface="Tahoma"/>
                <a:sym typeface="Tahoma"/>
              </a:rPr>
              <a:t>Central Processing Unit (CPU) (Cont..) </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22CS016</a:t>
            </a:r>
            <a:endParaRPr/>
          </a:p>
        </p:txBody>
      </p:sp>
      <p:sp>
        <p:nvSpPr>
          <p:cNvPr id="74" name="Google Shape;74;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75" name="Google Shape;75;p13"/>
          <p:cNvSpPr txBox="1"/>
          <p:nvPr/>
        </p:nvSpPr>
        <p:spPr>
          <a:xfrm>
            <a:off x="639097" y="1313895"/>
            <a:ext cx="8047703" cy="5104660"/>
          </a:xfrm>
          <a:prstGeom prst="rect">
            <a:avLst/>
          </a:prstGeom>
          <a:noFill/>
          <a:ln>
            <a:noFill/>
          </a:ln>
        </p:spPr>
        <p:txBody>
          <a:bodyPr spcFirstLastPara="1" wrap="square" lIns="91425" tIns="33100" rIns="91425" bIns="45700" anchor="ctr" anchorCtr="0">
            <a:noAutofit/>
          </a:bodyPr>
          <a:lstStyle/>
          <a:p>
            <a:pPr marL="0" marR="0" lvl="0" indent="0" algn="l" rtl="0">
              <a:lnSpc>
                <a:spcPct val="100000"/>
              </a:lnSpc>
              <a:spcBef>
                <a:spcPts val="0"/>
              </a:spcBef>
              <a:spcAft>
                <a:spcPts val="0"/>
              </a:spcAft>
              <a:buNone/>
            </a:pPr>
            <a:endParaRPr sz="2000" b="1" i="0" u="none" strike="noStrike" cap="none">
              <a:solidFill>
                <a:srgbClr val="37415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0" b="1" i="0" u="none" strike="noStrike" cap="none">
              <a:solidFill>
                <a:srgbClr val="37415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0" b="1" i="0" u="none" strike="noStrike" cap="none">
              <a:solidFill>
                <a:srgbClr val="37415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0" b="1" i="0" u="none" strike="noStrike" cap="none">
              <a:solidFill>
                <a:srgbClr val="37415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0" b="1" i="0" u="none" strike="noStrike" cap="none">
              <a:solidFill>
                <a:srgbClr val="37415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0" b="1" i="0" u="none" strike="noStrike" cap="none">
              <a:solidFill>
                <a:srgbClr val="37415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0" b="1" i="0" u="none" strike="noStrike" cap="none">
              <a:solidFill>
                <a:srgbClr val="37415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0" b="1" i="0" u="none" strike="noStrike" cap="none">
              <a:solidFill>
                <a:srgbClr val="37415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2000" b="1" i="0" u="none" strike="noStrike" cap="none">
                <a:solidFill>
                  <a:srgbClr val="374151"/>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None/>
            </a:pPr>
            <a:r>
              <a:rPr lang="en-US" sz="2000" b="1" i="0" u="none" strike="noStrike" cap="none">
                <a:solidFill>
                  <a:srgbClr val="374151"/>
                </a:solidFill>
                <a:latin typeface="Times New Roman"/>
                <a:ea typeface="Times New Roman"/>
                <a:cs typeface="Times New Roman"/>
                <a:sym typeface="Times New Roman"/>
              </a:rPr>
              <a:t>			ALU Symbol</a:t>
            </a:r>
            <a:endParaRPr/>
          </a:p>
          <a:p>
            <a:pPr marL="0" marR="0" lvl="0" indent="0" algn="l" rtl="0">
              <a:lnSpc>
                <a:spcPct val="100000"/>
              </a:lnSpc>
              <a:spcBef>
                <a:spcPts val="0"/>
              </a:spcBef>
              <a:spcAft>
                <a:spcPts val="0"/>
              </a:spcAft>
              <a:buNone/>
            </a:pPr>
            <a:endParaRPr sz="2000" b="1" i="0" u="none" strike="noStrike" cap="none">
              <a:solidFill>
                <a:srgbClr val="37415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2000" b="1" i="0" u="none" strike="noStrike" cap="none">
                <a:solidFill>
                  <a:srgbClr val="374151"/>
                </a:solidFill>
                <a:latin typeface="Times New Roman"/>
                <a:ea typeface="Times New Roman"/>
                <a:cs typeface="Times New Roman"/>
                <a:sym typeface="Times New Roman"/>
              </a:rPr>
              <a:t>3. Registers (A set of flip-flops forms a register):</a:t>
            </a:r>
            <a:endParaRPr sz="2000" b="0" i="0" u="none" strike="noStrike" cap="none">
              <a:solidFill>
                <a:srgbClr val="374151"/>
              </a:solidFill>
              <a:latin typeface="Times New Roman"/>
              <a:ea typeface="Times New Roman"/>
              <a:cs typeface="Times New Roman"/>
              <a:sym typeface="Times New Roman"/>
            </a:endParaRPr>
          </a:p>
          <a:p>
            <a:pPr marL="742950" marR="0" lvl="1" indent="-285750" algn="l" rtl="0">
              <a:lnSpc>
                <a:spcPct val="100000"/>
              </a:lnSpc>
              <a:spcBef>
                <a:spcPts val="0"/>
              </a:spcBef>
              <a:spcAft>
                <a:spcPts val="0"/>
              </a:spcAft>
              <a:buClr>
                <a:srgbClr val="000000"/>
              </a:buClr>
              <a:buSzPts val="2000"/>
              <a:buFont typeface="Arial"/>
              <a:buAutoNum type="arabicPeriod"/>
            </a:pPr>
            <a:r>
              <a:rPr lang="en-US" sz="2000" b="1" i="0" u="none" strike="noStrike" cap="none">
                <a:solidFill>
                  <a:srgbClr val="374151"/>
                </a:solidFill>
                <a:latin typeface="Times New Roman"/>
                <a:ea typeface="Times New Roman"/>
                <a:cs typeface="Times New Roman"/>
                <a:sym typeface="Times New Roman"/>
              </a:rPr>
              <a:t>Function:</a:t>
            </a:r>
            <a:r>
              <a:rPr lang="en-US" sz="2000" b="0" i="0" u="none" strike="noStrike" cap="none">
                <a:solidFill>
                  <a:srgbClr val="374151"/>
                </a:solidFill>
                <a:latin typeface="Times New Roman"/>
                <a:ea typeface="Times New Roman"/>
                <a:cs typeface="Times New Roman"/>
                <a:sym typeface="Times New Roman"/>
              </a:rPr>
              <a:t> Temporary storage for data during processing.</a:t>
            </a:r>
            <a:endParaRPr/>
          </a:p>
          <a:p>
            <a:pPr marL="742950" marR="0" lvl="1" indent="-285750" algn="l" rtl="0">
              <a:lnSpc>
                <a:spcPct val="100000"/>
              </a:lnSpc>
              <a:spcBef>
                <a:spcPts val="0"/>
              </a:spcBef>
              <a:spcAft>
                <a:spcPts val="0"/>
              </a:spcAft>
              <a:buClr>
                <a:srgbClr val="000000"/>
              </a:buClr>
              <a:buSzPts val="2000"/>
              <a:buFont typeface="Arial"/>
              <a:buAutoNum type="arabicPeriod"/>
            </a:pPr>
            <a:r>
              <a:rPr lang="en-US" sz="2000" b="1" i="0" u="none" strike="noStrike" cap="none">
                <a:solidFill>
                  <a:srgbClr val="374151"/>
                </a:solidFill>
                <a:latin typeface="Times New Roman"/>
                <a:ea typeface="Times New Roman"/>
                <a:cs typeface="Times New Roman"/>
                <a:sym typeface="Times New Roman"/>
              </a:rPr>
              <a:t>Activities:</a:t>
            </a:r>
            <a:endParaRPr sz="2000" b="0" i="0" u="none" strike="noStrike" cap="none">
              <a:solidFill>
                <a:srgbClr val="374151"/>
              </a:solidFill>
              <a:latin typeface="Times New Roman"/>
              <a:ea typeface="Times New Roman"/>
              <a:cs typeface="Times New Roman"/>
              <a:sym typeface="Times New Roman"/>
            </a:endParaRPr>
          </a:p>
          <a:p>
            <a:pPr marL="1143000" marR="0" lvl="2" indent="-228600" algn="l" rtl="0">
              <a:lnSpc>
                <a:spcPct val="100000"/>
              </a:lnSpc>
              <a:spcBef>
                <a:spcPts val="0"/>
              </a:spcBef>
              <a:spcAft>
                <a:spcPts val="0"/>
              </a:spcAft>
              <a:buClr>
                <a:srgbClr val="000000"/>
              </a:buClr>
              <a:buSzPts val="2000"/>
              <a:buFont typeface="Arial"/>
              <a:buAutoNum type="arabicPeriod"/>
            </a:pPr>
            <a:r>
              <a:rPr lang="en-US" sz="2000" b="0" i="0" u="none" strike="noStrike" cap="none">
                <a:solidFill>
                  <a:srgbClr val="374151"/>
                </a:solidFill>
                <a:latin typeface="Times New Roman"/>
                <a:ea typeface="Times New Roman"/>
                <a:cs typeface="Times New Roman"/>
                <a:sym typeface="Times New Roman"/>
              </a:rPr>
              <a:t>Holds operands and intermediate results.</a:t>
            </a:r>
            <a:endParaRPr/>
          </a:p>
          <a:p>
            <a:pPr marL="1143000" marR="0" lvl="2" indent="-228600" algn="l" rtl="0">
              <a:lnSpc>
                <a:spcPct val="100000"/>
              </a:lnSpc>
              <a:spcBef>
                <a:spcPts val="0"/>
              </a:spcBef>
              <a:spcAft>
                <a:spcPts val="0"/>
              </a:spcAft>
              <a:buClr>
                <a:srgbClr val="000000"/>
              </a:buClr>
              <a:buSzPts val="2000"/>
              <a:buFont typeface="Arial"/>
              <a:buAutoNum type="arabicPeriod"/>
            </a:pPr>
            <a:r>
              <a:rPr lang="en-US" sz="2000" b="0" i="0" u="none" strike="noStrike" cap="none">
                <a:solidFill>
                  <a:srgbClr val="374151"/>
                </a:solidFill>
                <a:latin typeface="Times New Roman"/>
                <a:ea typeface="Times New Roman"/>
                <a:cs typeface="Times New Roman"/>
                <a:sym typeface="Times New Roman"/>
              </a:rPr>
              <a:t>Provides fast access to data for the CPU.</a:t>
            </a:r>
            <a:endParaRPr/>
          </a:p>
          <a:p>
            <a:pPr marL="1143000" marR="0" lvl="2" indent="-228600" algn="l" rtl="0">
              <a:lnSpc>
                <a:spcPct val="100000"/>
              </a:lnSpc>
              <a:spcBef>
                <a:spcPts val="0"/>
              </a:spcBef>
              <a:spcAft>
                <a:spcPts val="0"/>
              </a:spcAft>
              <a:buClr>
                <a:srgbClr val="000000"/>
              </a:buClr>
              <a:buSzPts val="2000"/>
              <a:buFont typeface="Arial"/>
              <a:buAutoNum type="arabicPeriod"/>
            </a:pPr>
            <a:r>
              <a:rPr lang="en-US" sz="2000" b="0" i="0" u="none" strike="noStrike" cap="none">
                <a:solidFill>
                  <a:srgbClr val="374151"/>
                </a:solidFill>
                <a:latin typeface="Times New Roman"/>
                <a:ea typeface="Times New Roman"/>
                <a:cs typeface="Times New Roman"/>
                <a:sym typeface="Times New Roman"/>
              </a:rPr>
              <a:t>Facilitates data movement within the CPU.</a:t>
            </a:r>
            <a:endParaRPr/>
          </a:p>
        </p:txBody>
      </p:sp>
      <p:sp>
        <p:nvSpPr>
          <p:cNvPr id="76" name="Google Shape;76;p13"/>
          <p:cNvSpPr txBox="1"/>
          <p:nvPr/>
        </p:nvSpPr>
        <p:spPr>
          <a:xfrm>
            <a:off x="0" y="136525"/>
            <a:ext cx="6454066" cy="57099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400"/>
              <a:buFont typeface="Arial"/>
              <a:buNone/>
            </a:pPr>
            <a:r>
              <a:rPr lang="en-US" sz="2400" b="1" i="0" u="none" strike="noStrike" cap="none">
                <a:solidFill>
                  <a:srgbClr val="000000"/>
                </a:solidFill>
                <a:latin typeface="Tahoma"/>
                <a:ea typeface="Tahoma"/>
                <a:cs typeface="Tahoma"/>
                <a:sym typeface="Tahoma"/>
              </a:rPr>
              <a:t>Central Processing Unit (CPU) (Cont..) </a:t>
            </a:r>
            <a:endParaRPr/>
          </a:p>
        </p:txBody>
      </p:sp>
      <p:pic>
        <p:nvPicPr>
          <p:cNvPr id="77" name="Google Shape;77;p13"/>
          <p:cNvPicPr preferRelativeResize="0"/>
          <p:nvPr/>
        </p:nvPicPr>
        <p:blipFill rotWithShape="1">
          <a:blip r:embed="rId3">
            <a:alphaModFix/>
          </a:blip>
          <a:srcRect/>
          <a:stretch/>
        </p:blipFill>
        <p:spPr>
          <a:xfrm>
            <a:off x="1346153" y="1313895"/>
            <a:ext cx="5404128" cy="2565647"/>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22CS016</a:t>
            </a:r>
            <a:endParaRPr/>
          </a:p>
        </p:txBody>
      </p:sp>
      <p:sp>
        <p:nvSpPr>
          <p:cNvPr id="83" name="Google Shape;83;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84" name="Google Shape;84;p14"/>
          <p:cNvSpPr txBox="1"/>
          <p:nvPr/>
        </p:nvSpPr>
        <p:spPr>
          <a:xfrm>
            <a:off x="0" y="136525"/>
            <a:ext cx="6454066" cy="57099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400"/>
              <a:buFont typeface="Arial"/>
              <a:buNone/>
            </a:pPr>
            <a:r>
              <a:rPr lang="en-US" sz="2400" b="1" i="0" u="none" strike="noStrike" cap="none">
                <a:solidFill>
                  <a:srgbClr val="000000"/>
                </a:solidFill>
                <a:latin typeface="Tahoma"/>
                <a:ea typeface="Tahoma"/>
                <a:cs typeface="Tahoma"/>
                <a:sym typeface="Tahoma"/>
              </a:rPr>
              <a:t>	General Register Organization </a:t>
            </a:r>
            <a:endParaRPr/>
          </a:p>
        </p:txBody>
      </p:sp>
      <p:sp>
        <p:nvSpPr>
          <p:cNvPr id="85" name="Google Shape;85;p14"/>
          <p:cNvSpPr txBox="1"/>
          <p:nvPr/>
        </p:nvSpPr>
        <p:spPr>
          <a:xfrm>
            <a:off x="763479" y="1175084"/>
            <a:ext cx="7288567" cy="557697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rgbClr val="000000"/>
              </a:buClr>
              <a:buSzPts val="2000"/>
              <a:buFont typeface="Arial"/>
              <a:buNone/>
            </a:pPr>
            <a:r>
              <a:rPr lang="en-US" sz="2000" b="0" i="0" u="none" strike="noStrike" cap="none">
                <a:solidFill>
                  <a:srgbClr val="000000"/>
                </a:solidFill>
                <a:latin typeface="Times New Roman"/>
                <a:ea typeface="Times New Roman"/>
                <a:cs typeface="Times New Roman"/>
                <a:sym typeface="Times New Roman"/>
              </a:rPr>
              <a:t>When a large number of registers are included in the CPU, it is most efficient to connect them through a common bus system. The registers communicate with each other not only for direct data transfers, but also while performing various microoperations. Hence it is necessary to provide a </a:t>
            </a:r>
            <a:r>
              <a:rPr lang="en-US" sz="2000" b="1" i="0" u="none" strike="noStrike" cap="none">
                <a:solidFill>
                  <a:srgbClr val="000000"/>
                </a:solidFill>
                <a:latin typeface="Times New Roman"/>
                <a:ea typeface="Times New Roman"/>
                <a:cs typeface="Times New Roman"/>
                <a:sym typeface="Times New Roman"/>
              </a:rPr>
              <a:t>common unit </a:t>
            </a:r>
            <a:r>
              <a:rPr lang="en-US" sz="2000" b="0" i="0" u="none" strike="noStrike" cap="none">
                <a:solidFill>
                  <a:srgbClr val="000000"/>
                </a:solidFill>
                <a:latin typeface="Times New Roman"/>
                <a:ea typeface="Times New Roman"/>
                <a:cs typeface="Times New Roman"/>
                <a:sym typeface="Times New Roman"/>
              </a:rPr>
              <a:t>that can perform all the arithmetic, logic, and shift microoperations in the processor. </a:t>
            </a:r>
            <a:endParaRPr/>
          </a:p>
          <a:p>
            <a:pPr marL="0" marR="0" lvl="0" indent="0" algn="just" rtl="0">
              <a:lnSpc>
                <a:spcPct val="150000"/>
              </a:lnSpc>
              <a:spcBef>
                <a:spcPts val="0"/>
              </a:spcBef>
              <a:spcAft>
                <a:spcPts val="0"/>
              </a:spcAft>
              <a:buClr>
                <a:srgbClr val="000000"/>
              </a:buClr>
              <a:buSzPts val="2000"/>
              <a:buFont typeface="Arial"/>
              <a:buNone/>
            </a:pPr>
            <a:r>
              <a:rPr lang="en-US" sz="2000" b="1" i="0" u="none" strike="noStrike" cap="none">
                <a:solidFill>
                  <a:srgbClr val="000000"/>
                </a:solidFill>
                <a:latin typeface="Times New Roman"/>
                <a:ea typeface="Times New Roman"/>
                <a:cs typeface="Times New Roman"/>
                <a:sym typeface="Times New Roman"/>
              </a:rPr>
              <a:t>A bus organization for seven CPU registers is shown in next Fig.</a:t>
            </a:r>
            <a:r>
              <a:rPr lang="en-US" sz="2000" b="0" i="0" u="none" strike="noStrike" cap="none">
                <a:solidFill>
                  <a:srgbClr val="000000"/>
                </a:solidFill>
                <a:latin typeface="Times New Roman"/>
                <a:ea typeface="Times New Roman"/>
                <a:cs typeface="Times New Roman"/>
                <a:sym typeface="Times New Roman"/>
              </a:rPr>
              <a:t> in which outputs of each register is connected to two multiplexers (MUX) to form the two buses A and B. The selection lines in each multiplexer select one register or the input data for the particular bus. The A and B buses form the inputs to a common arithmetic logic unit (ALU). </a:t>
            </a: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22CS016</a:t>
            </a:r>
            <a:endParaRPr/>
          </a:p>
        </p:txBody>
      </p:sp>
      <p:sp>
        <p:nvSpPr>
          <p:cNvPr id="91" name="Google Shape;9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92" name="Google Shape;92;p15"/>
          <p:cNvSpPr txBox="1"/>
          <p:nvPr/>
        </p:nvSpPr>
        <p:spPr>
          <a:xfrm>
            <a:off x="0" y="136525"/>
            <a:ext cx="6454066" cy="57099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400"/>
              <a:buFont typeface="Arial"/>
              <a:buNone/>
            </a:pPr>
            <a:r>
              <a:rPr lang="en-US" sz="2400" b="1" i="0" u="none" strike="noStrike" cap="none">
                <a:solidFill>
                  <a:srgbClr val="000000"/>
                </a:solidFill>
                <a:latin typeface="Tahoma"/>
                <a:ea typeface="Tahoma"/>
                <a:cs typeface="Tahoma"/>
                <a:sym typeface="Tahoma"/>
              </a:rPr>
              <a:t>General Register Organization (Cont..) </a:t>
            </a:r>
            <a:endParaRPr/>
          </a:p>
        </p:txBody>
      </p:sp>
      <p:pic>
        <p:nvPicPr>
          <p:cNvPr id="93" name="Google Shape;93;p15"/>
          <p:cNvPicPr preferRelativeResize="0"/>
          <p:nvPr/>
        </p:nvPicPr>
        <p:blipFill rotWithShape="1">
          <a:blip r:embed="rId3">
            <a:alphaModFix/>
          </a:blip>
          <a:srcRect t="16964" b="8330"/>
          <a:stretch/>
        </p:blipFill>
        <p:spPr>
          <a:xfrm>
            <a:off x="247606" y="990234"/>
            <a:ext cx="8517703" cy="5272019"/>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22CS016</a:t>
            </a:r>
            <a:endParaRPr/>
          </a:p>
        </p:txBody>
      </p:sp>
      <p:sp>
        <p:nvSpPr>
          <p:cNvPr id="99" name="Google Shape;99;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00" name="Google Shape;100;p16"/>
          <p:cNvSpPr txBox="1"/>
          <p:nvPr/>
        </p:nvSpPr>
        <p:spPr>
          <a:xfrm>
            <a:off x="0" y="136525"/>
            <a:ext cx="6454066" cy="57099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400"/>
              <a:buFont typeface="Arial"/>
              <a:buNone/>
            </a:pPr>
            <a:r>
              <a:rPr lang="en-US" sz="2400" b="1" i="0" u="none" strike="noStrike" cap="none">
                <a:solidFill>
                  <a:srgbClr val="000000"/>
                </a:solidFill>
                <a:latin typeface="Tahoma"/>
                <a:ea typeface="Tahoma"/>
                <a:cs typeface="Tahoma"/>
                <a:sym typeface="Tahoma"/>
              </a:rPr>
              <a:t>General Register Organization (Cont..) </a:t>
            </a:r>
            <a:endParaRPr/>
          </a:p>
        </p:txBody>
      </p:sp>
      <p:sp>
        <p:nvSpPr>
          <p:cNvPr id="101" name="Google Shape;101;p16"/>
          <p:cNvSpPr txBox="1"/>
          <p:nvPr/>
        </p:nvSpPr>
        <p:spPr>
          <a:xfrm>
            <a:off x="763479" y="1175084"/>
            <a:ext cx="7288500" cy="45561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rgbClr val="000000"/>
              </a:buClr>
              <a:buSzPts val="2000"/>
              <a:buFont typeface="Arial"/>
              <a:buNone/>
            </a:pPr>
            <a:r>
              <a:rPr lang="en-US" sz="2000" b="0" i="0" u="none" strike="noStrike" cap="none">
                <a:solidFill>
                  <a:srgbClr val="000000"/>
                </a:solidFill>
                <a:latin typeface="Times New Roman"/>
                <a:ea typeface="Times New Roman"/>
                <a:cs typeface="Times New Roman"/>
                <a:sym typeface="Times New Roman"/>
              </a:rPr>
              <a:t>The operation selected in the ALU </a:t>
            </a:r>
            <a:r>
              <a:rPr lang="en-US" sz="2000">
                <a:latin typeface="Times New Roman"/>
                <a:ea typeface="Times New Roman"/>
                <a:cs typeface="Times New Roman"/>
                <a:sym typeface="Times New Roman"/>
              </a:rPr>
              <a:t>determines</a:t>
            </a:r>
            <a:r>
              <a:rPr lang="en-US" sz="2000" b="0" i="0" u="none" strike="noStrike" cap="none">
                <a:solidFill>
                  <a:srgbClr val="000000"/>
                </a:solidFill>
                <a:latin typeface="Times New Roman"/>
                <a:ea typeface="Times New Roman"/>
                <a:cs typeface="Times New Roman"/>
                <a:sym typeface="Times New Roman"/>
              </a:rPr>
              <a:t> the arithmetic or logic microoperation that is to be performed. The result of the microoperation is available for output data and also goes into the inputs of all the registers. The register that receives the information from the output bus is selected by a decoder. The decoder activates one of the register load inputs, thus providing a transfer path between the data in the output bus and the inputs of the selected destination register. The control unit that operates the CPU bus system directs the information flow through the registers and ALU by selecting the various components in the system. </a:t>
            </a: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22CS016</a:t>
            </a:r>
            <a:endParaRPr/>
          </a:p>
        </p:txBody>
      </p:sp>
      <p:sp>
        <p:nvSpPr>
          <p:cNvPr id="107" name="Google Shape;107;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08" name="Google Shape;108;p17"/>
          <p:cNvSpPr txBox="1"/>
          <p:nvPr/>
        </p:nvSpPr>
        <p:spPr>
          <a:xfrm>
            <a:off x="0" y="136525"/>
            <a:ext cx="6454066" cy="57099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400"/>
              <a:buFont typeface="Arial"/>
              <a:buNone/>
            </a:pPr>
            <a:r>
              <a:rPr lang="en-US" sz="2400" b="1" i="0" u="none" strike="noStrike" cap="none">
                <a:solidFill>
                  <a:srgbClr val="000000"/>
                </a:solidFill>
                <a:latin typeface="Tahoma"/>
                <a:ea typeface="Tahoma"/>
                <a:cs typeface="Tahoma"/>
                <a:sym typeface="Tahoma"/>
              </a:rPr>
              <a:t>General Register Organization (Cont..) </a:t>
            </a:r>
            <a:endParaRPr/>
          </a:p>
        </p:txBody>
      </p:sp>
      <p:sp>
        <p:nvSpPr>
          <p:cNvPr id="109" name="Google Shape;109;p17"/>
          <p:cNvSpPr txBox="1"/>
          <p:nvPr/>
        </p:nvSpPr>
        <p:spPr>
          <a:xfrm>
            <a:off x="763479" y="1175084"/>
            <a:ext cx="7288567" cy="4191981"/>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rgbClr val="000000"/>
              </a:buClr>
              <a:buSzPts val="2000"/>
              <a:buFont typeface="Arial"/>
              <a:buNone/>
            </a:pPr>
            <a:r>
              <a:rPr lang="en-US" sz="2000" b="0" i="0" u="none" strike="noStrike" cap="none">
                <a:solidFill>
                  <a:srgbClr val="000000"/>
                </a:solidFill>
                <a:latin typeface="Times New Roman"/>
                <a:ea typeface="Times New Roman"/>
                <a:cs typeface="Times New Roman"/>
                <a:sym typeface="Times New Roman"/>
              </a:rPr>
              <a:t>For example, to perform the operation R1&lt;--R2 + R3,</a:t>
            </a:r>
            <a:endParaRPr/>
          </a:p>
          <a:p>
            <a:pPr marL="0" marR="0" lvl="0" indent="0" algn="just" rtl="0">
              <a:lnSpc>
                <a:spcPct val="150000"/>
              </a:lnSpc>
              <a:spcBef>
                <a:spcPts val="0"/>
              </a:spcBef>
              <a:spcAft>
                <a:spcPts val="0"/>
              </a:spcAft>
              <a:buClr>
                <a:srgbClr val="000000"/>
              </a:buClr>
              <a:buSzPts val="2000"/>
              <a:buFont typeface="Arial"/>
              <a:buNone/>
            </a:pPr>
            <a:r>
              <a:rPr lang="en-US" sz="2000" b="0" i="0" u="none" strike="noStrike" cap="none">
                <a:solidFill>
                  <a:srgbClr val="000000"/>
                </a:solidFill>
                <a:latin typeface="Times New Roman"/>
                <a:ea typeface="Times New Roman"/>
                <a:cs typeface="Times New Roman"/>
                <a:sym typeface="Times New Roman"/>
              </a:rPr>
              <a:t>the control must provide binary selection variables to the following selector inputs: </a:t>
            </a:r>
            <a:endParaRPr/>
          </a:p>
          <a:p>
            <a:pPr marL="457200" marR="0" lvl="0" indent="-457200" algn="just"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000000"/>
                </a:solidFill>
                <a:latin typeface="Times New Roman"/>
                <a:ea typeface="Times New Roman"/>
                <a:cs typeface="Times New Roman"/>
                <a:sym typeface="Times New Roman"/>
              </a:rPr>
              <a:t>MUX A selector (SELA): to place the content of R2 into bus A. </a:t>
            </a:r>
            <a:endParaRPr/>
          </a:p>
          <a:p>
            <a:pPr marL="457200" marR="0" lvl="0" indent="-457200" algn="just"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000000"/>
                </a:solidFill>
                <a:latin typeface="Times New Roman"/>
                <a:ea typeface="Times New Roman"/>
                <a:cs typeface="Times New Roman"/>
                <a:sym typeface="Times New Roman"/>
              </a:rPr>
              <a:t>MUX B selector (SELB): to place the content of R3 into bus B.</a:t>
            </a:r>
            <a:endParaRPr/>
          </a:p>
          <a:p>
            <a:pPr marL="457200" marR="0" lvl="0" indent="-457200" algn="just"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000000"/>
                </a:solidFill>
                <a:latin typeface="Times New Roman"/>
                <a:ea typeface="Times New Roman"/>
                <a:cs typeface="Times New Roman"/>
                <a:sym typeface="Times New Roman"/>
              </a:rPr>
              <a:t>ALU operation selector (OPR): to provide the arithmetic addition A+ B. </a:t>
            </a:r>
            <a:endParaRPr/>
          </a:p>
          <a:p>
            <a:pPr marL="457200" marR="0" lvl="0" indent="-457200" algn="just"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000000"/>
                </a:solidFill>
                <a:latin typeface="Times New Roman"/>
                <a:ea typeface="Times New Roman"/>
                <a:cs typeface="Times New Roman"/>
                <a:sym typeface="Times New Roman"/>
              </a:rPr>
              <a:t>Decoder destination selector (SELD): to transfer the content of the output bus into R 1.</a:t>
            </a: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779</Words>
  <Application>Microsoft Office PowerPoint</Application>
  <PresentationFormat>On-screen Show (4:3)</PresentationFormat>
  <Paragraphs>131</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Times New Roman</vt:lpstr>
      <vt:lpstr>Candara</vt:lpstr>
      <vt:lpstr>Arial</vt:lpstr>
      <vt:lpstr>Tahoma</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HP</cp:lastModifiedBy>
  <cp:revision>1</cp:revision>
  <dcterms:created xsi:type="dcterms:W3CDTF">2010-04-09T07:36:15Z</dcterms:created>
  <dcterms:modified xsi:type="dcterms:W3CDTF">2024-02-22T04:36:04Z</dcterms:modified>
</cp:coreProperties>
</file>