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9" r:id="rId3"/>
    <p:sldId id="290" r:id="rId4"/>
    <p:sldId id="291" r:id="rId5"/>
    <p:sldId id="292" r:id="rId6"/>
    <p:sldId id="293" r:id="rId7"/>
    <p:sldId id="281" r:id="rId8"/>
    <p:sldId id="282" r:id="rId9"/>
    <p:sldId id="283" r:id="rId10"/>
    <p:sldId id="284" r:id="rId11"/>
  </p:sldIdLst>
  <p:sldSz cx="9144000" cy="6858000" type="screen4x3"/>
  <p:notesSz cx="6858000" cy="9144000"/>
  <p:embeddedFontLst>
    <p:embeddedFont>
      <p:font typeface="Calibri" panose="020F0502020204030204" pitchFamily="34" charset="0"/>
      <p:regular r:id="rId13"/>
      <p:bold r:id="rId14"/>
      <p:italic r:id="rId15"/>
      <p:boldItalic r:id="rId16"/>
    </p:embeddedFont>
    <p:embeddedFont>
      <p:font typeface="Bahnschrift SemiBold SemiConden" panose="020B0502040204020203" pitchFamily="34" charset="0"/>
      <p:bold r:id="rId17"/>
    </p:embeddedFont>
    <p:embeddedFont>
      <p:font typeface="Candara" panose="020E0502030303020204"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9" roundtripDataSignature="AMtx7mh0xsihnaAQnR/7PSBjVcidkV3VY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1308"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6418437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4" name="Google Shape;4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78662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pic>
        <p:nvPicPr>
          <p:cNvPr id="25" name="Google Shape;25;p8" descr="LOGO.gif"/>
          <p:cNvPicPr preferRelativeResize="0"/>
          <p:nvPr/>
        </p:nvPicPr>
        <p:blipFill rotWithShape="1">
          <a:blip r:embed="rId2">
            <a:alphaModFix/>
          </a:blip>
          <a:srcRect b="10713"/>
          <a:stretch/>
        </p:blipFill>
        <p:spPr>
          <a:xfrm>
            <a:off x="6553200" y="228600"/>
            <a:ext cx="2057400" cy="635000"/>
          </a:xfrm>
          <a:prstGeom prst="rect">
            <a:avLst/>
          </a:prstGeom>
          <a:noFill/>
          <a:ln>
            <a:noFill/>
          </a:ln>
        </p:spPr>
      </p:pic>
      <p:grpSp>
        <p:nvGrpSpPr>
          <p:cNvPr id="26" name="Google Shape;26;p8"/>
          <p:cNvGrpSpPr/>
          <p:nvPr/>
        </p:nvGrpSpPr>
        <p:grpSpPr>
          <a:xfrm>
            <a:off x="6146800" y="0"/>
            <a:ext cx="2997200" cy="876300"/>
            <a:chOff x="6096000" y="3924300"/>
            <a:chExt cx="2997200" cy="876300"/>
          </a:xfrm>
        </p:grpSpPr>
        <p:sp>
          <p:nvSpPr>
            <p:cNvPr id="27" name="Google Shape;27;p8"/>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28" name="Google Shape;28;p8" descr="LOGO.gif"/>
            <p:cNvPicPr preferRelativeResize="0"/>
            <p:nvPr/>
          </p:nvPicPr>
          <p:blipFill rotWithShape="1">
            <a:blip r:embed="rId2">
              <a:alphaModFix/>
            </a:blip>
            <a:srcRect b="10713"/>
            <a:stretch/>
          </p:blipFill>
          <p:spPr>
            <a:xfrm>
              <a:off x="6502400" y="4152900"/>
              <a:ext cx="2057400" cy="635000"/>
            </a:xfrm>
            <a:prstGeom prst="rect">
              <a:avLst/>
            </a:prstGeom>
            <a:noFill/>
            <a:ln>
              <a:noFill/>
            </a:ln>
          </p:spPr>
        </p:pic>
        <p:sp>
          <p:nvSpPr>
            <p:cNvPr id="29" name="Google Shape;29;p8"/>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pic>
        <p:nvPicPr>
          <p:cNvPr id="30" name="Google Shape;30;p8" descr="logo.jpg"/>
          <p:cNvPicPr preferRelativeResize="0"/>
          <p:nvPr/>
        </p:nvPicPr>
        <p:blipFill rotWithShape="1">
          <a:blip r:embed="rId3">
            <a:alphaModFix/>
          </a:blip>
          <a:srcRect/>
          <a:stretch/>
        </p:blipFill>
        <p:spPr>
          <a:xfrm>
            <a:off x="6553200" y="228600"/>
            <a:ext cx="1920875" cy="609600"/>
          </a:xfrm>
          <a:prstGeom prst="rect">
            <a:avLst/>
          </a:prstGeom>
          <a:noFill/>
          <a:ln>
            <a:noFill/>
          </a:ln>
        </p:spPr>
      </p:pic>
      <p:sp>
        <p:nvSpPr>
          <p:cNvPr id="31" name="Google Shape;31;p8"/>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2" name="Google Shape;32;p8"/>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22CS016</a:t>
            </a:r>
            <a:endParaRPr/>
          </a:p>
        </p:txBody>
      </p:sp>
      <p:sp>
        <p:nvSpPr>
          <p:cNvPr id="34" name="Google Shape;34;p8"/>
          <p:cNvSpPr txBox="1">
            <a:spLocks noGrp="1"/>
          </p:cNvSpPr>
          <p:nvPr>
            <p:ph type="ftr" idx="11"/>
          </p:nvPr>
        </p:nvSpPr>
        <p:spPr>
          <a:xfrm>
            <a:off x="3211606" y="6356349"/>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9pPr>
          </a:lstStyle>
          <a:p>
            <a:endParaRPr/>
          </a:p>
        </p:txBody>
      </p:sp>
      <p:sp>
        <p:nvSpPr>
          <p:cNvPr id="11" name="Google Shape;11;p7"/>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r>
              <a:rPr lang="en-US"/>
              <a:t>22CS016</a:t>
            </a:r>
            <a:endParaRPr/>
          </a:p>
        </p:txBody>
      </p:sp>
      <p:sp>
        <p:nvSpPr>
          <p:cNvPr id="13" name="Google Shape;13;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7"/>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6" name="Google Shape;16;p7"/>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17" name="Google Shape;17;p7"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pic>
        <p:nvPicPr>
          <p:cNvPr id="18" name="Google Shape;18;p7"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grpSp>
        <p:nvGrpSpPr>
          <p:cNvPr id="19" name="Google Shape;19;p7"/>
          <p:cNvGrpSpPr/>
          <p:nvPr/>
        </p:nvGrpSpPr>
        <p:grpSpPr>
          <a:xfrm>
            <a:off x="6146800" y="0"/>
            <a:ext cx="2997200" cy="876300"/>
            <a:chOff x="6096000" y="3924300"/>
            <a:chExt cx="2997200" cy="876300"/>
          </a:xfrm>
        </p:grpSpPr>
        <p:sp>
          <p:nvSpPr>
            <p:cNvPr id="20" name="Google Shape;20;p7"/>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21" name="Google Shape;21;p7" descr="LOGO.gif"/>
            <p:cNvPicPr preferRelativeResize="0"/>
            <p:nvPr/>
          </p:nvPicPr>
          <p:blipFill rotWithShape="1">
            <a:blip r:embed="rId3">
              <a:alphaModFix/>
            </a:blip>
            <a:srcRect b="10713"/>
            <a:stretch/>
          </p:blipFill>
          <p:spPr>
            <a:xfrm>
              <a:off x="6502400" y="4152900"/>
              <a:ext cx="2057400" cy="635000"/>
            </a:xfrm>
            <a:prstGeom prst="rect">
              <a:avLst/>
            </a:prstGeom>
            <a:noFill/>
            <a:ln>
              <a:noFill/>
            </a:ln>
          </p:spPr>
        </p:pic>
        <p:sp>
          <p:nvSpPr>
            <p:cNvPr id="22" name="Google Shape;22;p7"/>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pic>
        <p:nvPicPr>
          <p:cNvPr id="23" name="Google Shape;23;p7"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a:p>
        </p:txBody>
      </p:sp>
      <p:sp>
        <p:nvSpPr>
          <p:cNvPr id="47" name="Google Shape;47;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
        <p:nvSpPr>
          <p:cNvPr id="48" name="Google Shape;48;p1"/>
          <p:cNvSpPr txBox="1"/>
          <p:nvPr/>
        </p:nvSpPr>
        <p:spPr>
          <a:xfrm>
            <a:off x="0" y="838200"/>
            <a:ext cx="9144000" cy="6019800"/>
          </a:xfrm>
          <a:prstGeom prst="rect">
            <a:avLst/>
          </a:prstGeom>
          <a:noFill/>
          <a:ln>
            <a:noFill/>
          </a:ln>
        </p:spPr>
        <p:txBody>
          <a:bodyPr spcFirstLastPara="1" wrap="square" lIns="91425" tIns="33100" rIns="91425" bIns="45700" anchor="ctr" anchorCtr="0">
            <a:noAutofit/>
          </a:bodyPr>
          <a:lstStyle/>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r>
              <a:rPr lang="en-IN" sz="3200" b="1" i="0" u="none" strike="noStrike" dirty="0">
                <a:solidFill>
                  <a:srgbClr val="FF0000"/>
                </a:solidFill>
                <a:effectLst/>
                <a:latin typeface="Bahnschrift SemiBold SemiConden" panose="020B0502040204020203" pitchFamily="34" charset="0"/>
              </a:rPr>
              <a:t>Instruction Formats </a:t>
            </a:r>
            <a:endParaRPr lang="en-IN" sz="2800" b="1" i="0" u="none" strike="noStrike" dirty="0">
              <a:solidFill>
                <a:srgbClr val="FF0000"/>
              </a:solidFill>
              <a:effectLst/>
              <a:latin typeface="Bahnschrift SemiBold SemiConden" panose="020B0502040204020203" pitchFamily="34" charset="0"/>
            </a:endParaRPr>
          </a:p>
          <a:p>
            <a:pPr algn="ctr"/>
            <a:r>
              <a:rPr lang="en-US" sz="3200" b="1" i="0" u="none" strike="noStrike" cap="none" dirty="0">
                <a:solidFill>
                  <a:srgbClr val="FF0000"/>
                </a:solidFill>
                <a:latin typeface="Candara"/>
                <a:ea typeface="Candara"/>
                <a:cs typeface="Candara"/>
                <a:sym typeface="Candara"/>
              </a:rPr>
              <a:t>(Lecture </a:t>
            </a:r>
            <a:r>
              <a:rPr lang="en-US" sz="3200" b="1" dirty="0">
                <a:solidFill>
                  <a:srgbClr val="FF0000"/>
                </a:solidFill>
                <a:latin typeface="Candara"/>
                <a:ea typeface="Candara"/>
                <a:cs typeface="Candara"/>
                <a:sym typeface="Candara"/>
              </a:rPr>
              <a:t>24</a:t>
            </a:r>
            <a:r>
              <a:rPr lang="en-US" sz="3200" b="1" i="0" u="none" strike="noStrike" cap="none" dirty="0">
                <a:solidFill>
                  <a:srgbClr val="FF0000"/>
                </a:solidFill>
                <a:latin typeface="Candara"/>
                <a:ea typeface="Candara"/>
                <a:cs typeface="Candara"/>
                <a:sym typeface="Candara"/>
              </a:rPr>
              <a:t>)</a:t>
            </a: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40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4000" b="1" i="0" u="none" strike="noStrike" cap="none" dirty="0">
              <a:solidFill>
                <a:schemeClr val="dk1"/>
              </a:solidFill>
              <a:latin typeface="Candara"/>
              <a:ea typeface="Candara"/>
              <a:cs typeface="Candara"/>
              <a:sym typeface="Candar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6C45E0-7C36-B4A2-2069-45378A52932A}"/>
              </a:ext>
            </a:extLst>
          </p:cNvPr>
          <p:cNvSpPr>
            <a:spLocks noGrp="1"/>
          </p:cNvSpPr>
          <p:nvPr>
            <p:ph type="title"/>
          </p:nvPr>
        </p:nvSpPr>
        <p:spPr/>
        <p:txBody>
          <a:bodyPr/>
          <a:lstStyle/>
          <a:p>
            <a:r>
              <a:rPr lang="en-IN" dirty="0"/>
              <a:t>Continue..</a:t>
            </a:r>
          </a:p>
        </p:txBody>
      </p:sp>
      <p:sp>
        <p:nvSpPr>
          <p:cNvPr id="3" name="Text Placeholder 2">
            <a:extLst>
              <a:ext uri="{FF2B5EF4-FFF2-40B4-BE49-F238E27FC236}">
                <a16:creationId xmlns:a16="http://schemas.microsoft.com/office/drawing/2014/main" xmlns="" id="{E5EC411A-B892-423F-B756-55FE261D4F51}"/>
              </a:ext>
            </a:extLst>
          </p:cNvPr>
          <p:cNvSpPr>
            <a:spLocks noGrp="1"/>
          </p:cNvSpPr>
          <p:nvPr>
            <p:ph type="body" idx="1"/>
          </p:nvPr>
        </p:nvSpPr>
        <p:spPr>
          <a:xfrm>
            <a:off x="232117" y="1048043"/>
            <a:ext cx="8672732" cy="4525963"/>
          </a:xfrm>
        </p:spPr>
        <p:txBody>
          <a:bodyPr/>
          <a:lstStyle/>
          <a:p>
            <a:pPr marL="114300" indent="0" algn="just">
              <a:buNone/>
            </a:pPr>
            <a:r>
              <a:rPr lang="en-IN" sz="2000" b="1" i="0" dirty="0">
                <a:solidFill>
                  <a:srgbClr val="273239"/>
                </a:solidFill>
                <a:effectLst/>
                <a:latin typeface="Times New Roman" panose="02020603050405020304" pitchFamily="18" charset="0"/>
                <a:cs typeface="Times New Roman" panose="02020603050405020304" pitchFamily="18" charset="0"/>
              </a:rPr>
              <a:t>Three Address Instructions –</a:t>
            </a:r>
            <a:r>
              <a:rPr lang="en-IN" sz="2000" b="0" i="0" dirty="0">
                <a:solidFill>
                  <a:srgbClr val="273239"/>
                </a:solidFill>
                <a:effectLst/>
                <a:latin typeface="Times New Roman" panose="02020603050405020304" pitchFamily="18" charset="0"/>
                <a:cs typeface="Times New Roman" panose="02020603050405020304" pitchFamily="18" charset="0"/>
              </a:rPr>
              <a:t>This has three address field to specify a register or a memory location. </a:t>
            </a:r>
            <a:r>
              <a:rPr lang="en-IN" sz="2000" b="1" i="0" dirty="0">
                <a:solidFill>
                  <a:srgbClr val="273239"/>
                </a:solidFill>
                <a:effectLst/>
                <a:latin typeface="Times New Roman" panose="02020603050405020304" pitchFamily="18" charset="0"/>
                <a:cs typeface="Times New Roman" panose="02020603050405020304" pitchFamily="18" charset="0"/>
              </a:rPr>
              <a:t>Program created are much short in size but number of bits per instruction increase.</a:t>
            </a:r>
            <a:r>
              <a:rPr lang="en-IN" sz="2000" b="0" i="0" dirty="0">
                <a:solidFill>
                  <a:srgbClr val="273239"/>
                </a:solidFill>
                <a:effectLst/>
                <a:latin typeface="Times New Roman" panose="02020603050405020304" pitchFamily="18" charset="0"/>
                <a:cs typeface="Times New Roman" panose="02020603050405020304" pitchFamily="18" charset="0"/>
              </a:rPr>
              <a:t> These instructions make creation of program much easier but it does not mean that program will run much faster because now instruction only contain more information but each micro operation (changing content of register, loading address in address bus etc.) will be performed in one cycle only. </a:t>
            </a:r>
          </a:p>
          <a:p>
            <a:pPr marL="114300" indent="0" algn="just">
              <a:buNone/>
            </a:pPr>
            <a:r>
              <a:rPr lang="en-IN" sz="2000" b="0" i="0" dirty="0">
                <a:solidFill>
                  <a:srgbClr val="273239"/>
                </a:solidFill>
                <a:effectLst/>
                <a:latin typeface="Times New Roman" panose="02020603050405020304" pitchFamily="18" charset="0"/>
                <a:cs typeface="Times New Roman" panose="02020603050405020304" pitchFamily="18" charset="0"/>
              </a:rPr>
              <a:t>An example of a commercial computer that uses three-address instructions is the Cyber 170. The instruction formats in the Cyber computer are restricted to either three register address fields or two register address fields and one memory address field.</a:t>
            </a:r>
          </a:p>
        </p:txBody>
      </p:sp>
      <p:sp>
        <p:nvSpPr>
          <p:cNvPr id="4" name="Slide Number Placeholder 3">
            <a:extLst>
              <a:ext uri="{FF2B5EF4-FFF2-40B4-BE49-F238E27FC236}">
                <a16:creationId xmlns:a16="http://schemas.microsoft.com/office/drawing/2014/main" xmlns="" id="{D9175F89-5F58-8B4D-1EE9-FF71B2C7C24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pic>
        <p:nvPicPr>
          <p:cNvPr id="5122" name="Picture 2">
            <a:extLst>
              <a:ext uri="{FF2B5EF4-FFF2-40B4-BE49-F238E27FC236}">
                <a16:creationId xmlns:a16="http://schemas.microsoft.com/office/drawing/2014/main" xmlns="" id="{56387A29-F871-A161-E4F7-704079DC79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123" y="4650775"/>
            <a:ext cx="9443211" cy="1577305"/>
          </a:xfrm>
          <a:prstGeom prst="rect">
            <a:avLst/>
          </a:prstGeom>
          <a:noFill/>
          <a:extLst>
            <a:ext uri="{909E8E84-426E-40DD-AFC4-6F175D3DCCD1}">
              <a14:hiddenFill xmlns:a14="http://schemas.microsoft.com/office/drawing/2010/main">
                <a:solidFill>
                  <a:srgbClr val="FFFFFF"/>
                </a:solidFill>
              </a14:hiddenFill>
            </a:ext>
          </a:extLst>
        </p:spPr>
      </p:pic>
      <p:sp>
        <p:nvSpPr>
          <p:cNvPr id="6" name="Date Placeholder 5">
            <a:extLst>
              <a:ext uri="{FF2B5EF4-FFF2-40B4-BE49-F238E27FC236}">
                <a16:creationId xmlns:a16="http://schemas.microsoft.com/office/drawing/2014/main" xmlns="" id="{AB8D9FE9-251C-9960-68C7-D18A4E085025}"/>
              </a:ext>
            </a:extLst>
          </p:cNvPr>
          <p:cNvSpPr>
            <a:spLocks noGrp="1"/>
          </p:cNvSpPr>
          <p:nvPr>
            <p:ph type="dt" idx="10"/>
          </p:nvPr>
        </p:nvSpPr>
        <p:spPr/>
        <p:txBody>
          <a:bodyPr/>
          <a:lstStyle/>
          <a:p>
            <a:r>
              <a:rPr lang="en-US"/>
              <a:t>22CS016</a:t>
            </a:r>
          </a:p>
        </p:txBody>
      </p:sp>
    </p:spTree>
    <p:extLst>
      <p:ext uri="{BB962C8B-B14F-4D97-AF65-F5344CB8AC3E}">
        <p14:creationId xmlns:p14="http://schemas.microsoft.com/office/powerpoint/2010/main" val="35289232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A509CD-3AA6-EB02-EC1C-A5897AB6D84A}"/>
              </a:ext>
            </a:extLst>
          </p:cNvPr>
          <p:cNvSpPr>
            <a:spLocks noGrp="1"/>
          </p:cNvSpPr>
          <p:nvPr>
            <p:ph type="title"/>
          </p:nvPr>
        </p:nvSpPr>
        <p:spPr>
          <a:xfrm>
            <a:off x="1720644" y="0"/>
            <a:ext cx="4756355" cy="838200"/>
          </a:xfrm>
        </p:spPr>
        <p:txBody>
          <a:bodyPr/>
          <a:lstStyle/>
          <a:p>
            <a:r>
              <a:rPr lang="en-IN" dirty="0"/>
              <a:t>Instruction Formats</a:t>
            </a:r>
          </a:p>
        </p:txBody>
      </p:sp>
      <p:sp>
        <p:nvSpPr>
          <p:cNvPr id="4" name="Slide Number Placeholder 3">
            <a:extLst>
              <a:ext uri="{FF2B5EF4-FFF2-40B4-BE49-F238E27FC236}">
                <a16:creationId xmlns:a16="http://schemas.microsoft.com/office/drawing/2014/main" xmlns="" id="{18EBEAE8-594E-9A4C-2B79-824CF73652F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
        <p:nvSpPr>
          <p:cNvPr id="6" name="TextBox 5">
            <a:extLst>
              <a:ext uri="{FF2B5EF4-FFF2-40B4-BE49-F238E27FC236}">
                <a16:creationId xmlns:a16="http://schemas.microsoft.com/office/drawing/2014/main" xmlns="" id="{EC9C5459-8C95-7C43-3D5E-8A11AA5F2761}"/>
              </a:ext>
            </a:extLst>
          </p:cNvPr>
          <p:cNvSpPr txBox="1"/>
          <p:nvPr/>
        </p:nvSpPr>
        <p:spPr>
          <a:xfrm>
            <a:off x="196947" y="1112210"/>
            <a:ext cx="8721969" cy="4093428"/>
          </a:xfrm>
          <a:prstGeom prst="rect">
            <a:avLst/>
          </a:prstGeom>
          <a:noFill/>
        </p:spPr>
        <p:txBody>
          <a:bodyPr wrap="square">
            <a:spAutoFit/>
          </a:bodyPr>
          <a:lstStyle/>
          <a:p>
            <a:pPr algn="just" fontAlgn="base"/>
            <a:r>
              <a:rPr lang="en-IN" sz="2000" b="0" i="0" dirty="0">
                <a:solidFill>
                  <a:srgbClr val="273239"/>
                </a:solidFill>
                <a:effectLst/>
                <a:latin typeface="Times New Roman" panose="02020603050405020304" pitchFamily="18" charset="0"/>
                <a:cs typeface="Times New Roman" panose="02020603050405020304" pitchFamily="18" charset="0"/>
              </a:rPr>
              <a:t>A computer will usually have a variety of instruction formats. Instruction in computers comprises groups called </a:t>
            </a:r>
            <a:r>
              <a:rPr lang="en-IN" sz="2000" b="1" i="0" dirty="0">
                <a:solidFill>
                  <a:srgbClr val="273239"/>
                </a:solidFill>
                <a:effectLst/>
                <a:latin typeface="Times New Roman" panose="02020603050405020304" pitchFamily="18" charset="0"/>
                <a:cs typeface="Times New Roman" panose="02020603050405020304" pitchFamily="18" charset="0"/>
              </a:rPr>
              <a:t>fields</a:t>
            </a:r>
            <a:r>
              <a:rPr lang="en-IN" sz="2000" b="0" i="0" dirty="0">
                <a:solidFill>
                  <a:srgbClr val="273239"/>
                </a:solidFill>
                <a:effectLst/>
                <a:latin typeface="Times New Roman" panose="02020603050405020304" pitchFamily="18" charset="0"/>
                <a:cs typeface="Times New Roman" panose="02020603050405020304" pitchFamily="18" charset="0"/>
              </a:rPr>
              <a:t>.</a:t>
            </a:r>
          </a:p>
          <a:p>
            <a:pPr algn="just" fontAlgn="base"/>
            <a:endParaRPr lang="en-IN" sz="2000" b="0" i="0" dirty="0">
              <a:solidFill>
                <a:srgbClr val="273239"/>
              </a:solidFill>
              <a:effectLst/>
              <a:latin typeface="Times New Roman" panose="02020603050405020304" pitchFamily="18" charset="0"/>
              <a:cs typeface="Times New Roman" panose="02020603050405020304" pitchFamily="18" charset="0"/>
            </a:endParaRPr>
          </a:p>
          <a:p>
            <a:pPr marL="342900" indent="-342900" algn="just" fontAlgn="base">
              <a:buFont typeface="Arial" panose="020B0604020202020204" pitchFamily="34" charset="0"/>
              <a:buChar char="•"/>
            </a:pPr>
            <a:r>
              <a:rPr lang="en-IN" sz="2000" b="1" i="0" dirty="0">
                <a:solidFill>
                  <a:srgbClr val="273239"/>
                </a:solidFill>
                <a:effectLst/>
                <a:latin typeface="Times New Roman" panose="02020603050405020304" pitchFamily="18" charset="0"/>
                <a:cs typeface="Times New Roman" panose="02020603050405020304" pitchFamily="18" charset="0"/>
              </a:rPr>
              <a:t>Operation code field </a:t>
            </a:r>
            <a:r>
              <a:rPr lang="en-IN" sz="2000" b="0" i="0" dirty="0">
                <a:solidFill>
                  <a:srgbClr val="273239"/>
                </a:solidFill>
                <a:effectLst/>
                <a:latin typeface="Times New Roman" panose="02020603050405020304" pitchFamily="18" charset="0"/>
                <a:cs typeface="Times New Roman" panose="02020603050405020304" pitchFamily="18" charset="0"/>
              </a:rPr>
              <a:t>specifies the operation to be performed like addition.</a:t>
            </a:r>
          </a:p>
          <a:p>
            <a:pPr marL="342900" indent="-342900" algn="just" fontAlgn="base">
              <a:buFont typeface="Arial" panose="020B0604020202020204" pitchFamily="34" charset="0"/>
              <a:buChar char="•"/>
            </a:pPr>
            <a:r>
              <a:rPr lang="en-IN" sz="2000" b="1" i="0" dirty="0">
                <a:solidFill>
                  <a:srgbClr val="273239"/>
                </a:solidFill>
                <a:effectLst/>
                <a:latin typeface="Times New Roman" panose="02020603050405020304" pitchFamily="18" charset="0"/>
                <a:cs typeface="Times New Roman" panose="02020603050405020304" pitchFamily="18" charset="0"/>
              </a:rPr>
              <a:t>Address field </a:t>
            </a:r>
            <a:r>
              <a:rPr lang="en-IN" sz="2000" b="0" i="0" dirty="0">
                <a:solidFill>
                  <a:srgbClr val="273239"/>
                </a:solidFill>
                <a:effectLst/>
                <a:latin typeface="Times New Roman" panose="02020603050405020304" pitchFamily="18" charset="0"/>
                <a:cs typeface="Times New Roman" panose="02020603050405020304" pitchFamily="18" charset="0"/>
              </a:rPr>
              <a:t>which contains the </a:t>
            </a:r>
            <a:r>
              <a:rPr lang="en-IN" sz="2000" dirty="0">
                <a:solidFill>
                  <a:srgbClr val="273239"/>
                </a:solidFill>
                <a:latin typeface="Times New Roman" panose="02020603050405020304" pitchFamily="18" charset="0"/>
                <a:cs typeface="Times New Roman" panose="02020603050405020304" pitchFamily="18" charset="0"/>
              </a:rPr>
              <a:t>address</a:t>
            </a:r>
            <a:r>
              <a:rPr lang="en-IN" sz="2000" b="0" i="0" dirty="0">
                <a:solidFill>
                  <a:srgbClr val="273239"/>
                </a:solidFill>
                <a:effectLst/>
                <a:latin typeface="Times New Roman" panose="02020603050405020304" pitchFamily="18" charset="0"/>
                <a:cs typeface="Times New Roman" panose="02020603050405020304" pitchFamily="18" charset="0"/>
              </a:rPr>
              <a:t> of the operand or may contain register address</a:t>
            </a:r>
            <a:r>
              <a:rPr lang="en-IN" sz="2000" dirty="0">
                <a:solidFill>
                  <a:srgbClr val="273239"/>
                </a:solidFill>
                <a:latin typeface="Times New Roman" panose="02020603050405020304" pitchFamily="18" charset="0"/>
                <a:cs typeface="Times New Roman" panose="02020603050405020304" pitchFamily="18" charset="0"/>
              </a:rPr>
              <a:t> </a:t>
            </a:r>
            <a:r>
              <a:rPr lang="en-IN" sz="2000" b="0" i="0" dirty="0">
                <a:solidFill>
                  <a:srgbClr val="273239"/>
                </a:solidFill>
                <a:effectLst/>
                <a:latin typeface="Times New Roman" panose="02020603050405020304" pitchFamily="18" charset="0"/>
                <a:cs typeface="Times New Roman" panose="02020603050405020304" pitchFamily="18" charset="0"/>
              </a:rPr>
              <a:t>(Operands residing in processor registers are specified with a register address. A register address is a binary number of k bits that defines one of 2^k registers in the CPU. Thus a CPU with 16 processor registers R0 through R15 will have a register address field of four bits. The binary number 0101, for example, will designate register R5).</a:t>
            </a:r>
          </a:p>
          <a:p>
            <a:pPr marL="342900" indent="-342900" algn="just" fontAlgn="base">
              <a:buFont typeface="Arial" panose="020B0604020202020204" pitchFamily="34" charset="0"/>
              <a:buChar char="•"/>
            </a:pPr>
            <a:r>
              <a:rPr lang="en-IN" sz="2000" b="1" i="0" dirty="0">
                <a:solidFill>
                  <a:srgbClr val="273239"/>
                </a:solidFill>
                <a:effectLst/>
                <a:latin typeface="Times New Roman" panose="02020603050405020304" pitchFamily="18" charset="0"/>
                <a:cs typeface="Times New Roman" panose="02020603050405020304" pitchFamily="18" charset="0"/>
              </a:rPr>
              <a:t>Mode field </a:t>
            </a:r>
            <a:r>
              <a:rPr lang="en-IN" sz="2000" b="0" i="0" dirty="0">
                <a:solidFill>
                  <a:srgbClr val="273239"/>
                </a:solidFill>
                <a:effectLst/>
                <a:latin typeface="Times New Roman" panose="02020603050405020304" pitchFamily="18" charset="0"/>
                <a:cs typeface="Times New Roman" panose="02020603050405020304" pitchFamily="18" charset="0"/>
              </a:rPr>
              <a:t>which specifies how operand or effective address can be determined.</a:t>
            </a:r>
          </a:p>
          <a:p>
            <a:pPr algn="just" fontAlgn="base">
              <a:buFont typeface="Arial" panose="020B0604020202020204" pitchFamily="34" charset="0"/>
              <a:buChar char="•"/>
            </a:pPr>
            <a:endParaRPr lang="en-IN" sz="2000" b="0" i="0" dirty="0">
              <a:solidFill>
                <a:srgbClr val="273239"/>
              </a:solidFill>
              <a:effectLst/>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xmlns="" id="{6167EC22-8691-0946-E86E-CDEB4EE85692}"/>
              </a:ext>
            </a:extLst>
          </p:cNvPr>
          <p:cNvSpPr>
            <a:spLocks noGrp="1"/>
          </p:cNvSpPr>
          <p:nvPr>
            <p:ph type="dt" idx="10"/>
          </p:nvPr>
        </p:nvSpPr>
        <p:spPr/>
        <p:txBody>
          <a:bodyPr/>
          <a:lstStyle/>
          <a:p>
            <a:r>
              <a:rPr lang="en-US"/>
              <a:t>22CS016</a:t>
            </a:r>
          </a:p>
        </p:txBody>
      </p:sp>
    </p:spTree>
    <p:extLst>
      <p:ext uri="{BB962C8B-B14F-4D97-AF65-F5344CB8AC3E}">
        <p14:creationId xmlns:p14="http://schemas.microsoft.com/office/powerpoint/2010/main" val="39859258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63B7D5A-6818-D3BD-F201-B039B31654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40E5EA9D-68EA-4B2F-1DDD-8AE81613D9AE}"/>
              </a:ext>
            </a:extLst>
          </p:cNvPr>
          <p:cNvSpPr>
            <a:spLocks noGrp="1"/>
          </p:cNvSpPr>
          <p:nvPr>
            <p:ph type="title"/>
          </p:nvPr>
        </p:nvSpPr>
        <p:spPr>
          <a:xfrm>
            <a:off x="1720644" y="0"/>
            <a:ext cx="4756355" cy="838200"/>
          </a:xfrm>
        </p:spPr>
        <p:txBody>
          <a:bodyPr/>
          <a:lstStyle/>
          <a:p>
            <a:r>
              <a:rPr lang="en-IN" dirty="0"/>
              <a:t>Instruction Formats</a:t>
            </a:r>
          </a:p>
        </p:txBody>
      </p:sp>
      <p:sp>
        <p:nvSpPr>
          <p:cNvPr id="4" name="Slide Number Placeholder 3">
            <a:extLst>
              <a:ext uri="{FF2B5EF4-FFF2-40B4-BE49-F238E27FC236}">
                <a16:creationId xmlns:a16="http://schemas.microsoft.com/office/drawing/2014/main" xmlns="" id="{691703B0-CB15-BDE3-60FF-C87E3ECFB2E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
        <p:nvSpPr>
          <p:cNvPr id="6" name="TextBox 5">
            <a:extLst>
              <a:ext uri="{FF2B5EF4-FFF2-40B4-BE49-F238E27FC236}">
                <a16:creationId xmlns:a16="http://schemas.microsoft.com/office/drawing/2014/main" xmlns="" id="{34E5EFA8-8AAF-356B-FD90-9030C89AB1EF}"/>
              </a:ext>
            </a:extLst>
          </p:cNvPr>
          <p:cNvSpPr txBox="1"/>
          <p:nvPr/>
        </p:nvSpPr>
        <p:spPr>
          <a:xfrm>
            <a:off x="196947" y="1112210"/>
            <a:ext cx="8721969" cy="5324535"/>
          </a:xfrm>
          <a:prstGeom prst="rect">
            <a:avLst/>
          </a:prstGeom>
          <a:noFill/>
        </p:spPr>
        <p:txBody>
          <a:bodyPr wrap="square">
            <a:spAutoFit/>
          </a:bodyPr>
          <a:lstStyle/>
          <a:p>
            <a:pPr algn="just" fontAlgn="base"/>
            <a:r>
              <a:rPr lang="en-IN" sz="2000" b="0" i="0" dirty="0">
                <a:solidFill>
                  <a:srgbClr val="273239"/>
                </a:solidFill>
                <a:effectLst/>
                <a:latin typeface="Times New Roman" panose="02020603050405020304" pitchFamily="18" charset="0"/>
                <a:cs typeface="Times New Roman" panose="02020603050405020304" pitchFamily="18" charset="0"/>
              </a:rPr>
              <a:t>Instruction is of variable length depending upon the </a:t>
            </a:r>
            <a:r>
              <a:rPr lang="en-IN" sz="2000" b="1" i="0" dirty="0">
                <a:solidFill>
                  <a:srgbClr val="273239"/>
                </a:solidFill>
                <a:effectLst/>
                <a:latin typeface="Times New Roman" panose="02020603050405020304" pitchFamily="18" charset="0"/>
                <a:cs typeface="Times New Roman" panose="02020603050405020304" pitchFamily="18" charset="0"/>
              </a:rPr>
              <a:t>number of addresses it contains.</a:t>
            </a:r>
            <a:r>
              <a:rPr lang="en-IN" sz="2000" b="0" i="0" dirty="0">
                <a:solidFill>
                  <a:srgbClr val="273239"/>
                </a:solidFill>
                <a:effectLst/>
                <a:latin typeface="Times New Roman" panose="02020603050405020304" pitchFamily="18" charset="0"/>
                <a:cs typeface="Times New Roman" panose="02020603050405020304" pitchFamily="18" charset="0"/>
              </a:rPr>
              <a:t> Generally, CPU organization is of three types based on the number of address fields:</a:t>
            </a:r>
          </a:p>
          <a:p>
            <a:pPr algn="just" fontAlgn="base">
              <a:buFont typeface="+mj-lt"/>
              <a:buAutoNum type="arabicPeriod"/>
            </a:pPr>
            <a:r>
              <a:rPr lang="en-IN" sz="2000" b="0" i="0" dirty="0">
                <a:solidFill>
                  <a:srgbClr val="273239"/>
                </a:solidFill>
                <a:effectLst/>
                <a:latin typeface="Times New Roman" panose="02020603050405020304" pitchFamily="18" charset="0"/>
                <a:cs typeface="Times New Roman" panose="02020603050405020304" pitchFamily="18" charset="0"/>
              </a:rPr>
              <a:t>Single Accumulator organization</a:t>
            </a:r>
          </a:p>
          <a:p>
            <a:pPr algn="just" fontAlgn="base">
              <a:buFont typeface="+mj-lt"/>
              <a:buAutoNum type="arabicPeriod"/>
            </a:pPr>
            <a:r>
              <a:rPr lang="en-IN" sz="2000" b="0" i="0" dirty="0">
                <a:solidFill>
                  <a:srgbClr val="273239"/>
                </a:solidFill>
                <a:effectLst/>
                <a:latin typeface="Times New Roman" panose="02020603050405020304" pitchFamily="18" charset="0"/>
                <a:cs typeface="Times New Roman" panose="02020603050405020304" pitchFamily="18" charset="0"/>
              </a:rPr>
              <a:t>General register organization</a:t>
            </a:r>
          </a:p>
          <a:p>
            <a:pPr algn="just" fontAlgn="base">
              <a:buFont typeface="+mj-lt"/>
              <a:buAutoNum type="arabicPeriod"/>
            </a:pPr>
            <a:r>
              <a:rPr lang="en-IN" sz="2000" b="0" i="0" dirty="0">
                <a:solidFill>
                  <a:srgbClr val="273239"/>
                </a:solidFill>
                <a:effectLst/>
                <a:latin typeface="Times New Roman" panose="02020603050405020304" pitchFamily="18" charset="0"/>
                <a:cs typeface="Times New Roman" panose="02020603050405020304" pitchFamily="18" charset="0"/>
              </a:rPr>
              <a:t>Stack organization</a:t>
            </a:r>
          </a:p>
          <a:p>
            <a:pPr algn="just" fontAlgn="base">
              <a:buFont typeface="+mj-lt"/>
              <a:buAutoNum type="arabicPeriod"/>
            </a:pPr>
            <a:endParaRPr lang="en-IN" sz="2000" dirty="0">
              <a:solidFill>
                <a:srgbClr val="273239"/>
              </a:solidFill>
              <a:latin typeface="Times New Roman" panose="02020603050405020304" pitchFamily="18" charset="0"/>
              <a:cs typeface="Times New Roman" panose="02020603050405020304" pitchFamily="18" charset="0"/>
            </a:endParaRPr>
          </a:p>
          <a:p>
            <a:pPr algn="just" fontAlgn="base"/>
            <a:r>
              <a:rPr lang="en-IN" sz="2000" b="0" i="0" dirty="0">
                <a:solidFill>
                  <a:srgbClr val="273239"/>
                </a:solidFill>
                <a:effectLst/>
                <a:latin typeface="Times New Roman" panose="02020603050405020304" pitchFamily="18" charset="0"/>
                <a:cs typeface="Times New Roman" panose="02020603050405020304" pitchFamily="18" charset="0"/>
              </a:rPr>
              <a:t>1. Single Accumulator organization:- This type of organization as already discussed in basic computer organization in which </a:t>
            </a:r>
            <a:r>
              <a:rPr lang="en-IN" sz="2000" dirty="0">
                <a:solidFill>
                  <a:srgbClr val="273239"/>
                </a:solidFill>
                <a:latin typeface="Times New Roman" panose="02020603050405020304" pitchFamily="18" charset="0"/>
                <a:cs typeface="Times New Roman" panose="02020603050405020304" pitchFamily="18" charset="0"/>
              </a:rPr>
              <a:t>a</a:t>
            </a:r>
            <a:r>
              <a:rPr lang="en-IN" sz="2000" b="0" i="0" dirty="0">
                <a:solidFill>
                  <a:srgbClr val="273239"/>
                </a:solidFill>
                <a:effectLst/>
                <a:latin typeface="Times New Roman" panose="02020603050405020304" pitchFamily="18" charset="0"/>
                <a:cs typeface="Times New Roman" panose="02020603050405020304" pitchFamily="18" charset="0"/>
              </a:rPr>
              <a:t>ll operations are performed with an implied accumulator register. The instruction format in this type of computer uses </a:t>
            </a:r>
            <a:r>
              <a:rPr lang="en-IN" sz="2000" b="1" i="0" dirty="0">
                <a:solidFill>
                  <a:srgbClr val="273239"/>
                </a:solidFill>
                <a:effectLst/>
                <a:latin typeface="Times New Roman" panose="02020603050405020304" pitchFamily="18" charset="0"/>
                <a:cs typeface="Times New Roman" panose="02020603050405020304" pitchFamily="18" charset="0"/>
              </a:rPr>
              <a:t>one address field.</a:t>
            </a:r>
            <a:r>
              <a:rPr lang="en-IN" sz="2000" b="0" i="0" dirty="0">
                <a:solidFill>
                  <a:srgbClr val="273239"/>
                </a:solidFill>
                <a:effectLst/>
                <a:latin typeface="Times New Roman" panose="02020603050405020304" pitchFamily="18" charset="0"/>
                <a:cs typeface="Times New Roman" panose="02020603050405020304" pitchFamily="18" charset="0"/>
              </a:rPr>
              <a:t> </a:t>
            </a:r>
          </a:p>
          <a:p>
            <a:pPr algn="just" fontAlgn="base"/>
            <a:r>
              <a:rPr lang="en-IN" sz="2000" b="0" i="0" dirty="0">
                <a:solidFill>
                  <a:srgbClr val="273239"/>
                </a:solidFill>
                <a:effectLst/>
                <a:latin typeface="Times New Roman" panose="02020603050405020304" pitchFamily="18" charset="0"/>
                <a:cs typeface="Times New Roman" panose="02020603050405020304" pitchFamily="18" charset="0"/>
              </a:rPr>
              <a:t>	For example, the instruction that specifies an arithmetic addition is defined by an assembly language instruction as ADD X.</a:t>
            </a:r>
          </a:p>
          <a:p>
            <a:pPr algn="just" fontAlgn="base"/>
            <a:endParaRPr lang="en-IN" sz="2000" b="0" i="0" dirty="0">
              <a:solidFill>
                <a:srgbClr val="273239"/>
              </a:solidFill>
              <a:effectLst/>
              <a:latin typeface="Times New Roman" panose="02020603050405020304" pitchFamily="18" charset="0"/>
              <a:cs typeface="Times New Roman" panose="02020603050405020304" pitchFamily="18" charset="0"/>
            </a:endParaRPr>
          </a:p>
          <a:p>
            <a:pPr algn="just" fontAlgn="base"/>
            <a:r>
              <a:rPr lang="en-IN" sz="2000" b="0" i="0" dirty="0">
                <a:solidFill>
                  <a:srgbClr val="273239"/>
                </a:solidFill>
                <a:effectLst/>
                <a:latin typeface="Times New Roman" panose="02020603050405020304" pitchFamily="18" charset="0"/>
                <a:cs typeface="Times New Roman" panose="02020603050405020304" pitchFamily="18" charset="0"/>
              </a:rPr>
              <a:t>where X is the address of the operand. The ADD instruction in this case results</a:t>
            </a:r>
          </a:p>
          <a:p>
            <a:pPr algn="just" fontAlgn="base"/>
            <a:r>
              <a:rPr lang="en-IN" sz="2000" b="0" i="0" dirty="0">
                <a:solidFill>
                  <a:srgbClr val="273239"/>
                </a:solidFill>
                <a:effectLst/>
                <a:latin typeface="Times New Roman" panose="02020603050405020304" pitchFamily="18" charset="0"/>
                <a:cs typeface="Times New Roman" panose="02020603050405020304" pitchFamily="18" charset="0"/>
              </a:rPr>
              <a:t>in the operation AC &lt;--AC + M [X] where M[X] symbolizes the memory word located at address X.</a:t>
            </a:r>
          </a:p>
        </p:txBody>
      </p:sp>
      <p:sp>
        <p:nvSpPr>
          <p:cNvPr id="5" name="Date Placeholder 4">
            <a:extLst>
              <a:ext uri="{FF2B5EF4-FFF2-40B4-BE49-F238E27FC236}">
                <a16:creationId xmlns:a16="http://schemas.microsoft.com/office/drawing/2014/main" xmlns="" id="{1477F8E6-4409-C8CD-8318-4AC683B4BEAD}"/>
              </a:ext>
            </a:extLst>
          </p:cNvPr>
          <p:cNvSpPr>
            <a:spLocks noGrp="1"/>
          </p:cNvSpPr>
          <p:nvPr>
            <p:ph type="dt" idx="10"/>
          </p:nvPr>
        </p:nvSpPr>
        <p:spPr/>
        <p:txBody>
          <a:bodyPr/>
          <a:lstStyle/>
          <a:p>
            <a:r>
              <a:rPr lang="en-US"/>
              <a:t>22CS016</a:t>
            </a:r>
          </a:p>
        </p:txBody>
      </p:sp>
    </p:spTree>
    <p:extLst>
      <p:ext uri="{BB962C8B-B14F-4D97-AF65-F5344CB8AC3E}">
        <p14:creationId xmlns:p14="http://schemas.microsoft.com/office/powerpoint/2010/main" val="29414300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BD53791-45B7-A000-5447-80DF6A83F1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22208683-6625-5D86-683F-3A53A908D773}"/>
              </a:ext>
            </a:extLst>
          </p:cNvPr>
          <p:cNvSpPr>
            <a:spLocks noGrp="1"/>
          </p:cNvSpPr>
          <p:nvPr>
            <p:ph type="title"/>
          </p:nvPr>
        </p:nvSpPr>
        <p:spPr>
          <a:xfrm>
            <a:off x="1720644" y="0"/>
            <a:ext cx="4756355" cy="838200"/>
          </a:xfrm>
        </p:spPr>
        <p:txBody>
          <a:bodyPr/>
          <a:lstStyle/>
          <a:p>
            <a:r>
              <a:rPr lang="en-IN" dirty="0"/>
              <a:t>Continue..</a:t>
            </a:r>
          </a:p>
        </p:txBody>
      </p:sp>
      <p:sp>
        <p:nvSpPr>
          <p:cNvPr id="4" name="Slide Number Placeholder 3">
            <a:extLst>
              <a:ext uri="{FF2B5EF4-FFF2-40B4-BE49-F238E27FC236}">
                <a16:creationId xmlns:a16="http://schemas.microsoft.com/office/drawing/2014/main" xmlns="" id="{B578CE53-D946-F59E-FD78-1071307E7F8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
        <p:nvSpPr>
          <p:cNvPr id="6" name="TextBox 5">
            <a:extLst>
              <a:ext uri="{FF2B5EF4-FFF2-40B4-BE49-F238E27FC236}">
                <a16:creationId xmlns:a16="http://schemas.microsoft.com/office/drawing/2014/main" xmlns="" id="{FE983850-3F56-986F-78CC-B233690453C5}"/>
              </a:ext>
            </a:extLst>
          </p:cNvPr>
          <p:cNvSpPr txBox="1"/>
          <p:nvPr/>
        </p:nvSpPr>
        <p:spPr>
          <a:xfrm>
            <a:off x="211015" y="1050506"/>
            <a:ext cx="8721969" cy="5940088"/>
          </a:xfrm>
          <a:prstGeom prst="rect">
            <a:avLst/>
          </a:prstGeom>
          <a:noFill/>
        </p:spPr>
        <p:txBody>
          <a:bodyPr wrap="square">
            <a:spAutoFit/>
          </a:bodyPr>
          <a:lstStyle/>
          <a:p>
            <a:pPr algn="just" fontAlgn="base"/>
            <a:r>
              <a:rPr lang="en-IN" sz="2000" b="0" i="0" dirty="0">
                <a:solidFill>
                  <a:srgbClr val="273239"/>
                </a:solidFill>
                <a:effectLst/>
                <a:latin typeface="Times New Roman" panose="02020603050405020304" pitchFamily="18" charset="0"/>
                <a:cs typeface="Times New Roman" panose="02020603050405020304" pitchFamily="18" charset="0"/>
              </a:rPr>
              <a:t>2. General register organization:- The instruction format in this type of computer needs multiple ( 2 or 3) address fields. Each address field may specify a processor register or a memory word. Thus the instruction for an arithmetic addition may be written in an assembly language as:</a:t>
            </a:r>
          </a:p>
          <a:p>
            <a:pPr algn="just" fontAlgn="base"/>
            <a:r>
              <a:rPr lang="en-IN" sz="2000" b="0" i="0" dirty="0">
                <a:solidFill>
                  <a:srgbClr val="273239"/>
                </a:solidFill>
                <a:effectLst/>
                <a:latin typeface="Times New Roman" panose="02020603050405020304" pitchFamily="18" charset="0"/>
                <a:cs typeface="Times New Roman" panose="02020603050405020304" pitchFamily="18" charset="0"/>
              </a:rPr>
              <a:t>			ADD R1 , R2 , R3</a:t>
            </a:r>
          </a:p>
          <a:p>
            <a:pPr algn="just" fontAlgn="base"/>
            <a:r>
              <a:rPr lang="en-IN" sz="2000" b="0" i="0" dirty="0">
                <a:solidFill>
                  <a:srgbClr val="273239"/>
                </a:solidFill>
                <a:effectLst/>
                <a:latin typeface="Times New Roman" panose="02020603050405020304" pitchFamily="18" charset="0"/>
                <a:cs typeface="Times New Roman" panose="02020603050405020304" pitchFamily="18" charset="0"/>
              </a:rPr>
              <a:t>to denote the operation R 1 &lt;--- R2 + R 3 . The number o f address fields in the</a:t>
            </a:r>
          </a:p>
          <a:p>
            <a:pPr algn="just" fontAlgn="base"/>
            <a:r>
              <a:rPr lang="en-IN" sz="2000" b="0" i="0" dirty="0">
                <a:solidFill>
                  <a:srgbClr val="273239"/>
                </a:solidFill>
                <a:effectLst/>
                <a:latin typeface="Times New Roman" panose="02020603050405020304" pitchFamily="18" charset="0"/>
                <a:cs typeface="Times New Roman" panose="02020603050405020304" pitchFamily="18" charset="0"/>
              </a:rPr>
              <a:t>instruction can be reduced from three to two if the destination register is the</a:t>
            </a:r>
          </a:p>
          <a:p>
            <a:pPr algn="just" fontAlgn="base"/>
            <a:r>
              <a:rPr lang="en-IN" sz="2000" b="0" i="0" dirty="0">
                <a:solidFill>
                  <a:srgbClr val="273239"/>
                </a:solidFill>
                <a:effectLst/>
                <a:latin typeface="Times New Roman" panose="02020603050405020304" pitchFamily="18" charset="0"/>
                <a:cs typeface="Times New Roman" panose="02020603050405020304" pitchFamily="18" charset="0"/>
              </a:rPr>
              <a:t>same as one of the source registers. </a:t>
            </a:r>
          </a:p>
          <a:p>
            <a:pPr algn="just" fontAlgn="base"/>
            <a:r>
              <a:rPr lang="en-IN" sz="2000" b="0" i="0" dirty="0">
                <a:solidFill>
                  <a:srgbClr val="273239"/>
                </a:solidFill>
                <a:effectLst/>
                <a:latin typeface="Times New Roman" panose="02020603050405020304" pitchFamily="18" charset="0"/>
                <a:cs typeface="Times New Roman" panose="02020603050405020304" pitchFamily="18" charset="0"/>
              </a:rPr>
              <a:t>Thus the instruction ADD R1 , R2 would denote the operation R 1 &lt;--- R 1 + R2. Thus the instruction MOV R1, R2 denotes the transfer R 1 &lt;--R2 (or R2 &lt;--R 1 , depending o n the particular computer).</a:t>
            </a:r>
          </a:p>
          <a:p>
            <a:pPr algn="just" fontAlgn="base"/>
            <a:r>
              <a:rPr lang="en-IN" sz="2000" dirty="0">
                <a:solidFill>
                  <a:srgbClr val="273239"/>
                </a:solidFill>
                <a:latin typeface="Times New Roman" panose="02020603050405020304" pitchFamily="18" charset="0"/>
                <a:cs typeface="Times New Roman" panose="02020603050405020304" pitchFamily="18" charset="0"/>
              </a:rPr>
              <a:t>(T</a:t>
            </a:r>
            <a:r>
              <a:rPr lang="en-IN" sz="2000" b="0" i="0" dirty="0">
                <a:solidFill>
                  <a:srgbClr val="273239"/>
                </a:solidFill>
                <a:effectLst/>
                <a:latin typeface="Times New Roman" panose="02020603050405020304" pitchFamily="18" charset="0"/>
                <a:cs typeface="Times New Roman" panose="02020603050405020304" pitchFamily="18" charset="0"/>
              </a:rPr>
              <a:t>ransfer-type instructions need two address fields to specify the source and the destination.)</a:t>
            </a:r>
          </a:p>
          <a:p>
            <a:pPr algn="just" fontAlgn="base"/>
            <a:endParaRPr lang="en-IN" sz="2000" dirty="0">
              <a:solidFill>
                <a:srgbClr val="273239"/>
              </a:solidFill>
              <a:latin typeface="Times New Roman" panose="02020603050405020304" pitchFamily="18" charset="0"/>
              <a:cs typeface="Times New Roman" panose="02020603050405020304" pitchFamily="18" charset="0"/>
            </a:endParaRPr>
          </a:p>
          <a:p>
            <a:pPr algn="just" fontAlgn="base"/>
            <a:r>
              <a:rPr lang="en-IN" sz="2000" b="0" i="0" dirty="0">
                <a:solidFill>
                  <a:srgbClr val="273239"/>
                </a:solidFill>
                <a:effectLst/>
                <a:latin typeface="Times New Roman" panose="02020603050405020304" pitchFamily="18" charset="0"/>
                <a:cs typeface="Times New Roman" panose="02020603050405020304" pitchFamily="18" charset="0"/>
              </a:rPr>
              <a:t>An instruction symbolized by ADD R1 , X would specify the operation </a:t>
            </a:r>
          </a:p>
          <a:p>
            <a:pPr algn="just" fontAlgn="base"/>
            <a:r>
              <a:rPr lang="en-IN" sz="2000" b="0" i="0" dirty="0" err="1">
                <a:solidFill>
                  <a:srgbClr val="273239"/>
                </a:solidFill>
                <a:effectLst/>
                <a:latin typeface="Times New Roman" panose="02020603050405020304" pitchFamily="18" charset="0"/>
                <a:cs typeface="Times New Roman" panose="02020603050405020304" pitchFamily="18" charset="0"/>
              </a:rPr>
              <a:t>Rl</a:t>
            </a:r>
            <a:r>
              <a:rPr lang="en-IN" sz="2000" b="0" i="0" dirty="0">
                <a:solidFill>
                  <a:srgbClr val="273239"/>
                </a:solidFill>
                <a:effectLst/>
                <a:latin typeface="Times New Roman" panose="02020603050405020304" pitchFamily="18" charset="0"/>
                <a:cs typeface="Times New Roman" panose="02020603050405020304" pitchFamily="18" charset="0"/>
              </a:rPr>
              <a:t> &lt;--R l + M [X]. It has two address fields, one for register R 1 and the other for the memory address X.</a:t>
            </a:r>
          </a:p>
          <a:p>
            <a:pPr algn="just" fontAlgn="base"/>
            <a:endParaRPr lang="en-IN" sz="2000" b="0" i="0" dirty="0">
              <a:solidFill>
                <a:srgbClr val="273239"/>
              </a:solidFill>
              <a:effectLst/>
              <a:latin typeface="Times New Roman" panose="02020603050405020304" pitchFamily="18" charset="0"/>
              <a:cs typeface="Times New Roman" panose="02020603050405020304" pitchFamily="18" charset="0"/>
            </a:endParaRPr>
          </a:p>
          <a:p>
            <a:pPr algn="just" fontAlgn="base"/>
            <a:endParaRPr lang="en-IN" sz="2000" b="0" i="0" dirty="0">
              <a:solidFill>
                <a:srgbClr val="273239"/>
              </a:solidFill>
              <a:effectLst/>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xmlns="" id="{42D8D171-5F90-EC89-649C-44031BB3A218}"/>
              </a:ext>
            </a:extLst>
          </p:cNvPr>
          <p:cNvSpPr>
            <a:spLocks noGrp="1"/>
          </p:cNvSpPr>
          <p:nvPr>
            <p:ph type="dt" idx="10"/>
          </p:nvPr>
        </p:nvSpPr>
        <p:spPr/>
        <p:txBody>
          <a:bodyPr/>
          <a:lstStyle/>
          <a:p>
            <a:r>
              <a:rPr lang="en-US"/>
              <a:t>22CS016</a:t>
            </a:r>
          </a:p>
        </p:txBody>
      </p:sp>
    </p:spTree>
    <p:extLst>
      <p:ext uri="{BB962C8B-B14F-4D97-AF65-F5344CB8AC3E}">
        <p14:creationId xmlns:p14="http://schemas.microsoft.com/office/powerpoint/2010/main" val="33353980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BAA7FD90-B64C-19E7-DCCF-840D5C8B15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459DC7D1-506F-D89A-1219-C2789E3D2DC6}"/>
              </a:ext>
            </a:extLst>
          </p:cNvPr>
          <p:cNvSpPr>
            <a:spLocks noGrp="1"/>
          </p:cNvSpPr>
          <p:nvPr>
            <p:ph type="title"/>
          </p:nvPr>
        </p:nvSpPr>
        <p:spPr>
          <a:xfrm>
            <a:off x="1720644" y="0"/>
            <a:ext cx="4756355" cy="838200"/>
          </a:xfrm>
        </p:spPr>
        <p:txBody>
          <a:bodyPr/>
          <a:lstStyle/>
          <a:p>
            <a:r>
              <a:rPr lang="en-IN" dirty="0"/>
              <a:t>Continue..</a:t>
            </a:r>
          </a:p>
        </p:txBody>
      </p:sp>
      <p:sp>
        <p:nvSpPr>
          <p:cNvPr id="4" name="Slide Number Placeholder 3">
            <a:extLst>
              <a:ext uri="{FF2B5EF4-FFF2-40B4-BE49-F238E27FC236}">
                <a16:creationId xmlns:a16="http://schemas.microsoft.com/office/drawing/2014/main" xmlns="" id="{816418C8-E3AE-16AA-C2AF-B4A95AF1763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6" name="TextBox 5">
            <a:extLst>
              <a:ext uri="{FF2B5EF4-FFF2-40B4-BE49-F238E27FC236}">
                <a16:creationId xmlns:a16="http://schemas.microsoft.com/office/drawing/2014/main" xmlns="" id="{CC36F11A-F044-EDA2-55D5-737FF7E53132}"/>
              </a:ext>
            </a:extLst>
          </p:cNvPr>
          <p:cNvSpPr txBox="1"/>
          <p:nvPr/>
        </p:nvSpPr>
        <p:spPr>
          <a:xfrm>
            <a:off x="211015" y="1050506"/>
            <a:ext cx="8721969" cy="4708981"/>
          </a:xfrm>
          <a:prstGeom prst="rect">
            <a:avLst/>
          </a:prstGeom>
          <a:noFill/>
        </p:spPr>
        <p:txBody>
          <a:bodyPr wrap="square">
            <a:spAutoFit/>
          </a:bodyPr>
          <a:lstStyle/>
          <a:p>
            <a:pPr algn="just" fontAlgn="base"/>
            <a:r>
              <a:rPr lang="en-IN" sz="2000" dirty="0">
                <a:solidFill>
                  <a:srgbClr val="273239"/>
                </a:solidFill>
                <a:latin typeface="Times New Roman" panose="02020603050405020304" pitchFamily="18" charset="0"/>
                <a:cs typeface="Times New Roman" panose="02020603050405020304" pitchFamily="18" charset="0"/>
              </a:rPr>
              <a:t>3</a:t>
            </a:r>
            <a:r>
              <a:rPr lang="en-IN" sz="2000" b="0" i="0" dirty="0">
                <a:solidFill>
                  <a:srgbClr val="273239"/>
                </a:solidFill>
                <a:effectLst/>
                <a:latin typeface="Times New Roman" panose="02020603050405020304" pitchFamily="18" charset="0"/>
                <a:cs typeface="Times New Roman" panose="02020603050405020304" pitchFamily="18" charset="0"/>
              </a:rPr>
              <a:t>. Stack organization:- </a:t>
            </a:r>
            <a:r>
              <a:rPr lang="en-IN" sz="2000" dirty="0">
                <a:solidFill>
                  <a:srgbClr val="273239"/>
                </a:solidFill>
                <a:latin typeface="Times New Roman" panose="02020603050405020304" pitchFamily="18" charset="0"/>
                <a:cs typeface="Times New Roman" panose="02020603050405020304" pitchFamily="18" charset="0"/>
              </a:rPr>
              <a:t>S</a:t>
            </a:r>
            <a:r>
              <a:rPr lang="en-IN" sz="2000" b="0" i="0" dirty="0">
                <a:solidFill>
                  <a:srgbClr val="273239"/>
                </a:solidFill>
                <a:effectLst/>
                <a:latin typeface="Times New Roman" panose="02020603050405020304" pitchFamily="18" charset="0"/>
                <a:cs typeface="Times New Roman" panose="02020603050405020304" pitchFamily="18" charset="0"/>
              </a:rPr>
              <a:t>tack organization would have PUSH and POP instructions which require an address field. Thus the instruction PUSH X will push the word at address X to the top of the stack and stack pointer is updated automatically. </a:t>
            </a:r>
          </a:p>
          <a:p>
            <a:pPr algn="just" fontAlgn="base"/>
            <a:endParaRPr lang="en-IN" sz="2000" dirty="0">
              <a:solidFill>
                <a:srgbClr val="273239"/>
              </a:solidFill>
              <a:latin typeface="Times New Roman" panose="02020603050405020304" pitchFamily="18" charset="0"/>
              <a:cs typeface="Times New Roman" panose="02020603050405020304" pitchFamily="18" charset="0"/>
            </a:endParaRPr>
          </a:p>
          <a:p>
            <a:pPr algn="just" fontAlgn="base"/>
            <a:r>
              <a:rPr lang="en-IN" sz="2000" b="0" i="0" dirty="0">
                <a:solidFill>
                  <a:srgbClr val="273239"/>
                </a:solidFill>
                <a:effectLst/>
                <a:latin typeface="Times New Roman" panose="02020603050405020304" pitchFamily="18" charset="0"/>
                <a:cs typeface="Times New Roman" panose="02020603050405020304" pitchFamily="18" charset="0"/>
              </a:rPr>
              <a:t>Whereas operation-type instructions in stack organization do not need an address</a:t>
            </a:r>
          </a:p>
          <a:p>
            <a:pPr algn="just" fontAlgn="base"/>
            <a:r>
              <a:rPr lang="en-IN" sz="2000" b="0" i="0" dirty="0">
                <a:solidFill>
                  <a:srgbClr val="273239"/>
                </a:solidFill>
                <a:effectLst/>
                <a:latin typeface="Times New Roman" panose="02020603050405020304" pitchFamily="18" charset="0"/>
                <a:cs typeface="Times New Roman" panose="02020603050405020304" pitchFamily="18" charset="0"/>
              </a:rPr>
              <a:t>field. This is because the operation is performed on the two items that are on top of the stack.</a:t>
            </a:r>
          </a:p>
          <a:p>
            <a:pPr algn="just" fontAlgn="base"/>
            <a:endParaRPr lang="en-IN" sz="2000" dirty="0">
              <a:solidFill>
                <a:srgbClr val="273239"/>
              </a:solidFill>
              <a:latin typeface="Times New Roman" panose="02020603050405020304" pitchFamily="18" charset="0"/>
              <a:cs typeface="Times New Roman" panose="02020603050405020304" pitchFamily="18" charset="0"/>
            </a:endParaRPr>
          </a:p>
          <a:p>
            <a:pPr algn="just" fontAlgn="base"/>
            <a:r>
              <a:rPr lang="en-IN" sz="2000" b="0" i="0" dirty="0">
                <a:solidFill>
                  <a:srgbClr val="273239"/>
                </a:solidFill>
                <a:effectLst/>
                <a:latin typeface="Times New Roman" panose="02020603050405020304" pitchFamily="18" charset="0"/>
                <a:cs typeface="Times New Roman" panose="02020603050405020304" pitchFamily="18" charset="0"/>
              </a:rPr>
              <a:t>e.g. Instruction ADD </a:t>
            </a:r>
            <a:r>
              <a:rPr lang="en-IN" sz="2000" dirty="0">
                <a:solidFill>
                  <a:srgbClr val="273239"/>
                </a:solidFill>
                <a:latin typeface="Times New Roman" panose="02020603050405020304" pitchFamily="18" charset="0"/>
                <a:cs typeface="Times New Roman" panose="02020603050405020304" pitchFamily="18" charset="0"/>
              </a:rPr>
              <a:t>i</a:t>
            </a:r>
            <a:r>
              <a:rPr lang="en-IN" sz="2000" b="0" i="0" dirty="0">
                <a:solidFill>
                  <a:srgbClr val="273239"/>
                </a:solidFill>
                <a:effectLst/>
                <a:latin typeface="Times New Roman" panose="02020603050405020304" pitchFamily="18" charset="0"/>
                <a:cs typeface="Times New Roman" panose="02020603050405020304" pitchFamily="18" charset="0"/>
              </a:rPr>
              <a:t>n a stack computer consists of an operation code (ADD) only with no address field.</a:t>
            </a:r>
          </a:p>
          <a:p>
            <a:pPr algn="just" fontAlgn="base"/>
            <a:endParaRPr lang="en-IN" sz="2000" b="0" i="0" dirty="0">
              <a:solidFill>
                <a:srgbClr val="273239"/>
              </a:solidFill>
              <a:effectLst/>
              <a:latin typeface="Times New Roman" panose="02020603050405020304" pitchFamily="18" charset="0"/>
              <a:cs typeface="Times New Roman" panose="02020603050405020304" pitchFamily="18" charset="0"/>
            </a:endParaRPr>
          </a:p>
          <a:p>
            <a:pPr algn="just" fontAlgn="base"/>
            <a:r>
              <a:rPr lang="en-IN" sz="2000" b="0" i="0" dirty="0">
                <a:solidFill>
                  <a:srgbClr val="273239"/>
                </a:solidFill>
                <a:effectLst/>
                <a:latin typeface="Times New Roman" panose="02020603050405020304" pitchFamily="18" charset="0"/>
                <a:cs typeface="Times New Roman" panose="02020603050405020304" pitchFamily="18" charset="0"/>
              </a:rPr>
              <a:t>This operation has the effect of popping the two top numbers from the stack,</a:t>
            </a:r>
          </a:p>
          <a:p>
            <a:pPr algn="just" fontAlgn="base"/>
            <a:r>
              <a:rPr lang="en-IN" sz="2000" b="0" i="0" dirty="0">
                <a:solidFill>
                  <a:srgbClr val="273239"/>
                </a:solidFill>
                <a:effectLst/>
                <a:latin typeface="Times New Roman" panose="02020603050405020304" pitchFamily="18" charset="0"/>
                <a:cs typeface="Times New Roman" panose="02020603050405020304" pitchFamily="18" charset="0"/>
              </a:rPr>
              <a:t>adding the numbers, and pushing the sum into the stack. There is no need to</a:t>
            </a:r>
          </a:p>
          <a:p>
            <a:pPr algn="just" fontAlgn="base"/>
            <a:r>
              <a:rPr lang="en-IN" sz="2000" b="0" i="0" dirty="0">
                <a:solidFill>
                  <a:srgbClr val="273239"/>
                </a:solidFill>
                <a:effectLst/>
                <a:latin typeface="Times New Roman" panose="02020603050405020304" pitchFamily="18" charset="0"/>
                <a:cs typeface="Times New Roman" panose="02020603050405020304" pitchFamily="18" charset="0"/>
              </a:rPr>
              <a:t>specify operands with an address field since all operands are implied to be in</a:t>
            </a:r>
          </a:p>
          <a:p>
            <a:pPr algn="just" fontAlgn="base"/>
            <a:r>
              <a:rPr lang="en-IN" sz="2000" b="0" i="0" dirty="0">
                <a:solidFill>
                  <a:srgbClr val="273239"/>
                </a:solidFill>
                <a:effectLst/>
                <a:latin typeface="Times New Roman" panose="02020603050405020304" pitchFamily="18" charset="0"/>
                <a:cs typeface="Times New Roman" panose="02020603050405020304" pitchFamily="18" charset="0"/>
              </a:rPr>
              <a:t>the stack.</a:t>
            </a:r>
          </a:p>
        </p:txBody>
      </p:sp>
      <p:sp>
        <p:nvSpPr>
          <p:cNvPr id="5" name="Date Placeholder 4">
            <a:extLst>
              <a:ext uri="{FF2B5EF4-FFF2-40B4-BE49-F238E27FC236}">
                <a16:creationId xmlns:a16="http://schemas.microsoft.com/office/drawing/2014/main" xmlns="" id="{75260CAC-5641-1BEC-3425-F1FC419C0283}"/>
              </a:ext>
            </a:extLst>
          </p:cNvPr>
          <p:cNvSpPr>
            <a:spLocks noGrp="1"/>
          </p:cNvSpPr>
          <p:nvPr>
            <p:ph type="dt" idx="10"/>
          </p:nvPr>
        </p:nvSpPr>
        <p:spPr/>
        <p:txBody>
          <a:bodyPr/>
          <a:lstStyle/>
          <a:p>
            <a:r>
              <a:rPr lang="en-US"/>
              <a:t>22CS016</a:t>
            </a:r>
          </a:p>
        </p:txBody>
      </p:sp>
    </p:spTree>
    <p:extLst>
      <p:ext uri="{BB962C8B-B14F-4D97-AF65-F5344CB8AC3E}">
        <p14:creationId xmlns:p14="http://schemas.microsoft.com/office/powerpoint/2010/main" val="42294516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3162013-A62F-6202-6D91-20C3FC9016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C260CEB9-B16C-1A16-D2C4-0D08DACFBE05}"/>
              </a:ext>
            </a:extLst>
          </p:cNvPr>
          <p:cNvSpPr>
            <a:spLocks noGrp="1"/>
          </p:cNvSpPr>
          <p:nvPr>
            <p:ph type="title"/>
          </p:nvPr>
        </p:nvSpPr>
        <p:spPr>
          <a:xfrm>
            <a:off x="336430" y="0"/>
            <a:ext cx="6140569" cy="838200"/>
          </a:xfrm>
        </p:spPr>
        <p:txBody>
          <a:bodyPr/>
          <a:lstStyle/>
          <a:p>
            <a:r>
              <a:rPr lang="en-IN" dirty="0"/>
              <a:t>Influence of the number of addresses </a:t>
            </a:r>
          </a:p>
        </p:txBody>
      </p:sp>
      <p:sp>
        <p:nvSpPr>
          <p:cNvPr id="4" name="Slide Number Placeholder 3">
            <a:extLst>
              <a:ext uri="{FF2B5EF4-FFF2-40B4-BE49-F238E27FC236}">
                <a16:creationId xmlns:a16="http://schemas.microsoft.com/office/drawing/2014/main" xmlns="" id="{205679CA-3455-7FC1-9E4E-A1FC807D18F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6" name="TextBox 5">
            <a:extLst>
              <a:ext uri="{FF2B5EF4-FFF2-40B4-BE49-F238E27FC236}">
                <a16:creationId xmlns:a16="http://schemas.microsoft.com/office/drawing/2014/main" xmlns="" id="{46B58808-3AE3-BAFE-7BD6-1390784FE2BF}"/>
              </a:ext>
            </a:extLst>
          </p:cNvPr>
          <p:cNvSpPr txBox="1"/>
          <p:nvPr/>
        </p:nvSpPr>
        <p:spPr>
          <a:xfrm>
            <a:off x="211015" y="1050506"/>
            <a:ext cx="8721969" cy="3785652"/>
          </a:xfrm>
          <a:prstGeom prst="rect">
            <a:avLst/>
          </a:prstGeom>
          <a:noFill/>
        </p:spPr>
        <p:txBody>
          <a:bodyPr wrap="square">
            <a:spAutoFit/>
          </a:bodyPr>
          <a:lstStyle/>
          <a:p>
            <a:pPr algn="just" fontAlgn="base"/>
            <a:r>
              <a:rPr lang="en-IN" sz="2000" dirty="0">
                <a:solidFill>
                  <a:srgbClr val="273239"/>
                </a:solidFill>
                <a:latin typeface="Times New Roman" panose="02020603050405020304" pitchFamily="18" charset="0"/>
                <a:cs typeface="Times New Roman" panose="02020603050405020304" pitchFamily="18" charset="0"/>
              </a:rPr>
              <a:t>To illustrate the influence of the number of addresses on computer programs, we will evaluate the following arithmetic statement.</a:t>
            </a:r>
          </a:p>
          <a:p>
            <a:pPr algn="just" fontAlgn="base"/>
            <a:endParaRPr lang="en-IN" sz="2000" dirty="0">
              <a:solidFill>
                <a:srgbClr val="273239"/>
              </a:solidFill>
              <a:latin typeface="Times New Roman" panose="02020603050405020304" pitchFamily="18" charset="0"/>
              <a:cs typeface="Times New Roman" panose="02020603050405020304" pitchFamily="18" charset="0"/>
            </a:endParaRPr>
          </a:p>
          <a:p>
            <a:pPr algn="just" fontAlgn="base"/>
            <a:r>
              <a:rPr lang="en-IN" sz="2000" dirty="0">
                <a:solidFill>
                  <a:srgbClr val="273239"/>
                </a:solidFill>
                <a:latin typeface="Times New Roman" panose="02020603050405020304" pitchFamily="18" charset="0"/>
                <a:cs typeface="Times New Roman" panose="02020603050405020304" pitchFamily="18" charset="0"/>
              </a:rPr>
              <a:t>X = (A + B) • (C + D)</a:t>
            </a:r>
          </a:p>
          <a:p>
            <a:pPr algn="just" fontAlgn="base"/>
            <a:endParaRPr lang="en-IN" sz="2000" dirty="0">
              <a:solidFill>
                <a:srgbClr val="273239"/>
              </a:solidFill>
              <a:latin typeface="Times New Roman" panose="02020603050405020304" pitchFamily="18" charset="0"/>
              <a:cs typeface="Times New Roman" panose="02020603050405020304" pitchFamily="18" charset="0"/>
            </a:endParaRPr>
          </a:p>
          <a:p>
            <a:pPr algn="just" fontAlgn="base"/>
            <a:r>
              <a:rPr lang="en-IN" sz="2000" dirty="0">
                <a:solidFill>
                  <a:srgbClr val="273239"/>
                </a:solidFill>
                <a:latin typeface="Times New Roman" panose="02020603050405020304" pitchFamily="18" charset="0"/>
                <a:cs typeface="Times New Roman" panose="02020603050405020304" pitchFamily="18" charset="0"/>
              </a:rPr>
              <a:t>using 0, 1, 2, or 3 address instructions. </a:t>
            </a:r>
          </a:p>
          <a:p>
            <a:pPr algn="just" fontAlgn="base"/>
            <a:endParaRPr lang="en-IN" sz="2000" dirty="0">
              <a:solidFill>
                <a:srgbClr val="273239"/>
              </a:solidFill>
              <a:latin typeface="Times New Roman" panose="02020603050405020304" pitchFamily="18" charset="0"/>
              <a:cs typeface="Times New Roman" panose="02020603050405020304" pitchFamily="18" charset="0"/>
            </a:endParaRPr>
          </a:p>
          <a:p>
            <a:pPr algn="just" fontAlgn="base"/>
            <a:r>
              <a:rPr lang="en-IN" sz="2000" dirty="0">
                <a:solidFill>
                  <a:srgbClr val="273239"/>
                </a:solidFill>
                <a:latin typeface="Times New Roman" panose="02020603050405020304" pitchFamily="18" charset="0"/>
                <a:cs typeface="Times New Roman" panose="02020603050405020304" pitchFamily="18" charset="0"/>
              </a:rPr>
              <a:t>We will use the symbols ADD, SUH, MUL, and DIV for the four arithmetic operations; MOV for the transfer-type operation; and LOAD and STORE for transfers to an from memory and AC register. We will assume that the operands are in memory addresses A, B, C, and D, and the result must be stored in memory</a:t>
            </a:r>
          </a:p>
          <a:p>
            <a:pPr algn="just" fontAlgn="base"/>
            <a:r>
              <a:rPr lang="en-IN" sz="2000" dirty="0">
                <a:solidFill>
                  <a:srgbClr val="273239"/>
                </a:solidFill>
                <a:latin typeface="Times New Roman" panose="02020603050405020304" pitchFamily="18" charset="0"/>
                <a:cs typeface="Times New Roman" panose="02020603050405020304" pitchFamily="18" charset="0"/>
              </a:rPr>
              <a:t>at address X.</a:t>
            </a:r>
            <a:endParaRPr lang="en-IN" sz="2000" b="0" i="0" dirty="0">
              <a:solidFill>
                <a:srgbClr val="273239"/>
              </a:solidFill>
              <a:effectLst/>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xmlns="" id="{D8502C90-1B37-A0CA-B557-2CEA145B5C3A}"/>
              </a:ext>
            </a:extLst>
          </p:cNvPr>
          <p:cNvSpPr>
            <a:spLocks noGrp="1"/>
          </p:cNvSpPr>
          <p:nvPr>
            <p:ph type="dt" idx="10"/>
          </p:nvPr>
        </p:nvSpPr>
        <p:spPr/>
        <p:txBody>
          <a:bodyPr/>
          <a:lstStyle/>
          <a:p>
            <a:r>
              <a:rPr lang="en-US"/>
              <a:t>22CS016</a:t>
            </a:r>
          </a:p>
        </p:txBody>
      </p:sp>
    </p:spTree>
    <p:extLst>
      <p:ext uri="{BB962C8B-B14F-4D97-AF65-F5344CB8AC3E}">
        <p14:creationId xmlns:p14="http://schemas.microsoft.com/office/powerpoint/2010/main" val="17614401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216297-7D68-DC0E-D31D-CC93D6E0E022}"/>
              </a:ext>
            </a:extLst>
          </p:cNvPr>
          <p:cNvSpPr>
            <a:spLocks noGrp="1"/>
          </p:cNvSpPr>
          <p:nvPr>
            <p:ph type="title"/>
          </p:nvPr>
        </p:nvSpPr>
        <p:spPr>
          <a:xfrm>
            <a:off x="1720644" y="0"/>
            <a:ext cx="4756355" cy="838200"/>
          </a:xfrm>
        </p:spPr>
        <p:txBody>
          <a:bodyPr/>
          <a:lstStyle/>
          <a:p>
            <a:r>
              <a:rPr lang="en-IN" dirty="0"/>
              <a:t>Continue..</a:t>
            </a:r>
          </a:p>
        </p:txBody>
      </p:sp>
      <p:sp>
        <p:nvSpPr>
          <p:cNvPr id="3" name="Text Placeholder 2">
            <a:extLst>
              <a:ext uri="{FF2B5EF4-FFF2-40B4-BE49-F238E27FC236}">
                <a16:creationId xmlns:a16="http://schemas.microsoft.com/office/drawing/2014/main" xmlns="" id="{8EE5A49C-A302-4731-2DE6-FF3383F65FB1}"/>
              </a:ext>
            </a:extLst>
          </p:cNvPr>
          <p:cNvSpPr>
            <a:spLocks noGrp="1"/>
          </p:cNvSpPr>
          <p:nvPr>
            <p:ph type="body" idx="1"/>
          </p:nvPr>
        </p:nvSpPr>
        <p:spPr>
          <a:xfrm>
            <a:off x="407962" y="1216915"/>
            <a:ext cx="8553157" cy="1526285"/>
          </a:xfrm>
        </p:spPr>
        <p:txBody>
          <a:bodyPr/>
          <a:lstStyle/>
          <a:p>
            <a:pPr marL="114300" indent="0">
              <a:buNone/>
            </a:pPr>
            <a:r>
              <a:rPr lang="en-IN" sz="2800" b="1" i="0" dirty="0">
                <a:solidFill>
                  <a:srgbClr val="273239"/>
                </a:solidFill>
                <a:effectLst/>
                <a:latin typeface="Times New Roman" panose="02020603050405020304" pitchFamily="18" charset="0"/>
                <a:cs typeface="Times New Roman" panose="02020603050405020304" pitchFamily="18" charset="0"/>
              </a:rPr>
              <a:t>Zero Address Instructions: </a:t>
            </a:r>
          </a:p>
          <a:p>
            <a:pPr marL="114300" indent="0">
              <a:buNone/>
            </a:pPr>
            <a:endParaRPr lang="en-IN" sz="2800" b="1" dirty="0">
              <a:solidFill>
                <a:srgbClr val="273239"/>
              </a:solidFill>
              <a:latin typeface="Times New Roman" panose="02020603050405020304" pitchFamily="18" charset="0"/>
              <a:cs typeface="Times New Roman" panose="02020603050405020304" pitchFamily="18" charset="0"/>
            </a:endParaRPr>
          </a:p>
          <a:p>
            <a:pPr marL="114300" indent="0">
              <a:buNone/>
            </a:pPr>
            <a:r>
              <a:rPr lang="en-IN" sz="2800" b="0" i="0" dirty="0">
                <a:solidFill>
                  <a:srgbClr val="273239"/>
                </a:solidFill>
                <a:effectLst/>
                <a:latin typeface="Times New Roman" panose="02020603050405020304" pitchFamily="18" charset="0"/>
                <a:cs typeface="Times New Roman" panose="02020603050405020304" pitchFamily="18" charset="0"/>
              </a:rPr>
              <a:t>Solve using X = (A+B)*(C+D) expression</a:t>
            </a:r>
          </a:p>
          <a:p>
            <a:pPr marL="114300" indent="0">
              <a:buNone/>
            </a:pPr>
            <a:endParaRPr lang="en-IN" sz="2800" dirty="0">
              <a:solidFill>
                <a:srgbClr val="273239"/>
              </a:solidFill>
              <a:latin typeface="Times New Roman" panose="02020603050405020304" pitchFamily="18" charset="0"/>
              <a:cs typeface="Times New Roman" panose="02020603050405020304" pitchFamily="18" charset="0"/>
            </a:endParaRPr>
          </a:p>
          <a:p>
            <a:pPr algn="l">
              <a:buFont typeface="+mj-lt"/>
              <a:buAutoNum type="arabicPeriod"/>
            </a:pPr>
            <a:r>
              <a:rPr lang="pt-BR" sz="1800" b="0" i="0" u="none" strike="noStrike" baseline="0" dirty="0">
                <a:latin typeface="Fd781362-Identity-H"/>
              </a:rPr>
              <a:t>P U S H  A  T O S &lt;- A</a:t>
            </a:r>
          </a:p>
          <a:p>
            <a:pPr algn="l">
              <a:buFont typeface="+mj-lt"/>
              <a:buAutoNum type="arabicPeriod"/>
            </a:pPr>
            <a:r>
              <a:rPr lang="en-IN" sz="1800" b="0" i="0" u="none" strike="noStrike" baseline="0" dirty="0">
                <a:latin typeface="Fd781362-Identity-H"/>
              </a:rPr>
              <a:t>P U S H  B  T O S &lt;- B</a:t>
            </a:r>
          </a:p>
          <a:p>
            <a:pPr algn="l">
              <a:buFont typeface="+mj-lt"/>
              <a:buAutoNum type="arabicPeriod"/>
            </a:pPr>
            <a:r>
              <a:rPr lang="pt-BR" sz="1800" b="0" i="0" u="none" strike="noStrike" baseline="0" dirty="0">
                <a:latin typeface="Fd781362-Identity-H"/>
              </a:rPr>
              <a:t>A D D         T O S &lt;- ( A + B )</a:t>
            </a:r>
          </a:p>
          <a:p>
            <a:pPr algn="l">
              <a:buFont typeface="+mj-lt"/>
              <a:buAutoNum type="arabicPeriod"/>
            </a:pPr>
            <a:r>
              <a:rPr lang="en-IN" sz="1800" b="0" i="0" u="none" strike="noStrike" baseline="0" dirty="0">
                <a:latin typeface="Fd781362-Identity-H"/>
              </a:rPr>
              <a:t>P U S H  C  T O S &lt;- C</a:t>
            </a:r>
          </a:p>
          <a:p>
            <a:pPr algn="l">
              <a:buFont typeface="+mj-lt"/>
              <a:buAutoNum type="arabicPeriod"/>
            </a:pPr>
            <a:r>
              <a:rPr lang="en-IN" sz="1800" b="0" i="0" u="none" strike="noStrike" baseline="0" dirty="0">
                <a:latin typeface="Fd781362-Identity-H"/>
              </a:rPr>
              <a:t>P U S H  D  T O S &lt;- D</a:t>
            </a:r>
          </a:p>
          <a:p>
            <a:pPr algn="l">
              <a:buFont typeface="+mj-lt"/>
              <a:buAutoNum type="arabicPeriod"/>
            </a:pPr>
            <a:r>
              <a:rPr lang="pt-BR" sz="1800" b="0" i="0" u="none" strike="noStrike" baseline="0" dirty="0">
                <a:latin typeface="Fd781362-Identity-H"/>
              </a:rPr>
              <a:t>A D D         T O S &lt;- ( C + D )</a:t>
            </a:r>
          </a:p>
          <a:p>
            <a:pPr algn="l">
              <a:buFont typeface="+mj-lt"/>
              <a:buAutoNum type="arabicPeriod"/>
            </a:pPr>
            <a:r>
              <a:rPr lang="pt-BR" sz="1800" b="0" i="0" u="none" strike="noStrike" baseline="0" dirty="0">
                <a:latin typeface="Fd781362-Identity-H"/>
              </a:rPr>
              <a:t>M U L         T O S &lt;- ( C + D ) • ( A + B )</a:t>
            </a:r>
          </a:p>
          <a:p>
            <a:pPr algn="l">
              <a:buFont typeface="+mj-lt"/>
              <a:buAutoNum type="arabicPeriod"/>
            </a:pPr>
            <a:r>
              <a:rPr lang="pt-BR" sz="1800" b="0" i="0" u="none" strike="noStrike" baseline="0" dirty="0">
                <a:latin typeface="Fd781362-Identity-H"/>
              </a:rPr>
              <a:t>P O P   X  M [ X ] &lt;- T O S</a:t>
            </a:r>
          </a:p>
          <a:p>
            <a:pPr marL="114300" indent="0" algn="l">
              <a:buNone/>
            </a:pPr>
            <a:r>
              <a:rPr lang="pt-BR" sz="1800" dirty="0">
                <a:latin typeface="Fd781362-Identity-H"/>
                <a:cs typeface="Times New Roman" panose="02020603050405020304" pitchFamily="18" charset="0"/>
              </a:rPr>
              <a:t>Where TOS is Top of Stack</a:t>
            </a:r>
            <a:endParaRPr lang="en-IN" sz="2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B61EEF98-9EBC-D003-06D8-1CCB859696A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2050" name="Picture 2">
            <a:extLst>
              <a:ext uri="{FF2B5EF4-FFF2-40B4-BE49-F238E27FC236}">
                <a16:creationId xmlns:a16="http://schemas.microsoft.com/office/drawing/2014/main" xmlns="" id="{AE4EC873-7BD1-8BAC-0151-B01ACD45F5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2033" y="2938607"/>
            <a:ext cx="3454005" cy="2914189"/>
          </a:xfrm>
          <a:prstGeom prst="rect">
            <a:avLst/>
          </a:prstGeom>
          <a:noFill/>
          <a:extLst>
            <a:ext uri="{909E8E84-426E-40DD-AFC4-6F175D3DCCD1}">
              <a14:hiddenFill xmlns:a14="http://schemas.microsoft.com/office/drawing/2010/main">
                <a:solidFill>
                  <a:srgbClr val="FFFFFF"/>
                </a:solidFill>
              </a14:hiddenFill>
            </a:ext>
          </a:extLst>
        </p:spPr>
      </p:pic>
      <p:sp>
        <p:nvSpPr>
          <p:cNvPr id="6" name="Date Placeholder 5">
            <a:extLst>
              <a:ext uri="{FF2B5EF4-FFF2-40B4-BE49-F238E27FC236}">
                <a16:creationId xmlns:a16="http://schemas.microsoft.com/office/drawing/2014/main" xmlns="" id="{6FE13168-B24A-1744-1E1D-81CD3B0A9D40}"/>
              </a:ext>
            </a:extLst>
          </p:cNvPr>
          <p:cNvSpPr>
            <a:spLocks noGrp="1"/>
          </p:cNvSpPr>
          <p:nvPr>
            <p:ph type="dt" idx="10"/>
          </p:nvPr>
        </p:nvSpPr>
        <p:spPr/>
        <p:txBody>
          <a:bodyPr/>
          <a:lstStyle/>
          <a:p>
            <a:r>
              <a:rPr lang="en-US"/>
              <a:t>22CS016</a:t>
            </a:r>
          </a:p>
        </p:txBody>
      </p:sp>
      <p:sp>
        <p:nvSpPr>
          <p:cNvPr id="5" name="AutoShape 2" descr="Zero Address Instruction">
            <a:extLst>
              <a:ext uri="{FF2B5EF4-FFF2-40B4-BE49-F238E27FC236}">
                <a16:creationId xmlns:a16="http://schemas.microsoft.com/office/drawing/2014/main" xmlns="" id="{BFAFC63E-579C-C136-623D-CA174B99C28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a:extLst>
              <a:ext uri="{FF2B5EF4-FFF2-40B4-BE49-F238E27FC236}">
                <a16:creationId xmlns:a16="http://schemas.microsoft.com/office/drawing/2014/main" xmlns="" id="{106E80BC-D760-27F7-8CE5-0CAA851D5D16}"/>
              </a:ext>
            </a:extLst>
          </p:cNvPr>
          <p:cNvPicPr>
            <a:picLocks noChangeAspect="1"/>
          </p:cNvPicPr>
          <p:nvPr/>
        </p:nvPicPr>
        <p:blipFill>
          <a:blip r:embed="rId3"/>
          <a:stretch>
            <a:fillRect/>
          </a:stretch>
        </p:blipFill>
        <p:spPr>
          <a:xfrm>
            <a:off x="4986337" y="1317259"/>
            <a:ext cx="1914525" cy="590550"/>
          </a:xfrm>
          <a:prstGeom prst="rect">
            <a:avLst/>
          </a:prstGeom>
        </p:spPr>
      </p:pic>
    </p:spTree>
    <p:extLst>
      <p:ext uri="{BB962C8B-B14F-4D97-AF65-F5344CB8AC3E}">
        <p14:creationId xmlns:p14="http://schemas.microsoft.com/office/powerpoint/2010/main" val="1915530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A6D941-56BE-4155-40F7-1356B68B2211}"/>
              </a:ext>
            </a:extLst>
          </p:cNvPr>
          <p:cNvSpPr>
            <a:spLocks noGrp="1"/>
          </p:cNvSpPr>
          <p:nvPr>
            <p:ph type="title"/>
          </p:nvPr>
        </p:nvSpPr>
        <p:spPr/>
        <p:txBody>
          <a:bodyPr/>
          <a:lstStyle/>
          <a:p>
            <a:r>
              <a:rPr lang="en-IN" dirty="0" err="1"/>
              <a:t>Contine</a:t>
            </a:r>
            <a:r>
              <a:rPr lang="en-IN" dirty="0"/>
              <a:t>..</a:t>
            </a:r>
          </a:p>
        </p:txBody>
      </p:sp>
      <p:sp>
        <p:nvSpPr>
          <p:cNvPr id="3" name="Text Placeholder 2">
            <a:extLst>
              <a:ext uri="{FF2B5EF4-FFF2-40B4-BE49-F238E27FC236}">
                <a16:creationId xmlns:a16="http://schemas.microsoft.com/office/drawing/2014/main" xmlns="" id="{4F7277D1-B999-AF36-2D80-A6474421FFFB}"/>
              </a:ext>
            </a:extLst>
          </p:cNvPr>
          <p:cNvSpPr>
            <a:spLocks noGrp="1"/>
          </p:cNvSpPr>
          <p:nvPr>
            <p:ph type="body" idx="1"/>
          </p:nvPr>
        </p:nvSpPr>
        <p:spPr>
          <a:xfrm>
            <a:off x="168812" y="1114865"/>
            <a:ext cx="8517988" cy="2314135"/>
          </a:xfrm>
        </p:spPr>
        <p:txBody>
          <a:bodyPr/>
          <a:lstStyle/>
          <a:p>
            <a:pPr marL="114300" indent="0" algn="just">
              <a:buNone/>
            </a:pPr>
            <a:r>
              <a:rPr lang="en-IN" sz="2400" b="1" i="0" dirty="0">
                <a:solidFill>
                  <a:srgbClr val="273239"/>
                </a:solidFill>
                <a:effectLst/>
                <a:latin typeface="Times New Roman" panose="02020603050405020304" pitchFamily="18" charset="0"/>
                <a:cs typeface="Times New Roman" panose="02020603050405020304" pitchFamily="18" charset="0"/>
              </a:rPr>
              <a:t>One Address Instructions –</a:t>
            </a:r>
            <a:r>
              <a:rPr lang="en-IN" sz="2400" b="0" i="0" dirty="0">
                <a:solidFill>
                  <a:srgbClr val="273239"/>
                </a:solidFill>
                <a:effectLst/>
                <a:latin typeface="Times New Roman" panose="02020603050405020304" pitchFamily="18" charset="0"/>
                <a:cs typeface="Times New Roman" panose="02020603050405020304" pitchFamily="18" charset="0"/>
              </a:rPr>
              <a:t>This uses an implied ACCUMULATOR register for data manipulation. One operand is in the accumulator and the other is in the register or memory location. Implied means that the CPU already knows that one operand is in the accumulator so there is no need to specify it.</a:t>
            </a:r>
          </a:p>
          <a:p>
            <a:pPr marL="114300" indent="0" algn="just">
              <a:buNone/>
            </a:pP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56BC9327-40A8-6F50-EADA-0C9E164CEC9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pic>
        <p:nvPicPr>
          <p:cNvPr id="3074" name="Picture 2">
            <a:extLst>
              <a:ext uri="{FF2B5EF4-FFF2-40B4-BE49-F238E27FC236}">
                <a16:creationId xmlns:a16="http://schemas.microsoft.com/office/drawing/2014/main" xmlns="" id="{FC066AEC-EF7B-635E-03A8-0D4537D8B3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6531" y="3308375"/>
            <a:ext cx="10849900" cy="1812265"/>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a:extLst>
              <a:ext uri="{FF2B5EF4-FFF2-40B4-BE49-F238E27FC236}">
                <a16:creationId xmlns:a16="http://schemas.microsoft.com/office/drawing/2014/main" xmlns="" id="{2D32E66F-7104-BEA5-B6E9-FD1ED50EC507}"/>
              </a:ext>
            </a:extLst>
          </p:cNvPr>
          <p:cNvSpPr>
            <a:spLocks noGrp="1"/>
          </p:cNvSpPr>
          <p:nvPr>
            <p:ph type="dt" idx="10"/>
          </p:nvPr>
        </p:nvSpPr>
        <p:spPr/>
        <p:txBody>
          <a:bodyPr/>
          <a:lstStyle/>
          <a:p>
            <a:r>
              <a:rPr lang="en-US"/>
              <a:t>22CS016</a:t>
            </a:r>
          </a:p>
        </p:txBody>
      </p:sp>
    </p:spTree>
    <p:extLst>
      <p:ext uri="{BB962C8B-B14F-4D97-AF65-F5344CB8AC3E}">
        <p14:creationId xmlns:p14="http://schemas.microsoft.com/office/powerpoint/2010/main" val="14460355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D3F0E3-3415-89E3-61FF-EA327A737EF4}"/>
              </a:ext>
            </a:extLst>
          </p:cNvPr>
          <p:cNvSpPr>
            <a:spLocks noGrp="1"/>
          </p:cNvSpPr>
          <p:nvPr>
            <p:ph type="title"/>
          </p:nvPr>
        </p:nvSpPr>
        <p:spPr>
          <a:xfrm>
            <a:off x="2686928" y="0"/>
            <a:ext cx="3790071" cy="838200"/>
          </a:xfrm>
        </p:spPr>
        <p:txBody>
          <a:bodyPr/>
          <a:lstStyle/>
          <a:p>
            <a:r>
              <a:rPr lang="en-IN" dirty="0"/>
              <a:t>Continue..</a:t>
            </a:r>
          </a:p>
        </p:txBody>
      </p:sp>
      <p:sp>
        <p:nvSpPr>
          <p:cNvPr id="3" name="Text Placeholder 2">
            <a:extLst>
              <a:ext uri="{FF2B5EF4-FFF2-40B4-BE49-F238E27FC236}">
                <a16:creationId xmlns:a16="http://schemas.microsoft.com/office/drawing/2014/main" xmlns="" id="{4F0B33D2-D677-8CD9-01F9-74D9C0E1742E}"/>
              </a:ext>
            </a:extLst>
          </p:cNvPr>
          <p:cNvSpPr>
            <a:spLocks noGrp="1"/>
          </p:cNvSpPr>
          <p:nvPr>
            <p:ph type="body" idx="1"/>
          </p:nvPr>
        </p:nvSpPr>
        <p:spPr>
          <a:xfrm>
            <a:off x="457200" y="1371601"/>
            <a:ext cx="8229600" cy="1934308"/>
          </a:xfrm>
        </p:spPr>
        <p:txBody>
          <a:bodyPr/>
          <a:lstStyle/>
          <a:p>
            <a:pPr marL="114300" indent="0" algn="just">
              <a:buNone/>
            </a:pPr>
            <a:r>
              <a:rPr lang="en-IN" sz="2000" b="1" i="0" dirty="0">
                <a:solidFill>
                  <a:srgbClr val="273239"/>
                </a:solidFill>
                <a:effectLst/>
                <a:latin typeface="urw-din"/>
              </a:rPr>
              <a:t>Two Address Instructions –</a:t>
            </a:r>
            <a:r>
              <a:rPr lang="en-IN" sz="2000" b="0" i="0" dirty="0">
                <a:solidFill>
                  <a:srgbClr val="273239"/>
                </a:solidFill>
                <a:effectLst/>
                <a:latin typeface="urw-din"/>
              </a:rPr>
              <a:t>This is common in commercial computers. Here two addresses can be specified in the instruction. Unlike earlier in one address instruction, the result was stored in the accumulator, here the result can be stored at different locations rather than just accumulators, but require more number of bit to represent address. The first symbol listed in an instruction is assumed to be both a source and the destination where the result of the operation is transferred. </a:t>
            </a:r>
            <a:endParaRPr lang="en-IN" sz="2000" dirty="0"/>
          </a:p>
        </p:txBody>
      </p:sp>
      <p:sp>
        <p:nvSpPr>
          <p:cNvPr id="4" name="Slide Number Placeholder 3">
            <a:extLst>
              <a:ext uri="{FF2B5EF4-FFF2-40B4-BE49-F238E27FC236}">
                <a16:creationId xmlns:a16="http://schemas.microsoft.com/office/drawing/2014/main" xmlns="" id="{12BA6C55-0618-E334-B5AA-F09AAD349A7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pic>
        <p:nvPicPr>
          <p:cNvPr id="4098" name="Picture 2">
            <a:extLst>
              <a:ext uri="{FF2B5EF4-FFF2-40B4-BE49-F238E27FC236}">
                <a16:creationId xmlns:a16="http://schemas.microsoft.com/office/drawing/2014/main" xmlns="" id="{624C5922-EF2E-49E7-8A26-1E40B8C564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3209" y="4082147"/>
            <a:ext cx="11752657" cy="1963053"/>
          </a:xfrm>
          <a:prstGeom prst="rect">
            <a:avLst/>
          </a:prstGeom>
          <a:noFill/>
          <a:extLst>
            <a:ext uri="{909E8E84-426E-40DD-AFC4-6F175D3DCCD1}">
              <a14:hiddenFill xmlns:a14="http://schemas.microsoft.com/office/drawing/2010/main">
                <a:solidFill>
                  <a:srgbClr val="FFFFFF"/>
                </a:solidFill>
              </a14:hiddenFill>
            </a:ext>
          </a:extLst>
        </p:spPr>
      </p:pic>
      <p:sp>
        <p:nvSpPr>
          <p:cNvPr id="6" name="Date Placeholder 5">
            <a:extLst>
              <a:ext uri="{FF2B5EF4-FFF2-40B4-BE49-F238E27FC236}">
                <a16:creationId xmlns:a16="http://schemas.microsoft.com/office/drawing/2014/main" xmlns="" id="{863AADFC-D30E-440F-D408-F09984757D54}"/>
              </a:ext>
            </a:extLst>
          </p:cNvPr>
          <p:cNvSpPr>
            <a:spLocks noGrp="1"/>
          </p:cNvSpPr>
          <p:nvPr>
            <p:ph type="dt" idx="10"/>
          </p:nvPr>
        </p:nvSpPr>
        <p:spPr/>
        <p:txBody>
          <a:bodyPr/>
          <a:lstStyle/>
          <a:p>
            <a:r>
              <a:rPr lang="en-US"/>
              <a:t>22CS016</a:t>
            </a:r>
          </a:p>
        </p:txBody>
      </p:sp>
    </p:spTree>
    <p:extLst>
      <p:ext uri="{BB962C8B-B14F-4D97-AF65-F5344CB8AC3E}">
        <p14:creationId xmlns:p14="http://schemas.microsoft.com/office/powerpoint/2010/main" val="40496474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503</TotalTime>
  <Words>947</Words>
  <Application>Microsoft Office PowerPoint</Application>
  <PresentationFormat>On-screen Show (4:3)</PresentationFormat>
  <Paragraphs>96</Paragraphs>
  <Slides>10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Calibri</vt:lpstr>
      <vt:lpstr>Bahnschrift SemiBold SemiConden</vt:lpstr>
      <vt:lpstr>Times New Roman</vt:lpstr>
      <vt:lpstr>Candara</vt:lpstr>
      <vt:lpstr>Fd781362-Identity-H</vt:lpstr>
      <vt:lpstr>Arial</vt:lpstr>
      <vt:lpstr>urw-din</vt:lpstr>
      <vt:lpstr>Office Theme</vt:lpstr>
      <vt:lpstr>PowerPoint Presentation</vt:lpstr>
      <vt:lpstr>Instruction Formats</vt:lpstr>
      <vt:lpstr>Instruction Formats</vt:lpstr>
      <vt:lpstr>Continue..</vt:lpstr>
      <vt:lpstr>Continue..</vt:lpstr>
      <vt:lpstr>Influence of the number of addresses </vt:lpstr>
      <vt:lpstr>Continue..</vt:lpstr>
      <vt:lpstr>Contine..</vt:lpstr>
      <vt:lpstr>Continue..</vt:lpstr>
      <vt:lpstr>Continue..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HP</cp:lastModifiedBy>
  <cp:revision>29</cp:revision>
  <dcterms:created xsi:type="dcterms:W3CDTF">2010-04-09T07:36:15Z</dcterms:created>
  <dcterms:modified xsi:type="dcterms:W3CDTF">2024-02-27T07:44:28Z</dcterms:modified>
</cp:coreProperties>
</file>