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6"/>
  </p:notesMasterIdLst>
  <p:sldIdLst>
    <p:sldId id="256" r:id="rId2"/>
    <p:sldId id="296" r:id="rId3"/>
    <p:sldId id="286" r:id="rId4"/>
    <p:sldId id="274" r:id="rId5"/>
    <p:sldId id="288" r:id="rId6"/>
    <p:sldId id="289" r:id="rId7"/>
    <p:sldId id="287" r:id="rId8"/>
    <p:sldId id="297" r:id="rId9"/>
    <p:sldId id="258" r:id="rId10"/>
    <p:sldId id="290" r:id="rId11"/>
    <p:sldId id="259" r:id="rId12"/>
    <p:sldId id="298" r:id="rId13"/>
    <p:sldId id="271" r:id="rId14"/>
    <p:sldId id="260" r:id="rId15"/>
    <p:sldId id="272" r:id="rId16"/>
    <p:sldId id="291" r:id="rId17"/>
    <p:sldId id="292" r:id="rId18"/>
    <p:sldId id="299" r:id="rId19"/>
    <p:sldId id="275" r:id="rId20"/>
    <p:sldId id="293" r:id="rId21"/>
    <p:sldId id="294" r:id="rId22"/>
    <p:sldId id="283" r:id="rId23"/>
    <p:sldId id="277" r:id="rId24"/>
    <p:sldId id="280" r:id="rId25"/>
    <p:sldId id="300" r:id="rId26"/>
    <p:sldId id="276" r:id="rId27"/>
    <p:sldId id="302" r:id="rId28"/>
    <p:sldId id="303" r:id="rId29"/>
    <p:sldId id="301" r:id="rId30"/>
    <p:sldId id="281" r:id="rId31"/>
    <p:sldId id="295" r:id="rId32"/>
    <p:sldId id="278" r:id="rId33"/>
    <p:sldId id="279" r:id="rId34"/>
    <p:sldId id="285" r:id="rId35"/>
  </p:sldIdLst>
  <p:sldSz cx="9144000" cy="6858000" type="screen4x3"/>
  <p:notesSz cx="6858000" cy="9144000"/>
  <p:embeddedFontLst>
    <p:embeddedFont>
      <p:font typeface="Calibri" panose="020F0502020204030204" pitchFamily="34" charset="0"/>
      <p:regular r:id="rId37"/>
      <p:bold r:id="rId38"/>
      <p:italic r:id="rId39"/>
      <p:boldItalic r:id="rId40"/>
    </p:embeddedFont>
    <p:embeddedFont>
      <p:font typeface="Sen" panose="020B0604020202020204" charset="0"/>
      <p:regular r:id="rId41"/>
      <p:bold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3" roundtripDataSignature="AMtx7miFS6hnarXkQj07WC/rPXPglWGEU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1308" y="4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6.fntdata"/><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32317030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4" name="Google Shape;44;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5" name="Google Shape;45;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a:t>
            </a:fld>
            <a:endParaRPr/>
          </a:p>
        </p:txBody>
      </p:sp>
    </p:spTree>
    <p:extLst>
      <p:ext uri="{BB962C8B-B14F-4D97-AF65-F5344CB8AC3E}">
        <p14:creationId xmlns:p14="http://schemas.microsoft.com/office/powerpoint/2010/main" val="27000964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67" name="Google Shape;67;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14334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67" name="Google Shape;67;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051817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a:extLst>
            <a:ext uri="{FF2B5EF4-FFF2-40B4-BE49-F238E27FC236}">
              <a16:creationId xmlns:a16="http://schemas.microsoft.com/office/drawing/2014/main" xmlns="" id="{51872F27-90C0-DBD9-52CF-73731CC52704}"/>
            </a:ext>
          </a:extLst>
        </p:cNvPr>
        <p:cNvGrpSpPr/>
        <p:nvPr/>
      </p:nvGrpSpPr>
      <p:grpSpPr>
        <a:xfrm>
          <a:off x="0" y="0"/>
          <a:ext cx="0" cy="0"/>
          <a:chOff x="0" y="0"/>
          <a:chExt cx="0" cy="0"/>
        </a:xfrm>
      </p:grpSpPr>
      <p:sp>
        <p:nvSpPr>
          <p:cNvPr id="43" name="Google Shape;43;p1:notes">
            <a:extLst>
              <a:ext uri="{FF2B5EF4-FFF2-40B4-BE49-F238E27FC236}">
                <a16:creationId xmlns:a16="http://schemas.microsoft.com/office/drawing/2014/main" xmlns="" id="{CC695467-96B3-A450-61AD-F2B7B70CF8BA}"/>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4" name="Google Shape;44;p1:notes">
            <a:extLst>
              <a:ext uri="{FF2B5EF4-FFF2-40B4-BE49-F238E27FC236}">
                <a16:creationId xmlns:a16="http://schemas.microsoft.com/office/drawing/2014/main" xmlns="" id="{4E7C0785-8BE4-5278-014E-E8E15C4D0669}"/>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5" name="Google Shape;45;p1:notes">
            <a:extLst>
              <a:ext uri="{FF2B5EF4-FFF2-40B4-BE49-F238E27FC236}">
                <a16:creationId xmlns:a16="http://schemas.microsoft.com/office/drawing/2014/main" xmlns="" id="{50C4FDD6-E689-F84A-1DC3-7F33202CCAE2}"/>
              </a:ext>
            </a:extLst>
          </p:cNvPr>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12</a:t>
            </a:fld>
            <a:endParaRPr/>
          </a:p>
        </p:txBody>
      </p:sp>
    </p:spTree>
    <p:extLst>
      <p:ext uri="{BB962C8B-B14F-4D97-AF65-F5344CB8AC3E}">
        <p14:creationId xmlns:p14="http://schemas.microsoft.com/office/powerpoint/2010/main" val="7078116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73" name="Google Shape;73;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38509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73" name="Google Shape;73;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807664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73" name="Google Shape;73;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502187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73" name="Google Shape;73;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502187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73" name="Google Shape;73;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502187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a:extLst>
            <a:ext uri="{FF2B5EF4-FFF2-40B4-BE49-F238E27FC236}">
              <a16:creationId xmlns:a16="http://schemas.microsoft.com/office/drawing/2014/main" xmlns="" id="{AA03B9A6-4C76-9B5F-9B94-6582BF0FD78C}"/>
            </a:ext>
          </a:extLst>
        </p:cNvPr>
        <p:cNvGrpSpPr/>
        <p:nvPr/>
      </p:nvGrpSpPr>
      <p:grpSpPr>
        <a:xfrm>
          <a:off x="0" y="0"/>
          <a:ext cx="0" cy="0"/>
          <a:chOff x="0" y="0"/>
          <a:chExt cx="0" cy="0"/>
        </a:xfrm>
      </p:grpSpPr>
      <p:sp>
        <p:nvSpPr>
          <p:cNvPr id="43" name="Google Shape;43;p1:notes">
            <a:extLst>
              <a:ext uri="{FF2B5EF4-FFF2-40B4-BE49-F238E27FC236}">
                <a16:creationId xmlns:a16="http://schemas.microsoft.com/office/drawing/2014/main" xmlns="" id="{626B930C-E798-9B6D-2262-72E875A067A4}"/>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4" name="Google Shape;44;p1:notes">
            <a:extLst>
              <a:ext uri="{FF2B5EF4-FFF2-40B4-BE49-F238E27FC236}">
                <a16:creationId xmlns:a16="http://schemas.microsoft.com/office/drawing/2014/main" xmlns="" id="{7432D376-A94A-0CD8-3D76-10734CD0CC8B}"/>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5" name="Google Shape;45;p1:notes">
            <a:extLst>
              <a:ext uri="{FF2B5EF4-FFF2-40B4-BE49-F238E27FC236}">
                <a16:creationId xmlns:a16="http://schemas.microsoft.com/office/drawing/2014/main" xmlns="" id="{AA7A64D4-4DC9-2ABE-2A45-3055A7A24C10}"/>
              </a:ext>
            </a:extLst>
          </p:cNvPr>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18</a:t>
            </a:fld>
            <a:endParaRPr/>
          </a:p>
        </p:txBody>
      </p:sp>
    </p:spTree>
    <p:extLst>
      <p:ext uri="{BB962C8B-B14F-4D97-AF65-F5344CB8AC3E}">
        <p14:creationId xmlns:p14="http://schemas.microsoft.com/office/powerpoint/2010/main" val="30147171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73" name="Google Shape;73;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271637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a:extLst>
            <a:ext uri="{FF2B5EF4-FFF2-40B4-BE49-F238E27FC236}">
              <a16:creationId xmlns:a16="http://schemas.microsoft.com/office/drawing/2014/main" xmlns="" id="{4FC124B6-E6F9-CF0F-2F6E-390F9A63A86D}"/>
            </a:ext>
          </a:extLst>
        </p:cNvPr>
        <p:cNvGrpSpPr/>
        <p:nvPr/>
      </p:nvGrpSpPr>
      <p:grpSpPr>
        <a:xfrm>
          <a:off x="0" y="0"/>
          <a:ext cx="0" cy="0"/>
          <a:chOff x="0" y="0"/>
          <a:chExt cx="0" cy="0"/>
        </a:xfrm>
      </p:grpSpPr>
      <p:sp>
        <p:nvSpPr>
          <p:cNvPr id="43" name="Google Shape;43;p1:notes">
            <a:extLst>
              <a:ext uri="{FF2B5EF4-FFF2-40B4-BE49-F238E27FC236}">
                <a16:creationId xmlns:a16="http://schemas.microsoft.com/office/drawing/2014/main" xmlns="" id="{9DEDB420-5A6C-0B9B-8DBE-1FEC65012632}"/>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4" name="Google Shape;44;p1:notes">
            <a:extLst>
              <a:ext uri="{FF2B5EF4-FFF2-40B4-BE49-F238E27FC236}">
                <a16:creationId xmlns:a16="http://schemas.microsoft.com/office/drawing/2014/main" xmlns="" id="{CF6E6893-8FDA-2A27-333F-35427AE64174}"/>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5" name="Google Shape;45;p1:notes">
            <a:extLst>
              <a:ext uri="{FF2B5EF4-FFF2-40B4-BE49-F238E27FC236}">
                <a16:creationId xmlns:a16="http://schemas.microsoft.com/office/drawing/2014/main" xmlns="" id="{63D39B48-4035-19D6-FA39-58F67593D0C3}"/>
              </a:ext>
            </a:extLst>
          </p:cNvPr>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a:t>
            </a:fld>
            <a:endParaRPr/>
          </a:p>
        </p:txBody>
      </p:sp>
    </p:spTree>
    <p:extLst>
      <p:ext uri="{BB962C8B-B14F-4D97-AF65-F5344CB8AC3E}">
        <p14:creationId xmlns:p14="http://schemas.microsoft.com/office/powerpoint/2010/main" val="29453989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73" name="Google Shape;73;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271637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73" name="Google Shape;73;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271637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73" name="Google Shape;73;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386278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73" name="Google Shape;73;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671678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73" name="Google Shape;73;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758777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a:extLst>
            <a:ext uri="{FF2B5EF4-FFF2-40B4-BE49-F238E27FC236}">
              <a16:creationId xmlns:a16="http://schemas.microsoft.com/office/drawing/2014/main" xmlns="" id="{7E54A861-2725-16D7-B9BE-1EEB596D8D4E}"/>
            </a:ext>
          </a:extLst>
        </p:cNvPr>
        <p:cNvGrpSpPr/>
        <p:nvPr/>
      </p:nvGrpSpPr>
      <p:grpSpPr>
        <a:xfrm>
          <a:off x="0" y="0"/>
          <a:ext cx="0" cy="0"/>
          <a:chOff x="0" y="0"/>
          <a:chExt cx="0" cy="0"/>
        </a:xfrm>
      </p:grpSpPr>
      <p:sp>
        <p:nvSpPr>
          <p:cNvPr id="43" name="Google Shape;43;p1:notes">
            <a:extLst>
              <a:ext uri="{FF2B5EF4-FFF2-40B4-BE49-F238E27FC236}">
                <a16:creationId xmlns:a16="http://schemas.microsoft.com/office/drawing/2014/main" xmlns="" id="{D16CE2C5-89EF-8DC3-7049-64FD27C85C50}"/>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4" name="Google Shape;44;p1:notes">
            <a:extLst>
              <a:ext uri="{FF2B5EF4-FFF2-40B4-BE49-F238E27FC236}">
                <a16:creationId xmlns:a16="http://schemas.microsoft.com/office/drawing/2014/main" xmlns="" id="{046DCDA2-037A-1604-038D-CDD21338869A}"/>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5" name="Google Shape;45;p1:notes">
            <a:extLst>
              <a:ext uri="{FF2B5EF4-FFF2-40B4-BE49-F238E27FC236}">
                <a16:creationId xmlns:a16="http://schemas.microsoft.com/office/drawing/2014/main" xmlns="" id="{C57017C3-D3B9-00D0-E023-8BDB95088953}"/>
              </a:ext>
            </a:extLst>
          </p:cNvPr>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25</a:t>
            </a:fld>
            <a:endParaRPr/>
          </a:p>
        </p:txBody>
      </p:sp>
    </p:spTree>
    <p:extLst>
      <p:ext uri="{BB962C8B-B14F-4D97-AF65-F5344CB8AC3E}">
        <p14:creationId xmlns:p14="http://schemas.microsoft.com/office/powerpoint/2010/main" val="7994900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73" name="Google Shape;73;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807486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73" name="Google Shape;73;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807486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73" name="Google Shape;73;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807486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a:extLst>
            <a:ext uri="{FF2B5EF4-FFF2-40B4-BE49-F238E27FC236}">
              <a16:creationId xmlns:a16="http://schemas.microsoft.com/office/drawing/2014/main" xmlns="" id="{7E54A861-2725-16D7-B9BE-1EEB596D8D4E}"/>
            </a:ext>
          </a:extLst>
        </p:cNvPr>
        <p:cNvGrpSpPr/>
        <p:nvPr/>
      </p:nvGrpSpPr>
      <p:grpSpPr>
        <a:xfrm>
          <a:off x="0" y="0"/>
          <a:ext cx="0" cy="0"/>
          <a:chOff x="0" y="0"/>
          <a:chExt cx="0" cy="0"/>
        </a:xfrm>
      </p:grpSpPr>
      <p:sp>
        <p:nvSpPr>
          <p:cNvPr id="43" name="Google Shape;43;p1:notes">
            <a:extLst>
              <a:ext uri="{FF2B5EF4-FFF2-40B4-BE49-F238E27FC236}">
                <a16:creationId xmlns:a16="http://schemas.microsoft.com/office/drawing/2014/main" xmlns="" id="{D16CE2C5-89EF-8DC3-7049-64FD27C85C50}"/>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4" name="Google Shape;44;p1:notes">
            <a:extLst>
              <a:ext uri="{FF2B5EF4-FFF2-40B4-BE49-F238E27FC236}">
                <a16:creationId xmlns:a16="http://schemas.microsoft.com/office/drawing/2014/main" xmlns="" id="{046DCDA2-037A-1604-038D-CDD21338869A}"/>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5" name="Google Shape;45;p1:notes">
            <a:extLst>
              <a:ext uri="{FF2B5EF4-FFF2-40B4-BE49-F238E27FC236}">
                <a16:creationId xmlns:a16="http://schemas.microsoft.com/office/drawing/2014/main" xmlns="" id="{C57017C3-D3B9-00D0-E023-8BDB95088953}"/>
              </a:ext>
            </a:extLst>
          </p:cNvPr>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29</a:t>
            </a:fld>
            <a:endParaRPr/>
          </a:p>
        </p:txBody>
      </p:sp>
    </p:spTree>
    <p:extLst>
      <p:ext uri="{BB962C8B-B14F-4D97-AF65-F5344CB8AC3E}">
        <p14:creationId xmlns:p14="http://schemas.microsoft.com/office/powerpoint/2010/main" val="7994900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52" name="Google Shape;52;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9785673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73" name="Google Shape;73;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9545462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73" name="Google Shape;73;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9545462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73" name="Google Shape;73;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0041286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73" name="Google Shape;73;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1124850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32" name="Google Shape;132;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11484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73" name="Google Shape;73;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367859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73" name="Google Shape;73;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367859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73" name="Google Shape;73;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367859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73" name="Google Shape;73;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367859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a:extLst>
            <a:ext uri="{FF2B5EF4-FFF2-40B4-BE49-F238E27FC236}">
              <a16:creationId xmlns:a16="http://schemas.microsoft.com/office/drawing/2014/main" xmlns="" id="{37BF7734-C446-980C-1095-69073DF197D7}"/>
            </a:ext>
          </a:extLst>
        </p:cNvPr>
        <p:cNvGrpSpPr/>
        <p:nvPr/>
      </p:nvGrpSpPr>
      <p:grpSpPr>
        <a:xfrm>
          <a:off x="0" y="0"/>
          <a:ext cx="0" cy="0"/>
          <a:chOff x="0" y="0"/>
          <a:chExt cx="0" cy="0"/>
        </a:xfrm>
      </p:grpSpPr>
      <p:sp>
        <p:nvSpPr>
          <p:cNvPr id="43" name="Google Shape;43;p1:notes">
            <a:extLst>
              <a:ext uri="{FF2B5EF4-FFF2-40B4-BE49-F238E27FC236}">
                <a16:creationId xmlns:a16="http://schemas.microsoft.com/office/drawing/2014/main" xmlns="" id="{9FD54C28-B7F3-A5F2-AA50-E4876863E203}"/>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4" name="Google Shape;44;p1:notes">
            <a:extLst>
              <a:ext uri="{FF2B5EF4-FFF2-40B4-BE49-F238E27FC236}">
                <a16:creationId xmlns:a16="http://schemas.microsoft.com/office/drawing/2014/main" xmlns="" id="{5DA16026-860B-FF29-3E92-0E5C0645BBB9}"/>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5" name="Google Shape;45;p1:notes">
            <a:extLst>
              <a:ext uri="{FF2B5EF4-FFF2-40B4-BE49-F238E27FC236}">
                <a16:creationId xmlns:a16="http://schemas.microsoft.com/office/drawing/2014/main" xmlns="" id="{FFDA4463-E9FE-7F22-D968-CF937719B0A8}"/>
              </a:ext>
            </a:extLst>
          </p:cNvPr>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8</a:t>
            </a:fld>
            <a:endParaRPr/>
          </a:p>
        </p:txBody>
      </p:sp>
    </p:spTree>
    <p:extLst>
      <p:ext uri="{BB962C8B-B14F-4D97-AF65-F5344CB8AC3E}">
        <p14:creationId xmlns:p14="http://schemas.microsoft.com/office/powerpoint/2010/main" val="5801584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60" name="Google Shape;60;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1590425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pic>
        <p:nvPicPr>
          <p:cNvPr id="25" name="Google Shape;25;p16" descr="LOGO.gif"/>
          <p:cNvPicPr preferRelativeResize="0"/>
          <p:nvPr/>
        </p:nvPicPr>
        <p:blipFill rotWithShape="1">
          <a:blip r:embed="rId2">
            <a:alphaModFix/>
          </a:blip>
          <a:srcRect b="10713"/>
          <a:stretch/>
        </p:blipFill>
        <p:spPr>
          <a:xfrm>
            <a:off x="6553200" y="228600"/>
            <a:ext cx="2057400" cy="635000"/>
          </a:xfrm>
          <a:prstGeom prst="rect">
            <a:avLst/>
          </a:prstGeom>
          <a:noFill/>
          <a:ln>
            <a:noFill/>
          </a:ln>
        </p:spPr>
      </p:pic>
      <p:grpSp>
        <p:nvGrpSpPr>
          <p:cNvPr id="26" name="Google Shape;26;p16"/>
          <p:cNvGrpSpPr/>
          <p:nvPr/>
        </p:nvGrpSpPr>
        <p:grpSpPr>
          <a:xfrm>
            <a:off x="6146800" y="0"/>
            <a:ext cx="2997200" cy="876300"/>
            <a:chOff x="6096000" y="3924300"/>
            <a:chExt cx="2997200" cy="876300"/>
          </a:xfrm>
        </p:grpSpPr>
        <p:sp>
          <p:nvSpPr>
            <p:cNvPr id="27" name="Google Shape;27;p16"/>
            <p:cNvSpPr/>
            <p:nvPr/>
          </p:nvSpPr>
          <p:spPr>
            <a:xfrm>
              <a:off x="6096000" y="3924300"/>
              <a:ext cx="29972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pic>
          <p:nvPicPr>
            <p:cNvPr id="28" name="Google Shape;28;p16" descr="LOGO.gif"/>
            <p:cNvPicPr preferRelativeResize="0"/>
            <p:nvPr/>
          </p:nvPicPr>
          <p:blipFill rotWithShape="1">
            <a:blip r:embed="rId2">
              <a:alphaModFix/>
            </a:blip>
            <a:srcRect b="10713"/>
            <a:stretch/>
          </p:blipFill>
          <p:spPr>
            <a:xfrm>
              <a:off x="6502400" y="4152900"/>
              <a:ext cx="2057400" cy="635000"/>
            </a:xfrm>
            <a:prstGeom prst="rect">
              <a:avLst/>
            </a:prstGeom>
            <a:noFill/>
            <a:ln>
              <a:noFill/>
            </a:ln>
          </p:spPr>
        </p:pic>
        <p:sp>
          <p:nvSpPr>
            <p:cNvPr id="29" name="Google Shape;29;p16"/>
            <p:cNvSpPr/>
            <p:nvPr/>
          </p:nvSpPr>
          <p:spPr>
            <a:xfrm>
              <a:off x="6477000" y="4114800"/>
              <a:ext cx="2076450" cy="685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pic>
        <p:nvPicPr>
          <p:cNvPr id="30" name="Google Shape;30;p16" descr="logo.jpg"/>
          <p:cNvPicPr preferRelativeResize="0"/>
          <p:nvPr/>
        </p:nvPicPr>
        <p:blipFill rotWithShape="1">
          <a:blip r:embed="rId3">
            <a:alphaModFix/>
          </a:blip>
          <a:srcRect/>
          <a:stretch/>
        </p:blipFill>
        <p:spPr>
          <a:xfrm>
            <a:off x="6553200" y="228600"/>
            <a:ext cx="1920875" cy="609600"/>
          </a:xfrm>
          <a:prstGeom prst="rect">
            <a:avLst/>
          </a:prstGeom>
          <a:noFill/>
          <a:ln>
            <a:noFill/>
          </a:ln>
        </p:spPr>
      </p:pic>
      <p:sp>
        <p:nvSpPr>
          <p:cNvPr id="31" name="Google Shape;31;p16"/>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2" name="Google Shape;32;p16"/>
          <p:cNvSpPr txBox="1">
            <a:spLocks noGrp="1"/>
          </p:cNvSpPr>
          <p:nvPr>
            <p:ph type="body" idx="1"/>
          </p:nvPr>
        </p:nvSpPr>
        <p:spPr>
          <a:xfrm>
            <a:off x="457200" y="1371600"/>
            <a:ext cx="8229600" cy="4525963"/>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3" name="Google Shape;33;p1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b="0" i="0" u="none" strike="noStrike" cap="none">
                <a:solidFill>
                  <a:srgbClr val="898989"/>
                </a:solidFill>
                <a:latin typeface="Calibri"/>
                <a:ea typeface="Calibri"/>
                <a:cs typeface="Calibri"/>
                <a:sym typeface="Calibri"/>
              </a:defRPr>
            </a:lvl1pPr>
            <a:lvl2pPr marL="0" marR="0" lvl="1" indent="0" algn="r">
              <a:spcBef>
                <a:spcPts val="0"/>
              </a:spcBef>
              <a:spcAft>
                <a:spcPts val="0"/>
              </a:spcAft>
              <a:buNone/>
              <a:defRPr sz="1200" b="0" i="0" u="none" strike="noStrike" cap="none">
                <a:solidFill>
                  <a:srgbClr val="898989"/>
                </a:solidFill>
                <a:latin typeface="Calibri"/>
                <a:ea typeface="Calibri"/>
                <a:cs typeface="Calibri"/>
                <a:sym typeface="Calibri"/>
              </a:defRPr>
            </a:lvl2pPr>
            <a:lvl3pPr marL="0" marR="0" lvl="2" indent="0" algn="r">
              <a:spcBef>
                <a:spcPts val="0"/>
              </a:spcBef>
              <a:spcAft>
                <a:spcPts val="0"/>
              </a:spcAft>
              <a:buNone/>
              <a:defRPr sz="1200" b="0" i="0" u="none" strike="noStrike" cap="none">
                <a:solidFill>
                  <a:srgbClr val="898989"/>
                </a:solidFill>
                <a:latin typeface="Calibri"/>
                <a:ea typeface="Calibri"/>
                <a:cs typeface="Calibri"/>
                <a:sym typeface="Calibri"/>
              </a:defRPr>
            </a:lvl3pPr>
            <a:lvl4pPr marL="0" marR="0" lvl="3" indent="0" algn="r">
              <a:spcBef>
                <a:spcPts val="0"/>
              </a:spcBef>
              <a:spcAft>
                <a:spcPts val="0"/>
              </a:spcAft>
              <a:buNone/>
              <a:defRPr sz="1200" b="0" i="0" u="none" strike="noStrike" cap="none">
                <a:solidFill>
                  <a:srgbClr val="898989"/>
                </a:solidFill>
                <a:latin typeface="Calibri"/>
                <a:ea typeface="Calibri"/>
                <a:cs typeface="Calibri"/>
                <a:sym typeface="Calibri"/>
              </a:defRPr>
            </a:lvl4pPr>
            <a:lvl5pPr marL="0" marR="0" lvl="4" indent="0" algn="r">
              <a:spcBef>
                <a:spcPts val="0"/>
              </a:spcBef>
              <a:spcAft>
                <a:spcPts val="0"/>
              </a:spcAft>
              <a:buNone/>
              <a:defRPr sz="1200" b="0" i="0" u="none" strike="noStrike" cap="none">
                <a:solidFill>
                  <a:srgbClr val="898989"/>
                </a:solidFill>
                <a:latin typeface="Calibri"/>
                <a:ea typeface="Calibri"/>
                <a:cs typeface="Calibri"/>
                <a:sym typeface="Calibri"/>
              </a:defRPr>
            </a:lvl5pPr>
            <a:lvl6pPr marL="0" marR="0" lvl="5" indent="0" algn="r">
              <a:spcBef>
                <a:spcPts val="0"/>
              </a:spcBef>
              <a:spcAft>
                <a:spcPts val="0"/>
              </a:spcAft>
              <a:buNone/>
              <a:defRPr sz="1200" b="0" i="0" u="none" strike="noStrike" cap="none">
                <a:solidFill>
                  <a:srgbClr val="898989"/>
                </a:solidFill>
                <a:latin typeface="Calibri"/>
                <a:ea typeface="Calibri"/>
                <a:cs typeface="Calibri"/>
                <a:sym typeface="Calibri"/>
              </a:defRPr>
            </a:lvl6pPr>
            <a:lvl7pPr marL="0" marR="0" lvl="6" indent="0" algn="r">
              <a:spcBef>
                <a:spcPts val="0"/>
              </a:spcBef>
              <a:spcAft>
                <a:spcPts val="0"/>
              </a:spcAft>
              <a:buNone/>
              <a:defRPr sz="1200" b="0" i="0" u="none" strike="noStrike" cap="none">
                <a:solidFill>
                  <a:srgbClr val="898989"/>
                </a:solidFill>
                <a:latin typeface="Calibri"/>
                <a:ea typeface="Calibri"/>
                <a:cs typeface="Calibri"/>
                <a:sym typeface="Calibri"/>
              </a:defRPr>
            </a:lvl7pPr>
            <a:lvl8pPr marL="0" marR="0" lvl="7" indent="0" algn="r">
              <a:spcBef>
                <a:spcPts val="0"/>
              </a:spcBef>
              <a:spcAft>
                <a:spcPts val="0"/>
              </a:spcAft>
              <a:buNone/>
              <a:defRPr sz="1200" b="0" i="0" u="none" strike="noStrike" cap="none">
                <a:solidFill>
                  <a:srgbClr val="898989"/>
                </a:solidFill>
                <a:latin typeface="Calibri"/>
                <a:ea typeface="Calibri"/>
                <a:cs typeface="Calibri"/>
                <a:sym typeface="Calibri"/>
              </a:defRPr>
            </a:lvl8pPr>
            <a:lvl9pPr marL="0" marR="0" lvl="8" indent="0" algn="r">
              <a:spcBef>
                <a:spcPts val="0"/>
              </a:spcBef>
              <a:spcAft>
                <a:spcPts val="0"/>
              </a:spcAft>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6"/>
        <p:cNvGrpSpPr/>
        <p:nvPr/>
      </p:nvGrpSpPr>
      <p:grpSpPr>
        <a:xfrm>
          <a:off x="0" y="0"/>
          <a:ext cx="0" cy="0"/>
          <a:chOff x="0" y="0"/>
          <a:chExt cx="0" cy="0"/>
        </a:xfrm>
      </p:grpSpPr>
      <p:sp>
        <p:nvSpPr>
          <p:cNvPr id="37" name="Google Shape;37;p17"/>
          <p:cNvSpPr txBox="1">
            <a:spLocks noGrp="1"/>
          </p:cNvSpPr>
          <p:nvPr>
            <p:ph type="ctrTitle"/>
          </p:nvPr>
        </p:nvSpPr>
        <p:spPr>
          <a:xfrm>
            <a:off x="0" y="1"/>
            <a:ext cx="5486400" cy="914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8" name="Google Shape;38;p17"/>
          <p:cNvSpPr txBox="1">
            <a:spLocks noGrp="1"/>
          </p:cNvSpPr>
          <p:nvPr>
            <p:ph type="subTitle" idx="1"/>
          </p:nvPr>
        </p:nvSpPr>
        <p:spPr>
          <a:xfrm>
            <a:off x="533400" y="1371600"/>
            <a:ext cx="8153400" cy="4724400"/>
          </a:xfrm>
          <a:prstGeom prst="rect">
            <a:avLst/>
          </a:prstGeom>
          <a:noFill/>
          <a:ln>
            <a:noFill/>
          </a:ln>
        </p:spPr>
        <p:txBody>
          <a:bodyPr spcFirstLastPara="1" wrap="square" lIns="91425" tIns="45700" rIns="91425" bIns="45700" anchor="t" anchorCtr="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39" name="Google Shape;39;p1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1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a:solidFill>
                  <a:srgbClr val="898989"/>
                </a:solidFill>
                <a:latin typeface="Calibri"/>
                <a:ea typeface="Calibri"/>
                <a:cs typeface="Calibri"/>
                <a:sym typeface="Calibri"/>
              </a:defRPr>
            </a:lvl1pPr>
            <a:lvl2pPr marL="0" marR="0" lvl="1" indent="0" algn="r">
              <a:spcBef>
                <a:spcPts val="0"/>
              </a:spcBef>
              <a:spcAft>
                <a:spcPts val="0"/>
              </a:spcAft>
              <a:buNone/>
              <a:defRPr sz="1200">
                <a:solidFill>
                  <a:srgbClr val="898989"/>
                </a:solidFill>
                <a:latin typeface="Calibri"/>
                <a:ea typeface="Calibri"/>
                <a:cs typeface="Calibri"/>
                <a:sym typeface="Calibri"/>
              </a:defRPr>
            </a:lvl2pPr>
            <a:lvl3pPr marL="0" marR="0" lvl="2" indent="0" algn="r">
              <a:spcBef>
                <a:spcPts val="0"/>
              </a:spcBef>
              <a:spcAft>
                <a:spcPts val="0"/>
              </a:spcAft>
              <a:buNone/>
              <a:defRPr sz="1200">
                <a:solidFill>
                  <a:srgbClr val="898989"/>
                </a:solidFill>
                <a:latin typeface="Calibri"/>
                <a:ea typeface="Calibri"/>
                <a:cs typeface="Calibri"/>
                <a:sym typeface="Calibri"/>
              </a:defRPr>
            </a:lvl3pPr>
            <a:lvl4pPr marL="0" marR="0" lvl="3" indent="0" algn="r">
              <a:spcBef>
                <a:spcPts val="0"/>
              </a:spcBef>
              <a:spcAft>
                <a:spcPts val="0"/>
              </a:spcAft>
              <a:buNone/>
              <a:defRPr sz="1200">
                <a:solidFill>
                  <a:srgbClr val="898989"/>
                </a:solidFill>
                <a:latin typeface="Calibri"/>
                <a:ea typeface="Calibri"/>
                <a:cs typeface="Calibri"/>
                <a:sym typeface="Calibri"/>
              </a:defRPr>
            </a:lvl4pPr>
            <a:lvl5pPr marL="0" marR="0" lvl="4" indent="0" algn="r">
              <a:spcBef>
                <a:spcPts val="0"/>
              </a:spcBef>
              <a:spcAft>
                <a:spcPts val="0"/>
              </a:spcAft>
              <a:buNone/>
              <a:defRPr sz="1200">
                <a:solidFill>
                  <a:srgbClr val="898989"/>
                </a:solidFill>
                <a:latin typeface="Calibri"/>
                <a:ea typeface="Calibri"/>
                <a:cs typeface="Calibri"/>
                <a:sym typeface="Calibri"/>
              </a:defRPr>
            </a:lvl5pPr>
            <a:lvl6pPr marL="0" marR="0" lvl="5" indent="0" algn="r">
              <a:spcBef>
                <a:spcPts val="0"/>
              </a:spcBef>
              <a:spcAft>
                <a:spcPts val="0"/>
              </a:spcAft>
              <a:buNone/>
              <a:defRPr sz="1200">
                <a:solidFill>
                  <a:srgbClr val="898989"/>
                </a:solidFill>
                <a:latin typeface="Calibri"/>
                <a:ea typeface="Calibri"/>
                <a:cs typeface="Calibri"/>
                <a:sym typeface="Calibri"/>
              </a:defRPr>
            </a:lvl6pPr>
            <a:lvl7pPr marL="0" marR="0" lvl="6" indent="0" algn="r">
              <a:spcBef>
                <a:spcPts val="0"/>
              </a:spcBef>
              <a:spcAft>
                <a:spcPts val="0"/>
              </a:spcAft>
              <a:buNone/>
              <a:defRPr sz="1200">
                <a:solidFill>
                  <a:srgbClr val="898989"/>
                </a:solidFill>
                <a:latin typeface="Calibri"/>
                <a:ea typeface="Calibri"/>
                <a:cs typeface="Calibri"/>
                <a:sym typeface="Calibri"/>
              </a:defRPr>
            </a:lvl7pPr>
            <a:lvl8pPr marL="0" marR="0" lvl="7" indent="0" algn="r">
              <a:spcBef>
                <a:spcPts val="0"/>
              </a:spcBef>
              <a:spcAft>
                <a:spcPts val="0"/>
              </a:spcAft>
              <a:buNone/>
              <a:defRPr sz="1200">
                <a:solidFill>
                  <a:srgbClr val="898989"/>
                </a:solidFill>
                <a:latin typeface="Calibri"/>
                <a:ea typeface="Calibri"/>
                <a:cs typeface="Calibri"/>
                <a:sym typeface="Calibri"/>
              </a:defRPr>
            </a:lvl8pPr>
            <a:lvl9pPr marL="0" marR="0" lvl="8" indent="0" algn="r">
              <a:spcBef>
                <a:spcPts val="0"/>
              </a:spcBef>
              <a:spcAft>
                <a:spcPts val="0"/>
              </a:spcAft>
              <a:buNone/>
              <a:defRPr sz="1200">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jpe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5"/>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9pPr>
          </a:lstStyle>
          <a:p>
            <a:endParaRPr/>
          </a:p>
        </p:txBody>
      </p:sp>
      <p:sp>
        <p:nvSpPr>
          <p:cNvPr id="11" name="Google Shape;11;p15"/>
          <p:cNvSpPr txBox="1">
            <a:spLocks noGrp="1"/>
          </p:cNvSpPr>
          <p:nvPr>
            <p:ph type="body" idx="1"/>
          </p:nvPr>
        </p:nvSpPr>
        <p:spPr>
          <a:xfrm>
            <a:off x="457200" y="1371600"/>
            <a:ext cx="8229600" cy="4525963"/>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1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b="0" i="0" u="none" strike="noStrike" cap="none">
                <a:solidFill>
                  <a:srgbClr val="898989"/>
                </a:solidFill>
                <a:latin typeface="Calibri"/>
                <a:ea typeface="Calibri"/>
                <a:cs typeface="Calibri"/>
                <a:sym typeface="Calibri"/>
              </a:defRPr>
            </a:lvl1pPr>
            <a:lvl2pPr marL="0" marR="0" lvl="1" indent="0" algn="r" rtl="0">
              <a:spcBef>
                <a:spcPts val="0"/>
              </a:spcBef>
              <a:spcAft>
                <a:spcPts val="0"/>
              </a:spcAft>
              <a:buNone/>
              <a:defRPr sz="1200" b="0" i="0" u="none" strike="noStrike" cap="none">
                <a:solidFill>
                  <a:srgbClr val="898989"/>
                </a:solidFill>
                <a:latin typeface="Calibri"/>
                <a:ea typeface="Calibri"/>
                <a:cs typeface="Calibri"/>
                <a:sym typeface="Calibri"/>
              </a:defRPr>
            </a:lvl2pPr>
            <a:lvl3pPr marL="0" marR="0" lvl="2" indent="0" algn="r" rtl="0">
              <a:spcBef>
                <a:spcPts val="0"/>
              </a:spcBef>
              <a:spcAft>
                <a:spcPts val="0"/>
              </a:spcAft>
              <a:buNone/>
              <a:defRPr sz="1200" b="0" i="0" u="none" strike="noStrike" cap="none">
                <a:solidFill>
                  <a:srgbClr val="898989"/>
                </a:solidFill>
                <a:latin typeface="Calibri"/>
                <a:ea typeface="Calibri"/>
                <a:cs typeface="Calibri"/>
                <a:sym typeface="Calibri"/>
              </a:defRPr>
            </a:lvl3pPr>
            <a:lvl4pPr marL="0" marR="0" lvl="3" indent="0" algn="r" rtl="0">
              <a:spcBef>
                <a:spcPts val="0"/>
              </a:spcBef>
              <a:spcAft>
                <a:spcPts val="0"/>
              </a:spcAft>
              <a:buNone/>
              <a:defRPr sz="1200" b="0" i="0" u="none" strike="noStrike" cap="none">
                <a:solidFill>
                  <a:srgbClr val="898989"/>
                </a:solidFill>
                <a:latin typeface="Calibri"/>
                <a:ea typeface="Calibri"/>
                <a:cs typeface="Calibri"/>
                <a:sym typeface="Calibri"/>
              </a:defRPr>
            </a:lvl4pPr>
            <a:lvl5pPr marL="0" marR="0" lvl="4" indent="0" algn="r" rtl="0">
              <a:spcBef>
                <a:spcPts val="0"/>
              </a:spcBef>
              <a:spcAft>
                <a:spcPts val="0"/>
              </a:spcAft>
              <a:buNone/>
              <a:defRPr sz="1200" b="0" i="0" u="none" strike="noStrike" cap="none">
                <a:solidFill>
                  <a:srgbClr val="898989"/>
                </a:solidFill>
                <a:latin typeface="Calibri"/>
                <a:ea typeface="Calibri"/>
                <a:cs typeface="Calibri"/>
                <a:sym typeface="Calibri"/>
              </a:defRPr>
            </a:lvl5pPr>
            <a:lvl6pPr marL="0" marR="0" lvl="5" indent="0" algn="r" rtl="0">
              <a:spcBef>
                <a:spcPts val="0"/>
              </a:spcBef>
              <a:spcAft>
                <a:spcPts val="0"/>
              </a:spcAft>
              <a:buNone/>
              <a:defRPr sz="1200" b="0" i="0" u="none" strike="noStrike" cap="none">
                <a:solidFill>
                  <a:srgbClr val="898989"/>
                </a:solidFill>
                <a:latin typeface="Calibri"/>
                <a:ea typeface="Calibri"/>
                <a:cs typeface="Calibri"/>
                <a:sym typeface="Calibri"/>
              </a:defRPr>
            </a:lvl6pPr>
            <a:lvl7pPr marL="0" marR="0" lvl="6" indent="0" algn="r" rtl="0">
              <a:spcBef>
                <a:spcPts val="0"/>
              </a:spcBef>
              <a:spcAft>
                <a:spcPts val="0"/>
              </a:spcAft>
              <a:buNone/>
              <a:defRPr sz="1200" b="0" i="0" u="none" strike="noStrike" cap="none">
                <a:solidFill>
                  <a:srgbClr val="898989"/>
                </a:solidFill>
                <a:latin typeface="Calibri"/>
                <a:ea typeface="Calibri"/>
                <a:cs typeface="Calibri"/>
                <a:sym typeface="Calibri"/>
              </a:defRPr>
            </a:lvl7pPr>
            <a:lvl8pPr marL="0" marR="0" lvl="7" indent="0" algn="r" rtl="0">
              <a:spcBef>
                <a:spcPts val="0"/>
              </a:spcBef>
              <a:spcAft>
                <a:spcPts val="0"/>
              </a:spcAft>
              <a:buNone/>
              <a:defRPr sz="1200" b="0" i="0" u="none" strike="noStrike" cap="none">
                <a:solidFill>
                  <a:srgbClr val="898989"/>
                </a:solidFill>
                <a:latin typeface="Calibri"/>
                <a:ea typeface="Calibri"/>
                <a:cs typeface="Calibri"/>
                <a:sym typeface="Calibri"/>
              </a:defRPr>
            </a:lvl8pPr>
            <a:lvl9pPr marL="0" marR="0" lvl="8" indent="0" algn="r" rtl="0">
              <a:spcBef>
                <a:spcPts val="0"/>
              </a:spcBef>
              <a:spcAft>
                <a:spcPts val="0"/>
              </a:spcAft>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15" name="Google Shape;15;p15"/>
          <p:cNvSpPr/>
          <p:nvPr/>
        </p:nvSpPr>
        <p:spPr>
          <a:xfrm>
            <a:off x="0" y="0"/>
            <a:ext cx="91440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16" name="Google Shape;16;p15"/>
          <p:cNvSpPr/>
          <p:nvPr/>
        </p:nvSpPr>
        <p:spPr>
          <a:xfrm rot="10800000" flipH="1">
            <a:off x="0" y="6705600"/>
            <a:ext cx="9144000" cy="198116"/>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pic>
        <p:nvPicPr>
          <p:cNvPr id="17" name="Google Shape;17;p15" descr="LOGO.gif"/>
          <p:cNvPicPr preferRelativeResize="0"/>
          <p:nvPr/>
        </p:nvPicPr>
        <p:blipFill rotWithShape="1">
          <a:blip r:embed="rId4">
            <a:alphaModFix/>
          </a:blip>
          <a:srcRect b="10713"/>
          <a:stretch/>
        </p:blipFill>
        <p:spPr>
          <a:xfrm>
            <a:off x="6553200" y="228600"/>
            <a:ext cx="2057400" cy="635000"/>
          </a:xfrm>
          <a:prstGeom prst="rect">
            <a:avLst/>
          </a:prstGeom>
          <a:noFill/>
          <a:ln>
            <a:noFill/>
          </a:ln>
        </p:spPr>
      </p:pic>
      <p:pic>
        <p:nvPicPr>
          <p:cNvPr id="18" name="Google Shape;18;p15" descr="LOGO.gif"/>
          <p:cNvPicPr preferRelativeResize="0"/>
          <p:nvPr/>
        </p:nvPicPr>
        <p:blipFill rotWithShape="1">
          <a:blip r:embed="rId4">
            <a:alphaModFix/>
          </a:blip>
          <a:srcRect b="10713"/>
          <a:stretch/>
        </p:blipFill>
        <p:spPr>
          <a:xfrm>
            <a:off x="6553200" y="228600"/>
            <a:ext cx="2057400" cy="635000"/>
          </a:xfrm>
          <a:prstGeom prst="rect">
            <a:avLst/>
          </a:prstGeom>
          <a:noFill/>
          <a:ln>
            <a:noFill/>
          </a:ln>
        </p:spPr>
      </p:pic>
      <p:grpSp>
        <p:nvGrpSpPr>
          <p:cNvPr id="19" name="Google Shape;19;p15"/>
          <p:cNvGrpSpPr/>
          <p:nvPr/>
        </p:nvGrpSpPr>
        <p:grpSpPr>
          <a:xfrm>
            <a:off x="6146800" y="0"/>
            <a:ext cx="2997200" cy="876300"/>
            <a:chOff x="6096000" y="3924300"/>
            <a:chExt cx="2997200" cy="876300"/>
          </a:xfrm>
        </p:grpSpPr>
        <p:sp>
          <p:nvSpPr>
            <p:cNvPr id="20" name="Google Shape;20;p15"/>
            <p:cNvSpPr/>
            <p:nvPr/>
          </p:nvSpPr>
          <p:spPr>
            <a:xfrm>
              <a:off x="6096000" y="3924300"/>
              <a:ext cx="29972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pic>
          <p:nvPicPr>
            <p:cNvPr id="21" name="Google Shape;21;p15" descr="LOGO.gif"/>
            <p:cNvPicPr preferRelativeResize="0"/>
            <p:nvPr/>
          </p:nvPicPr>
          <p:blipFill rotWithShape="1">
            <a:blip r:embed="rId4">
              <a:alphaModFix/>
            </a:blip>
            <a:srcRect b="10713"/>
            <a:stretch/>
          </p:blipFill>
          <p:spPr>
            <a:xfrm>
              <a:off x="6502400" y="4152900"/>
              <a:ext cx="2057400" cy="635000"/>
            </a:xfrm>
            <a:prstGeom prst="rect">
              <a:avLst/>
            </a:prstGeom>
            <a:noFill/>
            <a:ln>
              <a:noFill/>
            </a:ln>
          </p:spPr>
        </p:pic>
        <p:sp>
          <p:nvSpPr>
            <p:cNvPr id="22" name="Google Shape;22;p15"/>
            <p:cNvSpPr/>
            <p:nvPr/>
          </p:nvSpPr>
          <p:spPr>
            <a:xfrm>
              <a:off x="6477000" y="4114800"/>
              <a:ext cx="2076450" cy="685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pic>
        <p:nvPicPr>
          <p:cNvPr id="23" name="Google Shape;23;p15" descr="logo.jpg"/>
          <p:cNvPicPr preferRelativeResize="0"/>
          <p:nvPr/>
        </p:nvPicPr>
        <p:blipFill rotWithShape="1">
          <a:blip r:embed="rId5">
            <a:alphaModFix/>
          </a:blip>
          <a:srcRect/>
          <a:stretch/>
        </p:blipFill>
        <p:spPr>
          <a:xfrm>
            <a:off x="6553200" y="228600"/>
            <a:ext cx="1920875" cy="6096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47" name="Google Shape;47;p1"/>
          <p:cNvSpPr txBox="1"/>
          <p:nvPr/>
        </p:nvSpPr>
        <p:spPr>
          <a:xfrm>
            <a:off x="520504" y="1209822"/>
            <a:ext cx="8074855" cy="4346917"/>
          </a:xfrm>
          <a:prstGeom prst="rect">
            <a:avLst/>
          </a:prstGeom>
          <a:noFill/>
          <a:ln>
            <a:noFill/>
          </a:ln>
        </p:spPr>
        <p:txBody>
          <a:bodyPr spcFirstLastPara="1" wrap="square" lIns="91425" tIns="33100" rIns="91425" bIns="45700" anchor="ctr" anchorCtr="0">
            <a:noAutofit/>
          </a:bodyPr>
          <a:lstStyle/>
          <a:p>
            <a:pPr lvl="0" algn="ctr"/>
            <a:endParaRPr lang="en-US" sz="3200" b="1" i="0" u="none" strike="noStrike" cap="none" dirty="0">
              <a:solidFill>
                <a:schemeClr val="tx1"/>
              </a:solidFill>
              <a:latin typeface="Times New Roman" pitchFamily="18" charset="0"/>
              <a:cs typeface="Times New Roman" pitchFamily="18" charset="0"/>
              <a:sym typeface="Arial"/>
            </a:endParaRPr>
          </a:p>
          <a:p>
            <a:pPr lvl="0" algn="ctr"/>
            <a:endParaRPr lang="en-US" sz="3200" b="1" i="0" u="none" strike="noStrike" cap="none" dirty="0">
              <a:solidFill>
                <a:srgbClr val="FF0000"/>
              </a:solidFill>
              <a:latin typeface="Times New Roman" pitchFamily="18" charset="0"/>
              <a:cs typeface="Times New Roman" pitchFamily="18" charset="0"/>
              <a:sym typeface="Arial"/>
            </a:endParaRPr>
          </a:p>
          <a:p>
            <a:pPr lvl="0" algn="ctr"/>
            <a:endParaRPr lang="en-US" sz="3200" b="1" dirty="0">
              <a:solidFill>
                <a:srgbClr val="FF0000"/>
              </a:solidFill>
              <a:latin typeface="Times New Roman" pitchFamily="18" charset="0"/>
              <a:cs typeface="Times New Roman" pitchFamily="18" charset="0"/>
            </a:endParaRPr>
          </a:p>
          <a:p>
            <a:pPr lvl="0" algn="ctr"/>
            <a:endParaRPr lang="en-US" sz="3200" b="1" i="0" u="none" strike="noStrike" cap="none" dirty="0">
              <a:solidFill>
                <a:srgbClr val="FF0000"/>
              </a:solidFill>
              <a:latin typeface="Times New Roman" pitchFamily="18" charset="0"/>
              <a:cs typeface="Times New Roman" pitchFamily="18" charset="0"/>
              <a:sym typeface="Arial"/>
            </a:endParaRPr>
          </a:p>
          <a:p>
            <a:pPr lvl="0" algn="ctr"/>
            <a:endParaRPr lang="en-US" sz="3200" b="1" dirty="0">
              <a:solidFill>
                <a:srgbClr val="FF0000"/>
              </a:solidFill>
              <a:latin typeface="Times New Roman" pitchFamily="18" charset="0"/>
              <a:cs typeface="Times New Roman" pitchFamily="18" charset="0"/>
            </a:endParaRPr>
          </a:p>
          <a:p>
            <a:pPr lvl="0" algn="ctr"/>
            <a:r>
              <a:rPr lang="en-US" sz="3200" b="1" i="0" u="none" strike="noStrike" cap="none" dirty="0">
                <a:solidFill>
                  <a:srgbClr val="FF0000"/>
                </a:solidFill>
                <a:latin typeface="Times New Roman" pitchFamily="18" charset="0"/>
                <a:cs typeface="Times New Roman" pitchFamily="18" charset="0"/>
                <a:sym typeface="Arial"/>
              </a:rPr>
              <a:t>Program Control: </a:t>
            </a:r>
          </a:p>
          <a:p>
            <a:pPr lvl="0" algn="ctr"/>
            <a:r>
              <a:rPr lang="en-US" sz="3200" b="1" i="0" u="none" strike="noStrike" cap="none" dirty="0">
                <a:solidFill>
                  <a:srgbClr val="FF0000"/>
                </a:solidFill>
                <a:latin typeface="Times New Roman" pitchFamily="18" charset="0"/>
                <a:cs typeface="Times New Roman" pitchFamily="18" charset="0"/>
                <a:sym typeface="Arial"/>
              </a:rPr>
              <a:t>Status bits, Conditional Branch Instructions, </a:t>
            </a:r>
            <a:r>
              <a:rPr lang="en-US" sz="3200" b="1" dirty="0">
                <a:solidFill>
                  <a:srgbClr val="FF0000"/>
                </a:solidFill>
                <a:latin typeface="Times New Roman" pitchFamily="18" charset="0"/>
                <a:cs typeface="Times New Roman" pitchFamily="18" charset="0"/>
              </a:rPr>
              <a:t>subroutine call and return program, interrupts and types</a:t>
            </a:r>
          </a:p>
          <a:p>
            <a:pPr lvl="0" algn="ctr"/>
            <a:r>
              <a:rPr lang="en-US" sz="2800" b="1" i="0" u="none" strike="noStrike" cap="none" dirty="0">
                <a:solidFill>
                  <a:schemeClr val="tx1"/>
                </a:solidFill>
                <a:latin typeface="Times New Roman" pitchFamily="18" charset="0"/>
                <a:ea typeface="Calibri"/>
                <a:cs typeface="Times New Roman" pitchFamily="18" charset="0"/>
                <a:sym typeface="Calibri"/>
              </a:rPr>
              <a:t>(Lectures</a:t>
            </a:r>
            <a:r>
              <a:rPr lang="en-US" sz="2800" i="0" u="none" strike="noStrike" cap="none" dirty="0">
                <a:solidFill>
                  <a:schemeClr val="tx1"/>
                </a:solidFill>
                <a:latin typeface="Times New Roman" pitchFamily="18" charset="0"/>
                <a:ea typeface="Calibri"/>
                <a:cs typeface="Times New Roman" pitchFamily="18" charset="0"/>
                <a:sym typeface="Calibri"/>
              </a:rPr>
              <a:t> 29-32)</a:t>
            </a:r>
            <a:endParaRPr sz="2800" i="0" u="none" strike="noStrike" cap="none" dirty="0">
              <a:solidFill>
                <a:schemeClr val="tx1"/>
              </a:solidFill>
              <a:latin typeface="Times New Roman" pitchFamily="18" charset="0"/>
              <a:ea typeface="Calibri"/>
              <a:cs typeface="Times New Roman" pitchFamily="18" charset="0"/>
              <a:sym typeface="Calibri"/>
            </a:endParaRPr>
          </a:p>
          <a:p>
            <a:pPr marL="0" marR="0" lvl="0" indent="0" algn="ctr" rtl="0">
              <a:spcBef>
                <a:spcPts val="0"/>
              </a:spcBef>
              <a:spcAft>
                <a:spcPts val="0"/>
              </a:spcAft>
              <a:buNone/>
            </a:pPr>
            <a:endParaRPr sz="2400" b="0" i="0" u="none" strike="noStrike" cap="none" dirty="0">
              <a:solidFill>
                <a:schemeClr val="dk1"/>
              </a:solidFill>
              <a:latin typeface="Sen"/>
              <a:ea typeface="Sen"/>
              <a:cs typeface="Sen"/>
              <a:sym typeface="Sen"/>
            </a:endParaRPr>
          </a:p>
          <a:p>
            <a:pPr marL="0" marR="0" lvl="0" indent="0" algn="ctr" rtl="0">
              <a:spcBef>
                <a:spcPts val="0"/>
              </a:spcBef>
              <a:spcAft>
                <a:spcPts val="0"/>
              </a:spcAft>
              <a:buNone/>
            </a:pPr>
            <a:endParaRPr sz="2400" b="0" i="0" u="none" strike="noStrike" cap="none" dirty="0">
              <a:solidFill>
                <a:schemeClr val="dk1"/>
              </a:solidFill>
              <a:latin typeface="Sen"/>
              <a:ea typeface="Sen"/>
              <a:cs typeface="Sen"/>
              <a:sym typeface="Sen"/>
            </a:endParaRPr>
          </a:p>
          <a:p>
            <a:pPr marL="0" marR="0" lvl="0" indent="0" algn="ctr" rtl="0">
              <a:spcBef>
                <a:spcPts val="0"/>
              </a:spcBef>
              <a:spcAft>
                <a:spcPts val="0"/>
              </a:spcAft>
              <a:buNone/>
            </a:pPr>
            <a:endParaRPr sz="4000" b="1" i="0" u="none" strike="noStrike" cap="none" dirty="0">
              <a:solidFill>
                <a:srgbClr val="FF0000"/>
              </a:solidFill>
              <a:latin typeface="Calibri"/>
              <a:ea typeface="Calibri"/>
              <a:cs typeface="Calibri"/>
              <a:sym typeface="Calibri"/>
            </a:endParaRPr>
          </a:p>
          <a:p>
            <a:pPr marL="0" marR="0" lvl="0" indent="0" algn="ctr" rtl="0">
              <a:spcBef>
                <a:spcPts val="0"/>
              </a:spcBef>
              <a:spcAft>
                <a:spcPts val="0"/>
              </a:spcAft>
              <a:buNone/>
            </a:pPr>
            <a:endParaRPr sz="4000" b="1" i="0" u="none" strike="noStrike" cap="none" dirty="0">
              <a:solidFill>
                <a:schemeClr val="dk1"/>
              </a:solidFill>
              <a:latin typeface="Calibri"/>
              <a:ea typeface="Calibri"/>
              <a:cs typeface="Calibri"/>
              <a:sym typeface="Calibri"/>
            </a:endParaRPr>
          </a:p>
        </p:txBody>
      </p:sp>
      <p:sp>
        <p:nvSpPr>
          <p:cNvPr id="49" name="Google Shape;49;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4"/>
          <p:cNvSpPr txBox="1">
            <a:spLocks noGrp="1"/>
          </p:cNvSpPr>
          <p:nvPr>
            <p:ph type="title"/>
          </p:nvPr>
        </p:nvSpPr>
        <p:spPr>
          <a:xfrm>
            <a:off x="381000" y="381000"/>
            <a:ext cx="8229600" cy="514350"/>
          </a:xfrm>
          <a:prstGeom prst="rect">
            <a:avLst/>
          </a:prstGeom>
          <a:noFill/>
          <a:ln>
            <a:noFill/>
          </a:ln>
        </p:spPr>
        <p:txBody>
          <a:bodyPr spcFirstLastPara="1" wrap="square" lIns="91425" tIns="45700" rIns="91425" bIns="45700" anchor="ctr" anchorCtr="0">
            <a:noAutofit/>
          </a:bodyPr>
          <a:lstStyle/>
          <a:p>
            <a:pPr lvl="0" algn="l"/>
            <a:r>
              <a:rPr lang="en-US" sz="3200" b="1" dirty="0"/>
              <a:t>Program Control: Status Bits</a:t>
            </a:r>
            <a:endParaRPr sz="3200" b="1" dirty="0"/>
          </a:p>
        </p:txBody>
      </p:sp>
      <p:sp>
        <p:nvSpPr>
          <p:cNvPr id="70" name="Google Shape;70;p4"/>
          <p:cNvSpPr txBox="1">
            <a:spLocks noGrp="1"/>
          </p:cNvSpPr>
          <p:nvPr>
            <p:ph type="body" idx="1"/>
          </p:nvPr>
        </p:nvSpPr>
        <p:spPr>
          <a:xfrm>
            <a:off x="457200" y="957616"/>
            <a:ext cx="8419514" cy="5257800"/>
          </a:xfrm>
          <a:prstGeom prst="rect">
            <a:avLst/>
          </a:prstGeom>
          <a:noFill/>
          <a:ln>
            <a:noFill/>
          </a:ln>
        </p:spPr>
        <p:txBody>
          <a:bodyPr spcFirstLastPara="1" wrap="square" lIns="91425" tIns="45700" rIns="91425" bIns="45700" anchor="t" anchorCtr="0">
            <a:noAutofit/>
          </a:bodyPr>
          <a:lstStyle/>
          <a:p>
            <a:pPr marL="114300" indent="0">
              <a:buNone/>
            </a:pPr>
            <a:r>
              <a:rPr lang="en-US" sz="2400" dirty="0">
                <a:latin typeface="Times New Roman" panose="02020603050405020304" pitchFamily="18" charset="0"/>
                <a:cs typeface="Times New Roman" panose="02020603050405020304" pitchFamily="18" charset="0"/>
                <a:sym typeface="Times New Roman"/>
              </a:rPr>
              <a:t>The block diagram of an 8-bit ALU with a 4-bit status register shown in </a:t>
            </a:r>
            <a:r>
              <a:rPr lang="en-US" sz="2400" b="1" dirty="0">
                <a:latin typeface="Times New Roman" panose="02020603050405020304" pitchFamily="18" charset="0"/>
                <a:cs typeface="Times New Roman" panose="02020603050405020304" pitchFamily="18" charset="0"/>
                <a:sym typeface="Times New Roman"/>
              </a:rPr>
              <a:t>Fig. 1 which can be explained </a:t>
            </a:r>
            <a:r>
              <a:rPr lang="en-US" sz="2400" dirty="0">
                <a:latin typeface="Times New Roman" panose="02020603050405020304" pitchFamily="18" charset="0"/>
                <a:cs typeface="Times New Roman" panose="02020603050405020304" pitchFamily="18" charset="0"/>
                <a:sym typeface="Times New Roman"/>
              </a:rPr>
              <a:t>as follows: </a:t>
            </a:r>
          </a:p>
          <a:p>
            <a:pPr marL="114300" indent="0">
              <a:buNone/>
            </a:pPr>
            <a:endParaRPr lang="en-US" sz="2400" dirty="0">
              <a:latin typeface="Times New Roman" panose="02020603050405020304" pitchFamily="18" charset="0"/>
              <a:cs typeface="Times New Roman" panose="02020603050405020304" pitchFamily="18" charset="0"/>
              <a:sym typeface="Times New Roman"/>
            </a:endParaRPr>
          </a:p>
          <a:p>
            <a:pPr marL="114300" indent="0">
              <a:buNone/>
            </a:pPr>
            <a:r>
              <a:rPr lang="en-US" sz="2400" dirty="0">
                <a:latin typeface="Times New Roman" panose="02020603050405020304" pitchFamily="18" charset="0"/>
                <a:cs typeface="Times New Roman" panose="02020603050405020304" pitchFamily="18" charset="0"/>
                <a:sym typeface="Times New Roman"/>
              </a:rPr>
              <a:t>The four status bits are symbolized by C, S, Z, and V. The bits are set or cleared as a result of an operation performed in the ALU.</a:t>
            </a:r>
          </a:p>
          <a:p>
            <a:pPr>
              <a:buNone/>
            </a:pPr>
            <a:r>
              <a:rPr lang="en-US" sz="2400" b="1" dirty="0">
                <a:latin typeface="Times New Roman" panose="02020603050405020304" pitchFamily="18" charset="0"/>
                <a:cs typeface="Times New Roman" panose="02020603050405020304" pitchFamily="18" charset="0"/>
                <a:sym typeface="Times New Roman"/>
              </a:rPr>
              <a:t>1.   </a:t>
            </a:r>
            <a:r>
              <a:rPr lang="en-US" sz="2400" b="1" dirty="0">
                <a:solidFill>
                  <a:srgbClr val="FF0000"/>
                </a:solidFill>
                <a:latin typeface="Times New Roman" panose="02020603050405020304" pitchFamily="18" charset="0"/>
                <a:cs typeface="Times New Roman" panose="02020603050405020304" pitchFamily="18" charset="0"/>
                <a:sym typeface="Times New Roman"/>
              </a:rPr>
              <a:t>Bit C (carry) </a:t>
            </a:r>
            <a:r>
              <a:rPr lang="en-US" sz="2400" dirty="0">
                <a:latin typeface="Times New Roman" panose="02020603050405020304" pitchFamily="18" charset="0"/>
                <a:cs typeface="Times New Roman" panose="02020603050405020304" pitchFamily="18" charset="0"/>
                <a:sym typeface="Times New Roman"/>
              </a:rPr>
              <a:t>is set to 1 if the end carry C8 is 1. It is cleared to 0 if the carry is 0.</a:t>
            </a:r>
          </a:p>
          <a:p>
            <a:pPr>
              <a:buNone/>
            </a:pPr>
            <a:r>
              <a:rPr lang="en-US" sz="2400" b="1" dirty="0">
                <a:latin typeface="Times New Roman" panose="02020603050405020304" pitchFamily="18" charset="0"/>
                <a:cs typeface="Times New Roman" panose="02020603050405020304" pitchFamily="18" charset="0"/>
                <a:sym typeface="Times New Roman"/>
              </a:rPr>
              <a:t>2.   </a:t>
            </a:r>
            <a:r>
              <a:rPr lang="en-US" sz="2400" b="1" dirty="0">
                <a:solidFill>
                  <a:srgbClr val="FF0000"/>
                </a:solidFill>
                <a:latin typeface="Times New Roman" panose="02020603050405020304" pitchFamily="18" charset="0"/>
                <a:cs typeface="Times New Roman" panose="02020603050405020304" pitchFamily="18" charset="0"/>
                <a:sym typeface="Times New Roman"/>
              </a:rPr>
              <a:t>Bit S (sign) </a:t>
            </a:r>
            <a:r>
              <a:rPr lang="en-US" sz="2400" dirty="0">
                <a:latin typeface="Times New Roman" panose="02020603050405020304" pitchFamily="18" charset="0"/>
                <a:cs typeface="Times New Roman" panose="02020603050405020304" pitchFamily="18" charset="0"/>
                <a:sym typeface="Times New Roman"/>
              </a:rPr>
              <a:t>is set to 1 if the highest-order bit F, is 1. It is set to 0 if the bit is 0.</a:t>
            </a:r>
          </a:p>
          <a:p>
            <a:pPr>
              <a:buNone/>
            </a:pPr>
            <a:r>
              <a:rPr lang="en-US" sz="2400" b="1" dirty="0">
                <a:latin typeface="Times New Roman" panose="02020603050405020304" pitchFamily="18" charset="0"/>
                <a:cs typeface="Times New Roman" panose="02020603050405020304" pitchFamily="18" charset="0"/>
                <a:sym typeface="Times New Roman"/>
              </a:rPr>
              <a:t>3.   </a:t>
            </a:r>
            <a:r>
              <a:rPr lang="en-US" sz="2400" b="1" dirty="0">
                <a:solidFill>
                  <a:srgbClr val="FF0000"/>
                </a:solidFill>
                <a:latin typeface="Times New Roman" panose="02020603050405020304" pitchFamily="18" charset="0"/>
                <a:cs typeface="Times New Roman" panose="02020603050405020304" pitchFamily="18" charset="0"/>
                <a:sym typeface="Times New Roman"/>
              </a:rPr>
              <a:t>Bit Z (zero) </a:t>
            </a:r>
            <a:r>
              <a:rPr lang="en-US" sz="2400" dirty="0">
                <a:latin typeface="Times New Roman" panose="02020603050405020304" pitchFamily="18" charset="0"/>
                <a:cs typeface="Times New Roman" panose="02020603050405020304" pitchFamily="18" charset="0"/>
                <a:sym typeface="Times New Roman"/>
              </a:rPr>
              <a:t>is set to 1 if the output of the ALU contains all O's. It is cleared to 0 otherwise. </a:t>
            </a:r>
          </a:p>
          <a:p>
            <a:pPr>
              <a:buNone/>
            </a:pPr>
            <a:r>
              <a:rPr lang="en-US" sz="2400" dirty="0">
                <a:latin typeface="Times New Roman" panose="02020603050405020304" pitchFamily="18" charset="0"/>
                <a:cs typeface="Times New Roman" panose="02020603050405020304" pitchFamily="18" charset="0"/>
                <a:sym typeface="Times New Roman"/>
              </a:rPr>
              <a:t>	In other words, Z = 1 if the output is zero and Z = 0 if the output is not zero.</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4"/>
          <p:cNvSpPr txBox="1">
            <a:spLocks noGrp="1"/>
          </p:cNvSpPr>
          <p:nvPr>
            <p:ph type="title"/>
          </p:nvPr>
        </p:nvSpPr>
        <p:spPr>
          <a:xfrm>
            <a:off x="381000" y="381000"/>
            <a:ext cx="8229600" cy="514350"/>
          </a:xfrm>
          <a:prstGeom prst="rect">
            <a:avLst/>
          </a:prstGeom>
          <a:noFill/>
          <a:ln>
            <a:noFill/>
          </a:ln>
        </p:spPr>
        <p:txBody>
          <a:bodyPr spcFirstLastPara="1" wrap="square" lIns="91425" tIns="45700" rIns="91425" bIns="45700" anchor="ctr" anchorCtr="0">
            <a:noAutofit/>
          </a:bodyPr>
          <a:lstStyle/>
          <a:p>
            <a:pPr lvl="0" algn="l"/>
            <a:r>
              <a:rPr lang="en-US" sz="3200" b="1" dirty="0"/>
              <a:t>Program Control: Status Bits</a:t>
            </a:r>
            <a:endParaRPr sz="3200" b="1" dirty="0"/>
          </a:p>
        </p:txBody>
      </p:sp>
      <p:sp>
        <p:nvSpPr>
          <p:cNvPr id="70" name="Google Shape;70;p4"/>
          <p:cNvSpPr txBox="1">
            <a:spLocks noGrp="1"/>
          </p:cNvSpPr>
          <p:nvPr>
            <p:ph type="body" idx="1"/>
          </p:nvPr>
        </p:nvSpPr>
        <p:spPr>
          <a:xfrm>
            <a:off x="457200" y="1139482"/>
            <a:ext cx="8335108" cy="5075933"/>
          </a:xfrm>
          <a:prstGeom prst="rect">
            <a:avLst/>
          </a:prstGeom>
          <a:noFill/>
          <a:ln>
            <a:noFill/>
          </a:ln>
        </p:spPr>
        <p:txBody>
          <a:bodyPr spcFirstLastPara="1" wrap="square" lIns="91425" tIns="45700" rIns="91425" bIns="45700" anchor="t" anchorCtr="0">
            <a:noAutofit/>
          </a:bodyPr>
          <a:lstStyle/>
          <a:p>
            <a:pPr algn="just">
              <a:buNone/>
            </a:pPr>
            <a:r>
              <a:rPr lang="en-US" sz="2400" b="1" dirty="0">
                <a:latin typeface="Times New Roman" panose="02020603050405020304" pitchFamily="18" charset="0"/>
                <a:cs typeface="Times New Roman" panose="02020603050405020304" pitchFamily="18" charset="0"/>
                <a:sym typeface="Times New Roman"/>
              </a:rPr>
              <a:t>4.  </a:t>
            </a:r>
            <a:r>
              <a:rPr lang="en-US" sz="2400" b="1" dirty="0">
                <a:solidFill>
                  <a:srgbClr val="FF0000"/>
                </a:solidFill>
                <a:latin typeface="Times New Roman" panose="02020603050405020304" pitchFamily="18" charset="0"/>
                <a:cs typeface="Times New Roman" panose="02020603050405020304" pitchFamily="18" charset="0"/>
                <a:sym typeface="Times New Roman"/>
              </a:rPr>
              <a:t>Bit V (overflow) </a:t>
            </a:r>
            <a:r>
              <a:rPr lang="en-US" sz="2400" dirty="0">
                <a:latin typeface="Times New Roman" panose="02020603050405020304" pitchFamily="18" charset="0"/>
                <a:cs typeface="Times New Roman" panose="02020603050405020304" pitchFamily="18" charset="0"/>
                <a:sym typeface="Times New Roman"/>
              </a:rPr>
              <a:t>is set to 1 if the exclusive-OR of the last two carries is equal to 1, and cleared to 0 otherwise. This is the condition for an overflow when negative numbers are in 2's complement.</a:t>
            </a:r>
          </a:p>
          <a:p>
            <a:pPr algn="just"/>
            <a:r>
              <a:rPr lang="en-US" sz="2400" dirty="0">
                <a:latin typeface="Times New Roman" panose="02020603050405020304" pitchFamily="18" charset="0"/>
                <a:cs typeface="Times New Roman" panose="02020603050405020304" pitchFamily="18" charset="0"/>
                <a:sym typeface="Times New Roman"/>
              </a:rPr>
              <a:t>For the 8-bit ALU, V = 1 if the output is greater than + 127 or less than - 128.</a:t>
            </a:r>
          </a:p>
          <a:p>
            <a:pPr algn="just"/>
            <a:endParaRPr lang="en-US" sz="2400" dirty="0">
              <a:latin typeface="Times New Roman" panose="02020603050405020304" pitchFamily="18" charset="0"/>
              <a:cs typeface="Times New Roman" panose="02020603050405020304" pitchFamily="18" charset="0"/>
              <a:sym typeface="Times New Roman"/>
            </a:endParaRPr>
          </a:p>
          <a:p>
            <a:pPr algn="just"/>
            <a:r>
              <a:rPr lang="en-US" sz="2400" dirty="0">
                <a:latin typeface="Times New Roman" panose="02020603050405020304" pitchFamily="18" charset="0"/>
                <a:cs typeface="Times New Roman" panose="02020603050405020304" pitchFamily="18" charset="0"/>
                <a:sym typeface="Times New Roman"/>
              </a:rPr>
              <a:t>The status bits can be checked after an ALU operation to determine certain relationships that exist between the values of A and B . If bit V is set after the addition of two signed numbers, it indicates an overflow condition. If Z is set after an exclusive-OR operation, it indicates that A = B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6">
          <a:extLst>
            <a:ext uri="{FF2B5EF4-FFF2-40B4-BE49-F238E27FC236}">
              <a16:creationId xmlns:a16="http://schemas.microsoft.com/office/drawing/2014/main" xmlns="" id="{1DF59168-BF91-2264-B78E-80486410FF3E}"/>
            </a:ext>
          </a:extLst>
        </p:cNvPr>
        <p:cNvGrpSpPr/>
        <p:nvPr/>
      </p:nvGrpSpPr>
      <p:grpSpPr>
        <a:xfrm>
          <a:off x="0" y="0"/>
          <a:ext cx="0" cy="0"/>
          <a:chOff x="0" y="0"/>
          <a:chExt cx="0" cy="0"/>
        </a:xfrm>
      </p:grpSpPr>
      <p:sp>
        <p:nvSpPr>
          <p:cNvPr id="47" name="Google Shape;47;p1">
            <a:extLst>
              <a:ext uri="{FF2B5EF4-FFF2-40B4-BE49-F238E27FC236}">
                <a16:creationId xmlns:a16="http://schemas.microsoft.com/office/drawing/2014/main" xmlns="" id="{5C0C1535-DA82-C956-6101-33E1D1415C0A}"/>
              </a:ext>
            </a:extLst>
          </p:cNvPr>
          <p:cNvSpPr txBox="1"/>
          <p:nvPr/>
        </p:nvSpPr>
        <p:spPr>
          <a:xfrm>
            <a:off x="520504" y="1209822"/>
            <a:ext cx="8074855" cy="4346917"/>
          </a:xfrm>
          <a:prstGeom prst="rect">
            <a:avLst/>
          </a:prstGeom>
          <a:noFill/>
          <a:ln>
            <a:noFill/>
          </a:ln>
        </p:spPr>
        <p:txBody>
          <a:bodyPr spcFirstLastPara="1" wrap="square" lIns="91425" tIns="33100" rIns="91425" bIns="45700" anchor="ctr" anchorCtr="0">
            <a:noAutofit/>
          </a:bodyPr>
          <a:lstStyle/>
          <a:p>
            <a:pPr lvl="0" algn="ctr"/>
            <a:endParaRPr lang="en-US" sz="3200" b="1" i="0" u="none" strike="noStrike" cap="none" dirty="0">
              <a:solidFill>
                <a:schemeClr val="tx1"/>
              </a:solidFill>
              <a:latin typeface="Times New Roman" pitchFamily="18" charset="0"/>
              <a:cs typeface="Times New Roman" pitchFamily="18" charset="0"/>
              <a:sym typeface="Arial"/>
            </a:endParaRPr>
          </a:p>
          <a:p>
            <a:pPr lvl="0" algn="ctr"/>
            <a:endParaRPr lang="en-US" sz="3200" b="1" i="0" u="none" strike="noStrike" cap="none" dirty="0">
              <a:solidFill>
                <a:srgbClr val="FF0000"/>
              </a:solidFill>
              <a:latin typeface="Times New Roman" pitchFamily="18" charset="0"/>
              <a:cs typeface="Times New Roman" pitchFamily="18" charset="0"/>
              <a:sym typeface="Arial"/>
            </a:endParaRPr>
          </a:p>
          <a:p>
            <a:pPr lvl="0" algn="ctr"/>
            <a:endParaRPr lang="en-US" sz="3200" b="1" dirty="0">
              <a:solidFill>
                <a:srgbClr val="FF0000"/>
              </a:solidFill>
              <a:latin typeface="Times New Roman" pitchFamily="18" charset="0"/>
              <a:cs typeface="Times New Roman" pitchFamily="18" charset="0"/>
            </a:endParaRPr>
          </a:p>
          <a:p>
            <a:pPr lvl="0" algn="ctr"/>
            <a:endParaRPr lang="en-US" sz="3200" b="1" i="0" u="none" strike="noStrike" cap="none" dirty="0">
              <a:solidFill>
                <a:srgbClr val="FF0000"/>
              </a:solidFill>
              <a:latin typeface="Times New Roman" pitchFamily="18" charset="0"/>
              <a:cs typeface="Times New Roman" pitchFamily="18" charset="0"/>
              <a:sym typeface="Arial"/>
            </a:endParaRPr>
          </a:p>
          <a:p>
            <a:pPr lvl="0" algn="ctr"/>
            <a:r>
              <a:rPr lang="en-US" sz="3200" b="1" i="0" u="none" strike="noStrike" cap="none" dirty="0">
                <a:solidFill>
                  <a:srgbClr val="FF0000"/>
                </a:solidFill>
                <a:latin typeface="Times New Roman" pitchFamily="18" charset="0"/>
                <a:cs typeface="Times New Roman" pitchFamily="18" charset="0"/>
                <a:sym typeface="Arial"/>
              </a:rPr>
              <a:t>Conditional Branch Instruction </a:t>
            </a:r>
          </a:p>
          <a:p>
            <a:pPr marL="0" marR="0" lvl="0" indent="0" algn="ctr" rtl="0">
              <a:spcBef>
                <a:spcPts val="0"/>
              </a:spcBef>
              <a:spcAft>
                <a:spcPts val="0"/>
              </a:spcAft>
              <a:buNone/>
            </a:pPr>
            <a:endParaRPr sz="2400" b="0" i="0" u="none" strike="noStrike" cap="none" dirty="0">
              <a:solidFill>
                <a:schemeClr val="dk1"/>
              </a:solidFill>
              <a:latin typeface="Sen"/>
              <a:ea typeface="Sen"/>
              <a:cs typeface="Sen"/>
              <a:sym typeface="Sen"/>
            </a:endParaRPr>
          </a:p>
          <a:p>
            <a:pPr marL="0" marR="0" lvl="0" indent="0" algn="ctr" rtl="0">
              <a:spcBef>
                <a:spcPts val="0"/>
              </a:spcBef>
              <a:spcAft>
                <a:spcPts val="0"/>
              </a:spcAft>
              <a:buNone/>
            </a:pPr>
            <a:endParaRPr sz="4000" b="1" i="0" u="none" strike="noStrike" cap="none" dirty="0">
              <a:solidFill>
                <a:srgbClr val="FF0000"/>
              </a:solidFill>
              <a:latin typeface="Calibri"/>
              <a:ea typeface="Calibri"/>
              <a:cs typeface="Calibri"/>
              <a:sym typeface="Calibri"/>
            </a:endParaRPr>
          </a:p>
          <a:p>
            <a:pPr marL="0" marR="0" lvl="0" indent="0" algn="ctr" rtl="0">
              <a:spcBef>
                <a:spcPts val="0"/>
              </a:spcBef>
              <a:spcAft>
                <a:spcPts val="0"/>
              </a:spcAft>
              <a:buNone/>
            </a:pPr>
            <a:endParaRPr sz="4000" b="1" i="0" u="none" strike="noStrike" cap="none" dirty="0">
              <a:solidFill>
                <a:schemeClr val="dk1"/>
              </a:solidFill>
              <a:latin typeface="Calibri"/>
              <a:ea typeface="Calibri"/>
              <a:cs typeface="Calibri"/>
              <a:sym typeface="Calibri"/>
            </a:endParaRPr>
          </a:p>
        </p:txBody>
      </p:sp>
      <p:sp>
        <p:nvSpPr>
          <p:cNvPr id="49" name="Google Shape;49;p1">
            <a:extLst>
              <a:ext uri="{FF2B5EF4-FFF2-40B4-BE49-F238E27FC236}">
                <a16:creationId xmlns:a16="http://schemas.microsoft.com/office/drawing/2014/main" xmlns="" id="{DC91EDEC-8C21-50BB-6705-8F2E4FAE8F03}"/>
              </a:ext>
            </a:extLst>
          </p:cNvPr>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12</a:t>
            </a:fld>
            <a:endParaRPr/>
          </a:p>
        </p:txBody>
      </p:sp>
    </p:spTree>
    <p:extLst>
      <p:ext uri="{BB962C8B-B14F-4D97-AF65-F5344CB8AC3E}">
        <p14:creationId xmlns:p14="http://schemas.microsoft.com/office/powerpoint/2010/main" val="34725730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5"/>
          <p:cNvSpPr txBox="1">
            <a:spLocks noGrp="1"/>
          </p:cNvSpPr>
          <p:nvPr>
            <p:ph type="title"/>
          </p:nvPr>
        </p:nvSpPr>
        <p:spPr>
          <a:xfrm>
            <a:off x="0" y="1"/>
            <a:ext cx="6305265" cy="868054"/>
          </a:xfrm>
          <a:prstGeom prst="rect">
            <a:avLst/>
          </a:prstGeom>
          <a:noFill/>
          <a:ln>
            <a:noFill/>
          </a:ln>
        </p:spPr>
        <p:txBody>
          <a:bodyPr spcFirstLastPara="1" wrap="square" lIns="91425" tIns="45700" rIns="91425" bIns="45700" anchor="ctr" anchorCtr="0">
            <a:noAutofit/>
          </a:bodyPr>
          <a:lstStyle/>
          <a:p>
            <a:r>
              <a:rPr lang="en-US" sz="2800" b="1" dirty="0"/>
              <a:t>Program Control: </a:t>
            </a:r>
            <a:br>
              <a:rPr lang="en-US" sz="2800" b="1" dirty="0"/>
            </a:br>
            <a:r>
              <a:rPr lang="en-US" b="1" dirty="0"/>
              <a:t>Conditional Branch Instruction</a:t>
            </a:r>
          </a:p>
        </p:txBody>
      </p:sp>
      <p:sp>
        <p:nvSpPr>
          <p:cNvPr id="76" name="Google Shape;76;p5"/>
          <p:cNvSpPr txBox="1">
            <a:spLocks noGrp="1"/>
          </p:cNvSpPr>
          <p:nvPr>
            <p:ph type="body" idx="1"/>
          </p:nvPr>
        </p:nvSpPr>
        <p:spPr>
          <a:xfrm>
            <a:off x="196948" y="1390364"/>
            <a:ext cx="8693833" cy="5221458"/>
          </a:xfrm>
          <a:prstGeom prst="rect">
            <a:avLst/>
          </a:prstGeom>
          <a:noFill/>
          <a:ln>
            <a:noFill/>
          </a:ln>
        </p:spPr>
        <p:txBody>
          <a:bodyPr spcFirstLastPara="1" wrap="square" lIns="91425" tIns="45700" rIns="91425" bIns="45700" anchor="t" anchorCtr="0">
            <a:noAutofit/>
          </a:bodyPr>
          <a:lstStyle/>
          <a:p>
            <a:pPr algn="just">
              <a:buNone/>
            </a:pPr>
            <a:r>
              <a:rPr lang="en-US" sz="2400" dirty="0">
                <a:latin typeface="Times New Roman" panose="02020603050405020304" pitchFamily="18" charset="0"/>
                <a:cs typeface="Times New Roman" panose="02020603050405020304" pitchFamily="18" charset="0"/>
              </a:rPr>
              <a:t>	In Conditional branch instructions, each </a:t>
            </a:r>
            <a:r>
              <a:rPr lang="en-US" sz="2400" b="1" dirty="0">
                <a:latin typeface="Times New Roman" panose="02020603050405020304" pitchFamily="18" charset="0"/>
                <a:cs typeface="Times New Roman" panose="02020603050405020304" pitchFamily="18" charset="0"/>
              </a:rPr>
              <a:t>mnemonic</a:t>
            </a:r>
            <a:r>
              <a:rPr lang="en-US" sz="2400" dirty="0">
                <a:latin typeface="Times New Roman" panose="02020603050405020304" pitchFamily="18" charset="0"/>
                <a:cs typeface="Times New Roman" panose="02020603050405020304" pitchFamily="18" charset="0"/>
              </a:rPr>
              <a:t> is constructed with the </a:t>
            </a:r>
            <a:r>
              <a:rPr lang="en-US" sz="2400" b="1" dirty="0">
                <a:latin typeface="Times New Roman" panose="02020603050405020304" pitchFamily="18" charset="0"/>
                <a:cs typeface="Times New Roman" panose="02020603050405020304" pitchFamily="18" charset="0"/>
              </a:rPr>
              <a:t>letter </a:t>
            </a:r>
            <a:r>
              <a:rPr lang="en-US" sz="2400" b="1" dirty="0">
                <a:solidFill>
                  <a:srgbClr val="FF0000"/>
                </a:solidFill>
                <a:latin typeface="Times New Roman" panose="02020603050405020304" pitchFamily="18" charset="0"/>
                <a:cs typeface="Times New Roman" panose="02020603050405020304" pitchFamily="18" charset="0"/>
              </a:rPr>
              <a:t>B </a:t>
            </a:r>
            <a:r>
              <a:rPr lang="en-US" sz="2400" dirty="0">
                <a:latin typeface="Times New Roman" panose="02020603050405020304" pitchFamily="18" charset="0"/>
                <a:cs typeface="Times New Roman" panose="02020603050405020304" pitchFamily="18" charset="0"/>
              </a:rPr>
              <a:t>(for </a:t>
            </a:r>
            <a:r>
              <a:rPr lang="en-US" sz="2400" b="1" dirty="0">
                <a:latin typeface="Times New Roman" panose="02020603050405020304" pitchFamily="18" charset="0"/>
                <a:cs typeface="Times New Roman" panose="02020603050405020304" pitchFamily="18" charset="0"/>
              </a:rPr>
              <a:t>branch</a:t>
            </a:r>
            <a:r>
              <a:rPr lang="en-US" sz="2400" dirty="0">
                <a:latin typeface="Times New Roman" panose="02020603050405020304" pitchFamily="18" charset="0"/>
                <a:cs typeface="Times New Roman" panose="02020603050405020304" pitchFamily="18" charset="0"/>
              </a:rPr>
              <a:t>) and an abbreviation of the condition name. When the opposite condition state is used, the letter N (for no) is inserted to define the 0 state. Thus </a:t>
            </a:r>
            <a:r>
              <a:rPr lang="en-US" sz="2400" b="1" dirty="0">
                <a:solidFill>
                  <a:srgbClr val="FF0000"/>
                </a:solidFill>
                <a:latin typeface="Times New Roman" panose="02020603050405020304" pitchFamily="18" charset="0"/>
                <a:cs typeface="Times New Roman" panose="02020603050405020304" pitchFamily="18" charset="0"/>
              </a:rPr>
              <a:t>BC</a:t>
            </a:r>
            <a:r>
              <a:rPr lang="en-US" sz="2400" dirty="0">
                <a:latin typeface="Times New Roman" panose="02020603050405020304" pitchFamily="18" charset="0"/>
                <a:cs typeface="Times New Roman" panose="02020603050405020304" pitchFamily="18" charset="0"/>
              </a:rPr>
              <a:t> is </a:t>
            </a:r>
            <a:r>
              <a:rPr lang="en-US" sz="2400" b="1" dirty="0">
                <a:solidFill>
                  <a:srgbClr val="FF0000"/>
                </a:solidFill>
                <a:latin typeface="Times New Roman" panose="02020603050405020304" pitchFamily="18" charset="0"/>
                <a:cs typeface="Times New Roman" panose="02020603050405020304" pitchFamily="18" charset="0"/>
              </a:rPr>
              <a:t>Branch on Carry</a:t>
            </a:r>
            <a:r>
              <a:rPr lang="en-US" sz="2400" dirty="0">
                <a:latin typeface="Times New Roman" panose="02020603050405020304" pitchFamily="18" charset="0"/>
                <a:cs typeface="Times New Roman" panose="02020603050405020304" pitchFamily="18" charset="0"/>
              </a:rPr>
              <a:t>, and </a:t>
            </a:r>
            <a:r>
              <a:rPr lang="en-US" sz="2400" b="1" dirty="0">
                <a:solidFill>
                  <a:srgbClr val="FF0000"/>
                </a:solidFill>
                <a:latin typeface="Times New Roman" panose="02020603050405020304" pitchFamily="18" charset="0"/>
                <a:cs typeface="Times New Roman" panose="02020603050405020304" pitchFamily="18" charset="0"/>
              </a:rPr>
              <a:t>BNC</a:t>
            </a:r>
            <a:r>
              <a:rPr lang="en-US" sz="2400" dirty="0">
                <a:solidFill>
                  <a:srgbClr val="FF0000"/>
                </a:solidFill>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is </a:t>
            </a:r>
            <a:r>
              <a:rPr lang="en-US" sz="2400" b="1" dirty="0">
                <a:solidFill>
                  <a:srgbClr val="FF0000"/>
                </a:solidFill>
                <a:latin typeface="Times New Roman" panose="02020603050405020304" pitchFamily="18" charset="0"/>
                <a:cs typeface="Times New Roman" panose="02020603050405020304" pitchFamily="18" charset="0"/>
              </a:rPr>
              <a:t>Branch on No Carry</a:t>
            </a:r>
            <a:r>
              <a:rPr lang="en-US" sz="2400" dirty="0">
                <a:latin typeface="Times New Roman" panose="02020603050405020304" pitchFamily="18" charset="0"/>
                <a:cs typeface="Times New Roman" panose="02020603050405020304" pitchFamily="18" charset="0"/>
              </a:rPr>
              <a:t>.</a:t>
            </a:r>
          </a:p>
          <a:p>
            <a:pPr algn="just"/>
            <a:r>
              <a:rPr lang="en-US" sz="2400" dirty="0">
                <a:latin typeface="Times New Roman" panose="02020603050405020304" pitchFamily="18" charset="0"/>
                <a:cs typeface="Times New Roman" panose="02020603050405020304" pitchFamily="18" charset="0"/>
              </a:rPr>
              <a:t>If the stated condition is true, program control is transferred to the address specified by the instruction. If not, control continues with the instruction that follows. </a:t>
            </a:r>
          </a:p>
          <a:p>
            <a:pPr algn="just"/>
            <a:r>
              <a:rPr lang="en-US" sz="2400" dirty="0">
                <a:latin typeface="Times New Roman" panose="02020603050405020304" pitchFamily="18" charset="0"/>
                <a:cs typeface="Times New Roman" panose="02020603050405020304" pitchFamily="18" charset="0"/>
              </a:rPr>
              <a:t>The conditional instructions can be associated also with the jump, skip, call, or return type of program control instructions.</a:t>
            </a:r>
          </a:p>
          <a:p>
            <a:pPr algn="just"/>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62778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5"/>
          <p:cNvSpPr txBox="1">
            <a:spLocks noGrp="1"/>
          </p:cNvSpPr>
          <p:nvPr>
            <p:ph type="title"/>
          </p:nvPr>
        </p:nvSpPr>
        <p:spPr>
          <a:xfrm>
            <a:off x="-40944" y="-68239"/>
            <a:ext cx="6687403" cy="868054"/>
          </a:xfrm>
          <a:prstGeom prst="rect">
            <a:avLst/>
          </a:prstGeom>
          <a:noFill/>
          <a:ln>
            <a:noFill/>
          </a:ln>
        </p:spPr>
        <p:txBody>
          <a:bodyPr spcFirstLastPara="1" wrap="square" lIns="91425" tIns="45700" rIns="91425" bIns="45700" anchor="ctr" anchorCtr="0">
            <a:noAutofit/>
          </a:bodyPr>
          <a:lstStyle/>
          <a:p>
            <a:r>
              <a:rPr lang="en-US" b="1" dirty="0"/>
              <a:t>Conditional Branch Instruction||Table 2</a:t>
            </a:r>
          </a:p>
        </p:txBody>
      </p:sp>
      <p:pic>
        <p:nvPicPr>
          <p:cNvPr id="1026" name="Picture 2"/>
          <p:cNvPicPr>
            <a:picLocks noChangeAspect="1" noChangeArrowheads="1"/>
          </p:cNvPicPr>
          <p:nvPr/>
        </p:nvPicPr>
        <p:blipFill>
          <a:blip r:embed="rId3"/>
          <a:srcRect/>
          <a:stretch>
            <a:fillRect/>
          </a:stretch>
        </p:blipFill>
        <p:spPr bwMode="auto">
          <a:xfrm>
            <a:off x="886265" y="1280160"/>
            <a:ext cx="7315200" cy="5404486"/>
          </a:xfrm>
          <a:prstGeom prst="rect">
            <a:avLst/>
          </a:prstGeom>
          <a:noFill/>
          <a:ln w="9525">
            <a:noFill/>
            <a:miter lim="800000"/>
            <a:headEnd/>
            <a:tailEnd/>
          </a:ln>
          <a:effectLst/>
        </p:spPr>
      </p:pic>
      <p:sp>
        <p:nvSpPr>
          <p:cNvPr id="5" name="Google Shape;76;p5"/>
          <p:cNvSpPr txBox="1">
            <a:spLocks noGrp="1"/>
          </p:cNvSpPr>
          <p:nvPr>
            <p:ph type="body" idx="1"/>
          </p:nvPr>
        </p:nvSpPr>
        <p:spPr>
          <a:xfrm>
            <a:off x="1941365" y="829994"/>
            <a:ext cx="5317588" cy="407963"/>
          </a:xfrm>
          <a:prstGeom prst="rect">
            <a:avLst/>
          </a:prstGeom>
          <a:noFill/>
          <a:ln>
            <a:noFill/>
          </a:ln>
        </p:spPr>
        <p:txBody>
          <a:bodyPr spcFirstLastPara="1" wrap="square" lIns="91425" tIns="45700" rIns="91425" bIns="45700" anchor="t" anchorCtr="0">
            <a:noAutofit/>
          </a:bodyPr>
          <a:lstStyle/>
          <a:p>
            <a:pPr algn="ctr">
              <a:buNone/>
            </a:pPr>
            <a:r>
              <a:rPr lang="en-US" sz="2200" b="1" dirty="0">
                <a:solidFill>
                  <a:srgbClr val="FF0000"/>
                </a:solidFill>
                <a:latin typeface="Times New Roman" panose="02020603050405020304" pitchFamily="18" charset="0"/>
                <a:cs typeface="Times New Roman" panose="02020603050405020304" pitchFamily="18" charset="0"/>
              </a:rPr>
              <a:t>Table2: Conditional Branch Instructions</a:t>
            </a:r>
            <a:endParaRPr lang="en-US" sz="2200" b="1" dirty="0">
              <a:solidFill>
                <a:srgbClr val="FF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5"/>
          <p:cNvSpPr txBox="1">
            <a:spLocks noGrp="1"/>
          </p:cNvSpPr>
          <p:nvPr>
            <p:ph type="title"/>
          </p:nvPr>
        </p:nvSpPr>
        <p:spPr>
          <a:xfrm>
            <a:off x="326408" y="286603"/>
            <a:ext cx="6229137" cy="581451"/>
          </a:xfrm>
          <a:prstGeom prst="rect">
            <a:avLst/>
          </a:prstGeom>
          <a:noFill/>
          <a:ln>
            <a:noFill/>
          </a:ln>
        </p:spPr>
        <p:txBody>
          <a:bodyPr spcFirstLastPara="1" wrap="square" lIns="91425" tIns="45700" rIns="91425" bIns="45700" anchor="ctr" anchorCtr="0">
            <a:noAutofit/>
          </a:bodyPr>
          <a:lstStyle/>
          <a:p>
            <a:pPr algn="l"/>
            <a:r>
              <a:rPr lang="en-US" b="1" dirty="0"/>
              <a:t>Conditional Branch Instruction (Cont.)</a:t>
            </a:r>
          </a:p>
        </p:txBody>
      </p:sp>
      <p:sp>
        <p:nvSpPr>
          <p:cNvPr id="76" name="Google Shape;76;p5"/>
          <p:cNvSpPr txBox="1">
            <a:spLocks noGrp="1"/>
          </p:cNvSpPr>
          <p:nvPr>
            <p:ph type="body" idx="1"/>
          </p:nvPr>
        </p:nvSpPr>
        <p:spPr>
          <a:xfrm>
            <a:off x="253218" y="1066799"/>
            <a:ext cx="8609428" cy="5474677"/>
          </a:xfrm>
          <a:prstGeom prst="rect">
            <a:avLst/>
          </a:prstGeom>
          <a:noFill/>
          <a:ln>
            <a:noFill/>
          </a:ln>
        </p:spPr>
        <p:txBody>
          <a:bodyPr spcFirstLastPara="1" wrap="square" lIns="91425" tIns="45700" rIns="91425" bIns="45700" anchor="t" anchorCtr="0">
            <a:noAutofit/>
          </a:bodyPr>
          <a:lstStyle/>
          <a:p>
            <a:pPr algn="just"/>
            <a:r>
              <a:rPr lang="en-US" sz="2400" dirty="0">
                <a:latin typeface="Times New Roman" panose="02020603050405020304" pitchFamily="18" charset="0"/>
                <a:cs typeface="Times New Roman" panose="02020603050405020304" pitchFamily="18" charset="0"/>
              </a:rPr>
              <a:t>The zero status bit checks if the result of the ALU is zero or not.</a:t>
            </a:r>
          </a:p>
          <a:p>
            <a:pPr algn="just"/>
            <a:r>
              <a:rPr lang="en-US" sz="2400" dirty="0">
                <a:latin typeface="Times New Roman" panose="02020603050405020304" pitchFamily="18" charset="0"/>
                <a:cs typeface="Times New Roman" panose="02020603050405020304" pitchFamily="18" charset="0"/>
              </a:rPr>
              <a:t> The carry bit checks if the most significant bit position of the ALU has a carryout. It is also used with rotate instruction to check whether or not the bit is shifted from the end position of a register into a carry position.</a:t>
            </a:r>
          </a:p>
          <a:p>
            <a:r>
              <a:rPr lang="en-US" sz="2400" dirty="0">
                <a:latin typeface="Times New Roman" panose="02020603050405020304" pitchFamily="18" charset="0"/>
                <a:cs typeface="Times New Roman" panose="02020603050405020304" pitchFamily="18" charset="0"/>
              </a:rPr>
              <a:t>The sign bit indicates the state of the most significant bit of the output from the ALU (S = 0 denotes positive sign and S = 1 denotes negative sign). </a:t>
            </a:r>
          </a:p>
          <a:p>
            <a:r>
              <a:rPr lang="en-US" sz="2400" dirty="0">
                <a:latin typeface="Times New Roman" panose="02020603050405020304" pitchFamily="18" charset="0"/>
                <a:cs typeface="Times New Roman" panose="02020603050405020304" pitchFamily="18" charset="0"/>
              </a:rPr>
              <a:t>The branch if plus and branch if minus is used to check whether the value of the most significant bit represents a sign or not.</a:t>
            </a:r>
          </a:p>
          <a:p>
            <a:r>
              <a:rPr lang="en-US" sz="2400" dirty="0">
                <a:latin typeface="Times New Roman" panose="02020603050405020304" pitchFamily="18" charset="0"/>
                <a:cs typeface="Times New Roman" panose="02020603050405020304" pitchFamily="18" charset="0"/>
              </a:rPr>
              <a:t> The overflow and underflow instructions are used in conjunction with arithmetic operations performed on signed numbers.</a:t>
            </a:r>
          </a:p>
          <a:p>
            <a:pPr algn="just"/>
            <a:endParaRPr lang="en-US" sz="2400" dirty="0">
              <a:latin typeface="Times New Roman" panose="02020603050405020304" pitchFamily="18" charset="0"/>
              <a:cs typeface="Times New Roman" panose="02020603050405020304" pitchFamily="18" charset="0"/>
            </a:endParaRPr>
          </a:p>
          <a:p>
            <a:pPr marL="0" indent="0">
              <a:spcBef>
                <a:spcPts val="0"/>
              </a:spcBef>
              <a:buSzPts val="3200"/>
              <a:buNone/>
            </a:pPr>
            <a:endParaRPr sz="2400" dirty="0"/>
          </a:p>
        </p:txBody>
      </p:sp>
    </p:spTree>
    <p:extLst>
      <p:ext uri="{BB962C8B-B14F-4D97-AF65-F5344CB8AC3E}">
        <p14:creationId xmlns:p14="http://schemas.microsoft.com/office/powerpoint/2010/main" val="41093017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5"/>
          <p:cNvSpPr txBox="1">
            <a:spLocks noGrp="1"/>
          </p:cNvSpPr>
          <p:nvPr>
            <p:ph type="title"/>
          </p:nvPr>
        </p:nvSpPr>
        <p:spPr>
          <a:xfrm>
            <a:off x="326408" y="286603"/>
            <a:ext cx="6229137" cy="581451"/>
          </a:xfrm>
          <a:prstGeom prst="rect">
            <a:avLst/>
          </a:prstGeom>
          <a:noFill/>
          <a:ln>
            <a:noFill/>
          </a:ln>
        </p:spPr>
        <p:txBody>
          <a:bodyPr spcFirstLastPara="1" wrap="square" lIns="91425" tIns="45700" rIns="91425" bIns="45700" anchor="ctr" anchorCtr="0">
            <a:noAutofit/>
          </a:bodyPr>
          <a:lstStyle/>
          <a:p>
            <a:pPr algn="l"/>
            <a:r>
              <a:rPr lang="en-US" b="1" dirty="0"/>
              <a:t>Conditional Branch Instruction (Cont.)</a:t>
            </a:r>
          </a:p>
        </p:txBody>
      </p:sp>
      <p:sp>
        <p:nvSpPr>
          <p:cNvPr id="76" name="Google Shape;76;p5"/>
          <p:cNvSpPr txBox="1">
            <a:spLocks noGrp="1"/>
          </p:cNvSpPr>
          <p:nvPr>
            <p:ph type="body" idx="1"/>
          </p:nvPr>
        </p:nvSpPr>
        <p:spPr>
          <a:xfrm>
            <a:off x="253218" y="1066799"/>
            <a:ext cx="8496887" cy="5474677"/>
          </a:xfrm>
          <a:prstGeom prst="rect">
            <a:avLst/>
          </a:prstGeom>
          <a:noFill/>
          <a:ln>
            <a:noFill/>
          </a:ln>
        </p:spPr>
        <p:txBody>
          <a:bodyPr spcFirstLastPara="1" wrap="square" lIns="91425" tIns="45700" rIns="91425" bIns="45700" anchor="t" anchorCtr="0">
            <a:noAutofit/>
          </a:bodyPr>
          <a:lstStyle/>
          <a:p>
            <a:pPr algn="just"/>
            <a:r>
              <a:rPr lang="en-US" sz="2400" b="1" dirty="0"/>
              <a:t>Numerical example</a:t>
            </a:r>
            <a:endParaRPr lang="en-US" sz="2400" b="1" dirty="0">
              <a:latin typeface="Times New Roman" panose="02020603050405020304" pitchFamily="18" charset="0"/>
              <a:cs typeface="Times New Roman" panose="02020603050405020304" pitchFamily="18" charset="0"/>
            </a:endParaRPr>
          </a:p>
          <a:p>
            <a:pPr algn="just"/>
            <a:r>
              <a:rPr lang="en-US" sz="2400" dirty="0"/>
              <a:t>Consider an 8-bit ALU as shown in </a:t>
            </a:r>
            <a:r>
              <a:rPr lang="en-US" sz="2400" dirty="0" smtClean="0"/>
              <a:t>Fig.1. The </a:t>
            </a:r>
            <a:r>
              <a:rPr lang="en-US" sz="2400" dirty="0"/>
              <a:t>largest unsigned number that can be accommodated in 8 bits is 255. The range of signed numbers is between + 127 and - 128. The subtraction of two numbers is the same whether they are unsigned or in signed-2's complement representation (see Chap. 3).</a:t>
            </a:r>
          </a:p>
          <a:p>
            <a:pPr algn="just"/>
            <a:r>
              <a:rPr lang="en-US" sz="2400" dirty="0"/>
              <a:t>Let A = 11110000 and B = 00010100. To perform A - B, the ALU takes the 2's complement of B and adds it to A .</a:t>
            </a:r>
            <a:endParaRPr sz="2400" dirty="0"/>
          </a:p>
        </p:txBody>
      </p:sp>
      <p:pic>
        <p:nvPicPr>
          <p:cNvPr id="1027" name="Picture 3"/>
          <p:cNvPicPr>
            <a:picLocks noChangeAspect="1" noChangeArrowheads="1"/>
          </p:cNvPicPr>
          <p:nvPr/>
        </p:nvPicPr>
        <p:blipFill>
          <a:blip r:embed="rId3"/>
          <a:srcRect/>
          <a:stretch>
            <a:fillRect/>
          </a:stretch>
        </p:blipFill>
        <p:spPr bwMode="auto">
          <a:xfrm>
            <a:off x="1702199" y="4431331"/>
            <a:ext cx="5753687" cy="1617784"/>
          </a:xfrm>
          <a:prstGeom prst="rect">
            <a:avLst/>
          </a:prstGeom>
          <a:noFill/>
          <a:ln w="9525">
            <a:noFill/>
            <a:miter lim="800000"/>
            <a:headEnd/>
            <a:tailEnd/>
          </a:ln>
          <a:effectLst/>
        </p:spPr>
      </p:pic>
    </p:spTree>
    <p:extLst>
      <p:ext uri="{BB962C8B-B14F-4D97-AF65-F5344CB8AC3E}">
        <p14:creationId xmlns:p14="http://schemas.microsoft.com/office/powerpoint/2010/main" val="41093017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5"/>
          <p:cNvSpPr txBox="1">
            <a:spLocks noGrp="1"/>
          </p:cNvSpPr>
          <p:nvPr>
            <p:ph type="title"/>
          </p:nvPr>
        </p:nvSpPr>
        <p:spPr>
          <a:xfrm>
            <a:off x="326408" y="286603"/>
            <a:ext cx="6229137" cy="581451"/>
          </a:xfrm>
          <a:prstGeom prst="rect">
            <a:avLst/>
          </a:prstGeom>
          <a:noFill/>
          <a:ln>
            <a:noFill/>
          </a:ln>
        </p:spPr>
        <p:txBody>
          <a:bodyPr spcFirstLastPara="1" wrap="square" lIns="91425" tIns="45700" rIns="91425" bIns="45700" anchor="ctr" anchorCtr="0">
            <a:noAutofit/>
          </a:bodyPr>
          <a:lstStyle/>
          <a:p>
            <a:pPr algn="l"/>
            <a:r>
              <a:rPr lang="en-US" b="1" dirty="0"/>
              <a:t>Conditional Branch Instruction (Cont.)</a:t>
            </a:r>
          </a:p>
        </p:txBody>
      </p:sp>
      <p:sp>
        <p:nvSpPr>
          <p:cNvPr id="76" name="Google Shape;76;p5"/>
          <p:cNvSpPr txBox="1">
            <a:spLocks noGrp="1"/>
          </p:cNvSpPr>
          <p:nvPr>
            <p:ph type="body" idx="1"/>
          </p:nvPr>
        </p:nvSpPr>
        <p:spPr>
          <a:xfrm>
            <a:off x="253218" y="1066799"/>
            <a:ext cx="8609428" cy="5474677"/>
          </a:xfrm>
          <a:prstGeom prst="rect">
            <a:avLst/>
          </a:prstGeom>
          <a:noFill/>
          <a:ln>
            <a:noFill/>
          </a:ln>
        </p:spPr>
        <p:txBody>
          <a:bodyPr spcFirstLastPara="1" wrap="square" lIns="91425" tIns="45700" rIns="91425" bIns="45700" anchor="t" anchorCtr="0">
            <a:noAutofit/>
          </a:bodyPr>
          <a:lstStyle/>
          <a:p>
            <a:pPr algn="just"/>
            <a:r>
              <a:rPr lang="en-US" sz="2400" dirty="0">
                <a:latin typeface="Times New Roman" pitchFamily="18" charset="0"/>
                <a:cs typeface="Times New Roman" pitchFamily="18" charset="0"/>
              </a:rPr>
              <a:t>The compare instruction updates the status bits as shown. C = 1 because there is a carry out of the last stage. S = 1 because the leftmost bit is 1 . V = 0 because the last two carries are both equal to 1, and Z = 0 because the result is not equal to 0.</a:t>
            </a:r>
          </a:p>
          <a:p>
            <a:pPr algn="just"/>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If we assume unsigned numbers, the decimal equivalent of A is 240 and  that of B is 20. The subtraction in decimal is 240 - 20 = 220. The binary result 11011100 is indeed the equivalent of decimal 220. Since 240 &gt; 20, we have that A &gt; B and A * B. These two relations can also be derived from the fact that status bit C is equal to 1 and bit Z is equal to 0. The instructions that will cause a branch after this comparison are BHI (branch if higher), BHE (branch if higher or equal), and BNE (branch if not equal).</a:t>
            </a:r>
            <a:endParaRPr sz="2400" dirty="0">
              <a:latin typeface="Times New Roman" pitchFamily="18" charset="0"/>
              <a:cs typeface="Times New Roman" pitchFamily="18" charset="0"/>
            </a:endParaRPr>
          </a:p>
        </p:txBody>
      </p:sp>
    </p:spTree>
    <p:extLst>
      <p:ext uri="{BB962C8B-B14F-4D97-AF65-F5344CB8AC3E}">
        <p14:creationId xmlns:p14="http://schemas.microsoft.com/office/powerpoint/2010/main" val="41093017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6">
          <a:extLst>
            <a:ext uri="{FF2B5EF4-FFF2-40B4-BE49-F238E27FC236}">
              <a16:creationId xmlns:a16="http://schemas.microsoft.com/office/drawing/2014/main" xmlns="" id="{FDE798A7-6A7C-3157-E7F6-5641A3122F5F}"/>
            </a:ext>
          </a:extLst>
        </p:cNvPr>
        <p:cNvGrpSpPr/>
        <p:nvPr/>
      </p:nvGrpSpPr>
      <p:grpSpPr>
        <a:xfrm>
          <a:off x="0" y="0"/>
          <a:ext cx="0" cy="0"/>
          <a:chOff x="0" y="0"/>
          <a:chExt cx="0" cy="0"/>
        </a:xfrm>
      </p:grpSpPr>
      <p:sp>
        <p:nvSpPr>
          <p:cNvPr id="47" name="Google Shape;47;p1">
            <a:extLst>
              <a:ext uri="{FF2B5EF4-FFF2-40B4-BE49-F238E27FC236}">
                <a16:creationId xmlns:a16="http://schemas.microsoft.com/office/drawing/2014/main" xmlns="" id="{470832AA-7106-1536-50CE-1F7B57F78202}"/>
              </a:ext>
            </a:extLst>
          </p:cNvPr>
          <p:cNvSpPr txBox="1"/>
          <p:nvPr/>
        </p:nvSpPr>
        <p:spPr>
          <a:xfrm>
            <a:off x="520504" y="1209822"/>
            <a:ext cx="8074855" cy="4346917"/>
          </a:xfrm>
          <a:prstGeom prst="rect">
            <a:avLst/>
          </a:prstGeom>
          <a:noFill/>
          <a:ln>
            <a:noFill/>
          </a:ln>
        </p:spPr>
        <p:txBody>
          <a:bodyPr spcFirstLastPara="1" wrap="square" lIns="91425" tIns="33100" rIns="91425" bIns="45700" anchor="ctr" anchorCtr="0">
            <a:noAutofit/>
          </a:bodyPr>
          <a:lstStyle/>
          <a:p>
            <a:pPr lvl="0" algn="ctr"/>
            <a:r>
              <a:rPr lang="en-US" sz="3200" b="1" i="0" u="none" strike="noStrike" cap="none" dirty="0">
                <a:solidFill>
                  <a:srgbClr val="FF0000"/>
                </a:solidFill>
                <a:latin typeface="Times New Roman" pitchFamily="18" charset="0"/>
                <a:cs typeface="Times New Roman" pitchFamily="18" charset="0"/>
                <a:sym typeface="Arial"/>
              </a:rPr>
              <a:t>Subroutine Call and Return</a:t>
            </a:r>
            <a:endParaRPr lang="en-US" sz="4000" b="1" i="0" u="none" strike="noStrike" cap="none" dirty="0">
              <a:solidFill>
                <a:srgbClr val="FF0000"/>
              </a:solidFill>
              <a:latin typeface="Calibri"/>
              <a:ea typeface="Calibri"/>
              <a:cs typeface="Calibri"/>
              <a:sym typeface="Calibri"/>
            </a:endParaRPr>
          </a:p>
        </p:txBody>
      </p:sp>
      <p:sp>
        <p:nvSpPr>
          <p:cNvPr id="49" name="Google Shape;49;p1">
            <a:extLst>
              <a:ext uri="{FF2B5EF4-FFF2-40B4-BE49-F238E27FC236}">
                <a16:creationId xmlns:a16="http://schemas.microsoft.com/office/drawing/2014/main" xmlns="" id="{D99C360B-8793-9961-B46D-C11409254213}"/>
              </a:ext>
            </a:extLst>
          </p:cNvPr>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18</a:t>
            </a:fld>
            <a:endParaRPr/>
          </a:p>
        </p:txBody>
      </p:sp>
    </p:spTree>
    <p:extLst>
      <p:ext uri="{BB962C8B-B14F-4D97-AF65-F5344CB8AC3E}">
        <p14:creationId xmlns:p14="http://schemas.microsoft.com/office/powerpoint/2010/main" val="31052475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5"/>
          <p:cNvSpPr txBox="1">
            <a:spLocks noGrp="1"/>
          </p:cNvSpPr>
          <p:nvPr>
            <p:ph type="title"/>
          </p:nvPr>
        </p:nvSpPr>
        <p:spPr>
          <a:xfrm>
            <a:off x="112144" y="139954"/>
            <a:ext cx="6305265" cy="581451"/>
          </a:xfrm>
          <a:prstGeom prst="rect">
            <a:avLst/>
          </a:prstGeom>
          <a:noFill/>
          <a:ln>
            <a:noFill/>
          </a:ln>
        </p:spPr>
        <p:txBody>
          <a:bodyPr spcFirstLastPara="1" wrap="square" lIns="91425" tIns="45700" rIns="91425" bIns="45700" anchor="ctr" anchorCtr="0">
            <a:noAutofit/>
          </a:bodyPr>
          <a:lstStyle/>
          <a:p>
            <a:r>
              <a:rPr lang="en-US" b="1" dirty="0"/>
              <a:t>Program Control: Subroutine Call and Return</a:t>
            </a:r>
          </a:p>
        </p:txBody>
      </p:sp>
      <p:sp>
        <p:nvSpPr>
          <p:cNvPr id="4" name="Rectangle 3"/>
          <p:cNvSpPr/>
          <p:nvPr/>
        </p:nvSpPr>
        <p:spPr>
          <a:xfrm>
            <a:off x="393895" y="912038"/>
            <a:ext cx="8398413" cy="4770537"/>
          </a:xfrm>
          <a:prstGeom prst="rect">
            <a:avLst/>
          </a:prstGeom>
        </p:spPr>
        <p:txBody>
          <a:bodyPr wrap="square">
            <a:spAutoFit/>
          </a:bodyPr>
          <a:lstStyle/>
          <a:p>
            <a:pPr algn="just"/>
            <a:r>
              <a:rPr lang="en-US" sz="2400" dirty="0">
                <a:solidFill>
                  <a:schemeClr val="tx1"/>
                </a:solidFill>
                <a:latin typeface="Times New Roman" panose="02020603050405020304" pitchFamily="18" charset="0"/>
                <a:cs typeface="Times New Roman" panose="02020603050405020304" pitchFamily="18" charset="0"/>
              </a:rPr>
              <a:t>A </a:t>
            </a:r>
            <a:r>
              <a:rPr lang="en-US" sz="2400" b="1" dirty="0">
                <a:solidFill>
                  <a:srgbClr val="FF0000"/>
                </a:solidFill>
                <a:latin typeface="Times New Roman" panose="02020603050405020304" pitchFamily="18" charset="0"/>
                <a:cs typeface="Times New Roman" panose="02020603050405020304" pitchFamily="18" charset="0"/>
              </a:rPr>
              <a:t>Subroutine</a:t>
            </a:r>
            <a:r>
              <a:rPr lang="en-US" sz="2400" dirty="0">
                <a:solidFill>
                  <a:schemeClr val="tx1"/>
                </a:solidFill>
                <a:latin typeface="Times New Roman" panose="02020603050405020304" pitchFamily="18" charset="0"/>
                <a:cs typeface="Times New Roman" panose="02020603050405020304" pitchFamily="18" charset="0"/>
              </a:rPr>
              <a:t> is a </a:t>
            </a:r>
            <a:r>
              <a:rPr lang="en-US" sz="2400" b="1" dirty="0">
                <a:solidFill>
                  <a:schemeClr val="tx1"/>
                </a:solidFill>
                <a:latin typeface="Times New Roman" panose="02020603050405020304" pitchFamily="18" charset="0"/>
                <a:cs typeface="Times New Roman" panose="02020603050405020304" pitchFamily="18" charset="0"/>
              </a:rPr>
              <a:t>self contained set of instructions </a:t>
            </a:r>
            <a:r>
              <a:rPr lang="en-US" sz="2400" dirty="0">
                <a:solidFill>
                  <a:schemeClr val="tx1"/>
                </a:solidFill>
                <a:latin typeface="Times New Roman" panose="02020603050405020304" pitchFamily="18" charset="0"/>
                <a:cs typeface="Times New Roman" panose="02020603050405020304" pitchFamily="18" charset="0"/>
              </a:rPr>
              <a:t>that perform a given computational task. </a:t>
            </a:r>
            <a:r>
              <a:rPr lang="en-US" sz="2400" b="1" dirty="0">
                <a:solidFill>
                  <a:schemeClr val="tx1"/>
                </a:solidFill>
                <a:latin typeface="Times New Roman" panose="02020603050405020304" pitchFamily="18" charset="0"/>
                <a:cs typeface="Times New Roman" panose="02020603050405020304" pitchFamily="18" charset="0"/>
              </a:rPr>
              <a:t>During the execution of a program</a:t>
            </a:r>
            <a:r>
              <a:rPr lang="en-US" sz="2400" dirty="0">
                <a:solidFill>
                  <a:schemeClr val="tx1"/>
                </a:solidFill>
                <a:latin typeface="Times New Roman" panose="02020603050405020304" pitchFamily="18" charset="0"/>
                <a:cs typeface="Times New Roman" panose="02020603050405020304" pitchFamily="18" charset="0"/>
              </a:rPr>
              <a:t>, a </a:t>
            </a:r>
            <a:r>
              <a:rPr lang="en-US" sz="2400" b="1" dirty="0">
                <a:solidFill>
                  <a:schemeClr val="tx1"/>
                </a:solidFill>
                <a:latin typeface="Times New Roman" panose="02020603050405020304" pitchFamily="18" charset="0"/>
                <a:cs typeface="Times New Roman" panose="02020603050405020304" pitchFamily="18" charset="0"/>
              </a:rPr>
              <a:t>subroutine may be called</a:t>
            </a:r>
            <a:r>
              <a:rPr lang="en-US" sz="2400" dirty="0">
                <a:solidFill>
                  <a:schemeClr val="tx1"/>
                </a:solidFill>
                <a:latin typeface="Times New Roman" panose="02020603050405020304" pitchFamily="18" charset="0"/>
                <a:cs typeface="Times New Roman" panose="02020603050405020304" pitchFamily="18" charset="0"/>
              </a:rPr>
              <a:t> to perform </a:t>
            </a:r>
            <a:r>
              <a:rPr lang="en-US" sz="2400" b="1" dirty="0">
                <a:solidFill>
                  <a:schemeClr val="tx1"/>
                </a:solidFill>
                <a:latin typeface="Times New Roman" panose="02020603050405020304" pitchFamily="18" charset="0"/>
                <a:cs typeface="Times New Roman" panose="02020603050405020304" pitchFamily="18" charset="0"/>
              </a:rPr>
              <a:t>its function many times </a:t>
            </a:r>
            <a:r>
              <a:rPr lang="en-US" sz="2400" dirty="0">
                <a:solidFill>
                  <a:schemeClr val="tx1"/>
                </a:solidFill>
                <a:latin typeface="Times New Roman" panose="02020603050405020304" pitchFamily="18" charset="0"/>
                <a:cs typeface="Times New Roman" panose="02020603050405020304" pitchFamily="18" charset="0"/>
              </a:rPr>
              <a:t>at </a:t>
            </a:r>
            <a:r>
              <a:rPr lang="en-US" sz="2400" b="1" dirty="0">
                <a:solidFill>
                  <a:schemeClr val="tx1"/>
                </a:solidFill>
                <a:latin typeface="Times New Roman" panose="02020603050405020304" pitchFamily="18" charset="0"/>
                <a:cs typeface="Times New Roman" panose="02020603050405020304" pitchFamily="18" charset="0"/>
              </a:rPr>
              <a:t>various points in the main program</a:t>
            </a:r>
            <a:r>
              <a:rPr lang="en-US" sz="2400" dirty="0">
                <a:solidFill>
                  <a:schemeClr val="tx1"/>
                </a:solidFill>
                <a:latin typeface="Times New Roman" panose="02020603050405020304" pitchFamily="18" charset="0"/>
                <a:cs typeface="Times New Roman" panose="02020603050405020304" pitchFamily="18" charset="0"/>
              </a:rPr>
              <a:t>. </a:t>
            </a:r>
          </a:p>
          <a:p>
            <a:pPr algn="just"/>
            <a:endParaRPr lang="en-US" sz="2400" dirty="0">
              <a:solidFill>
                <a:schemeClr val="tx1"/>
              </a:solidFill>
              <a:latin typeface="Times New Roman" panose="02020603050405020304" pitchFamily="18" charset="0"/>
              <a:cs typeface="Times New Roman" panose="02020603050405020304" pitchFamily="18" charset="0"/>
            </a:endParaRPr>
          </a:p>
          <a:p>
            <a:pPr algn="just"/>
            <a:r>
              <a:rPr lang="en-US" sz="2400" dirty="0">
                <a:solidFill>
                  <a:schemeClr val="tx1"/>
                </a:solidFill>
                <a:latin typeface="Times New Roman" panose="02020603050405020304" pitchFamily="18" charset="0"/>
                <a:cs typeface="Times New Roman" panose="02020603050405020304" pitchFamily="18" charset="0"/>
              </a:rPr>
              <a:t>Each time a </a:t>
            </a:r>
            <a:r>
              <a:rPr lang="en-US" sz="2400" b="1" dirty="0">
                <a:solidFill>
                  <a:schemeClr val="tx1"/>
                </a:solidFill>
                <a:latin typeface="Times New Roman" panose="02020603050405020304" pitchFamily="18" charset="0"/>
                <a:cs typeface="Times New Roman" panose="02020603050405020304" pitchFamily="18" charset="0"/>
              </a:rPr>
              <a:t>subroutine</a:t>
            </a:r>
            <a:r>
              <a:rPr lang="en-US" sz="2400" dirty="0">
                <a:solidFill>
                  <a:schemeClr val="tx1"/>
                </a:solidFill>
                <a:latin typeface="Times New Roman" panose="02020603050405020304" pitchFamily="18" charset="0"/>
                <a:cs typeface="Times New Roman" panose="02020603050405020304" pitchFamily="18" charset="0"/>
              </a:rPr>
              <a:t> is called, a </a:t>
            </a:r>
            <a:r>
              <a:rPr lang="en-US" sz="2400" b="1" dirty="0">
                <a:solidFill>
                  <a:schemeClr val="tx1"/>
                </a:solidFill>
                <a:latin typeface="Times New Roman" panose="02020603050405020304" pitchFamily="18" charset="0"/>
                <a:cs typeface="Times New Roman" panose="02020603050405020304" pitchFamily="18" charset="0"/>
              </a:rPr>
              <a:t>branch is executed </a:t>
            </a:r>
            <a:r>
              <a:rPr lang="en-US" sz="2400" dirty="0">
                <a:solidFill>
                  <a:schemeClr val="tx1"/>
                </a:solidFill>
                <a:latin typeface="Times New Roman" panose="02020603050405020304" pitchFamily="18" charset="0"/>
                <a:cs typeface="Times New Roman" panose="02020603050405020304" pitchFamily="18" charset="0"/>
              </a:rPr>
              <a:t>to the beginning of the </a:t>
            </a:r>
            <a:r>
              <a:rPr lang="en-US" sz="2400" b="1" dirty="0">
                <a:solidFill>
                  <a:schemeClr val="tx1"/>
                </a:solidFill>
                <a:latin typeface="Times New Roman" panose="02020603050405020304" pitchFamily="18" charset="0"/>
                <a:cs typeface="Times New Roman" panose="02020603050405020304" pitchFamily="18" charset="0"/>
              </a:rPr>
              <a:t>subroutine</a:t>
            </a:r>
            <a:r>
              <a:rPr lang="en-US" sz="2400" dirty="0">
                <a:solidFill>
                  <a:schemeClr val="tx1"/>
                </a:solidFill>
                <a:latin typeface="Times New Roman" panose="02020603050405020304" pitchFamily="18" charset="0"/>
                <a:cs typeface="Times New Roman" panose="02020603050405020304" pitchFamily="18" charset="0"/>
              </a:rPr>
              <a:t> to </a:t>
            </a:r>
            <a:r>
              <a:rPr lang="en-US" sz="2400" b="1" dirty="0">
                <a:solidFill>
                  <a:schemeClr val="tx1"/>
                </a:solidFill>
                <a:latin typeface="Times New Roman" panose="02020603050405020304" pitchFamily="18" charset="0"/>
                <a:cs typeface="Times New Roman" panose="02020603050405020304" pitchFamily="18" charset="0"/>
              </a:rPr>
              <a:t>start executing</a:t>
            </a:r>
            <a:r>
              <a:rPr lang="en-US" sz="2400" dirty="0">
                <a:solidFill>
                  <a:schemeClr val="tx1"/>
                </a:solidFill>
                <a:latin typeface="Times New Roman" panose="02020603050405020304" pitchFamily="18" charset="0"/>
                <a:cs typeface="Times New Roman" panose="02020603050405020304" pitchFamily="18" charset="0"/>
              </a:rPr>
              <a:t> its set of instructions. </a:t>
            </a:r>
          </a:p>
          <a:p>
            <a:pPr algn="just"/>
            <a:endParaRPr lang="en-US" sz="2400" dirty="0">
              <a:solidFill>
                <a:schemeClr val="tx1"/>
              </a:solidFill>
              <a:latin typeface="Times New Roman" panose="02020603050405020304" pitchFamily="18" charset="0"/>
              <a:cs typeface="Times New Roman" panose="02020603050405020304" pitchFamily="18" charset="0"/>
            </a:endParaRPr>
          </a:p>
          <a:p>
            <a:pPr algn="just"/>
            <a:r>
              <a:rPr lang="en-US" sz="2400" dirty="0">
                <a:solidFill>
                  <a:schemeClr val="tx1"/>
                </a:solidFill>
                <a:latin typeface="Times New Roman" panose="02020603050405020304" pitchFamily="18" charset="0"/>
                <a:cs typeface="Times New Roman" panose="02020603050405020304" pitchFamily="18" charset="0"/>
              </a:rPr>
              <a:t>After the subroutine has been executed, a branch is made back to the main program.</a:t>
            </a:r>
          </a:p>
          <a:p>
            <a:pPr fontAlgn="base"/>
            <a:endParaRPr lang="en-US" sz="2000" dirty="0">
              <a:solidFill>
                <a:schemeClr val="tx1"/>
              </a:solidFill>
              <a:latin typeface="Times New Roman" panose="02020603050405020304" pitchFamily="18" charset="0"/>
              <a:cs typeface="Times New Roman" panose="02020603050405020304" pitchFamily="18" charset="0"/>
            </a:endParaRPr>
          </a:p>
          <a:p>
            <a:pPr fontAlgn="base"/>
            <a:endParaRPr lang="en-US"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835228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6">
          <a:extLst>
            <a:ext uri="{FF2B5EF4-FFF2-40B4-BE49-F238E27FC236}">
              <a16:creationId xmlns:a16="http://schemas.microsoft.com/office/drawing/2014/main" xmlns="" id="{4309F538-6ACF-670A-CF6D-A3F7E1AAA8AF}"/>
            </a:ext>
          </a:extLst>
        </p:cNvPr>
        <p:cNvGrpSpPr/>
        <p:nvPr/>
      </p:nvGrpSpPr>
      <p:grpSpPr>
        <a:xfrm>
          <a:off x="0" y="0"/>
          <a:ext cx="0" cy="0"/>
          <a:chOff x="0" y="0"/>
          <a:chExt cx="0" cy="0"/>
        </a:xfrm>
      </p:grpSpPr>
      <p:sp>
        <p:nvSpPr>
          <p:cNvPr id="47" name="Google Shape;47;p1">
            <a:extLst>
              <a:ext uri="{FF2B5EF4-FFF2-40B4-BE49-F238E27FC236}">
                <a16:creationId xmlns:a16="http://schemas.microsoft.com/office/drawing/2014/main" xmlns="" id="{6FF6C623-BA59-EF0E-2295-F92BAE6608FE}"/>
              </a:ext>
            </a:extLst>
          </p:cNvPr>
          <p:cNvSpPr txBox="1"/>
          <p:nvPr/>
        </p:nvSpPr>
        <p:spPr>
          <a:xfrm>
            <a:off x="520504" y="1209822"/>
            <a:ext cx="8074855" cy="4346917"/>
          </a:xfrm>
          <a:prstGeom prst="rect">
            <a:avLst/>
          </a:prstGeom>
          <a:noFill/>
          <a:ln>
            <a:noFill/>
          </a:ln>
        </p:spPr>
        <p:txBody>
          <a:bodyPr spcFirstLastPara="1" wrap="square" lIns="91425" tIns="33100" rIns="91425" bIns="45700" anchor="ctr" anchorCtr="0">
            <a:noAutofit/>
          </a:bodyPr>
          <a:lstStyle/>
          <a:p>
            <a:pPr lvl="0" algn="ctr"/>
            <a:endParaRPr lang="en-US" sz="3200" b="1" i="0" u="none" strike="noStrike" cap="none" dirty="0">
              <a:solidFill>
                <a:schemeClr val="tx1"/>
              </a:solidFill>
              <a:latin typeface="Times New Roman" pitchFamily="18" charset="0"/>
              <a:cs typeface="Times New Roman" pitchFamily="18" charset="0"/>
              <a:sym typeface="Arial"/>
            </a:endParaRPr>
          </a:p>
          <a:p>
            <a:pPr lvl="0" algn="ctr"/>
            <a:endParaRPr lang="en-US" sz="3200" b="1" i="0" u="none" strike="noStrike" cap="none" dirty="0">
              <a:solidFill>
                <a:srgbClr val="FF0000"/>
              </a:solidFill>
              <a:latin typeface="Times New Roman" pitchFamily="18" charset="0"/>
              <a:cs typeface="Times New Roman" pitchFamily="18" charset="0"/>
              <a:sym typeface="Arial"/>
            </a:endParaRPr>
          </a:p>
          <a:p>
            <a:pPr lvl="0" algn="ctr"/>
            <a:endParaRPr lang="en-US" sz="3200" b="1" dirty="0">
              <a:solidFill>
                <a:srgbClr val="FF0000"/>
              </a:solidFill>
              <a:latin typeface="Times New Roman" pitchFamily="18" charset="0"/>
              <a:cs typeface="Times New Roman" pitchFamily="18" charset="0"/>
            </a:endParaRPr>
          </a:p>
          <a:p>
            <a:pPr lvl="0" algn="ctr"/>
            <a:endParaRPr lang="en-US" sz="3200" b="1" i="0" u="none" strike="noStrike" cap="none" dirty="0">
              <a:solidFill>
                <a:srgbClr val="FF0000"/>
              </a:solidFill>
              <a:latin typeface="Times New Roman" pitchFamily="18" charset="0"/>
              <a:cs typeface="Times New Roman" pitchFamily="18" charset="0"/>
              <a:sym typeface="Arial"/>
            </a:endParaRPr>
          </a:p>
          <a:p>
            <a:pPr lvl="0" algn="ctr"/>
            <a:r>
              <a:rPr lang="en-US" sz="3200" b="1" i="0" u="none" strike="noStrike" cap="none" dirty="0">
                <a:solidFill>
                  <a:srgbClr val="FF0000"/>
                </a:solidFill>
                <a:latin typeface="Times New Roman" pitchFamily="18" charset="0"/>
                <a:cs typeface="Times New Roman" pitchFamily="18" charset="0"/>
                <a:sym typeface="Arial"/>
              </a:rPr>
              <a:t>Program Control </a:t>
            </a:r>
          </a:p>
          <a:p>
            <a:pPr marL="0" marR="0" lvl="0" indent="0" algn="ctr" rtl="0">
              <a:spcBef>
                <a:spcPts val="0"/>
              </a:spcBef>
              <a:spcAft>
                <a:spcPts val="0"/>
              </a:spcAft>
              <a:buNone/>
            </a:pPr>
            <a:endParaRPr sz="2400" b="0" i="0" u="none" strike="noStrike" cap="none" dirty="0">
              <a:solidFill>
                <a:schemeClr val="dk1"/>
              </a:solidFill>
              <a:latin typeface="Sen"/>
              <a:ea typeface="Sen"/>
              <a:cs typeface="Sen"/>
              <a:sym typeface="Sen"/>
            </a:endParaRPr>
          </a:p>
          <a:p>
            <a:pPr marL="0" marR="0" lvl="0" indent="0" algn="ctr" rtl="0">
              <a:spcBef>
                <a:spcPts val="0"/>
              </a:spcBef>
              <a:spcAft>
                <a:spcPts val="0"/>
              </a:spcAft>
              <a:buNone/>
            </a:pPr>
            <a:endParaRPr sz="4000" b="1" i="0" u="none" strike="noStrike" cap="none" dirty="0">
              <a:solidFill>
                <a:srgbClr val="FF0000"/>
              </a:solidFill>
              <a:latin typeface="Calibri"/>
              <a:ea typeface="Calibri"/>
              <a:cs typeface="Calibri"/>
              <a:sym typeface="Calibri"/>
            </a:endParaRPr>
          </a:p>
          <a:p>
            <a:pPr marL="0" marR="0" lvl="0" indent="0" algn="ctr" rtl="0">
              <a:spcBef>
                <a:spcPts val="0"/>
              </a:spcBef>
              <a:spcAft>
                <a:spcPts val="0"/>
              </a:spcAft>
              <a:buNone/>
            </a:pPr>
            <a:endParaRPr sz="4000" b="1" i="0" u="none" strike="noStrike" cap="none" dirty="0">
              <a:solidFill>
                <a:schemeClr val="dk1"/>
              </a:solidFill>
              <a:latin typeface="Calibri"/>
              <a:ea typeface="Calibri"/>
              <a:cs typeface="Calibri"/>
              <a:sym typeface="Calibri"/>
            </a:endParaRPr>
          </a:p>
        </p:txBody>
      </p:sp>
      <p:sp>
        <p:nvSpPr>
          <p:cNvPr id="49" name="Google Shape;49;p1">
            <a:extLst>
              <a:ext uri="{FF2B5EF4-FFF2-40B4-BE49-F238E27FC236}">
                <a16:creationId xmlns:a16="http://schemas.microsoft.com/office/drawing/2014/main" xmlns="" id="{562C8294-F802-1818-8178-376394584ED2}"/>
              </a:ext>
            </a:extLst>
          </p:cNvPr>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a:t>
            </a:fld>
            <a:endParaRPr/>
          </a:p>
        </p:txBody>
      </p:sp>
    </p:spTree>
    <p:extLst>
      <p:ext uri="{BB962C8B-B14F-4D97-AF65-F5344CB8AC3E}">
        <p14:creationId xmlns:p14="http://schemas.microsoft.com/office/powerpoint/2010/main" val="12922491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5"/>
          <p:cNvSpPr txBox="1">
            <a:spLocks noGrp="1"/>
          </p:cNvSpPr>
          <p:nvPr>
            <p:ph type="title"/>
          </p:nvPr>
        </p:nvSpPr>
        <p:spPr>
          <a:xfrm>
            <a:off x="393895" y="100800"/>
            <a:ext cx="5978857" cy="581451"/>
          </a:xfrm>
          <a:prstGeom prst="rect">
            <a:avLst/>
          </a:prstGeom>
          <a:noFill/>
          <a:ln>
            <a:noFill/>
          </a:ln>
        </p:spPr>
        <p:txBody>
          <a:bodyPr spcFirstLastPara="1" wrap="square" lIns="91425" tIns="45700" rIns="91425" bIns="45700" anchor="ctr" anchorCtr="0">
            <a:noAutofit/>
          </a:bodyPr>
          <a:lstStyle/>
          <a:p>
            <a:r>
              <a:rPr lang="en-US" b="1" dirty="0"/>
              <a:t>Subroutine Call and Return (Cont..)</a:t>
            </a:r>
          </a:p>
        </p:txBody>
      </p:sp>
      <p:pic>
        <p:nvPicPr>
          <p:cNvPr id="1026" name="Picture 2" descr="https://media.geeksforgeeks.org/wp-content/uploads/call-subroutine-instruction-1.png"/>
          <p:cNvPicPr>
            <a:picLocks noChangeAspect="1" noChangeArrowheads="1"/>
          </p:cNvPicPr>
          <p:nvPr/>
        </p:nvPicPr>
        <p:blipFill rotWithShape="1">
          <a:blip r:embed="rId3">
            <a:extLst>
              <a:ext uri="{28A0092B-C50C-407E-A947-70E740481C1C}">
                <a14:useLocalDpi xmlns:a14="http://schemas.microsoft.com/office/drawing/2010/main" val="0"/>
              </a:ext>
            </a:extLst>
          </a:blip>
          <a:srcRect l="2482" t="10456" r="6892" b="19546"/>
          <a:stretch/>
        </p:blipFill>
        <p:spPr bwMode="auto">
          <a:xfrm>
            <a:off x="818866" y="3545045"/>
            <a:ext cx="7382599" cy="205976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93895" y="1305942"/>
            <a:ext cx="8398413" cy="1938992"/>
          </a:xfrm>
          <a:prstGeom prst="rect">
            <a:avLst/>
          </a:prstGeom>
        </p:spPr>
        <p:txBody>
          <a:bodyPr wrap="square">
            <a:spAutoFit/>
          </a:bodyPr>
          <a:lstStyle/>
          <a:p>
            <a:pPr algn="just" fontAlgn="base"/>
            <a:r>
              <a:rPr lang="en-US" sz="2400" dirty="0">
                <a:solidFill>
                  <a:schemeClr val="tx1"/>
                </a:solidFill>
                <a:latin typeface="Times New Roman" panose="02020603050405020304" pitchFamily="18" charset="0"/>
                <a:cs typeface="Times New Roman" panose="02020603050405020304" pitchFamily="18" charset="0"/>
              </a:rPr>
              <a:t>The last instruction of every subroutine, commonly called return from subroutine, transfers the return address from the temporary location into the program counter. This results in a transfer of program control to the instruction whose address was originally stored in the temporary location.</a:t>
            </a:r>
          </a:p>
        </p:txBody>
      </p:sp>
      <p:sp>
        <p:nvSpPr>
          <p:cNvPr id="5" name="Rectangle 4"/>
          <p:cNvSpPr/>
          <p:nvPr/>
        </p:nvSpPr>
        <p:spPr>
          <a:xfrm>
            <a:off x="3276046" y="5867972"/>
            <a:ext cx="2748060" cy="307777"/>
          </a:xfrm>
          <a:prstGeom prst="rect">
            <a:avLst/>
          </a:prstGeom>
        </p:spPr>
        <p:txBody>
          <a:bodyPr wrap="square">
            <a:spAutoFit/>
          </a:bodyPr>
          <a:lstStyle/>
          <a:p>
            <a:r>
              <a:rPr lang="en-US" b="1" dirty="0"/>
              <a:t>Fig. 2 Subroutine flow </a:t>
            </a:r>
            <a:endParaRPr lang="en-US" dirty="0"/>
          </a:p>
        </p:txBody>
      </p:sp>
    </p:spTree>
    <p:extLst>
      <p:ext uri="{BB962C8B-B14F-4D97-AF65-F5344CB8AC3E}">
        <p14:creationId xmlns:p14="http://schemas.microsoft.com/office/powerpoint/2010/main" val="8835228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5"/>
          <p:cNvSpPr txBox="1">
            <a:spLocks noGrp="1"/>
          </p:cNvSpPr>
          <p:nvPr>
            <p:ph type="title"/>
          </p:nvPr>
        </p:nvSpPr>
        <p:spPr>
          <a:xfrm>
            <a:off x="393895" y="165833"/>
            <a:ext cx="5978857" cy="581451"/>
          </a:xfrm>
          <a:prstGeom prst="rect">
            <a:avLst/>
          </a:prstGeom>
          <a:noFill/>
          <a:ln>
            <a:noFill/>
          </a:ln>
        </p:spPr>
        <p:txBody>
          <a:bodyPr spcFirstLastPara="1" wrap="square" lIns="91425" tIns="45700" rIns="91425" bIns="45700" anchor="ctr" anchorCtr="0">
            <a:noAutofit/>
          </a:bodyPr>
          <a:lstStyle/>
          <a:p>
            <a:r>
              <a:rPr lang="en-US" b="1" dirty="0"/>
              <a:t>Subroutine Call and Return (Cont..)</a:t>
            </a:r>
          </a:p>
        </p:txBody>
      </p:sp>
      <p:sp>
        <p:nvSpPr>
          <p:cNvPr id="4" name="Rectangle 3"/>
          <p:cNvSpPr/>
          <p:nvPr/>
        </p:nvSpPr>
        <p:spPr>
          <a:xfrm>
            <a:off x="393895" y="1151194"/>
            <a:ext cx="8597705" cy="4893647"/>
          </a:xfrm>
          <a:prstGeom prst="rect">
            <a:avLst/>
          </a:prstGeom>
        </p:spPr>
        <p:txBody>
          <a:bodyPr wrap="square">
            <a:spAutoFit/>
          </a:bodyPr>
          <a:lstStyle/>
          <a:p>
            <a:pPr algn="just"/>
            <a:r>
              <a:rPr lang="en-US" sz="2400" dirty="0">
                <a:solidFill>
                  <a:schemeClr val="tx1"/>
                </a:solidFill>
                <a:latin typeface="Times New Roman" panose="02020603050405020304" pitchFamily="18" charset="0"/>
                <a:cs typeface="Times New Roman" panose="02020603050405020304" pitchFamily="18" charset="0"/>
              </a:rPr>
              <a:t>The </a:t>
            </a:r>
            <a:r>
              <a:rPr lang="en-US" sz="2400" b="1" dirty="0">
                <a:solidFill>
                  <a:schemeClr val="tx1"/>
                </a:solidFill>
                <a:latin typeface="Times New Roman" panose="02020603050405020304" pitchFamily="18" charset="0"/>
                <a:cs typeface="Times New Roman" panose="02020603050405020304" pitchFamily="18" charset="0"/>
              </a:rPr>
              <a:t>instruction</a:t>
            </a:r>
            <a:r>
              <a:rPr lang="en-US" sz="2400" dirty="0">
                <a:solidFill>
                  <a:schemeClr val="tx1"/>
                </a:solidFill>
                <a:latin typeface="Times New Roman" panose="02020603050405020304" pitchFamily="18" charset="0"/>
                <a:cs typeface="Times New Roman" panose="02020603050405020304" pitchFamily="18" charset="0"/>
              </a:rPr>
              <a:t> that </a:t>
            </a:r>
            <a:r>
              <a:rPr lang="en-US" sz="2400" b="1" dirty="0">
                <a:solidFill>
                  <a:schemeClr val="tx1"/>
                </a:solidFill>
                <a:latin typeface="Times New Roman" panose="02020603050405020304" pitchFamily="18" charset="0"/>
                <a:cs typeface="Times New Roman" panose="02020603050405020304" pitchFamily="18" charset="0"/>
              </a:rPr>
              <a:t>transfers program control </a:t>
            </a:r>
            <a:r>
              <a:rPr lang="en-US" sz="2400" dirty="0">
                <a:solidFill>
                  <a:schemeClr val="tx1"/>
                </a:solidFill>
                <a:latin typeface="Times New Roman" panose="02020603050405020304" pitchFamily="18" charset="0"/>
                <a:cs typeface="Times New Roman" panose="02020603050405020304" pitchFamily="18" charset="0"/>
              </a:rPr>
              <a:t>to a </a:t>
            </a:r>
            <a:r>
              <a:rPr lang="en-US" sz="2400" b="1" dirty="0">
                <a:solidFill>
                  <a:schemeClr val="tx1"/>
                </a:solidFill>
                <a:latin typeface="Times New Roman" panose="02020603050405020304" pitchFamily="18" charset="0"/>
                <a:cs typeface="Times New Roman" panose="02020603050405020304" pitchFamily="18" charset="0"/>
              </a:rPr>
              <a:t>subroutine</a:t>
            </a:r>
            <a:r>
              <a:rPr lang="en-US" sz="2400" dirty="0">
                <a:solidFill>
                  <a:schemeClr val="tx1"/>
                </a:solidFill>
                <a:latin typeface="Times New Roman" panose="02020603050405020304" pitchFamily="18" charset="0"/>
                <a:cs typeface="Times New Roman" panose="02020603050405020304" pitchFamily="18" charset="0"/>
              </a:rPr>
              <a:t> is </a:t>
            </a:r>
            <a:r>
              <a:rPr lang="en-US" sz="2400" b="1" dirty="0">
                <a:solidFill>
                  <a:schemeClr val="tx1"/>
                </a:solidFill>
                <a:latin typeface="Times New Roman" panose="02020603050405020304" pitchFamily="18" charset="0"/>
                <a:cs typeface="Times New Roman" panose="02020603050405020304" pitchFamily="18" charset="0"/>
              </a:rPr>
              <a:t>known by different names</a:t>
            </a:r>
            <a:r>
              <a:rPr lang="en-US" sz="2400" dirty="0">
                <a:solidFill>
                  <a:schemeClr val="tx1"/>
                </a:solidFill>
                <a:latin typeface="Times New Roman" panose="02020603050405020304" pitchFamily="18" charset="0"/>
                <a:cs typeface="Times New Roman" panose="02020603050405020304" pitchFamily="18" charset="0"/>
              </a:rPr>
              <a:t>. </a:t>
            </a:r>
          </a:p>
          <a:p>
            <a:pPr algn="just">
              <a:buFont typeface="Arial" pitchFamily="34" charset="0"/>
              <a:buChar char="•"/>
            </a:pPr>
            <a:r>
              <a:rPr lang="en-US" sz="2400" dirty="0">
                <a:solidFill>
                  <a:schemeClr val="tx1"/>
                </a:solidFill>
                <a:latin typeface="Times New Roman" panose="02020603050405020304" pitchFamily="18" charset="0"/>
                <a:cs typeface="Times New Roman" panose="02020603050405020304" pitchFamily="18" charset="0"/>
              </a:rPr>
              <a:t>   </a:t>
            </a:r>
            <a:r>
              <a:rPr lang="en-US" sz="2400" b="1" dirty="0">
                <a:solidFill>
                  <a:schemeClr val="tx1"/>
                </a:solidFill>
                <a:latin typeface="Times New Roman" panose="02020603050405020304" pitchFamily="18" charset="0"/>
                <a:cs typeface="Times New Roman" panose="02020603050405020304" pitchFamily="18" charset="0"/>
              </a:rPr>
              <a:t>The</a:t>
            </a:r>
            <a:r>
              <a:rPr lang="en-US" sz="2400" dirty="0">
                <a:solidFill>
                  <a:schemeClr val="tx1"/>
                </a:solidFill>
                <a:latin typeface="Times New Roman" panose="02020603050405020304" pitchFamily="18" charset="0"/>
                <a:cs typeface="Times New Roman" panose="02020603050405020304" pitchFamily="18" charset="0"/>
              </a:rPr>
              <a:t> </a:t>
            </a:r>
            <a:r>
              <a:rPr lang="en-US" sz="2400" b="1" dirty="0">
                <a:solidFill>
                  <a:schemeClr val="tx1"/>
                </a:solidFill>
                <a:latin typeface="Times New Roman" panose="02020603050405020304" pitchFamily="18" charset="0"/>
                <a:cs typeface="Times New Roman" panose="02020603050405020304" pitchFamily="18" charset="0"/>
              </a:rPr>
              <a:t>most common names used are 1. </a:t>
            </a:r>
            <a:r>
              <a:rPr lang="en-US" sz="2400" b="1" dirty="0">
                <a:solidFill>
                  <a:srgbClr val="FF0000"/>
                </a:solidFill>
                <a:latin typeface="Times New Roman" panose="02020603050405020304" pitchFamily="18" charset="0"/>
                <a:cs typeface="Times New Roman" panose="02020603050405020304" pitchFamily="18" charset="0"/>
              </a:rPr>
              <a:t>call subroutine</a:t>
            </a:r>
            <a:r>
              <a:rPr lang="en-US" sz="2400" dirty="0">
                <a:solidFill>
                  <a:schemeClr val="tx1"/>
                </a:solidFill>
                <a:latin typeface="Times New Roman" panose="02020603050405020304" pitchFamily="18" charset="0"/>
                <a:cs typeface="Times New Roman" panose="02020603050405020304" pitchFamily="18" charset="0"/>
              </a:rPr>
              <a:t>, </a:t>
            </a:r>
            <a:r>
              <a:rPr lang="en-US" sz="2400" b="1" dirty="0">
                <a:solidFill>
                  <a:schemeClr val="tx1"/>
                </a:solidFill>
                <a:latin typeface="Times New Roman" panose="02020603050405020304" pitchFamily="18" charset="0"/>
                <a:cs typeface="Times New Roman" panose="02020603050405020304" pitchFamily="18" charset="0"/>
              </a:rPr>
              <a:t>2. </a:t>
            </a:r>
            <a:r>
              <a:rPr lang="en-US" sz="2400" b="1" dirty="0">
                <a:solidFill>
                  <a:srgbClr val="FF0000"/>
                </a:solidFill>
                <a:latin typeface="Times New Roman" panose="02020603050405020304" pitchFamily="18" charset="0"/>
                <a:cs typeface="Times New Roman" panose="02020603050405020304" pitchFamily="18" charset="0"/>
              </a:rPr>
              <a:t>jump to subroutine</a:t>
            </a:r>
            <a:r>
              <a:rPr lang="en-US" sz="2400" dirty="0">
                <a:solidFill>
                  <a:schemeClr val="tx1"/>
                </a:solidFill>
                <a:latin typeface="Times New Roman" panose="02020603050405020304" pitchFamily="18" charset="0"/>
                <a:cs typeface="Times New Roman" panose="02020603050405020304" pitchFamily="18" charset="0"/>
              </a:rPr>
              <a:t>, </a:t>
            </a:r>
            <a:r>
              <a:rPr lang="en-US" sz="2400" b="1" dirty="0">
                <a:solidFill>
                  <a:schemeClr val="tx1"/>
                </a:solidFill>
                <a:latin typeface="Times New Roman" panose="02020603050405020304" pitchFamily="18" charset="0"/>
                <a:cs typeface="Times New Roman" panose="02020603050405020304" pitchFamily="18" charset="0"/>
              </a:rPr>
              <a:t>3. </a:t>
            </a:r>
            <a:r>
              <a:rPr lang="en-US" sz="2400" b="1" dirty="0">
                <a:solidFill>
                  <a:srgbClr val="FF0000"/>
                </a:solidFill>
                <a:latin typeface="Times New Roman" panose="02020603050405020304" pitchFamily="18" charset="0"/>
                <a:cs typeface="Times New Roman" panose="02020603050405020304" pitchFamily="18" charset="0"/>
              </a:rPr>
              <a:t>branch to subroutine</a:t>
            </a:r>
            <a:r>
              <a:rPr lang="en-US" sz="2400" dirty="0">
                <a:solidFill>
                  <a:schemeClr val="tx1"/>
                </a:solidFill>
                <a:latin typeface="Times New Roman" panose="02020603050405020304" pitchFamily="18" charset="0"/>
                <a:cs typeface="Times New Roman" panose="02020603050405020304" pitchFamily="18" charset="0"/>
              </a:rPr>
              <a:t>, or </a:t>
            </a:r>
            <a:r>
              <a:rPr lang="en-US" sz="2400" b="1" dirty="0">
                <a:solidFill>
                  <a:schemeClr val="tx1"/>
                </a:solidFill>
                <a:latin typeface="Times New Roman" panose="02020603050405020304" pitchFamily="18" charset="0"/>
                <a:cs typeface="Times New Roman" panose="02020603050405020304" pitchFamily="18" charset="0"/>
              </a:rPr>
              <a:t>4. </a:t>
            </a:r>
            <a:r>
              <a:rPr lang="en-US" sz="2400" b="1" dirty="0">
                <a:solidFill>
                  <a:srgbClr val="FF0000"/>
                </a:solidFill>
                <a:latin typeface="Times New Roman" panose="02020603050405020304" pitchFamily="18" charset="0"/>
                <a:cs typeface="Times New Roman" panose="02020603050405020304" pitchFamily="18" charset="0"/>
              </a:rPr>
              <a:t>branch and</a:t>
            </a:r>
            <a:r>
              <a:rPr lang="en-US" sz="2400" dirty="0">
                <a:solidFill>
                  <a:srgbClr val="FF0000"/>
                </a:solidFill>
                <a:latin typeface="Times New Roman" panose="02020603050405020304" pitchFamily="18" charset="0"/>
                <a:cs typeface="Times New Roman" panose="02020603050405020304" pitchFamily="18" charset="0"/>
              </a:rPr>
              <a:t> </a:t>
            </a:r>
            <a:r>
              <a:rPr lang="en-US" sz="2400" b="1" dirty="0">
                <a:solidFill>
                  <a:srgbClr val="FF0000"/>
                </a:solidFill>
                <a:latin typeface="Times New Roman" panose="02020603050405020304" pitchFamily="18" charset="0"/>
                <a:cs typeface="Times New Roman" panose="02020603050405020304" pitchFamily="18" charset="0"/>
              </a:rPr>
              <a:t>save address </a:t>
            </a:r>
            <a:r>
              <a:rPr lang="en-US" sz="2400" dirty="0">
                <a:solidFill>
                  <a:schemeClr val="tx1"/>
                </a:solidFill>
                <a:latin typeface="Times New Roman" panose="02020603050405020304" pitchFamily="18" charset="0"/>
                <a:cs typeface="Times New Roman" panose="02020603050405020304" pitchFamily="18" charset="0"/>
              </a:rPr>
              <a:t>. </a:t>
            </a:r>
          </a:p>
          <a:p>
            <a:pPr algn="just">
              <a:buFont typeface="Arial" pitchFamily="34" charset="0"/>
              <a:buChar char="•"/>
            </a:pPr>
            <a:r>
              <a:rPr lang="en-US" sz="2400" dirty="0">
                <a:solidFill>
                  <a:schemeClr val="tx1"/>
                </a:solidFill>
                <a:latin typeface="Times New Roman" panose="02020603050405020304" pitchFamily="18" charset="0"/>
                <a:cs typeface="Times New Roman" panose="02020603050405020304" pitchFamily="18" charset="0"/>
              </a:rPr>
              <a:t>   A call subroutine instruction consists of an operation code together with an address that specifies the beginning of the subroutine. </a:t>
            </a:r>
          </a:p>
          <a:p>
            <a:pPr algn="just">
              <a:buFont typeface="Arial" pitchFamily="34" charset="0"/>
              <a:buChar char="•"/>
            </a:pPr>
            <a:r>
              <a:rPr lang="en-US" sz="2400" dirty="0">
                <a:solidFill>
                  <a:schemeClr val="tx1"/>
                </a:solidFill>
                <a:latin typeface="Times New Roman" panose="02020603050405020304" pitchFamily="18" charset="0"/>
                <a:cs typeface="Times New Roman" panose="02020603050405020304" pitchFamily="18" charset="0"/>
              </a:rPr>
              <a:t>   The instruction is executed by performing two operations: </a:t>
            </a:r>
            <a:r>
              <a:rPr lang="en-US" sz="2400" b="1" dirty="0">
                <a:solidFill>
                  <a:schemeClr val="tx1"/>
                </a:solidFill>
                <a:latin typeface="Times New Roman" panose="02020603050405020304" pitchFamily="18" charset="0"/>
                <a:cs typeface="Times New Roman" panose="02020603050405020304" pitchFamily="18" charset="0"/>
              </a:rPr>
              <a:t>(1) </a:t>
            </a:r>
            <a:r>
              <a:rPr lang="en-US" sz="2400" dirty="0">
                <a:solidFill>
                  <a:schemeClr val="tx1"/>
                </a:solidFill>
                <a:latin typeface="Times New Roman" panose="02020603050405020304" pitchFamily="18" charset="0"/>
                <a:cs typeface="Times New Roman" panose="02020603050405020304" pitchFamily="18" charset="0"/>
              </a:rPr>
              <a:t>the address of the next instruction available in the program counter (the return address) is stored in a temporary location so the subroutine knows where to return, and </a:t>
            </a:r>
            <a:r>
              <a:rPr lang="en-US" sz="2400" b="1" dirty="0">
                <a:solidFill>
                  <a:schemeClr val="tx1"/>
                </a:solidFill>
                <a:latin typeface="Times New Roman" panose="02020603050405020304" pitchFamily="18" charset="0"/>
                <a:cs typeface="Times New Roman" panose="02020603050405020304" pitchFamily="18" charset="0"/>
              </a:rPr>
              <a:t>(2) </a:t>
            </a:r>
            <a:r>
              <a:rPr lang="en-US" sz="2400" dirty="0">
                <a:solidFill>
                  <a:schemeClr val="tx1"/>
                </a:solidFill>
                <a:latin typeface="Times New Roman" panose="02020603050405020304" pitchFamily="18" charset="0"/>
                <a:cs typeface="Times New Roman" panose="02020603050405020304" pitchFamily="18" charset="0"/>
              </a:rPr>
              <a:t>control is transferred to the beginning of the subroutine. </a:t>
            </a:r>
          </a:p>
        </p:txBody>
      </p:sp>
    </p:spTree>
    <p:extLst>
      <p:ext uri="{BB962C8B-B14F-4D97-AF65-F5344CB8AC3E}">
        <p14:creationId xmlns:p14="http://schemas.microsoft.com/office/powerpoint/2010/main" val="8835228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5"/>
          <p:cNvSpPr txBox="1">
            <a:spLocks noGrp="1"/>
          </p:cNvSpPr>
          <p:nvPr>
            <p:ph type="title"/>
          </p:nvPr>
        </p:nvSpPr>
        <p:spPr>
          <a:xfrm>
            <a:off x="318102" y="169280"/>
            <a:ext cx="5978857" cy="581451"/>
          </a:xfrm>
          <a:prstGeom prst="rect">
            <a:avLst/>
          </a:prstGeom>
          <a:noFill/>
          <a:ln>
            <a:noFill/>
          </a:ln>
        </p:spPr>
        <p:txBody>
          <a:bodyPr spcFirstLastPara="1" wrap="square" lIns="91425" tIns="45700" rIns="91425" bIns="45700" anchor="ctr" anchorCtr="0">
            <a:noAutofit/>
          </a:bodyPr>
          <a:lstStyle/>
          <a:p>
            <a:r>
              <a:rPr lang="en-US" b="1" dirty="0"/>
              <a:t>Subroutine Call and Return (Cont..)</a:t>
            </a:r>
          </a:p>
        </p:txBody>
      </p:sp>
      <p:sp>
        <p:nvSpPr>
          <p:cNvPr id="4" name="Rectangle 3"/>
          <p:cNvSpPr/>
          <p:nvPr/>
        </p:nvSpPr>
        <p:spPr>
          <a:xfrm>
            <a:off x="318102" y="954243"/>
            <a:ext cx="8679976" cy="830997"/>
          </a:xfrm>
          <a:prstGeom prst="rect">
            <a:avLst/>
          </a:prstGeom>
        </p:spPr>
        <p:txBody>
          <a:bodyPr wrap="square">
            <a:spAutoFit/>
          </a:bodyPr>
          <a:lstStyle/>
          <a:p>
            <a:pPr marL="342900" indent="-342900" fontAlgn="base">
              <a:buFont typeface="Arial" panose="020B0604020202020204" pitchFamily="34" charset="0"/>
              <a:buChar char="•"/>
            </a:pPr>
            <a:r>
              <a:rPr lang="en-US" sz="2400" dirty="0">
                <a:solidFill>
                  <a:srgbClr val="273239"/>
                </a:solidFill>
                <a:latin typeface="Times New Roman" panose="02020603050405020304" pitchFamily="18" charset="0"/>
                <a:cs typeface="Times New Roman" panose="02020603050405020304" pitchFamily="18" charset="0"/>
              </a:rPr>
              <a:t>A subroutine call is implemented with following micro-operations: </a:t>
            </a:r>
            <a:endParaRPr lang="en-US" sz="2000" dirty="0">
              <a:solidFill>
                <a:srgbClr val="273239"/>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rotWithShape="1">
          <a:blip r:embed="rId3"/>
          <a:srcRect l="20278" t="53680" r="20416" b="2158"/>
          <a:stretch/>
        </p:blipFill>
        <p:spPr>
          <a:xfrm>
            <a:off x="1310185" y="4926841"/>
            <a:ext cx="6155140" cy="908135"/>
          </a:xfrm>
          <a:prstGeom prst="rect">
            <a:avLst/>
          </a:prstGeom>
        </p:spPr>
      </p:pic>
      <p:pic>
        <p:nvPicPr>
          <p:cNvPr id="7" name="Picture 6"/>
          <p:cNvPicPr>
            <a:picLocks noChangeAspect="1"/>
          </p:cNvPicPr>
          <p:nvPr/>
        </p:nvPicPr>
        <p:blipFill>
          <a:blip r:embed="rId4"/>
          <a:stretch>
            <a:fillRect/>
          </a:stretch>
        </p:blipFill>
        <p:spPr>
          <a:xfrm>
            <a:off x="982140" y="1878431"/>
            <a:ext cx="6858130" cy="1374460"/>
          </a:xfrm>
          <a:prstGeom prst="rect">
            <a:avLst/>
          </a:prstGeom>
        </p:spPr>
      </p:pic>
      <p:sp>
        <p:nvSpPr>
          <p:cNvPr id="8" name="Rectangle 7"/>
          <p:cNvSpPr/>
          <p:nvPr/>
        </p:nvSpPr>
        <p:spPr>
          <a:xfrm>
            <a:off x="329822" y="3226671"/>
            <a:ext cx="8679976" cy="1877437"/>
          </a:xfrm>
          <a:prstGeom prst="rect">
            <a:avLst/>
          </a:prstGeom>
        </p:spPr>
        <p:txBody>
          <a:bodyPr wrap="square">
            <a:spAutoFit/>
          </a:bodyPr>
          <a:lstStyle/>
          <a:p>
            <a:pPr marL="342900" indent="-342900" fontAlgn="base">
              <a:buFont typeface="Arial" panose="020B0604020202020204" pitchFamily="34" charset="0"/>
              <a:buChar char="•"/>
            </a:pPr>
            <a:r>
              <a:rPr lang="en-US" sz="2400" dirty="0">
                <a:solidFill>
                  <a:srgbClr val="273239"/>
                </a:solidFill>
                <a:latin typeface="Times New Roman" panose="02020603050405020304" pitchFamily="18" charset="0"/>
                <a:cs typeface="Times New Roman" panose="02020603050405020304" pitchFamily="18" charset="0"/>
              </a:rPr>
              <a:t>If another subroutine is called by the current subroutine, the new return addressed is pushed into the stack, and so on. The instructions that</a:t>
            </a:r>
            <a:r>
              <a:rPr lang="en-US" sz="2400" dirty="0">
                <a:solidFill>
                  <a:srgbClr val="FF0000"/>
                </a:solidFill>
                <a:latin typeface="Times New Roman" panose="02020603050405020304" pitchFamily="18" charset="0"/>
                <a:cs typeface="Times New Roman" panose="02020603050405020304" pitchFamily="18" charset="0"/>
              </a:rPr>
              <a:t> returns </a:t>
            </a:r>
            <a:r>
              <a:rPr lang="en-US" sz="2400" dirty="0">
                <a:solidFill>
                  <a:srgbClr val="273239"/>
                </a:solidFill>
                <a:latin typeface="Times New Roman" panose="02020603050405020304" pitchFamily="18" charset="0"/>
                <a:cs typeface="Times New Roman" panose="02020603050405020304" pitchFamily="18" charset="0"/>
              </a:rPr>
              <a:t>from the last subroutine is implemented by following micro-operations. </a:t>
            </a:r>
            <a:r>
              <a:rPr lang="en-US" dirty="0">
                <a:solidFill>
                  <a:srgbClr val="273239"/>
                </a:solidFill>
                <a:latin typeface="urw-din"/>
              </a:rPr>
              <a:t/>
            </a:r>
            <a:br>
              <a:rPr lang="en-US" dirty="0">
                <a:solidFill>
                  <a:srgbClr val="273239"/>
                </a:solidFill>
                <a:latin typeface="urw-din"/>
              </a:rPr>
            </a:br>
            <a:endParaRPr lang="en-US" sz="2000" dirty="0">
              <a:solidFill>
                <a:srgbClr val="273239"/>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429626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5"/>
          <p:cNvSpPr txBox="1">
            <a:spLocks noGrp="1"/>
          </p:cNvSpPr>
          <p:nvPr>
            <p:ph type="title"/>
          </p:nvPr>
        </p:nvSpPr>
        <p:spPr>
          <a:xfrm>
            <a:off x="197688" y="121619"/>
            <a:ext cx="5978857" cy="581451"/>
          </a:xfrm>
          <a:prstGeom prst="rect">
            <a:avLst/>
          </a:prstGeom>
          <a:noFill/>
          <a:ln>
            <a:noFill/>
          </a:ln>
        </p:spPr>
        <p:txBody>
          <a:bodyPr spcFirstLastPara="1" wrap="square" lIns="91425" tIns="45700" rIns="91425" bIns="45700" anchor="ctr" anchorCtr="0">
            <a:noAutofit/>
          </a:bodyPr>
          <a:lstStyle/>
          <a:p>
            <a:pPr fontAlgn="base"/>
            <a:r>
              <a:rPr lang="en-US" b="1" dirty="0"/>
              <a:t>Subroutine Call and Return (Cont..)</a:t>
            </a:r>
            <a:endParaRPr lang="en-US" b="1" dirty="0">
              <a:solidFill>
                <a:schemeClr val="tx1"/>
              </a:solidFill>
            </a:endParaRPr>
          </a:p>
        </p:txBody>
      </p:sp>
      <p:pic>
        <p:nvPicPr>
          <p:cNvPr id="2" name="Picture 1"/>
          <p:cNvPicPr>
            <a:picLocks noChangeAspect="1"/>
          </p:cNvPicPr>
          <p:nvPr/>
        </p:nvPicPr>
        <p:blipFill>
          <a:blip r:embed="rId3"/>
          <a:stretch>
            <a:fillRect/>
          </a:stretch>
        </p:blipFill>
        <p:spPr>
          <a:xfrm>
            <a:off x="1346331" y="984738"/>
            <a:ext cx="3000375" cy="4839287"/>
          </a:xfrm>
          <a:prstGeom prst="rect">
            <a:avLst/>
          </a:prstGeom>
        </p:spPr>
      </p:pic>
      <p:pic>
        <p:nvPicPr>
          <p:cNvPr id="3" name="Picture 2"/>
          <p:cNvPicPr>
            <a:picLocks noChangeAspect="1"/>
          </p:cNvPicPr>
          <p:nvPr/>
        </p:nvPicPr>
        <p:blipFill>
          <a:blip r:embed="rId4"/>
          <a:stretch>
            <a:fillRect/>
          </a:stretch>
        </p:blipFill>
        <p:spPr>
          <a:xfrm>
            <a:off x="5099227" y="1024152"/>
            <a:ext cx="2549559" cy="4813940"/>
          </a:xfrm>
          <a:prstGeom prst="rect">
            <a:avLst/>
          </a:prstGeom>
        </p:spPr>
      </p:pic>
      <p:sp>
        <p:nvSpPr>
          <p:cNvPr id="5" name="Rectangle 4"/>
          <p:cNvSpPr/>
          <p:nvPr/>
        </p:nvSpPr>
        <p:spPr>
          <a:xfrm>
            <a:off x="628864" y="6141150"/>
            <a:ext cx="7914636" cy="307777"/>
          </a:xfrm>
          <a:prstGeom prst="rect">
            <a:avLst/>
          </a:prstGeom>
        </p:spPr>
        <p:txBody>
          <a:bodyPr wrap="square">
            <a:spAutoFit/>
          </a:bodyPr>
          <a:lstStyle/>
          <a:p>
            <a:pPr algn="ctr"/>
            <a:r>
              <a:rPr lang="en-US" b="1" dirty="0"/>
              <a:t>Fig. 3. CALL and RETURN instructions (a)  internal subroutine (b)  external subroutine</a:t>
            </a:r>
          </a:p>
        </p:txBody>
      </p:sp>
      <p:sp>
        <p:nvSpPr>
          <p:cNvPr id="6" name="Rectangle 5"/>
          <p:cNvSpPr/>
          <p:nvPr/>
        </p:nvSpPr>
        <p:spPr>
          <a:xfrm>
            <a:off x="2903870" y="5772659"/>
            <a:ext cx="402674" cy="307777"/>
          </a:xfrm>
          <a:prstGeom prst="rect">
            <a:avLst/>
          </a:prstGeom>
        </p:spPr>
        <p:txBody>
          <a:bodyPr wrap="square">
            <a:spAutoFit/>
          </a:bodyPr>
          <a:lstStyle/>
          <a:p>
            <a:r>
              <a:rPr lang="en-US" dirty="0"/>
              <a:t>(a)</a:t>
            </a:r>
          </a:p>
        </p:txBody>
      </p:sp>
      <p:sp>
        <p:nvSpPr>
          <p:cNvPr id="9" name="Rectangle 8"/>
          <p:cNvSpPr/>
          <p:nvPr/>
        </p:nvSpPr>
        <p:spPr>
          <a:xfrm>
            <a:off x="5975208" y="5827246"/>
            <a:ext cx="402674" cy="307777"/>
          </a:xfrm>
          <a:prstGeom prst="rect">
            <a:avLst/>
          </a:prstGeom>
        </p:spPr>
        <p:txBody>
          <a:bodyPr wrap="square">
            <a:spAutoFit/>
          </a:bodyPr>
          <a:lstStyle/>
          <a:p>
            <a:r>
              <a:rPr lang="en-US" dirty="0"/>
              <a:t>(b)</a:t>
            </a:r>
          </a:p>
        </p:txBody>
      </p:sp>
    </p:spTree>
    <p:extLst>
      <p:ext uri="{BB962C8B-B14F-4D97-AF65-F5344CB8AC3E}">
        <p14:creationId xmlns:p14="http://schemas.microsoft.com/office/powerpoint/2010/main" val="22727769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5"/>
          <p:cNvSpPr txBox="1">
            <a:spLocks noGrp="1"/>
          </p:cNvSpPr>
          <p:nvPr>
            <p:ph type="title"/>
          </p:nvPr>
        </p:nvSpPr>
        <p:spPr>
          <a:xfrm>
            <a:off x="335035" y="165833"/>
            <a:ext cx="5978857" cy="581451"/>
          </a:xfrm>
          <a:prstGeom prst="rect">
            <a:avLst/>
          </a:prstGeom>
          <a:noFill/>
          <a:ln>
            <a:noFill/>
          </a:ln>
        </p:spPr>
        <p:txBody>
          <a:bodyPr spcFirstLastPara="1" wrap="square" lIns="91425" tIns="45700" rIns="91425" bIns="45700" anchor="ctr" anchorCtr="0">
            <a:noAutofit/>
          </a:bodyPr>
          <a:lstStyle/>
          <a:p>
            <a:pPr fontAlgn="base"/>
            <a:r>
              <a:rPr lang="en-US" b="1" dirty="0"/>
              <a:t>Subroutine Call and Return (Cont..)</a:t>
            </a:r>
          </a:p>
        </p:txBody>
      </p:sp>
      <p:sp>
        <p:nvSpPr>
          <p:cNvPr id="4" name="Rectangle 3"/>
          <p:cNvSpPr/>
          <p:nvPr/>
        </p:nvSpPr>
        <p:spPr>
          <a:xfrm>
            <a:off x="205558" y="998807"/>
            <a:ext cx="8611737" cy="5509200"/>
          </a:xfrm>
          <a:prstGeom prst="rect">
            <a:avLst/>
          </a:prstGeom>
        </p:spPr>
        <p:txBody>
          <a:bodyPr wrap="square">
            <a:spAutoFit/>
          </a:bodyPr>
          <a:lstStyle/>
          <a:p>
            <a:pPr marL="342900" indent="-342900" algn="just" fontAlgn="base">
              <a:buFont typeface="Arial" panose="020B0604020202020204" pitchFamily="34" charset="0"/>
              <a:buChar char="•"/>
            </a:pPr>
            <a:r>
              <a:rPr lang="en-US" sz="2200" dirty="0">
                <a:solidFill>
                  <a:srgbClr val="161616"/>
                </a:solidFill>
                <a:latin typeface="Times New Roman" panose="02020603050405020304" pitchFamily="18" charset="0"/>
                <a:cs typeface="Times New Roman" panose="02020603050405020304" pitchFamily="18" charset="0"/>
              </a:rPr>
              <a:t>The CALL instruction interrupts the flow of a program by passing control to an internal or external subroutine. An internal subroutine (refer Fig 3(a)), is part of the calling program. An external subroutine is another program.</a:t>
            </a:r>
          </a:p>
          <a:p>
            <a:pPr marL="342900" indent="-342900" algn="just" fontAlgn="base">
              <a:buFont typeface="Arial" panose="020B0604020202020204" pitchFamily="34" charset="0"/>
              <a:buChar char="•"/>
            </a:pPr>
            <a:endParaRPr lang="en-US" sz="2200" dirty="0">
              <a:solidFill>
                <a:srgbClr val="161616"/>
              </a:solidFill>
              <a:latin typeface="Times New Roman" panose="02020603050405020304" pitchFamily="18" charset="0"/>
              <a:cs typeface="Times New Roman" panose="02020603050405020304" pitchFamily="18" charset="0"/>
            </a:endParaRPr>
          </a:p>
          <a:p>
            <a:pPr marL="342900" indent="-342900" algn="just" fontAlgn="base">
              <a:buFont typeface="Arial" panose="020B0604020202020204" pitchFamily="34" charset="0"/>
              <a:buChar char="•"/>
            </a:pPr>
            <a:r>
              <a:rPr lang="en-US" sz="2200" dirty="0">
                <a:solidFill>
                  <a:srgbClr val="161616"/>
                </a:solidFill>
                <a:latin typeface="Times New Roman" panose="02020603050405020304" pitchFamily="18" charset="0"/>
                <a:cs typeface="Times New Roman" panose="02020603050405020304" pitchFamily="18" charset="0"/>
              </a:rPr>
              <a:t>The </a:t>
            </a:r>
            <a:r>
              <a:rPr lang="en-US" sz="2200" b="1" dirty="0">
                <a:solidFill>
                  <a:srgbClr val="FF0000"/>
                </a:solidFill>
                <a:latin typeface="Times New Roman" panose="02020603050405020304" pitchFamily="18" charset="0"/>
                <a:cs typeface="Times New Roman" panose="02020603050405020304" pitchFamily="18" charset="0"/>
              </a:rPr>
              <a:t>RETURN instruction returns control from a subroutine </a:t>
            </a:r>
            <a:r>
              <a:rPr lang="en-US" sz="2200" dirty="0">
                <a:solidFill>
                  <a:srgbClr val="161616"/>
                </a:solidFill>
                <a:latin typeface="Times New Roman" panose="02020603050405020304" pitchFamily="18" charset="0"/>
                <a:cs typeface="Times New Roman" panose="02020603050405020304" pitchFamily="18" charset="0"/>
              </a:rPr>
              <a:t>back to the calling program and optionally returns a value.</a:t>
            </a:r>
          </a:p>
          <a:p>
            <a:pPr marL="342900" indent="-342900" algn="just" fontAlgn="base">
              <a:buFont typeface="Arial" panose="020B0604020202020204" pitchFamily="34" charset="0"/>
              <a:buChar char="•"/>
            </a:pPr>
            <a:endParaRPr lang="en-US" sz="2200" dirty="0">
              <a:solidFill>
                <a:srgbClr val="161616"/>
              </a:solidFill>
              <a:latin typeface="Times New Roman" panose="02020603050405020304" pitchFamily="18" charset="0"/>
              <a:cs typeface="Times New Roman" panose="02020603050405020304" pitchFamily="18" charset="0"/>
            </a:endParaRPr>
          </a:p>
          <a:p>
            <a:pPr marL="342900" indent="-342900" algn="just" fontAlgn="base">
              <a:buFont typeface="Arial" panose="020B0604020202020204" pitchFamily="34" charset="0"/>
              <a:buChar char="•"/>
            </a:pPr>
            <a:r>
              <a:rPr lang="en-US" sz="2200" dirty="0">
                <a:solidFill>
                  <a:srgbClr val="161616"/>
                </a:solidFill>
                <a:latin typeface="Times New Roman" panose="02020603050405020304" pitchFamily="18" charset="0"/>
                <a:cs typeface="Times New Roman" panose="02020603050405020304" pitchFamily="18" charset="0"/>
              </a:rPr>
              <a:t>When calling an internal subroutine, </a:t>
            </a:r>
            <a:r>
              <a:rPr lang="en-US" sz="2200" b="1" dirty="0">
                <a:solidFill>
                  <a:srgbClr val="FF0000"/>
                </a:solidFill>
                <a:latin typeface="Times New Roman" panose="02020603050405020304" pitchFamily="18" charset="0"/>
                <a:cs typeface="Times New Roman" panose="02020603050405020304" pitchFamily="18" charset="0"/>
              </a:rPr>
              <a:t>CALL passes control to a label specified after the CALL keyword</a:t>
            </a:r>
            <a:r>
              <a:rPr lang="en-US" sz="2200" dirty="0">
                <a:solidFill>
                  <a:srgbClr val="161616"/>
                </a:solidFill>
                <a:latin typeface="Times New Roman" panose="02020603050405020304" pitchFamily="18" charset="0"/>
                <a:cs typeface="Times New Roman" panose="02020603050405020304" pitchFamily="18" charset="0"/>
              </a:rPr>
              <a:t>. When the subroutine ends with the RETURN instruction, the instructions following CALL are processed.</a:t>
            </a:r>
          </a:p>
          <a:p>
            <a:pPr marL="342900" indent="-342900" algn="just" fontAlgn="base">
              <a:buFont typeface="Arial" panose="020B0604020202020204" pitchFamily="34" charset="0"/>
              <a:buChar char="•"/>
            </a:pPr>
            <a:r>
              <a:rPr lang="en-US" sz="2200" dirty="0">
                <a:solidFill>
                  <a:srgbClr val="161616"/>
                </a:solidFill>
                <a:latin typeface="Times New Roman" panose="02020603050405020304" pitchFamily="18" charset="0"/>
                <a:cs typeface="Times New Roman" panose="02020603050405020304" pitchFamily="18" charset="0"/>
              </a:rPr>
              <a:t>When calling an external subroutine (refer Fig 3(b)), CALL passes control to the program name that is specified after the CALL keyword. When the external subroutine completes, you can use the RETURN instruction to return to where you left off in the calling program.</a:t>
            </a:r>
          </a:p>
        </p:txBody>
      </p:sp>
    </p:spTree>
    <p:extLst>
      <p:ext uri="{BB962C8B-B14F-4D97-AF65-F5344CB8AC3E}">
        <p14:creationId xmlns:p14="http://schemas.microsoft.com/office/powerpoint/2010/main" val="32619644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6">
          <a:extLst>
            <a:ext uri="{FF2B5EF4-FFF2-40B4-BE49-F238E27FC236}">
              <a16:creationId xmlns:a16="http://schemas.microsoft.com/office/drawing/2014/main" xmlns="" id="{4AEC36F5-2B2D-6F04-D77B-59BF7E6C0E8E}"/>
            </a:ext>
          </a:extLst>
        </p:cNvPr>
        <p:cNvGrpSpPr/>
        <p:nvPr/>
      </p:nvGrpSpPr>
      <p:grpSpPr>
        <a:xfrm>
          <a:off x="0" y="0"/>
          <a:ext cx="0" cy="0"/>
          <a:chOff x="0" y="0"/>
          <a:chExt cx="0" cy="0"/>
        </a:xfrm>
      </p:grpSpPr>
      <p:sp>
        <p:nvSpPr>
          <p:cNvPr id="47" name="Google Shape;47;p1">
            <a:extLst>
              <a:ext uri="{FF2B5EF4-FFF2-40B4-BE49-F238E27FC236}">
                <a16:creationId xmlns:a16="http://schemas.microsoft.com/office/drawing/2014/main" xmlns="" id="{7E3357C7-38B2-5102-82B8-921EA0A91523}"/>
              </a:ext>
            </a:extLst>
          </p:cNvPr>
          <p:cNvSpPr txBox="1"/>
          <p:nvPr/>
        </p:nvSpPr>
        <p:spPr>
          <a:xfrm>
            <a:off x="520504" y="1209822"/>
            <a:ext cx="8074855" cy="4346917"/>
          </a:xfrm>
          <a:prstGeom prst="rect">
            <a:avLst/>
          </a:prstGeom>
          <a:noFill/>
          <a:ln>
            <a:noFill/>
          </a:ln>
        </p:spPr>
        <p:txBody>
          <a:bodyPr spcFirstLastPara="1" wrap="square" lIns="91425" tIns="33100" rIns="91425" bIns="45700" anchor="ctr" anchorCtr="0">
            <a:noAutofit/>
          </a:bodyPr>
          <a:lstStyle/>
          <a:p>
            <a:pPr lvl="0" algn="ctr"/>
            <a:r>
              <a:rPr lang="en-US" sz="3200" b="1" i="0" u="none" strike="noStrike" cap="none" dirty="0" smtClean="0">
                <a:solidFill>
                  <a:srgbClr val="FF0000"/>
                </a:solidFill>
                <a:latin typeface="Times New Roman" pitchFamily="18" charset="0"/>
                <a:cs typeface="Times New Roman" pitchFamily="18" charset="0"/>
                <a:sym typeface="Arial"/>
              </a:rPr>
              <a:t>Program Interrupt</a:t>
            </a:r>
            <a:endParaRPr lang="en-US" sz="4000" b="1" i="0" u="none" strike="noStrike" cap="none" dirty="0">
              <a:solidFill>
                <a:srgbClr val="FF0000"/>
              </a:solidFill>
              <a:latin typeface="Calibri"/>
              <a:ea typeface="Calibri"/>
              <a:cs typeface="Calibri"/>
              <a:sym typeface="Calibri"/>
            </a:endParaRPr>
          </a:p>
        </p:txBody>
      </p:sp>
      <p:sp>
        <p:nvSpPr>
          <p:cNvPr id="49" name="Google Shape;49;p1">
            <a:extLst>
              <a:ext uri="{FF2B5EF4-FFF2-40B4-BE49-F238E27FC236}">
                <a16:creationId xmlns:a16="http://schemas.microsoft.com/office/drawing/2014/main" xmlns="" id="{B550DDB0-5EF9-E31A-C4C5-A5098299CA4F}"/>
              </a:ext>
            </a:extLst>
          </p:cNvPr>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25</a:t>
            </a:fld>
            <a:endParaRPr/>
          </a:p>
        </p:txBody>
      </p:sp>
    </p:spTree>
    <p:extLst>
      <p:ext uri="{BB962C8B-B14F-4D97-AF65-F5344CB8AC3E}">
        <p14:creationId xmlns:p14="http://schemas.microsoft.com/office/powerpoint/2010/main" val="11571048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5"/>
          <p:cNvSpPr txBox="1">
            <a:spLocks noGrp="1"/>
          </p:cNvSpPr>
          <p:nvPr>
            <p:ph type="title"/>
          </p:nvPr>
        </p:nvSpPr>
        <p:spPr>
          <a:xfrm>
            <a:off x="0" y="159991"/>
            <a:ext cx="6220857" cy="581451"/>
          </a:xfrm>
          <a:prstGeom prst="rect">
            <a:avLst/>
          </a:prstGeom>
          <a:noFill/>
          <a:ln>
            <a:noFill/>
          </a:ln>
        </p:spPr>
        <p:txBody>
          <a:bodyPr spcFirstLastPara="1" wrap="square" lIns="91425" tIns="45700" rIns="91425" bIns="45700" anchor="ctr" anchorCtr="0">
            <a:noAutofit/>
          </a:bodyPr>
          <a:lstStyle/>
          <a:p>
            <a:pPr algn="l"/>
            <a:r>
              <a:rPr lang="en-US" b="1" dirty="0"/>
              <a:t> Program Control: </a:t>
            </a:r>
            <a:r>
              <a:rPr lang="en-US" b="1" dirty="0" smtClean="0"/>
              <a:t>Program </a:t>
            </a:r>
            <a:r>
              <a:rPr lang="en-US" b="1" dirty="0"/>
              <a:t>Interrupt </a:t>
            </a:r>
          </a:p>
        </p:txBody>
      </p:sp>
      <p:sp>
        <p:nvSpPr>
          <p:cNvPr id="2" name="Rectangle 1"/>
          <p:cNvSpPr/>
          <p:nvPr/>
        </p:nvSpPr>
        <p:spPr>
          <a:xfrm>
            <a:off x="204952" y="930168"/>
            <a:ext cx="8718331" cy="5755422"/>
          </a:xfrm>
          <a:prstGeom prst="rect">
            <a:avLst/>
          </a:prstGeom>
        </p:spPr>
        <p:txBody>
          <a:bodyPr wrap="square">
            <a:spAutoFit/>
          </a:bodyPr>
          <a:lstStyle/>
          <a:p>
            <a:pPr marL="342900" indent="-342900" algn="just">
              <a:buFont typeface="Arial" panose="020B0604020202020204" pitchFamily="34" charset="0"/>
              <a:buChar char="•"/>
            </a:pPr>
            <a:r>
              <a:rPr lang="en-US" sz="2300" b="1" dirty="0">
                <a:solidFill>
                  <a:srgbClr val="FF0000"/>
                </a:solidFill>
                <a:latin typeface="Times New Roman" panose="02020603050405020304" pitchFamily="18" charset="0"/>
                <a:cs typeface="Times New Roman" panose="02020603050405020304" pitchFamily="18" charset="0"/>
              </a:rPr>
              <a:t>Program interrupt </a:t>
            </a:r>
            <a:r>
              <a:rPr lang="en-US" sz="2300" dirty="0">
                <a:solidFill>
                  <a:schemeClr val="tx1"/>
                </a:solidFill>
                <a:latin typeface="Times New Roman" panose="02020603050405020304" pitchFamily="18" charset="0"/>
                <a:cs typeface="Times New Roman" panose="02020603050405020304" pitchFamily="18" charset="0"/>
              </a:rPr>
              <a:t>is used to handle a variety of problems that arise out of normal program sequence. </a:t>
            </a:r>
            <a:r>
              <a:rPr lang="en-US" sz="2300" b="1" dirty="0">
                <a:solidFill>
                  <a:srgbClr val="FF0000"/>
                </a:solidFill>
                <a:latin typeface="Times New Roman" panose="02020603050405020304" pitchFamily="18" charset="0"/>
                <a:cs typeface="Times New Roman" panose="02020603050405020304" pitchFamily="18" charset="0"/>
              </a:rPr>
              <a:t>It refers </a:t>
            </a:r>
            <a:r>
              <a:rPr lang="en-US" sz="2300" dirty="0">
                <a:latin typeface="Times New Roman" panose="02020603050405020304" pitchFamily="18" charset="0"/>
                <a:cs typeface="Times New Roman" panose="02020603050405020304" pitchFamily="18" charset="0"/>
              </a:rPr>
              <a:t>to the </a:t>
            </a:r>
            <a:r>
              <a:rPr lang="en-US" sz="2300" b="1" dirty="0">
                <a:solidFill>
                  <a:srgbClr val="FF0000"/>
                </a:solidFill>
                <a:latin typeface="Times New Roman" panose="02020603050405020304" pitchFamily="18" charset="0"/>
                <a:cs typeface="Times New Roman" panose="02020603050405020304" pitchFamily="18" charset="0"/>
              </a:rPr>
              <a:t>transfer of program control</a:t>
            </a:r>
            <a:r>
              <a:rPr lang="en-US" sz="2300" b="1" dirty="0">
                <a:latin typeface="Times New Roman" panose="02020603050405020304" pitchFamily="18" charset="0"/>
                <a:cs typeface="Times New Roman" panose="02020603050405020304" pitchFamily="18" charset="0"/>
              </a:rPr>
              <a:t> </a:t>
            </a:r>
            <a:r>
              <a:rPr lang="en-US" sz="2300" dirty="0">
                <a:latin typeface="Times New Roman" panose="02020603050405020304" pitchFamily="18" charset="0"/>
                <a:cs typeface="Times New Roman" panose="02020603050405020304" pitchFamily="18" charset="0"/>
              </a:rPr>
              <a:t>from a </a:t>
            </a:r>
            <a:r>
              <a:rPr lang="en-US" sz="2300" b="1" dirty="0">
                <a:solidFill>
                  <a:srgbClr val="FF0000"/>
                </a:solidFill>
                <a:latin typeface="Times New Roman" panose="02020603050405020304" pitchFamily="18" charset="0"/>
                <a:cs typeface="Times New Roman" panose="02020603050405020304" pitchFamily="18" charset="0"/>
              </a:rPr>
              <a:t>currently running program to another service program</a:t>
            </a:r>
            <a:r>
              <a:rPr lang="en-US" sz="2300" b="1" dirty="0">
                <a:latin typeface="Times New Roman" panose="02020603050405020304" pitchFamily="18" charset="0"/>
                <a:cs typeface="Times New Roman" panose="02020603050405020304" pitchFamily="18" charset="0"/>
              </a:rPr>
              <a:t> </a:t>
            </a:r>
            <a:r>
              <a:rPr lang="en-US" sz="2300" dirty="0">
                <a:latin typeface="Times New Roman" panose="02020603050405020304" pitchFamily="18" charset="0"/>
                <a:cs typeface="Times New Roman" panose="02020603050405020304" pitchFamily="18" charset="0"/>
              </a:rPr>
              <a:t>as a result of an </a:t>
            </a:r>
            <a:r>
              <a:rPr lang="en-US" sz="2300" b="1" dirty="0">
                <a:latin typeface="Times New Roman" panose="02020603050405020304" pitchFamily="18" charset="0"/>
                <a:cs typeface="Times New Roman" panose="02020603050405020304" pitchFamily="18" charset="0"/>
              </a:rPr>
              <a:t>external</a:t>
            </a:r>
            <a:r>
              <a:rPr lang="en-US" sz="2300" dirty="0">
                <a:latin typeface="Times New Roman" panose="02020603050405020304" pitchFamily="18" charset="0"/>
                <a:cs typeface="Times New Roman" panose="02020603050405020304" pitchFamily="18" charset="0"/>
              </a:rPr>
              <a:t> or </a:t>
            </a:r>
            <a:r>
              <a:rPr lang="en-US" sz="2300" b="1" dirty="0">
                <a:latin typeface="Times New Roman" panose="02020603050405020304" pitchFamily="18" charset="0"/>
                <a:cs typeface="Times New Roman" panose="02020603050405020304" pitchFamily="18" charset="0"/>
              </a:rPr>
              <a:t>internal created request</a:t>
            </a:r>
            <a:r>
              <a:rPr lang="en-US" sz="2300" dirty="0">
                <a:latin typeface="Times New Roman" panose="02020603050405020304" pitchFamily="18" charset="0"/>
                <a:cs typeface="Times New Roman" panose="02020603050405020304" pitchFamily="18" charset="0"/>
              </a:rPr>
              <a:t>. Control returns to the initial program after the service program is implemented.</a:t>
            </a:r>
          </a:p>
          <a:p>
            <a:pPr marL="342900" indent="-342900" algn="just">
              <a:buFont typeface="Arial" panose="020B0604020202020204" pitchFamily="34" charset="0"/>
              <a:buChar char="•"/>
            </a:pPr>
            <a:endParaRPr lang="en-US" sz="2300" dirty="0">
              <a:latin typeface="Times New Roman" panose="02020603050405020304" pitchFamily="18" charset="0"/>
              <a:cs typeface="Times New Roman" panose="02020603050405020304" pitchFamily="18" charset="0"/>
            </a:endParaRPr>
          </a:p>
          <a:p>
            <a:pPr algn="just"/>
            <a:r>
              <a:rPr lang="en-US" sz="2300" b="1" dirty="0">
                <a:solidFill>
                  <a:srgbClr val="FF0000"/>
                </a:solidFill>
                <a:latin typeface="Times New Roman" panose="02020603050405020304" pitchFamily="18" charset="0"/>
                <a:cs typeface="Times New Roman" panose="02020603050405020304" pitchFamily="18" charset="0"/>
              </a:rPr>
              <a:t>Interrupt procedure </a:t>
            </a:r>
            <a:r>
              <a:rPr lang="en-US" sz="2300" b="1" dirty="0">
                <a:latin typeface="Times New Roman" panose="02020603050405020304" pitchFamily="18" charset="0"/>
                <a:cs typeface="Times New Roman" panose="02020603050405020304" pitchFamily="18" charset="0"/>
              </a:rPr>
              <a:t>is similar to Subroutine call except for three variations: </a:t>
            </a:r>
          </a:p>
          <a:p>
            <a:pPr marL="342900" indent="-342900" algn="just"/>
            <a:r>
              <a:rPr lang="en-US" sz="2300" b="1" dirty="0">
                <a:latin typeface="Times New Roman" panose="02020603050405020304" pitchFamily="18" charset="0"/>
                <a:cs typeface="Times New Roman" panose="02020603050405020304" pitchFamily="18" charset="0"/>
              </a:rPr>
              <a:t>1. </a:t>
            </a:r>
            <a:r>
              <a:rPr lang="en-US" sz="2300" dirty="0">
                <a:latin typeface="Times New Roman" panose="02020603050405020304" pitchFamily="18" charset="0"/>
                <a:cs typeface="Times New Roman" panose="02020603050405020304" pitchFamily="18" charset="0"/>
              </a:rPr>
              <a:t>The interrupt is usually initiated by external or internal signal rather than from the execution of an instruction (except for software interrupt).</a:t>
            </a:r>
          </a:p>
          <a:p>
            <a:pPr marL="342900" indent="-342900" algn="just"/>
            <a:r>
              <a:rPr lang="en-US" sz="2300" b="1" dirty="0">
                <a:latin typeface="Times New Roman" panose="02020603050405020304" pitchFamily="18" charset="0"/>
                <a:cs typeface="Times New Roman" panose="02020603050405020304" pitchFamily="18" charset="0"/>
              </a:rPr>
              <a:t>2</a:t>
            </a:r>
            <a:r>
              <a:rPr lang="en-US" sz="2300" dirty="0">
                <a:latin typeface="Times New Roman" panose="02020603050405020304" pitchFamily="18" charset="0"/>
                <a:cs typeface="Times New Roman" panose="02020603050405020304" pitchFamily="18" charset="0"/>
              </a:rPr>
              <a:t>. The address of the interrupt service program is determined by the hardware rather than by the address field of the instruction.</a:t>
            </a:r>
          </a:p>
          <a:p>
            <a:pPr marL="342900" indent="-342900" algn="just"/>
            <a:r>
              <a:rPr lang="en-US" sz="2300" b="1" dirty="0">
                <a:latin typeface="Times New Roman" panose="02020603050405020304" pitchFamily="18" charset="0"/>
                <a:cs typeface="Times New Roman" panose="02020603050405020304" pitchFamily="18" charset="0"/>
              </a:rPr>
              <a:t>3.  </a:t>
            </a:r>
            <a:r>
              <a:rPr lang="en-US" sz="2300" dirty="0">
                <a:latin typeface="Times New Roman" panose="02020603050405020304" pitchFamily="18" charset="0"/>
                <a:cs typeface="Times New Roman" panose="02020603050405020304" pitchFamily="18" charset="0"/>
              </a:rPr>
              <a:t>Interrupt procedure stores all information necessary to define the state of the CPU rather than storing only the program counter.</a:t>
            </a:r>
          </a:p>
        </p:txBody>
      </p:sp>
    </p:spTree>
    <p:extLst>
      <p:ext uri="{BB962C8B-B14F-4D97-AF65-F5344CB8AC3E}">
        <p14:creationId xmlns:p14="http://schemas.microsoft.com/office/powerpoint/2010/main" val="2950285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5"/>
          <p:cNvSpPr txBox="1">
            <a:spLocks noGrp="1"/>
          </p:cNvSpPr>
          <p:nvPr>
            <p:ph type="title"/>
          </p:nvPr>
        </p:nvSpPr>
        <p:spPr>
          <a:xfrm>
            <a:off x="0" y="159991"/>
            <a:ext cx="6220857" cy="581451"/>
          </a:xfrm>
          <a:prstGeom prst="rect">
            <a:avLst/>
          </a:prstGeom>
          <a:noFill/>
          <a:ln>
            <a:noFill/>
          </a:ln>
        </p:spPr>
        <p:txBody>
          <a:bodyPr spcFirstLastPara="1" wrap="square" lIns="91425" tIns="45700" rIns="91425" bIns="45700" anchor="ctr" anchorCtr="0">
            <a:noAutofit/>
          </a:bodyPr>
          <a:lstStyle/>
          <a:p>
            <a:pPr algn="l"/>
            <a:r>
              <a:rPr lang="en-US" b="1" dirty="0" smtClean="0"/>
              <a:t>Program </a:t>
            </a:r>
            <a:r>
              <a:rPr lang="en-US" b="1" dirty="0"/>
              <a:t>Interrupt </a:t>
            </a:r>
            <a:r>
              <a:rPr lang="en-US" b="1" dirty="0" smtClean="0"/>
              <a:t> (Cont.)</a:t>
            </a:r>
            <a:endParaRPr lang="en-US" b="1" dirty="0"/>
          </a:p>
        </p:txBody>
      </p:sp>
      <p:sp>
        <p:nvSpPr>
          <p:cNvPr id="2" name="Rectangle 1"/>
          <p:cNvSpPr/>
          <p:nvPr/>
        </p:nvSpPr>
        <p:spPr>
          <a:xfrm>
            <a:off x="204952" y="1084916"/>
            <a:ext cx="8718331" cy="5401479"/>
          </a:xfrm>
          <a:prstGeom prst="rect">
            <a:avLst/>
          </a:prstGeom>
        </p:spPr>
        <p:txBody>
          <a:bodyPr wrap="square">
            <a:spAutoFit/>
          </a:bodyPr>
          <a:lstStyle/>
          <a:p>
            <a:pPr algn="just"/>
            <a:r>
              <a:rPr lang="en-US" sz="2300" dirty="0" smtClean="0">
                <a:solidFill>
                  <a:schemeClr val="tx1"/>
                </a:solidFill>
                <a:latin typeface="Times New Roman" panose="02020603050405020304" pitchFamily="18" charset="0"/>
                <a:cs typeface="Times New Roman" panose="02020603050405020304" pitchFamily="18" charset="0"/>
              </a:rPr>
              <a:t>After a program has been interrupted and the service routine been executed, the CPU must return to exactly the same state that it was when the interrupt occurred. Only if this happens will the interrupted program be able to resume exactly as if nothing had happened. </a:t>
            </a:r>
          </a:p>
          <a:p>
            <a:pPr algn="just"/>
            <a:endParaRPr lang="en-US" sz="2300" dirty="0" smtClean="0">
              <a:solidFill>
                <a:schemeClr val="tx1"/>
              </a:solidFill>
              <a:latin typeface="Times New Roman" panose="02020603050405020304" pitchFamily="18" charset="0"/>
              <a:cs typeface="Times New Roman" panose="02020603050405020304" pitchFamily="18" charset="0"/>
            </a:endParaRPr>
          </a:p>
          <a:p>
            <a:pPr algn="just"/>
            <a:r>
              <a:rPr lang="en-US" sz="2300" dirty="0" smtClean="0">
                <a:solidFill>
                  <a:schemeClr val="tx1"/>
                </a:solidFill>
                <a:latin typeface="Times New Roman" panose="02020603050405020304" pitchFamily="18" charset="0"/>
                <a:cs typeface="Times New Roman" panose="02020603050405020304" pitchFamily="18" charset="0"/>
              </a:rPr>
              <a:t>The state of the CPU at the end of the execute cycle (when the interrupt is recognized) is determined from:</a:t>
            </a:r>
          </a:p>
          <a:p>
            <a:pPr algn="just"/>
            <a:r>
              <a:rPr lang="en-US" sz="2300" dirty="0" smtClean="0">
                <a:solidFill>
                  <a:srgbClr val="FF0000"/>
                </a:solidFill>
                <a:latin typeface="Times New Roman" panose="02020603050405020304" pitchFamily="18" charset="0"/>
                <a:cs typeface="Times New Roman" panose="02020603050405020304" pitchFamily="18" charset="0"/>
              </a:rPr>
              <a:t>1. The content of the program counter</a:t>
            </a:r>
          </a:p>
          <a:p>
            <a:pPr algn="just"/>
            <a:r>
              <a:rPr lang="en-US" sz="2300" dirty="0" smtClean="0">
                <a:solidFill>
                  <a:srgbClr val="FF0000"/>
                </a:solidFill>
                <a:latin typeface="Times New Roman" panose="02020603050405020304" pitchFamily="18" charset="0"/>
                <a:cs typeface="Times New Roman" panose="02020603050405020304" pitchFamily="18" charset="0"/>
              </a:rPr>
              <a:t>2. The content of all processor registers</a:t>
            </a:r>
          </a:p>
          <a:p>
            <a:pPr algn="just"/>
            <a:r>
              <a:rPr lang="en-US" sz="2300" dirty="0" smtClean="0">
                <a:solidFill>
                  <a:srgbClr val="FF0000"/>
                </a:solidFill>
                <a:latin typeface="Times New Roman" panose="02020603050405020304" pitchFamily="18" charset="0"/>
                <a:cs typeface="Times New Roman" panose="02020603050405020304" pitchFamily="18" charset="0"/>
              </a:rPr>
              <a:t>3. The content of certain status conditions</a:t>
            </a:r>
          </a:p>
          <a:p>
            <a:pPr algn="just"/>
            <a:endParaRPr lang="en-US" sz="2300" dirty="0" smtClean="0">
              <a:solidFill>
                <a:schemeClr val="tx1"/>
              </a:solidFill>
              <a:latin typeface="Times New Roman" panose="02020603050405020304" pitchFamily="18" charset="0"/>
              <a:cs typeface="Times New Roman" panose="02020603050405020304" pitchFamily="18" charset="0"/>
            </a:endParaRPr>
          </a:p>
          <a:p>
            <a:pPr algn="just"/>
            <a:r>
              <a:rPr lang="en-US" sz="2300" dirty="0" smtClean="0">
                <a:solidFill>
                  <a:schemeClr val="tx1"/>
                </a:solidFill>
                <a:latin typeface="Times New Roman" panose="02020603050405020304" pitchFamily="18" charset="0"/>
                <a:cs typeface="Times New Roman" panose="02020603050405020304" pitchFamily="18" charset="0"/>
              </a:rPr>
              <a:t>The </a:t>
            </a:r>
            <a:r>
              <a:rPr lang="en-US" sz="2300" b="1" dirty="0" smtClean="0">
                <a:solidFill>
                  <a:schemeClr val="tx1"/>
                </a:solidFill>
                <a:latin typeface="Times New Roman" panose="02020603050405020304" pitchFamily="18" charset="0"/>
                <a:cs typeface="Times New Roman" panose="02020603050405020304" pitchFamily="18" charset="0"/>
              </a:rPr>
              <a:t>collection of all status bit conditions </a:t>
            </a:r>
            <a:r>
              <a:rPr lang="en-US" sz="2300" dirty="0" smtClean="0">
                <a:solidFill>
                  <a:schemeClr val="tx1"/>
                </a:solidFill>
                <a:latin typeface="Times New Roman" panose="02020603050405020304" pitchFamily="18" charset="0"/>
                <a:cs typeface="Times New Roman" panose="02020603050405020304" pitchFamily="18" charset="0"/>
              </a:rPr>
              <a:t>in the CPU is sometimes called a </a:t>
            </a:r>
            <a:r>
              <a:rPr lang="en-US" sz="2300" b="1" dirty="0" smtClean="0">
                <a:solidFill>
                  <a:srgbClr val="FF0000"/>
                </a:solidFill>
                <a:latin typeface="Times New Roman" panose="02020603050405020304" pitchFamily="18" charset="0"/>
                <a:cs typeface="Times New Roman" panose="02020603050405020304" pitchFamily="18" charset="0"/>
              </a:rPr>
              <a:t>program status word or PSW</a:t>
            </a:r>
            <a:r>
              <a:rPr lang="en-US" sz="2300" dirty="0" smtClean="0">
                <a:solidFill>
                  <a:schemeClr val="tx1"/>
                </a:solidFill>
                <a:latin typeface="Times New Roman" panose="02020603050405020304" pitchFamily="18" charset="0"/>
                <a:cs typeface="Times New Roman" panose="02020603050405020304" pitchFamily="18" charset="0"/>
              </a:rPr>
              <a:t>. The </a:t>
            </a:r>
            <a:r>
              <a:rPr lang="en-US" sz="2300" b="1" dirty="0" smtClean="0">
                <a:solidFill>
                  <a:schemeClr val="tx1"/>
                </a:solidFill>
                <a:latin typeface="Times New Roman" panose="02020603050405020304" pitchFamily="18" charset="0"/>
                <a:cs typeface="Times New Roman" panose="02020603050405020304" pitchFamily="18" charset="0"/>
              </a:rPr>
              <a:t>PSW is stored</a:t>
            </a:r>
            <a:r>
              <a:rPr lang="en-US" sz="2300" dirty="0" smtClean="0">
                <a:solidFill>
                  <a:schemeClr val="tx1"/>
                </a:solidFill>
                <a:latin typeface="Times New Roman" panose="02020603050405020304" pitchFamily="18" charset="0"/>
                <a:cs typeface="Times New Roman" panose="02020603050405020304" pitchFamily="18" charset="0"/>
              </a:rPr>
              <a:t> in a </a:t>
            </a:r>
            <a:r>
              <a:rPr lang="en-US" sz="2300" b="1" dirty="0" smtClean="0">
                <a:solidFill>
                  <a:schemeClr val="tx1"/>
                </a:solidFill>
                <a:latin typeface="Times New Roman" panose="02020603050405020304" pitchFamily="18" charset="0"/>
                <a:cs typeface="Times New Roman" panose="02020603050405020304" pitchFamily="18" charset="0"/>
              </a:rPr>
              <a:t>separate hardware register </a:t>
            </a:r>
            <a:r>
              <a:rPr lang="en-US" sz="2300" dirty="0" smtClean="0">
                <a:solidFill>
                  <a:schemeClr val="tx1"/>
                </a:solidFill>
                <a:latin typeface="Times New Roman" panose="02020603050405020304" pitchFamily="18" charset="0"/>
                <a:cs typeface="Times New Roman" panose="02020603050405020304" pitchFamily="18" charset="0"/>
              </a:rPr>
              <a:t>and contains the status information that characterizes the state of the CPU.</a:t>
            </a:r>
          </a:p>
        </p:txBody>
      </p:sp>
    </p:spTree>
    <p:extLst>
      <p:ext uri="{BB962C8B-B14F-4D97-AF65-F5344CB8AC3E}">
        <p14:creationId xmlns:p14="http://schemas.microsoft.com/office/powerpoint/2010/main" val="2950285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5"/>
          <p:cNvSpPr txBox="1">
            <a:spLocks noGrp="1"/>
          </p:cNvSpPr>
          <p:nvPr>
            <p:ph type="title"/>
          </p:nvPr>
        </p:nvSpPr>
        <p:spPr>
          <a:xfrm>
            <a:off x="0" y="159991"/>
            <a:ext cx="6220857" cy="581451"/>
          </a:xfrm>
          <a:prstGeom prst="rect">
            <a:avLst/>
          </a:prstGeom>
          <a:noFill/>
          <a:ln>
            <a:noFill/>
          </a:ln>
        </p:spPr>
        <p:txBody>
          <a:bodyPr spcFirstLastPara="1" wrap="square" lIns="91425" tIns="45700" rIns="91425" bIns="45700" anchor="ctr" anchorCtr="0">
            <a:noAutofit/>
          </a:bodyPr>
          <a:lstStyle/>
          <a:p>
            <a:pPr algn="l"/>
            <a:r>
              <a:rPr lang="en-US" b="1" dirty="0" smtClean="0"/>
              <a:t>Program </a:t>
            </a:r>
            <a:r>
              <a:rPr lang="en-US" b="1" dirty="0"/>
              <a:t>Interrupt </a:t>
            </a:r>
            <a:r>
              <a:rPr lang="en-US" b="1" dirty="0" smtClean="0"/>
              <a:t> (Cont.)</a:t>
            </a:r>
            <a:endParaRPr lang="en-US" b="1" dirty="0"/>
          </a:p>
        </p:txBody>
      </p:sp>
      <p:sp>
        <p:nvSpPr>
          <p:cNvPr id="2" name="Rectangle 1"/>
          <p:cNvSpPr/>
          <p:nvPr/>
        </p:nvSpPr>
        <p:spPr>
          <a:xfrm>
            <a:off x="365760" y="1324072"/>
            <a:ext cx="8557523" cy="4693593"/>
          </a:xfrm>
          <a:prstGeom prst="rect">
            <a:avLst/>
          </a:prstGeom>
        </p:spPr>
        <p:txBody>
          <a:bodyPr wrap="square">
            <a:spAutoFit/>
          </a:bodyPr>
          <a:lstStyle/>
          <a:p>
            <a:pPr algn="just">
              <a:buFont typeface="Arial" pitchFamily="34" charset="0"/>
              <a:buChar char="•"/>
            </a:pPr>
            <a:r>
              <a:rPr lang="en-US" sz="2300" dirty="0" smtClean="0">
                <a:solidFill>
                  <a:schemeClr val="tx1"/>
                </a:solidFill>
                <a:latin typeface="Times New Roman" panose="02020603050405020304" pitchFamily="18" charset="0"/>
                <a:cs typeface="Times New Roman" panose="02020603050405020304" pitchFamily="18" charset="0"/>
              </a:rPr>
              <a:t>   Typically, it includes the status bits from the last ALU operation and it specifies the interrupts that are allowed to occur and whether the CPU is operating in a </a:t>
            </a:r>
            <a:r>
              <a:rPr lang="en-US" sz="2300" b="1" dirty="0" smtClean="0">
                <a:solidFill>
                  <a:srgbClr val="FF0000"/>
                </a:solidFill>
                <a:latin typeface="Times New Roman" panose="02020603050405020304" pitchFamily="18" charset="0"/>
                <a:cs typeface="Times New Roman" panose="02020603050405020304" pitchFamily="18" charset="0"/>
              </a:rPr>
              <a:t>supervisor or user mode</a:t>
            </a:r>
            <a:r>
              <a:rPr lang="en-US" sz="2300" dirty="0" smtClean="0">
                <a:solidFill>
                  <a:schemeClr val="tx1"/>
                </a:solidFill>
                <a:latin typeface="Times New Roman" panose="02020603050405020304" pitchFamily="18" charset="0"/>
                <a:cs typeface="Times New Roman" panose="02020603050405020304" pitchFamily="18" charset="0"/>
              </a:rPr>
              <a:t>. </a:t>
            </a:r>
          </a:p>
          <a:p>
            <a:pPr algn="just">
              <a:buFont typeface="Arial" pitchFamily="34" charset="0"/>
              <a:buChar char="•"/>
            </a:pPr>
            <a:endParaRPr lang="en-US" sz="2300" dirty="0" smtClean="0">
              <a:solidFill>
                <a:schemeClr val="tx1"/>
              </a:solidFill>
              <a:latin typeface="Times New Roman" panose="02020603050405020304" pitchFamily="18" charset="0"/>
              <a:cs typeface="Times New Roman" panose="02020603050405020304" pitchFamily="18" charset="0"/>
            </a:endParaRPr>
          </a:p>
          <a:p>
            <a:pPr algn="just">
              <a:buFont typeface="Arial" pitchFamily="34" charset="0"/>
              <a:buChar char="•"/>
            </a:pPr>
            <a:r>
              <a:rPr lang="en-US" sz="2300" dirty="0" smtClean="0">
                <a:solidFill>
                  <a:schemeClr val="tx1"/>
                </a:solidFill>
                <a:latin typeface="Times New Roman" panose="02020603050405020304" pitchFamily="18" charset="0"/>
                <a:cs typeface="Times New Roman" panose="02020603050405020304" pitchFamily="18" charset="0"/>
              </a:rPr>
              <a:t>   Many computers have a resident operating system that controls and supervises all other programs in the computer. When the CPU is executing a program that is part of the operating system, it is said to be in the supervisor or system mode. </a:t>
            </a:r>
          </a:p>
          <a:p>
            <a:pPr algn="just">
              <a:buFont typeface="Arial" pitchFamily="34" charset="0"/>
              <a:buChar char="•"/>
            </a:pPr>
            <a:endParaRPr lang="en-US" sz="2300" dirty="0" smtClean="0">
              <a:solidFill>
                <a:schemeClr val="tx1"/>
              </a:solidFill>
              <a:latin typeface="Times New Roman" panose="02020603050405020304" pitchFamily="18" charset="0"/>
              <a:cs typeface="Times New Roman" panose="02020603050405020304" pitchFamily="18" charset="0"/>
            </a:endParaRPr>
          </a:p>
          <a:p>
            <a:pPr algn="just">
              <a:buFont typeface="Arial" pitchFamily="34" charset="0"/>
              <a:buChar char="•"/>
            </a:pPr>
            <a:r>
              <a:rPr lang="en-US" sz="2300" dirty="0" smtClean="0">
                <a:solidFill>
                  <a:schemeClr val="tx1"/>
                </a:solidFill>
                <a:latin typeface="Times New Roman" panose="02020603050405020304" pitchFamily="18" charset="0"/>
                <a:cs typeface="Times New Roman" panose="02020603050405020304" pitchFamily="18" charset="0"/>
              </a:rPr>
              <a:t>   Certain instructions are privileged and can be executed in this mode only. The CPU is normally in the user mode when executing user programs. The mode that the CPU is operating at any given time is determined from special status bits in the PSW.</a:t>
            </a:r>
          </a:p>
        </p:txBody>
      </p:sp>
    </p:spTree>
    <p:extLst>
      <p:ext uri="{BB962C8B-B14F-4D97-AF65-F5344CB8AC3E}">
        <p14:creationId xmlns:p14="http://schemas.microsoft.com/office/powerpoint/2010/main" val="2950285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6">
          <a:extLst>
            <a:ext uri="{FF2B5EF4-FFF2-40B4-BE49-F238E27FC236}">
              <a16:creationId xmlns:a16="http://schemas.microsoft.com/office/drawing/2014/main" xmlns="" id="{4AEC36F5-2B2D-6F04-D77B-59BF7E6C0E8E}"/>
            </a:ext>
          </a:extLst>
        </p:cNvPr>
        <p:cNvGrpSpPr/>
        <p:nvPr/>
      </p:nvGrpSpPr>
      <p:grpSpPr>
        <a:xfrm>
          <a:off x="0" y="0"/>
          <a:ext cx="0" cy="0"/>
          <a:chOff x="0" y="0"/>
          <a:chExt cx="0" cy="0"/>
        </a:xfrm>
      </p:grpSpPr>
      <p:sp>
        <p:nvSpPr>
          <p:cNvPr id="47" name="Google Shape;47;p1">
            <a:extLst>
              <a:ext uri="{FF2B5EF4-FFF2-40B4-BE49-F238E27FC236}">
                <a16:creationId xmlns:a16="http://schemas.microsoft.com/office/drawing/2014/main" xmlns="" id="{7E3357C7-38B2-5102-82B8-921EA0A91523}"/>
              </a:ext>
            </a:extLst>
          </p:cNvPr>
          <p:cNvSpPr txBox="1"/>
          <p:nvPr/>
        </p:nvSpPr>
        <p:spPr>
          <a:xfrm>
            <a:off x="520504" y="1209822"/>
            <a:ext cx="8074855" cy="4346917"/>
          </a:xfrm>
          <a:prstGeom prst="rect">
            <a:avLst/>
          </a:prstGeom>
          <a:noFill/>
          <a:ln>
            <a:noFill/>
          </a:ln>
        </p:spPr>
        <p:txBody>
          <a:bodyPr spcFirstLastPara="1" wrap="square" lIns="91425" tIns="33100" rIns="91425" bIns="45700" anchor="ctr" anchorCtr="0">
            <a:noAutofit/>
          </a:bodyPr>
          <a:lstStyle/>
          <a:p>
            <a:pPr lvl="0" algn="ctr"/>
            <a:r>
              <a:rPr lang="en-US" sz="3200" b="1" i="0" u="none" strike="noStrike" cap="none" dirty="0">
                <a:solidFill>
                  <a:srgbClr val="FF0000"/>
                </a:solidFill>
                <a:latin typeface="Times New Roman" pitchFamily="18" charset="0"/>
                <a:cs typeface="Times New Roman" pitchFamily="18" charset="0"/>
                <a:sym typeface="Arial"/>
              </a:rPr>
              <a:t>Types of Interrupt</a:t>
            </a:r>
            <a:endParaRPr lang="en-US" sz="4000" b="1" i="0" u="none" strike="noStrike" cap="none" dirty="0">
              <a:solidFill>
                <a:srgbClr val="FF0000"/>
              </a:solidFill>
              <a:latin typeface="Calibri"/>
              <a:ea typeface="Calibri"/>
              <a:cs typeface="Calibri"/>
              <a:sym typeface="Calibri"/>
            </a:endParaRPr>
          </a:p>
        </p:txBody>
      </p:sp>
      <p:sp>
        <p:nvSpPr>
          <p:cNvPr id="49" name="Google Shape;49;p1">
            <a:extLst>
              <a:ext uri="{FF2B5EF4-FFF2-40B4-BE49-F238E27FC236}">
                <a16:creationId xmlns:a16="http://schemas.microsoft.com/office/drawing/2014/main" xmlns="" id="{B550DDB0-5EF9-E31A-C4C5-A5098299CA4F}"/>
              </a:ext>
            </a:extLst>
          </p:cNvPr>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29</a:t>
            </a:fld>
            <a:endParaRPr/>
          </a:p>
        </p:txBody>
      </p:sp>
    </p:spTree>
    <p:extLst>
      <p:ext uri="{BB962C8B-B14F-4D97-AF65-F5344CB8AC3E}">
        <p14:creationId xmlns:p14="http://schemas.microsoft.com/office/powerpoint/2010/main" val="11571048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2"/>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lvl="0" algn="l"/>
            <a:r>
              <a:rPr lang="en-US"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Program Control</a:t>
            </a:r>
            <a:endParaRPr sz="2800" b="1">
              <a:latin typeface="Calibri"/>
              <a:ea typeface="Calibri"/>
              <a:cs typeface="Calibri"/>
              <a:sym typeface="Calibri"/>
            </a:endParaRPr>
          </a:p>
        </p:txBody>
      </p:sp>
      <p:sp>
        <p:nvSpPr>
          <p:cNvPr id="55" name="Google Shape;55;p2"/>
          <p:cNvSpPr txBox="1">
            <a:spLocks noGrp="1"/>
          </p:cNvSpPr>
          <p:nvPr>
            <p:ph type="body" idx="1"/>
          </p:nvPr>
        </p:nvSpPr>
        <p:spPr>
          <a:xfrm>
            <a:off x="309490" y="847572"/>
            <a:ext cx="8637562" cy="5567296"/>
          </a:xfrm>
          <a:prstGeom prst="rect">
            <a:avLst/>
          </a:prstGeom>
          <a:noFill/>
          <a:ln>
            <a:noFill/>
          </a:ln>
        </p:spPr>
        <p:txBody>
          <a:bodyPr spcFirstLastPara="1" wrap="square" lIns="91425" tIns="45700" rIns="91425" bIns="45700" anchor="t" anchorCtr="0">
            <a:noAutofit/>
          </a:bodyPr>
          <a:lstStyle/>
          <a:p>
            <a:pPr marL="0" marR="323850" lvl="0" indent="-177800" algn="just">
              <a:spcBef>
                <a:spcPts val="560"/>
              </a:spcBef>
              <a:buSzPts val="2800"/>
              <a:buNone/>
            </a:pPr>
            <a:r>
              <a:rPr lang="en-US" sz="2400" b="1" dirty="0">
                <a:latin typeface="Times New Roman" panose="02020603050405020304" pitchFamily="18" charset="0"/>
                <a:cs typeface="Times New Roman" panose="02020603050405020304" pitchFamily="18" charset="0"/>
              </a:rPr>
              <a:t>Program Control:</a:t>
            </a:r>
          </a:p>
          <a:p>
            <a:pPr algn="just"/>
            <a:r>
              <a:rPr lang="en-US" sz="2200" dirty="0">
                <a:latin typeface="Times New Roman" pitchFamily="18" charset="0"/>
                <a:cs typeface="Times New Roman" pitchFamily="18" charset="0"/>
              </a:rPr>
              <a:t>Instructions are always stored in successive memory locations. When processed in the CPU, the instructions are fetched from consecutive memory locations and executed. Each time an instruction is fetched from memory, the program counter is incremented so that it contains the address of the next instruction in sequence. After the execution of a data transfer or data manipulation instruction, control returns to the fetch cycle with the program counter containing the address of the instruction next in sequence. 	</a:t>
            </a:r>
          </a:p>
          <a:p>
            <a:pPr algn="just"/>
            <a:r>
              <a:rPr lang="en-US" sz="2200" dirty="0"/>
              <a:t>On the other hand, </a:t>
            </a:r>
            <a:r>
              <a:rPr lang="en-US" sz="2200" b="1" dirty="0"/>
              <a:t>a program control type of instruction</a:t>
            </a:r>
            <a:r>
              <a:rPr lang="en-US" sz="2200" dirty="0"/>
              <a:t>, when </a:t>
            </a:r>
            <a:r>
              <a:rPr lang="en-US" sz="2200" b="1" dirty="0"/>
              <a:t>executed</a:t>
            </a:r>
            <a:r>
              <a:rPr lang="en-US" sz="2200" dirty="0"/>
              <a:t>, </a:t>
            </a:r>
            <a:r>
              <a:rPr lang="en-US" sz="2200" b="1" dirty="0"/>
              <a:t>may change the address value </a:t>
            </a:r>
            <a:r>
              <a:rPr lang="en-US" sz="2200" dirty="0"/>
              <a:t>in the </a:t>
            </a:r>
            <a:r>
              <a:rPr lang="en-US" sz="2200" b="1" dirty="0"/>
              <a:t>program counter </a:t>
            </a:r>
            <a:r>
              <a:rPr lang="en-US" sz="2200" dirty="0"/>
              <a:t>and </a:t>
            </a:r>
            <a:r>
              <a:rPr lang="en-US" sz="2200" b="1" dirty="0"/>
              <a:t>cause the flow of control to be altered</a:t>
            </a:r>
            <a:r>
              <a:rPr lang="en-US" sz="2200" dirty="0"/>
              <a:t>. In other words, </a:t>
            </a:r>
            <a:r>
              <a:rPr lang="en-US" sz="2200" b="1" dirty="0"/>
              <a:t>program control instructions </a:t>
            </a:r>
            <a:r>
              <a:rPr lang="en-US" sz="2200" dirty="0"/>
              <a:t>specify </a:t>
            </a:r>
            <a:r>
              <a:rPr lang="en-US" sz="2200" b="1" dirty="0"/>
              <a:t>conditions for altering the content </a:t>
            </a:r>
            <a:r>
              <a:rPr lang="en-US" sz="2200" dirty="0"/>
              <a:t>of the </a:t>
            </a:r>
            <a:r>
              <a:rPr lang="en-US" sz="2200" b="1" dirty="0"/>
              <a:t>program counter</a:t>
            </a:r>
            <a:r>
              <a:rPr lang="en-US" sz="2200" dirty="0"/>
              <a:t>, while data transfer and manipulation instructions specify conditions for data-processing operations.</a:t>
            </a:r>
            <a:endParaRPr sz="2200" dirty="0">
              <a:latin typeface="Times New Roman" pitchFamily="18" charset="0"/>
              <a:cs typeface="Times New Roman" pitchFamily="18" charset="0"/>
            </a:endParaRPr>
          </a:p>
          <a:p>
            <a:pPr marL="0" marR="323850" lvl="0" indent="0" algn="just" rtl="0">
              <a:lnSpc>
                <a:spcPct val="100000"/>
              </a:lnSpc>
              <a:spcBef>
                <a:spcPts val="480"/>
              </a:spcBef>
              <a:spcAft>
                <a:spcPts val="0"/>
              </a:spcAft>
              <a:buClr>
                <a:schemeClr val="dk1"/>
              </a:buClr>
              <a:buSzPts val="2400"/>
              <a:buNone/>
            </a:pPr>
            <a:endParaRPr sz="2400" dirty="0">
              <a:latin typeface="Times New Roman" panose="02020603050405020304" pitchFamily="18" charset="0"/>
              <a:cs typeface="Times New Roman" panose="02020603050405020304" pitchFamily="18" charset="0"/>
            </a:endParaRPr>
          </a:p>
        </p:txBody>
      </p:sp>
      <p:sp>
        <p:nvSpPr>
          <p:cNvPr id="57" name="Google Shape;57;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5"/>
          <p:cNvSpPr txBox="1">
            <a:spLocks noGrp="1"/>
          </p:cNvSpPr>
          <p:nvPr>
            <p:ph type="title"/>
          </p:nvPr>
        </p:nvSpPr>
        <p:spPr>
          <a:xfrm>
            <a:off x="618978" y="188127"/>
            <a:ext cx="5686287" cy="581451"/>
          </a:xfrm>
          <a:prstGeom prst="rect">
            <a:avLst/>
          </a:prstGeom>
          <a:noFill/>
          <a:ln>
            <a:noFill/>
          </a:ln>
        </p:spPr>
        <p:txBody>
          <a:bodyPr spcFirstLastPara="1" wrap="square" lIns="91425" tIns="45700" rIns="91425" bIns="45700" anchor="ctr" anchorCtr="0">
            <a:noAutofit/>
          </a:bodyPr>
          <a:lstStyle/>
          <a:p>
            <a:pPr algn="l"/>
            <a:r>
              <a:rPr lang="en-US" b="1" dirty="0"/>
              <a:t>Types of Interrupt</a:t>
            </a:r>
          </a:p>
        </p:txBody>
      </p:sp>
      <p:sp>
        <p:nvSpPr>
          <p:cNvPr id="2" name="Rectangle 1"/>
          <p:cNvSpPr/>
          <p:nvPr/>
        </p:nvSpPr>
        <p:spPr>
          <a:xfrm>
            <a:off x="239151" y="1103898"/>
            <a:ext cx="8402825" cy="4339650"/>
          </a:xfrm>
          <a:prstGeom prst="rect">
            <a:avLst/>
          </a:prstGeom>
        </p:spPr>
        <p:txBody>
          <a:bodyPr wrap="square">
            <a:spAutoFit/>
          </a:bodyPr>
          <a:lstStyle/>
          <a:p>
            <a:pPr algn="just">
              <a:lnSpc>
                <a:spcPct val="150000"/>
              </a:lnSpc>
            </a:pPr>
            <a:r>
              <a:rPr lang="en-US" sz="2400" dirty="0">
                <a:latin typeface="Times New Roman" panose="02020603050405020304" pitchFamily="18" charset="0"/>
                <a:cs typeface="Times New Roman" panose="02020603050405020304" pitchFamily="18" charset="0"/>
              </a:rPr>
              <a:t>There are </a:t>
            </a:r>
            <a:r>
              <a:rPr lang="en-US" sz="2400" b="1" dirty="0">
                <a:latin typeface="Times New Roman" panose="02020603050405020304" pitchFamily="18" charset="0"/>
                <a:cs typeface="Times New Roman" panose="02020603050405020304" pitchFamily="18" charset="0"/>
              </a:rPr>
              <a:t>three major types </a:t>
            </a:r>
            <a:r>
              <a:rPr lang="en-US" sz="2400" dirty="0">
                <a:latin typeface="Times New Roman" panose="02020603050405020304" pitchFamily="18" charset="0"/>
                <a:cs typeface="Times New Roman" panose="02020603050405020304" pitchFamily="18" charset="0"/>
              </a:rPr>
              <a:t>of </a:t>
            </a:r>
            <a:r>
              <a:rPr lang="en-US" sz="2400" b="1" dirty="0">
                <a:latin typeface="Times New Roman" panose="02020603050405020304" pitchFamily="18" charset="0"/>
                <a:cs typeface="Times New Roman" panose="02020603050405020304" pitchFamily="18" charset="0"/>
              </a:rPr>
              <a:t>program interrupts that cause a break in the normal execution of a program. </a:t>
            </a:r>
          </a:p>
          <a:p>
            <a:pPr marL="342900" indent="-342900" algn="just">
              <a:lnSpc>
                <a:spcPct val="150000"/>
              </a:lnSpc>
              <a:buFont typeface="Arial" panose="020B0604020202020204" pitchFamily="34" charset="0"/>
              <a:buChar char="•"/>
            </a:pPr>
            <a:endParaRPr lang="en-US" sz="2400" b="1" dirty="0">
              <a:latin typeface="Times New Roman" panose="02020603050405020304" pitchFamily="18" charset="0"/>
              <a:cs typeface="Times New Roman" panose="02020603050405020304" pitchFamily="18" charset="0"/>
            </a:endParaRPr>
          </a:p>
          <a:p>
            <a:pPr algn="just">
              <a:lnSpc>
                <a:spcPct val="150000"/>
              </a:lnSpc>
            </a:pPr>
            <a:r>
              <a:rPr lang="en-US" sz="2400" b="1" dirty="0">
                <a:latin typeface="Times New Roman" panose="02020603050405020304" pitchFamily="18" charset="0"/>
                <a:cs typeface="Times New Roman" panose="02020603050405020304" pitchFamily="18" charset="0"/>
              </a:rPr>
              <a:t>They can be classified as:</a:t>
            </a:r>
          </a:p>
          <a:p>
            <a:pPr marL="342900" indent="-342900" algn="just">
              <a:lnSpc>
                <a:spcPct val="150000"/>
              </a:lnSpc>
            </a:pP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	External Interrupts</a:t>
            </a:r>
          </a:p>
          <a:p>
            <a:pPr marL="342900" indent="-342900" algn="just">
              <a:lnSpc>
                <a:spcPct val="150000"/>
              </a:lnSpc>
            </a:pP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	Internal Interrupts</a:t>
            </a:r>
          </a:p>
          <a:p>
            <a:pPr marL="342900" indent="-342900" algn="just">
              <a:lnSpc>
                <a:spcPct val="150000"/>
              </a:lnSpc>
            </a:pP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3.</a:t>
            </a:r>
            <a:r>
              <a:rPr lang="en-US" sz="2400" dirty="0">
                <a:latin typeface="Times New Roman" panose="02020603050405020304" pitchFamily="18" charset="0"/>
                <a:cs typeface="Times New Roman" panose="02020603050405020304" pitchFamily="18" charset="0"/>
              </a:rPr>
              <a:t>	Software Interrupts.</a:t>
            </a:r>
          </a:p>
          <a:p>
            <a:pPr marL="342900" indent="-34290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00718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5"/>
          <p:cNvSpPr txBox="1">
            <a:spLocks noGrp="1"/>
          </p:cNvSpPr>
          <p:nvPr>
            <p:ph type="title"/>
          </p:nvPr>
        </p:nvSpPr>
        <p:spPr>
          <a:xfrm>
            <a:off x="286872" y="188127"/>
            <a:ext cx="6018394" cy="581451"/>
          </a:xfrm>
          <a:prstGeom prst="rect">
            <a:avLst/>
          </a:prstGeom>
          <a:noFill/>
          <a:ln>
            <a:noFill/>
          </a:ln>
        </p:spPr>
        <p:txBody>
          <a:bodyPr spcFirstLastPara="1" wrap="square" lIns="91425" tIns="45700" rIns="91425" bIns="45700" anchor="ctr" anchorCtr="0">
            <a:noAutofit/>
          </a:bodyPr>
          <a:lstStyle/>
          <a:p>
            <a:pPr algn="l"/>
            <a:r>
              <a:rPr lang="en-US" b="1" dirty="0"/>
              <a:t>Types of Interrupt (Cont.)</a:t>
            </a:r>
          </a:p>
        </p:txBody>
      </p:sp>
      <p:sp>
        <p:nvSpPr>
          <p:cNvPr id="2" name="Rectangle 1"/>
          <p:cNvSpPr/>
          <p:nvPr/>
        </p:nvSpPr>
        <p:spPr>
          <a:xfrm>
            <a:off x="0" y="824754"/>
            <a:ext cx="8910918" cy="6001643"/>
          </a:xfrm>
          <a:prstGeom prst="rect">
            <a:avLst/>
          </a:prstGeom>
        </p:spPr>
        <p:txBody>
          <a:bodyPr wrap="square">
            <a:spAutoFit/>
          </a:bodyPr>
          <a:lstStyle/>
          <a:p>
            <a:pPr marL="457200" indent="-457200">
              <a:buAutoNum type="arabicPeriod"/>
            </a:pPr>
            <a:r>
              <a:rPr lang="en-US" sz="2400" b="1" dirty="0">
                <a:latin typeface="Times New Roman" panose="02020603050405020304" pitchFamily="18" charset="0"/>
                <a:cs typeface="Times New Roman" panose="02020603050405020304" pitchFamily="18" charset="0"/>
              </a:rPr>
              <a:t>External Interrupts</a:t>
            </a:r>
          </a:p>
          <a:p>
            <a:pPr marL="342900" indent="-342900" algn="just">
              <a:lnSpc>
                <a:spcPct val="150000"/>
              </a:lnSpc>
              <a:buFont typeface="Arial" panose="020B0604020202020204" pitchFamily="34" charset="0"/>
              <a:buChar char="•"/>
            </a:pPr>
            <a:r>
              <a:rPr lang="en-US" sz="2400" b="1" dirty="0">
                <a:solidFill>
                  <a:srgbClr val="FF0000"/>
                </a:solidFill>
                <a:latin typeface="Times New Roman" panose="02020603050405020304" pitchFamily="18" charset="0"/>
                <a:cs typeface="Times New Roman" panose="02020603050405020304" pitchFamily="18" charset="0"/>
              </a:rPr>
              <a:t>External interrupts </a:t>
            </a:r>
            <a:r>
              <a:rPr lang="en-US" sz="2400" dirty="0">
                <a:latin typeface="Times New Roman" panose="02020603050405020304" pitchFamily="18" charset="0"/>
                <a:cs typeface="Times New Roman" panose="02020603050405020304" pitchFamily="18" charset="0"/>
              </a:rPr>
              <a:t>come from </a:t>
            </a:r>
            <a:r>
              <a:rPr lang="en-US" sz="2400" b="1" dirty="0">
                <a:solidFill>
                  <a:srgbClr val="FF0000"/>
                </a:solidFill>
                <a:latin typeface="Times New Roman" panose="02020603050405020304" pitchFamily="18" charset="0"/>
                <a:cs typeface="Times New Roman" panose="02020603050405020304" pitchFamily="18" charset="0"/>
              </a:rPr>
              <a:t>input-output (l/0) devices</a:t>
            </a:r>
            <a:r>
              <a:rPr lang="en-US" sz="2400" dirty="0">
                <a:latin typeface="Times New Roman" panose="02020603050405020304" pitchFamily="18" charset="0"/>
                <a:cs typeface="Times New Roman" panose="02020603050405020304" pitchFamily="18" charset="0"/>
              </a:rPr>
              <a:t>, from a </a:t>
            </a:r>
            <a:r>
              <a:rPr lang="en-US" sz="2400" b="1" dirty="0">
                <a:solidFill>
                  <a:srgbClr val="FF0000"/>
                </a:solidFill>
                <a:latin typeface="Times New Roman" panose="02020603050405020304" pitchFamily="18" charset="0"/>
                <a:cs typeface="Times New Roman" panose="02020603050405020304" pitchFamily="18" charset="0"/>
              </a:rPr>
              <a:t>timing device</a:t>
            </a:r>
            <a:r>
              <a:rPr lang="en-US" sz="2400" dirty="0">
                <a:latin typeface="Times New Roman" panose="02020603050405020304" pitchFamily="18" charset="0"/>
                <a:cs typeface="Times New Roman" panose="02020603050405020304" pitchFamily="18" charset="0"/>
              </a:rPr>
              <a:t>, from a </a:t>
            </a:r>
            <a:r>
              <a:rPr lang="en-US" sz="2400" b="1" dirty="0">
                <a:solidFill>
                  <a:srgbClr val="FF0000"/>
                </a:solidFill>
                <a:latin typeface="Times New Roman" panose="02020603050405020304" pitchFamily="18" charset="0"/>
                <a:cs typeface="Times New Roman" panose="02020603050405020304" pitchFamily="18" charset="0"/>
              </a:rPr>
              <a:t>circuit monitoring the power supply</a:t>
            </a:r>
            <a:r>
              <a:rPr lang="en-US" sz="2400" dirty="0">
                <a:latin typeface="Times New Roman" panose="02020603050405020304" pitchFamily="18" charset="0"/>
                <a:cs typeface="Times New Roman" panose="02020603050405020304" pitchFamily="18" charset="0"/>
              </a:rPr>
              <a:t>, or from any other </a:t>
            </a:r>
            <a:r>
              <a:rPr lang="en-US" sz="2400" b="1" dirty="0">
                <a:solidFill>
                  <a:srgbClr val="FF0000"/>
                </a:solidFill>
                <a:latin typeface="Times New Roman" panose="02020603050405020304" pitchFamily="18" charset="0"/>
                <a:cs typeface="Times New Roman" panose="02020603050405020304" pitchFamily="18" charset="0"/>
              </a:rPr>
              <a:t>external source</a:t>
            </a:r>
            <a:r>
              <a:rPr lang="en-US" sz="2400" dirty="0">
                <a:latin typeface="Times New Roman" panose="02020603050405020304" pitchFamily="18" charset="0"/>
                <a:cs typeface="Times New Roman" panose="02020603050405020304" pitchFamily="18" charset="0"/>
              </a:rPr>
              <a:t>. Its examples are I/O device requesting transfer of data, I/O device finished transfer of data, elapsed time of an event, or power failure.</a:t>
            </a:r>
          </a:p>
          <a:p>
            <a:pPr marL="342900" indent="-3429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timeout interrupt can result from a program that is in an endless loop and thus exceeded its time allocation. </a:t>
            </a:r>
          </a:p>
          <a:p>
            <a:pPr marL="342900" indent="-3429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Power failure interrupt can have as its service routine a program that transfers the complete state of the CPU into a non-destructive memory in a few milliseconds before power ceases.</a:t>
            </a:r>
          </a:p>
        </p:txBody>
      </p:sp>
    </p:spTree>
    <p:extLst>
      <p:ext uri="{BB962C8B-B14F-4D97-AF65-F5344CB8AC3E}">
        <p14:creationId xmlns:p14="http://schemas.microsoft.com/office/powerpoint/2010/main" val="2100718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5"/>
          <p:cNvSpPr txBox="1">
            <a:spLocks noGrp="1"/>
          </p:cNvSpPr>
          <p:nvPr>
            <p:ph type="title"/>
          </p:nvPr>
        </p:nvSpPr>
        <p:spPr>
          <a:xfrm>
            <a:off x="436092" y="174059"/>
            <a:ext cx="5587813" cy="581451"/>
          </a:xfrm>
          <a:prstGeom prst="rect">
            <a:avLst/>
          </a:prstGeom>
          <a:noFill/>
          <a:ln>
            <a:noFill/>
          </a:ln>
        </p:spPr>
        <p:txBody>
          <a:bodyPr spcFirstLastPara="1" wrap="square" lIns="91425" tIns="45700" rIns="91425" bIns="45700" anchor="ctr" anchorCtr="0">
            <a:noAutofit/>
          </a:bodyPr>
          <a:lstStyle/>
          <a:p>
            <a:pPr algn="l"/>
            <a:r>
              <a:rPr lang="en-US" b="1" dirty="0"/>
              <a:t>Types of Interrupt (Cont.)</a:t>
            </a:r>
          </a:p>
        </p:txBody>
      </p:sp>
      <p:sp>
        <p:nvSpPr>
          <p:cNvPr id="2" name="Rectangle 1"/>
          <p:cNvSpPr/>
          <p:nvPr/>
        </p:nvSpPr>
        <p:spPr>
          <a:xfrm>
            <a:off x="168812" y="932981"/>
            <a:ext cx="8721970" cy="5432256"/>
          </a:xfrm>
          <a:prstGeom prst="rect">
            <a:avLst/>
          </a:prstGeom>
        </p:spPr>
        <p:txBody>
          <a:bodyPr wrap="square">
            <a:spAutoFit/>
          </a:bodyPr>
          <a:lstStyle/>
          <a:p>
            <a:r>
              <a:rPr lang="en-US" sz="2400" b="1" dirty="0">
                <a:latin typeface="Times New Roman" panose="02020603050405020304" pitchFamily="18" charset="0"/>
                <a:cs typeface="Times New Roman" panose="02020603050405020304" pitchFamily="18" charset="0"/>
              </a:rPr>
              <a:t>2. Internal Interrupts</a:t>
            </a:r>
          </a:p>
          <a:p>
            <a:endParaRPr lang="en-US" sz="2400" b="1"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300" dirty="0">
                <a:latin typeface="Times New Roman" panose="02020603050405020304" pitchFamily="18" charset="0"/>
                <a:cs typeface="Times New Roman" panose="02020603050405020304" pitchFamily="18" charset="0"/>
              </a:rPr>
              <a:t>Internal interrupts arise from illegal or erroneous use of an instruction or data. Internal interrupts are also called traps. These error conditions generally appear as a result of premature termination of the instruction execution. The service program that processes the internal interrupt determines the corrective measure to be taken.</a:t>
            </a:r>
          </a:p>
          <a:p>
            <a:pPr marL="342900" indent="-342900" algn="just">
              <a:buFont typeface="Arial" panose="020B0604020202020204" pitchFamily="34" charset="0"/>
              <a:buChar char="•"/>
            </a:pPr>
            <a:r>
              <a:rPr lang="en-US" sz="2300" dirty="0">
                <a:latin typeface="Times New Roman" panose="02020603050405020304" pitchFamily="18" charset="0"/>
                <a:cs typeface="Times New Roman" panose="02020603050405020304" pitchFamily="18" charset="0"/>
              </a:rPr>
              <a:t>The main difference between internal and external interrupts is that the internal interrupt is initiated by some exceptional condition caused by the program itself rather than by an external event.</a:t>
            </a:r>
          </a:p>
          <a:p>
            <a:pPr marL="342900" indent="-342900" algn="just">
              <a:buFont typeface="Arial" panose="020B0604020202020204" pitchFamily="34" charset="0"/>
              <a:buChar char="•"/>
            </a:pPr>
            <a:r>
              <a:rPr lang="en-US" sz="2300" dirty="0">
                <a:latin typeface="Times New Roman" panose="02020603050405020304" pitchFamily="18" charset="0"/>
                <a:cs typeface="Times New Roman" panose="02020603050405020304" pitchFamily="18" charset="0"/>
              </a:rPr>
              <a:t> Internal </a:t>
            </a:r>
            <a:r>
              <a:rPr lang="en-US" sz="2300" b="1" dirty="0">
                <a:solidFill>
                  <a:srgbClr val="FF0000"/>
                </a:solidFill>
                <a:latin typeface="Times New Roman" panose="02020603050405020304" pitchFamily="18" charset="0"/>
                <a:cs typeface="Times New Roman" panose="02020603050405020304" pitchFamily="18" charset="0"/>
              </a:rPr>
              <a:t>interrupts are synchronous </a:t>
            </a:r>
            <a:r>
              <a:rPr lang="en-US" sz="2300" dirty="0">
                <a:latin typeface="Times New Roman" panose="02020603050405020304" pitchFamily="18" charset="0"/>
                <a:cs typeface="Times New Roman" panose="02020603050405020304" pitchFamily="18" charset="0"/>
              </a:rPr>
              <a:t>with the program while external </a:t>
            </a:r>
            <a:r>
              <a:rPr lang="en-US" sz="2300" b="1" dirty="0">
                <a:solidFill>
                  <a:srgbClr val="FF0000"/>
                </a:solidFill>
                <a:latin typeface="Times New Roman" panose="02020603050405020304" pitchFamily="18" charset="0"/>
                <a:cs typeface="Times New Roman" panose="02020603050405020304" pitchFamily="18" charset="0"/>
              </a:rPr>
              <a:t>interrupts are asynchronous.</a:t>
            </a:r>
          </a:p>
          <a:p>
            <a:pPr marL="342900" indent="-342900" algn="just">
              <a:buFont typeface="Arial" panose="020B0604020202020204" pitchFamily="34" charset="0"/>
              <a:buChar char="•"/>
            </a:pPr>
            <a:r>
              <a:rPr lang="en-US" sz="2300" dirty="0">
                <a:latin typeface="Times New Roman" panose="02020603050405020304" pitchFamily="18" charset="0"/>
                <a:cs typeface="Times New Roman" panose="02020603050405020304" pitchFamily="18" charset="0"/>
              </a:rPr>
              <a:t> If the program is rerun, the internal interrupts will appear in the same place each time. External interrupts depend on external conditions that are independent of the program being executed at the time.</a:t>
            </a:r>
          </a:p>
        </p:txBody>
      </p:sp>
    </p:spTree>
    <p:extLst>
      <p:ext uri="{BB962C8B-B14F-4D97-AF65-F5344CB8AC3E}">
        <p14:creationId xmlns:p14="http://schemas.microsoft.com/office/powerpoint/2010/main" val="32240443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5"/>
          <p:cNvSpPr txBox="1">
            <a:spLocks noGrp="1"/>
          </p:cNvSpPr>
          <p:nvPr>
            <p:ph type="title"/>
          </p:nvPr>
        </p:nvSpPr>
        <p:spPr>
          <a:xfrm>
            <a:off x="534572" y="230331"/>
            <a:ext cx="5770693" cy="581451"/>
          </a:xfrm>
          <a:prstGeom prst="rect">
            <a:avLst/>
          </a:prstGeom>
          <a:noFill/>
          <a:ln>
            <a:noFill/>
          </a:ln>
        </p:spPr>
        <p:txBody>
          <a:bodyPr spcFirstLastPara="1" wrap="square" lIns="91425" tIns="45700" rIns="91425" bIns="45700" anchor="ctr" anchorCtr="0">
            <a:noAutofit/>
          </a:bodyPr>
          <a:lstStyle/>
          <a:p>
            <a:pPr algn="l"/>
            <a:r>
              <a:rPr lang="en-US" b="1" dirty="0"/>
              <a:t>Types of Interrupt (Cont.)</a:t>
            </a:r>
          </a:p>
        </p:txBody>
      </p:sp>
      <p:sp>
        <p:nvSpPr>
          <p:cNvPr id="2" name="Rectangle 1"/>
          <p:cNvSpPr/>
          <p:nvPr/>
        </p:nvSpPr>
        <p:spPr>
          <a:xfrm>
            <a:off x="323556" y="1026938"/>
            <a:ext cx="8637564" cy="4893647"/>
          </a:xfrm>
          <a:prstGeom prst="rect">
            <a:avLst/>
          </a:prstGeom>
        </p:spPr>
        <p:txBody>
          <a:bodyPr wrap="square">
            <a:spAutoFit/>
          </a:bodyPr>
          <a:lstStyle/>
          <a:p>
            <a:r>
              <a:rPr lang="en-US" sz="2400" b="1" dirty="0">
                <a:latin typeface="Times New Roman" panose="02020603050405020304" pitchFamily="18" charset="0"/>
                <a:cs typeface="Times New Roman" panose="02020603050405020304" pitchFamily="18" charset="0"/>
              </a:rPr>
              <a:t>3. Software Interrupts</a:t>
            </a:r>
          </a:p>
          <a:p>
            <a:endParaRPr lang="en-US" sz="2400" b="1" dirty="0">
              <a:latin typeface="Times New Roman" panose="02020603050405020304" pitchFamily="18" charset="0"/>
              <a:cs typeface="Times New Roman" panose="02020603050405020304" pitchFamily="18" charset="0"/>
            </a:endParaRPr>
          </a:p>
          <a:p>
            <a:pPr algn="just">
              <a:buFont typeface="Arial" pitchFamily="34" charset="0"/>
              <a:buChar char="•"/>
            </a:pPr>
            <a:r>
              <a:rPr lang="en-US" sz="2400" dirty="0">
                <a:latin typeface="Times New Roman" panose="02020603050405020304" pitchFamily="18" charset="0"/>
                <a:cs typeface="Times New Roman" panose="02020603050405020304" pitchFamily="18" charset="0"/>
              </a:rPr>
              <a:t>   A software interrupt is initiated by executing an instruction.</a:t>
            </a:r>
          </a:p>
          <a:p>
            <a:pPr algn="just">
              <a:buFont typeface="Arial" pitchFamily="34" charset="0"/>
              <a:buChar char="•"/>
            </a:pPr>
            <a:r>
              <a:rPr lang="en-US" sz="2400" dirty="0">
                <a:latin typeface="Times New Roman" panose="02020603050405020304" pitchFamily="18" charset="0"/>
                <a:cs typeface="Times New Roman" panose="02020603050405020304" pitchFamily="18" charset="0"/>
              </a:rPr>
              <a:t>   A software interrupt is a special call instruction that behaves like </a:t>
            </a:r>
          </a:p>
          <a:p>
            <a:pPr algn="just"/>
            <a:r>
              <a:rPr lang="en-US" sz="2400" dirty="0">
                <a:latin typeface="Times New Roman" panose="02020603050405020304" pitchFamily="18" charset="0"/>
                <a:cs typeface="Times New Roman" panose="02020603050405020304" pitchFamily="18" charset="0"/>
              </a:rPr>
              <a:t>     an interrupt rather than a subroutine call. </a:t>
            </a:r>
          </a:p>
          <a:p>
            <a:pPr algn="just">
              <a:buFont typeface="Arial" pitchFamily="34" charset="0"/>
              <a:buChar char="•"/>
            </a:pPr>
            <a:r>
              <a:rPr lang="en-US" sz="2400" dirty="0">
                <a:latin typeface="Times New Roman" panose="02020603050405020304" pitchFamily="18" charset="0"/>
                <a:cs typeface="Times New Roman" panose="02020603050405020304" pitchFamily="18" charset="0"/>
              </a:rPr>
              <a:t>   It can be used by the programmer to initiate an interrupt procedure  </a:t>
            </a:r>
          </a:p>
          <a:p>
            <a:pPr algn="just"/>
            <a:r>
              <a:rPr lang="en-US" sz="2400" dirty="0">
                <a:latin typeface="Times New Roman" panose="02020603050405020304" pitchFamily="18" charset="0"/>
                <a:cs typeface="Times New Roman" panose="02020603050405020304" pitchFamily="18" charset="0"/>
              </a:rPr>
              <a:t>     at any desired point in the program.</a:t>
            </a:r>
          </a:p>
          <a:p>
            <a:pPr algn="just">
              <a:buFont typeface="Arial" pitchFamily="34" charset="0"/>
              <a:buChar char="•"/>
            </a:pPr>
            <a:r>
              <a:rPr lang="en-US" sz="2400" dirty="0">
                <a:latin typeface="Times New Roman" panose="02020603050405020304" pitchFamily="18" charset="0"/>
                <a:cs typeface="Times New Roman" panose="02020603050405020304" pitchFamily="18" charset="0"/>
              </a:rPr>
              <a:t>   The most common use of software interrupt is associated with a </a:t>
            </a:r>
          </a:p>
          <a:p>
            <a:pPr algn="just"/>
            <a:r>
              <a:rPr lang="en-US" sz="2400" dirty="0">
                <a:latin typeface="Times New Roman" panose="02020603050405020304" pitchFamily="18" charset="0"/>
                <a:cs typeface="Times New Roman" panose="02020603050405020304" pitchFamily="18" charset="0"/>
              </a:rPr>
              <a:t>     supervisor call instruction. This instruction provides means for </a:t>
            </a:r>
          </a:p>
          <a:p>
            <a:pPr algn="just"/>
            <a:r>
              <a:rPr lang="en-US" sz="2400" dirty="0">
                <a:latin typeface="Times New Roman" panose="02020603050405020304" pitchFamily="18" charset="0"/>
                <a:cs typeface="Times New Roman" panose="02020603050405020304" pitchFamily="18" charset="0"/>
              </a:rPr>
              <a:t>     switching from a CPU user mode to the supervisor mode.          </a:t>
            </a:r>
          </a:p>
          <a:p>
            <a:pPr algn="just"/>
            <a:r>
              <a:rPr lang="en-US" sz="2400" dirty="0">
                <a:latin typeface="Times New Roman" panose="02020603050405020304" pitchFamily="18" charset="0"/>
                <a:cs typeface="Times New Roman" panose="02020603050405020304" pitchFamily="18" charset="0"/>
              </a:rPr>
              <a:t>     Certain operations in the computer may be assigned to the  </a:t>
            </a:r>
          </a:p>
          <a:p>
            <a:pPr algn="just"/>
            <a:r>
              <a:rPr lang="en-US" sz="2400" dirty="0">
                <a:latin typeface="Times New Roman" panose="02020603050405020304" pitchFamily="18" charset="0"/>
                <a:cs typeface="Times New Roman" panose="02020603050405020304" pitchFamily="18" charset="0"/>
              </a:rPr>
              <a:t>     supervisor mode only, as for example, a complex input or output </a:t>
            </a:r>
          </a:p>
          <a:p>
            <a:pPr algn="just"/>
            <a:r>
              <a:rPr lang="en-US" sz="2400" dirty="0">
                <a:latin typeface="Times New Roman" panose="02020603050405020304" pitchFamily="18" charset="0"/>
                <a:cs typeface="Times New Roman" panose="02020603050405020304" pitchFamily="18" charset="0"/>
              </a:rPr>
              <a:t>     transfer procedure.</a:t>
            </a:r>
          </a:p>
        </p:txBody>
      </p:sp>
    </p:spTree>
    <p:extLst>
      <p:ext uri="{BB962C8B-B14F-4D97-AF65-F5344CB8AC3E}">
        <p14:creationId xmlns:p14="http://schemas.microsoft.com/office/powerpoint/2010/main" val="34121858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5" name="Google Shape;135;p13"/>
          <p:cNvSpPr txBox="1">
            <a:spLocks noGrp="1"/>
          </p:cNvSpPr>
          <p:nvPr>
            <p:ph type="body" idx="1"/>
          </p:nvPr>
        </p:nvSpPr>
        <p:spPr>
          <a:xfrm>
            <a:off x="1336431" y="1842868"/>
            <a:ext cx="6189784" cy="3795383"/>
          </a:xfrm>
          <a:prstGeom prst="rect">
            <a:avLst/>
          </a:prstGeom>
          <a:noFill/>
          <a:ln>
            <a:noFill/>
          </a:ln>
        </p:spPr>
        <p:txBody>
          <a:bodyPr spcFirstLastPara="1" wrap="square" lIns="91425" tIns="45700" rIns="91425" bIns="45700" anchor="t" anchorCtr="0">
            <a:noAutofit/>
          </a:bodyPr>
          <a:lstStyle/>
          <a:p>
            <a:pPr indent="-457200">
              <a:spcBef>
                <a:spcPts val="0"/>
              </a:spcBef>
              <a:buSzPts val="2000"/>
              <a:buFont typeface="Arial"/>
              <a:buAutoNum type="arabicPeriod"/>
            </a:pPr>
            <a:endParaRPr lang="en-US" sz="2400" dirty="0">
              <a:latin typeface="Times New Roman" panose="02020603050405020304" pitchFamily="18" charset="0"/>
              <a:cs typeface="Times New Roman" panose="02020603050405020304" pitchFamily="18" charset="0"/>
            </a:endParaRPr>
          </a:p>
          <a:p>
            <a:pPr indent="-457200">
              <a:spcBef>
                <a:spcPts val="0"/>
              </a:spcBef>
              <a:buSzPts val="2000"/>
              <a:buFont typeface="Arial"/>
              <a:buAutoNum type="arabicPeriod"/>
            </a:pPr>
            <a:endParaRPr lang="en-US" sz="2400" dirty="0">
              <a:latin typeface="Times New Roman" panose="02020603050405020304" pitchFamily="18" charset="0"/>
              <a:cs typeface="Times New Roman" panose="02020603050405020304" pitchFamily="18" charset="0"/>
            </a:endParaRPr>
          </a:p>
          <a:p>
            <a:pPr indent="-457200">
              <a:spcBef>
                <a:spcPts val="0"/>
              </a:spcBef>
              <a:buSzPts val="2000"/>
              <a:buFont typeface="Arial"/>
              <a:buAutoNum type="arabicPeriod"/>
            </a:pPr>
            <a:endParaRPr lang="en-US" sz="2400" dirty="0">
              <a:latin typeface="Times New Roman" panose="02020603050405020304" pitchFamily="18" charset="0"/>
              <a:cs typeface="Times New Roman" panose="02020603050405020304" pitchFamily="18" charset="0"/>
            </a:endParaRPr>
          </a:p>
          <a:p>
            <a:pPr indent="-457200">
              <a:spcBef>
                <a:spcPts val="0"/>
              </a:spcBef>
              <a:buSzPts val="2000"/>
              <a:buFont typeface="Arial"/>
              <a:buAutoNum type="arabicPeriod"/>
            </a:pPr>
            <a:endParaRPr lang="en-US" sz="2400" dirty="0">
              <a:latin typeface="Times New Roman" panose="02020603050405020304" pitchFamily="18" charset="0"/>
              <a:cs typeface="Times New Roman" panose="02020603050405020304" pitchFamily="18" charset="0"/>
            </a:endParaRPr>
          </a:p>
          <a:p>
            <a:pPr indent="-457200" algn="ctr">
              <a:spcBef>
                <a:spcPts val="0"/>
              </a:spcBef>
              <a:buSzPts val="2000"/>
              <a:buNone/>
            </a:pPr>
            <a:r>
              <a:rPr lang="en-US" sz="4000" b="1" dirty="0">
                <a:latin typeface="Times New Roman" panose="02020603050405020304" pitchFamily="18" charset="0"/>
                <a:cs typeface="Times New Roman" panose="02020603050405020304" pitchFamily="18" charset="0"/>
              </a:rPr>
              <a:t>THANK YOU</a:t>
            </a:r>
          </a:p>
          <a:p>
            <a:pPr lvl="0" indent="-457200">
              <a:spcBef>
                <a:spcPts val="0"/>
              </a:spcBef>
              <a:buSzPts val="2000"/>
              <a:buFont typeface="Arial"/>
              <a:buAutoNum type="arabicPeriod"/>
            </a:pPr>
            <a:endParaRPr lang="en-US" sz="2400" dirty="0">
              <a:latin typeface="Times New Roman" panose="02020603050405020304" pitchFamily="18" charset="0"/>
              <a:cs typeface="Times New Roman" panose="02020603050405020304" pitchFamily="18" charset="0"/>
            </a:endParaRPr>
          </a:p>
          <a:p>
            <a:pPr indent="-457200">
              <a:spcBef>
                <a:spcPts val="0"/>
              </a:spcBef>
              <a:buSzPts val="2000"/>
              <a:buFont typeface="Arial"/>
              <a:buAutoNum type="arabicPeriod"/>
            </a:pPr>
            <a:endParaRPr lang="en-US" sz="2400" dirty="0">
              <a:latin typeface="Times New Roman" panose="02020603050405020304" pitchFamily="18" charset="0"/>
              <a:cs typeface="Times New Roman" panose="02020603050405020304" pitchFamily="18" charset="0"/>
            </a:endParaRPr>
          </a:p>
          <a:p>
            <a:pPr lvl="0" indent="-457200">
              <a:spcBef>
                <a:spcPts val="0"/>
              </a:spcBef>
              <a:buSzPts val="2000"/>
              <a:buAutoNum type="arabicPeriod"/>
            </a:pPr>
            <a:endParaRPr lang="en-US" sz="2400" dirty="0">
              <a:latin typeface="Times New Roman" panose="02020603050405020304" pitchFamily="18" charset="0"/>
              <a:cs typeface="Times New Roman" panose="02020603050405020304" pitchFamily="18" charset="0"/>
            </a:endParaRPr>
          </a:p>
          <a:p>
            <a:pPr lvl="0" indent="-457200">
              <a:spcBef>
                <a:spcPts val="0"/>
              </a:spcBef>
              <a:buSzPts val="2000"/>
              <a:buAutoNum type="arabicPeriod"/>
            </a:pPr>
            <a:endParaRPr lang="en-US" sz="2400" dirty="0">
              <a:latin typeface="Times New Roman" panose="02020603050405020304" pitchFamily="18" charset="0"/>
              <a:cs typeface="Times New Roman" panose="02020603050405020304" pitchFamily="18" charset="0"/>
            </a:endParaRPr>
          </a:p>
          <a:p>
            <a:pPr lvl="0" indent="-457200">
              <a:spcBef>
                <a:spcPts val="0"/>
              </a:spcBef>
              <a:buSzPts val="2000"/>
              <a:buAutoNum type="arabicPeriod"/>
            </a:pPr>
            <a:endParaRPr lang="en-US" sz="2400" dirty="0">
              <a:latin typeface="Times New Roman" panose="02020603050405020304" pitchFamily="18" charset="0"/>
              <a:cs typeface="Times New Roman" panose="02020603050405020304" pitchFamily="18" charset="0"/>
            </a:endParaRPr>
          </a:p>
          <a:p>
            <a:pPr marL="0" lvl="0" indent="0">
              <a:spcBef>
                <a:spcPts val="0"/>
              </a:spcBef>
              <a:buSzPts val="2000"/>
              <a:buNone/>
            </a:pPr>
            <a:r>
              <a:rPr lang="en-US" sz="2400" dirty="0">
                <a:latin typeface="Times New Roman" panose="02020603050405020304" pitchFamily="18" charset="0"/>
                <a:cs typeface="Times New Roman" panose="02020603050405020304" pitchFamily="18" charset="0"/>
              </a:rPr>
              <a:t> </a:t>
            </a:r>
          </a:p>
          <a:p>
            <a:pPr marL="0" lvl="0" indent="0">
              <a:spcBef>
                <a:spcPts val="0"/>
              </a:spcBef>
              <a:buSzPts val="2000"/>
              <a:buNone/>
            </a:pPr>
            <a:endParaRPr sz="2400" dirty="0">
              <a:latin typeface="Times New Roman" panose="02020603050405020304" pitchFamily="18" charset="0"/>
              <a:cs typeface="Times New Roman" panose="02020603050405020304" pitchFamily="18" charset="0"/>
            </a:endParaRPr>
          </a:p>
        </p:txBody>
      </p:sp>
      <p:sp>
        <p:nvSpPr>
          <p:cNvPr id="137" name="Google Shape;137;p1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34</a:t>
            </a:fld>
            <a:endParaRPr/>
          </a:p>
        </p:txBody>
      </p:sp>
    </p:spTree>
    <p:extLst>
      <p:ext uri="{BB962C8B-B14F-4D97-AF65-F5344CB8AC3E}">
        <p14:creationId xmlns:p14="http://schemas.microsoft.com/office/powerpoint/2010/main" val="42007237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6" name="Rectangle 5"/>
          <p:cNvSpPr/>
          <p:nvPr/>
        </p:nvSpPr>
        <p:spPr>
          <a:xfrm>
            <a:off x="167022" y="1053744"/>
            <a:ext cx="8808162" cy="5416868"/>
          </a:xfrm>
          <a:prstGeom prst="rect">
            <a:avLst/>
          </a:prstGeom>
        </p:spPr>
        <p:txBody>
          <a:bodyPr wrap="square">
            <a:spAutoFit/>
          </a:bodyPr>
          <a:lstStyle/>
          <a:p>
            <a:pPr algn="just"/>
            <a:r>
              <a:rPr lang="en-US" sz="2100" dirty="0">
                <a:latin typeface="Times New Roman" pitchFamily="18" charset="0"/>
                <a:cs typeface="Times New Roman" pitchFamily="18" charset="0"/>
              </a:rPr>
              <a:t>Some typical </a:t>
            </a:r>
            <a:r>
              <a:rPr lang="en-US" sz="2100" b="1" dirty="0">
                <a:solidFill>
                  <a:srgbClr val="FF0000"/>
                </a:solidFill>
                <a:latin typeface="Times New Roman" pitchFamily="18" charset="0"/>
                <a:cs typeface="Times New Roman" pitchFamily="18" charset="0"/>
              </a:rPr>
              <a:t>program control instructions </a:t>
            </a:r>
            <a:r>
              <a:rPr lang="en-US" sz="2100" dirty="0">
                <a:latin typeface="Times New Roman" pitchFamily="18" charset="0"/>
                <a:cs typeface="Times New Roman" pitchFamily="18" charset="0"/>
              </a:rPr>
              <a:t>are listed in </a:t>
            </a:r>
            <a:r>
              <a:rPr lang="en-US" sz="2100" b="1" dirty="0">
                <a:solidFill>
                  <a:srgbClr val="FF0000"/>
                </a:solidFill>
                <a:latin typeface="Times New Roman" pitchFamily="18" charset="0"/>
                <a:cs typeface="Times New Roman" pitchFamily="18" charset="0"/>
              </a:rPr>
              <a:t>Table 1</a:t>
            </a:r>
            <a:r>
              <a:rPr lang="en-US" sz="2100" dirty="0">
                <a:latin typeface="Times New Roman" pitchFamily="18" charset="0"/>
                <a:cs typeface="Times New Roman" pitchFamily="18" charset="0"/>
              </a:rPr>
              <a:t>. </a:t>
            </a:r>
          </a:p>
          <a:p>
            <a:pPr algn="just"/>
            <a:endParaRPr lang="en-US" sz="1000" dirty="0">
              <a:latin typeface="Times New Roman" pitchFamily="18" charset="0"/>
              <a:cs typeface="Times New Roman" pitchFamily="18" charset="0"/>
            </a:endParaRPr>
          </a:p>
          <a:p>
            <a:pPr algn="just">
              <a:buFont typeface="Arial" pitchFamily="34" charset="0"/>
              <a:buChar char="•"/>
            </a:pPr>
            <a:r>
              <a:rPr lang="en-US" sz="2100" b="1" dirty="0">
                <a:latin typeface="Times New Roman" pitchFamily="18" charset="0"/>
                <a:cs typeface="Times New Roman" pitchFamily="18" charset="0"/>
              </a:rPr>
              <a:t>The branch and jump instructions </a:t>
            </a:r>
            <a:r>
              <a:rPr lang="en-US" sz="2100" dirty="0">
                <a:latin typeface="Times New Roman" pitchFamily="18" charset="0"/>
                <a:cs typeface="Times New Roman" pitchFamily="18" charset="0"/>
              </a:rPr>
              <a:t>are used interchangeably to mean the same thing, but sometimes they are used to denote different addressing modes. The branch is usually a one-address instruction. It is written in assembly language as BR ADR, where ADR is a symbolic name for an address. When executed, the branch instruction causes a transfer of the value of ADR into the program counter. Since the program counter contains the address of the instruction to be executed, the next instruction will come from location ADR.</a:t>
            </a:r>
          </a:p>
          <a:p>
            <a:pPr algn="just">
              <a:buFont typeface="Arial" pitchFamily="34" charset="0"/>
              <a:buChar char="•"/>
            </a:pPr>
            <a:endParaRPr lang="en-US" sz="2100" dirty="0">
              <a:latin typeface="Times New Roman" pitchFamily="18" charset="0"/>
              <a:cs typeface="Times New Roman" pitchFamily="18" charset="0"/>
            </a:endParaRPr>
          </a:p>
          <a:p>
            <a:pPr algn="just">
              <a:buFont typeface="Arial" pitchFamily="34" charset="0"/>
              <a:buChar char="•"/>
            </a:pPr>
            <a:r>
              <a:rPr lang="en-US" sz="2100" b="1" dirty="0">
                <a:latin typeface="Times New Roman" pitchFamily="18" charset="0"/>
                <a:cs typeface="Times New Roman" pitchFamily="18" charset="0"/>
              </a:rPr>
              <a:t>Branch and jump instructions </a:t>
            </a:r>
            <a:r>
              <a:rPr lang="en-US" sz="2100" dirty="0">
                <a:latin typeface="Times New Roman" pitchFamily="18" charset="0"/>
                <a:cs typeface="Times New Roman" pitchFamily="18" charset="0"/>
              </a:rPr>
              <a:t>may be conditional or unconditional. An unconditional branch instruction causes a branch to the specified address without any conditions. The conditional branch instruction specifies a condition such as branch if positive or branch if zero. If the condition is met, the program counter is loaded with the branch address and the next instruction is taken from this address. If the condition is not met, the program counter is not changed and the next instruction is taken from the next location in sequence.</a:t>
            </a:r>
            <a:endParaRPr lang="en-US" sz="2100" dirty="0">
              <a:solidFill>
                <a:srgbClr val="273239"/>
              </a:solidFill>
              <a:latin typeface="Times New Roman" pitchFamily="18" charset="0"/>
              <a:cs typeface="Times New Roman" pitchFamily="18" charset="0"/>
            </a:endParaRPr>
          </a:p>
        </p:txBody>
      </p:sp>
      <p:sp>
        <p:nvSpPr>
          <p:cNvPr id="7" name="Google Shape;54;p2"/>
          <p:cNvSpPr txBox="1">
            <a:spLocks/>
          </p:cNvSpPr>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sz="3000" b="0" i="0" u="none" strike="noStrike" kern="0" cap="none" spc="0" normalizeH="0" baseline="0" noProof="0" dirty="0">
                <a:ln>
                  <a:noFill/>
                </a:ln>
                <a:solidFill>
                  <a:schemeClr val="dk1"/>
                </a:solidFill>
                <a:effectLst/>
                <a:uLnTx/>
                <a:uFillTx/>
                <a:latin typeface="Times New Roman" panose="02020603050405020304" pitchFamily="18" charset="0"/>
                <a:ea typeface="Calibri"/>
                <a:cs typeface="Times New Roman" panose="02020603050405020304" pitchFamily="18" charset="0"/>
                <a:sym typeface="Calibri"/>
              </a:rPr>
              <a:t>        </a:t>
            </a:r>
            <a:r>
              <a:rPr kumimoji="0" lang="en-US" sz="2800" b="1" i="0" u="none" strike="noStrike" kern="0" cap="none" spc="0" normalizeH="0" baseline="0" noProof="0" dirty="0">
                <a:ln>
                  <a:noFill/>
                </a:ln>
                <a:solidFill>
                  <a:schemeClr val="dk1"/>
                </a:solidFill>
                <a:effectLst/>
                <a:uLnTx/>
                <a:uFillTx/>
                <a:latin typeface="Times New Roman" panose="02020603050405020304" pitchFamily="18" charset="0"/>
                <a:ea typeface="Calibri"/>
                <a:cs typeface="Times New Roman" panose="02020603050405020304" pitchFamily="18" charset="0"/>
                <a:sym typeface="Calibri"/>
              </a:rPr>
              <a:t>Program Control (Cont.)</a:t>
            </a:r>
            <a:endParaRPr kumimoji="0" lang="en-US" sz="2800" b="1" i="0" u="none" strike="noStrike" kern="0" cap="none" spc="0" normalizeH="0" baseline="0" noProof="0" dirty="0">
              <a:ln>
                <a:noFill/>
              </a:ln>
              <a:solidFill>
                <a:schemeClr val="dk1"/>
              </a:solidFill>
              <a:effectLst/>
              <a:uLnTx/>
              <a:uFillTx/>
              <a:latin typeface="Calibri"/>
              <a:ea typeface="Calibri"/>
              <a:cs typeface="Calibri"/>
              <a:sym typeface="Calibri"/>
            </a:endParaRPr>
          </a:p>
        </p:txBody>
      </p:sp>
    </p:spTree>
    <p:extLst>
      <p:ext uri="{BB962C8B-B14F-4D97-AF65-F5344CB8AC3E}">
        <p14:creationId xmlns:p14="http://schemas.microsoft.com/office/powerpoint/2010/main" val="21724995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5"/>
          <p:cNvSpPr txBox="1">
            <a:spLocks noGrp="1"/>
          </p:cNvSpPr>
          <p:nvPr>
            <p:ph type="title"/>
          </p:nvPr>
        </p:nvSpPr>
        <p:spPr>
          <a:xfrm>
            <a:off x="326408" y="286603"/>
            <a:ext cx="5978857" cy="581451"/>
          </a:xfrm>
          <a:prstGeom prst="rect">
            <a:avLst/>
          </a:prstGeom>
          <a:noFill/>
          <a:ln>
            <a:noFill/>
          </a:ln>
        </p:spPr>
        <p:txBody>
          <a:bodyPr spcFirstLastPara="1" wrap="square" lIns="91425" tIns="45700" rIns="91425" bIns="45700" anchor="ctr" anchorCtr="0">
            <a:noAutofit/>
          </a:bodyPr>
          <a:lstStyle/>
          <a:p>
            <a:pPr lvl="0">
              <a:defRPr/>
            </a:pPr>
            <a:r>
              <a:rPr lang="en-US" sz="3200" b="1" dirty="0">
                <a:latin typeface="Times New Roman" panose="02020603050405020304" pitchFamily="18" charset="0"/>
                <a:cs typeface="Times New Roman" panose="02020603050405020304" pitchFamily="18" charset="0"/>
              </a:rPr>
              <a:t>Program Control (Cont.)</a:t>
            </a:r>
            <a:endParaRPr lang="en-US" sz="3200" b="1" dirty="0"/>
          </a:p>
        </p:txBody>
      </p:sp>
      <p:sp>
        <p:nvSpPr>
          <p:cNvPr id="6" name="Rectangle 5"/>
          <p:cNvSpPr/>
          <p:nvPr/>
        </p:nvSpPr>
        <p:spPr>
          <a:xfrm>
            <a:off x="335838" y="1011540"/>
            <a:ext cx="8540876" cy="4524315"/>
          </a:xfrm>
          <a:prstGeom prst="rect">
            <a:avLst/>
          </a:prstGeom>
        </p:spPr>
        <p:txBody>
          <a:bodyPr wrap="square">
            <a:spAutoFit/>
          </a:bodyPr>
          <a:lstStyle/>
          <a:p>
            <a:pPr algn="just">
              <a:buFont typeface="Arial" pitchFamily="34" charset="0"/>
              <a:buChar char="•"/>
            </a:pPr>
            <a:r>
              <a:rPr lang="en-US" sz="2400" dirty="0">
                <a:latin typeface="Times New Roman" pitchFamily="18" charset="0"/>
                <a:cs typeface="Times New Roman" pitchFamily="18" charset="0"/>
              </a:rPr>
              <a:t>The </a:t>
            </a:r>
            <a:r>
              <a:rPr lang="en-US" sz="2400" b="1" dirty="0">
                <a:latin typeface="Times New Roman" pitchFamily="18" charset="0"/>
                <a:cs typeface="Times New Roman" pitchFamily="18" charset="0"/>
              </a:rPr>
              <a:t>skip instruction </a:t>
            </a:r>
            <a:r>
              <a:rPr lang="en-US" sz="2400" dirty="0">
                <a:latin typeface="Times New Roman" pitchFamily="18" charset="0"/>
                <a:cs typeface="Times New Roman" pitchFamily="18" charset="0"/>
              </a:rPr>
              <a:t>does not need an address field and is therefore a zero-address instruction. </a:t>
            </a:r>
            <a:r>
              <a:rPr lang="en-US" sz="2400" dirty="0">
                <a:solidFill>
                  <a:srgbClr val="FF0000"/>
                </a:solidFill>
                <a:latin typeface="Times New Roman" pitchFamily="18" charset="0"/>
                <a:cs typeface="Times New Roman" pitchFamily="18" charset="0"/>
              </a:rPr>
              <a:t>A conditional skip instruction</a:t>
            </a:r>
            <a:r>
              <a:rPr lang="en-US" sz="2400" dirty="0">
                <a:latin typeface="Times New Roman" pitchFamily="18" charset="0"/>
                <a:cs typeface="Times New Roman" pitchFamily="18" charset="0"/>
              </a:rPr>
              <a:t> will skip the next instruction if the condition is met. This is accomplished by incrementing the program counter during the execute phase in addition to its being incremented during the fetch phase. </a:t>
            </a:r>
          </a:p>
          <a:p>
            <a:pPr algn="just">
              <a:buFont typeface="Arial" pitchFamily="34" charset="0"/>
              <a:buChar char="•"/>
            </a:pPr>
            <a:r>
              <a:rPr lang="en-US" sz="2400" dirty="0">
                <a:latin typeface="Times New Roman" pitchFamily="18" charset="0"/>
                <a:cs typeface="Times New Roman" pitchFamily="18" charset="0"/>
              </a:rPr>
              <a:t>If the condition is not met, control proceeds with the next instruction in sequence where the programmer inserts an unconditional branch instruction. </a:t>
            </a:r>
          </a:p>
          <a:p>
            <a:pPr algn="just">
              <a:buFont typeface="Arial" pitchFamily="34" charset="0"/>
              <a:buChar char="•"/>
            </a:pPr>
            <a:r>
              <a:rPr lang="en-US" sz="2400" dirty="0">
                <a:latin typeface="Times New Roman" pitchFamily="18" charset="0"/>
                <a:cs typeface="Times New Roman" pitchFamily="18" charset="0"/>
              </a:rPr>
              <a:t>Thus a skip-branch pair of instructions causes a branch if the condition is not met, while a single conditional branch instruction causes a branch if the condition is met.</a:t>
            </a:r>
          </a:p>
        </p:txBody>
      </p:sp>
    </p:spTree>
    <p:extLst>
      <p:ext uri="{BB962C8B-B14F-4D97-AF65-F5344CB8AC3E}">
        <p14:creationId xmlns:p14="http://schemas.microsoft.com/office/powerpoint/2010/main" val="21724995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5"/>
          <p:cNvSpPr txBox="1">
            <a:spLocks noGrp="1"/>
          </p:cNvSpPr>
          <p:nvPr>
            <p:ph type="title"/>
          </p:nvPr>
        </p:nvSpPr>
        <p:spPr>
          <a:xfrm>
            <a:off x="326408" y="286603"/>
            <a:ext cx="5978857" cy="581451"/>
          </a:xfrm>
          <a:prstGeom prst="rect">
            <a:avLst/>
          </a:prstGeom>
          <a:noFill/>
          <a:ln>
            <a:noFill/>
          </a:ln>
        </p:spPr>
        <p:txBody>
          <a:bodyPr spcFirstLastPara="1" wrap="square" lIns="91425" tIns="45700" rIns="91425" bIns="45700" anchor="ctr" anchorCtr="0">
            <a:noAutofit/>
          </a:bodyPr>
          <a:lstStyle/>
          <a:p>
            <a:pPr lvl="0">
              <a:defRPr/>
            </a:pPr>
            <a:r>
              <a:rPr lang="en-US" sz="3200" b="1" dirty="0">
                <a:latin typeface="Times New Roman" panose="02020603050405020304" pitchFamily="18" charset="0"/>
                <a:cs typeface="Times New Roman" panose="02020603050405020304" pitchFamily="18" charset="0"/>
              </a:rPr>
              <a:t>Program Control (Cont.)</a:t>
            </a:r>
            <a:endParaRPr lang="en-US" sz="3200" b="1" dirty="0"/>
          </a:p>
        </p:txBody>
      </p:sp>
      <p:sp>
        <p:nvSpPr>
          <p:cNvPr id="6" name="Rectangle 5"/>
          <p:cNvSpPr/>
          <p:nvPr/>
        </p:nvSpPr>
        <p:spPr>
          <a:xfrm>
            <a:off x="293634" y="1081889"/>
            <a:ext cx="8540876" cy="5262979"/>
          </a:xfrm>
          <a:prstGeom prst="rect">
            <a:avLst/>
          </a:prstGeom>
        </p:spPr>
        <p:txBody>
          <a:bodyPr wrap="square">
            <a:spAutoFit/>
          </a:bodyPr>
          <a:lstStyle/>
          <a:p>
            <a:pPr lvl="2" algn="just">
              <a:buFont typeface="Arial" pitchFamily="34" charset="0"/>
              <a:buChar char="•"/>
            </a:pPr>
            <a:r>
              <a:rPr lang="en-US" sz="2400" dirty="0">
                <a:latin typeface="Times New Roman" pitchFamily="18" charset="0"/>
                <a:cs typeface="Times New Roman" pitchFamily="18" charset="0"/>
              </a:rPr>
              <a:t>   The </a:t>
            </a:r>
            <a:r>
              <a:rPr lang="en-US" sz="2400" b="1" dirty="0">
                <a:latin typeface="Times New Roman" pitchFamily="18" charset="0"/>
                <a:cs typeface="Times New Roman" pitchFamily="18" charset="0"/>
              </a:rPr>
              <a:t>call and return instructions </a:t>
            </a:r>
            <a:r>
              <a:rPr lang="en-US" sz="2400" dirty="0">
                <a:latin typeface="Times New Roman" pitchFamily="18" charset="0"/>
                <a:cs typeface="Times New Roman" pitchFamily="18" charset="0"/>
              </a:rPr>
              <a:t>are used in conjunction with subroutines.</a:t>
            </a:r>
          </a:p>
          <a:p>
            <a:pPr algn="just"/>
            <a:endParaRPr lang="en-US" sz="2400" dirty="0">
              <a:latin typeface="Times New Roman" pitchFamily="18" charset="0"/>
              <a:cs typeface="Times New Roman" pitchFamily="18" charset="0"/>
            </a:endParaRPr>
          </a:p>
          <a:p>
            <a:pPr algn="just">
              <a:buFont typeface="Arial" pitchFamily="34" charset="0"/>
              <a:buChar char="•"/>
            </a:pPr>
            <a:r>
              <a:rPr lang="en-US" sz="2400" dirty="0">
                <a:latin typeface="Times New Roman" pitchFamily="18" charset="0"/>
                <a:cs typeface="Times New Roman" pitchFamily="18" charset="0"/>
              </a:rPr>
              <a:t>   The </a:t>
            </a:r>
            <a:r>
              <a:rPr lang="en-US" sz="2400" b="1" dirty="0">
                <a:solidFill>
                  <a:srgbClr val="FF0000"/>
                </a:solidFill>
                <a:latin typeface="Times New Roman" pitchFamily="18" charset="0"/>
                <a:cs typeface="Times New Roman" pitchFamily="18" charset="0"/>
              </a:rPr>
              <a:t>compare and test instructions </a:t>
            </a:r>
            <a:r>
              <a:rPr lang="en-US" sz="2400" dirty="0">
                <a:latin typeface="Times New Roman" pitchFamily="18" charset="0"/>
                <a:cs typeface="Times New Roman" pitchFamily="18" charset="0"/>
              </a:rPr>
              <a:t>do not change the program sequence directly. The </a:t>
            </a:r>
            <a:r>
              <a:rPr lang="en-US" sz="2400" b="1" dirty="0">
                <a:solidFill>
                  <a:srgbClr val="FF0000"/>
                </a:solidFill>
                <a:latin typeface="Times New Roman" pitchFamily="18" charset="0"/>
                <a:cs typeface="Times New Roman" pitchFamily="18" charset="0"/>
              </a:rPr>
              <a:t>compare instruction performs </a:t>
            </a:r>
            <a:r>
              <a:rPr lang="en-US" sz="2400" dirty="0">
                <a:latin typeface="Times New Roman" pitchFamily="18" charset="0"/>
                <a:cs typeface="Times New Roman" pitchFamily="18" charset="0"/>
              </a:rPr>
              <a:t>a subtraction between two operands, but the result of the operation is not retained. However, certain status bit conditions are set as a result of the operation. </a:t>
            </a:r>
          </a:p>
          <a:p>
            <a:pPr algn="just">
              <a:buFont typeface="Arial" pitchFamily="34" charset="0"/>
              <a:buChar char="•"/>
            </a:pPr>
            <a:r>
              <a:rPr lang="en-US" sz="2400" dirty="0">
                <a:latin typeface="Times New Roman" pitchFamily="18" charset="0"/>
                <a:cs typeface="Times New Roman" pitchFamily="18" charset="0"/>
              </a:rPr>
              <a:t>   Similarly, the </a:t>
            </a:r>
            <a:r>
              <a:rPr lang="en-US" sz="2400" b="1" dirty="0">
                <a:solidFill>
                  <a:srgbClr val="FF0000"/>
                </a:solidFill>
                <a:latin typeface="Times New Roman" pitchFamily="18" charset="0"/>
                <a:cs typeface="Times New Roman" pitchFamily="18" charset="0"/>
              </a:rPr>
              <a:t>test instruction</a:t>
            </a:r>
            <a:r>
              <a:rPr lang="en-US" sz="2400" dirty="0">
                <a:latin typeface="Times New Roman" pitchFamily="18" charset="0"/>
                <a:cs typeface="Times New Roman" pitchFamily="18" charset="0"/>
              </a:rPr>
              <a:t> performs the </a:t>
            </a:r>
            <a:r>
              <a:rPr lang="en-US" sz="2400" b="1" dirty="0">
                <a:latin typeface="Times New Roman" pitchFamily="18" charset="0"/>
                <a:cs typeface="Times New Roman" pitchFamily="18" charset="0"/>
              </a:rPr>
              <a:t>logical AND of two operands</a:t>
            </a:r>
            <a:r>
              <a:rPr lang="en-US" sz="2400" dirty="0">
                <a:latin typeface="Times New Roman" pitchFamily="18" charset="0"/>
                <a:cs typeface="Times New Roman" pitchFamily="18" charset="0"/>
              </a:rPr>
              <a:t> and </a:t>
            </a:r>
            <a:r>
              <a:rPr lang="en-US" sz="2400" b="1" dirty="0">
                <a:latin typeface="Times New Roman" pitchFamily="18" charset="0"/>
                <a:cs typeface="Times New Roman" pitchFamily="18" charset="0"/>
              </a:rPr>
              <a:t>updates certain status bits </a:t>
            </a:r>
            <a:r>
              <a:rPr lang="en-US" sz="2400" dirty="0">
                <a:latin typeface="Times New Roman" pitchFamily="18" charset="0"/>
                <a:cs typeface="Times New Roman" pitchFamily="18" charset="0"/>
              </a:rPr>
              <a:t>without retaining the result or changing the operands. The status bits of interest are the carry bit, the sign bit, a zero indication, and an overflow condition. The generation of these status bits will be discussed first and then we will show how they are used in conditional branch instructions</a:t>
            </a:r>
            <a:r>
              <a:rPr lang="en-US" sz="2400" dirty="0"/>
              <a:t>.</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21724995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5"/>
          <p:cNvSpPr txBox="1">
            <a:spLocks noGrp="1"/>
          </p:cNvSpPr>
          <p:nvPr>
            <p:ph type="title"/>
          </p:nvPr>
        </p:nvSpPr>
        <p:spPr>
          <a:xfrm>
            <a:off x="326408" y="286603"/>
            <a:ext cx="5978857" cy="581451"/>
          </a:xfrm>
          <a:prstGeom prst="rect">
            <a:avLst/>
          </a:prstGeom>
          <a:noFill/>
          <a:ln>
            <a:noFill/>
          </a:ln>
        </p:spPr>
        <p:txBody>
          <a:bodyPr spcFirstLastPara="1" wrap="square" lIns="91425" tIns="45700" rIns="91425" bIns="45700" anchor="ctr" anchorCtr="0">
            <a:noAutofit/>
          </a:bodyPr>
          <a:lstStyle/>
          <a:p>
            <a:pPr lvl="0">
              <a:defRPr/>
            </a:pPr>
            <a:r>
              <a:rPr lang="en-US" sz="3200" b="1" dirty="0">
                <a:latin typeface="Times New Roman" panose="02020603050405020304" pitchFamily="18" charset="0"/>
                <a:cs typeface="Times New Roman" panose="02020603050405020304" pitchFamily="18" charset="0"/>
              </a:rPr>
              <a:t>Program Control (Cont.)</a:t>
            </a:r>
            <a:endParaRPr lang="en-US" sz="3200" b="1" dirty="0"/>
          </a:p>
        </p:txBody>
      </p:sp>
      <p:pic>
        <p:nvPicPr>
          <p:cNvPr id="3" name="Picture 2"/>
          <p:cNvPicPr>
            <a:picLocks noChangeAspect="1"/>
          </p:cNvPicPr>
          <p:nvPr/>
        </p:nvPicPr>
        <p:blipFill>
          <a:blip r:embed="rId3"/>
          <a:stretch>
            <a:fillRect/>
          </a:stretch>
        </p:blipFill>
        <p:spPr>
          <a:xfrm>
            <a:off x="731520" y="1659986"/>
            <a:ext cx="7244862" cy="4051496"/>
          </a:xfrm>
          <a:prstGeom prst="rect">
            <a:avLst/>
          </a:prstGeom>
        </p:spPr>
      </p:pic>
      <p:sp>
        <p:nvSpPr>
          <p:cNvPr id="5" name="Rectangle 4"/>
          <p:cNvSpPr/>
          <p:nvPr/>
        </p:nvSpPr>
        <p:spPr>
          <a:xfrm>
            <a:off x="1384578" y="1211396"/>
            <a:ext cx="6011839" cy="400110"/>
          </a:xfrm>
          <a:prstGeom prst="rect">
            <a:avLst/>
          </a:prstGeom>
        </p:spPr>
        <p:txBody>
          <a:bodyPr wrap="square">
            <a:spAutoFit/>
          </a:bodyPr>
          <a:lstStyle/>
          <a:p>
            <a:pPr algn="ctr" fontAlgn="base"/>
            <a:r>
              <a:rPr lang="en-US" sz="2000" b="1" dirty="0">
                <a:solidFill>
                  <a:srgbClr val="273239"/>
                </a:solidFill>
                <a:latin typeface="Times New Roman" panose="02020603050405020304" pitchFamily="18" charset="0"/>
                <a:cs typeface="Times New Roman" panose="02020603050405020304" pitchFamily="18" charset="0"/>
              </a:rPr>
              <a:t>Table 1. Typical program control instructions</a:t>
            </a:r>
            <a:endParaRPr lang="en-US" sz="2000" dirty="0">
              <a:solidFill>
                <a:srgbClr val="273239"/>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724995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6">
          <a:extLst>
            <a:ext uri="{FF2B5EF4-FFF2-40B4-BE49-F238E27FC236}">
              <a16:creationId xmlns:a16="http://schemas.microsoft.com/office/drawing/2014/main" xmlns="" id="{29C11C01-ECB1-4E1E-1215-29BD8546777D}"/>
            </a:ext>
          </a:extLst>
        </p:cNvPr>
        <p:cNvGrpSpPr/>
        <p:nvPr/>
      </p:nvGrpSpPr>
      <p:grpSpPr>
        <a:xfrm>
          <a:off x="0" y="0"/>
          <a:ext cx="0" cy="0"/>
          <a:chOff x="0" y="0"/>
          <a:chExt cx="0" cy="0"/>
        </a:xfrm>
      </p:grpSpPr>
      <p:sp>
        <p:nvSpPr>
          <p:cNvPr id="47" name="Google Shape;47;p1">
            <a:extLst>
              <a:ext uri="{FF2B5EF4-FFF2-40B4-BE49-F238E27FC236}">
                <a16:creationId xmlns:a16="http://schemas.microsoft.com/office/drawing/2014/main" xmlns="" id="{236E3F92-06AC-2B88-0B93-7D096D94DD7A}"/>
              </a:ext>
            </a:extLst>
          </p:cNvPr>
          <p:cNvSpPr txBox="1"/>
          <p:nvPr/>
        </p:nvSpPr>
        <p:spPr>
          <a:xfrm>
            <a:off x="520504" y="1209822"/>
            <a:ext cx="8074855" cy="4346917"/>
          </a:xfrm>
          <a:prstGeom prst="rect">
            <a:avLst/>
          </a:prstGeom>
          <a:noFill/>
          <a:ln>
            <a:noFill/>
          </a:ln>
        </p:spPr>
        <p:txBody>
          <a:bodyPr spcFirstLastPara="1" wrap="square" lIns="91425" tIns="33100" rIns="91425" bIns="45700" anchor="ctr" anchorCtr="0">
            <a:noAutofit/>
          </a:bodyPr>
          <a:lstStyle/>
          <a:p>
            <a:pPr lvl="0" algn="ctr"/>
            <a:endParaRPr lang="en-US" sz="3200" b="1" i="0" u="none" strike="noStrike" cap="none" dirty="0">
              <a:solidFill>
                <a:schemeClr val="tx1"/>
              </a:solidFill>
              <a:latin typeface="Times New Roman" pitchFamily="18" charset="0"/>
              <a:cs typeface="Times New Roman" pitchFamily="18" charset="0"/>
              <a:sym typeface="Arial"/>
            </a:endParaRPr>
          </a:p>
          <a:p>
            <a:pPr lvl="0" algn="ctr"/>
            <a:endParaRPr lang="en-US" sz="3200" b="1" i="0" u="none" strike="noStrike" cap="none" dirty="0">
              <a:solidFill>
                <a:srgbClr val="FF0000"/>
              </a:solidFill>
              <a:latin typeface="Times New Roman" pitchFamily="18" charset="0"/>
              <a:cs typeface="Times New Roman" pitchFamily="18" charset="0"/>
              <a:sym typeface="Arial"/>
            </a:endParaRPr>
          </a:p>
          <a:p>
            <a:pPr lvl="0" algn="ctr"/>
            <a:endParaRPr lang="en-US" sz="3200" b="1" dirty="0">
              <a:solidFill>
                <a:srgbClr val="FF0000"/>
              </a:solidFill>
              <a:latin typeface="Times New Roman" pitchFamily="18" charset="0"/>
              <a:cs typeface="Times New Roman" pitchFamily="18" charset="0"/>
            </a:endParaRPr>
          </a:p>
          <a:p>
            <a:pPr lvl="0" algn="ctr"/>
            <a:endParaRPr lang="en-US" sz="3200" b="1" i="0" u="none" strike="noStrike" cap="none" dirty="0">
              <a:solidFill>
                <a:srgbClr val="FF0000"/>
              </a:solidFill>
              <a:latin typeface="Times New Roman" pitchFamily="18" charset="0"/>
              <a:cs typeface="Times New Roman" pitchFamily="18" charset="0"/>
              <a:sym typeface="Arial"/>
            </a:endParaRPr>
          </a:p>
          <a:p>
            <a:pPr lvl="0" algn="ctr"/>
            <a:r>
              <a:rPr lang="en-US" sz="3200" b="1" i="0" u="none" strike="noStrike" cap="none" dirty="0">
                <a:solidFill>
                  <a:srgbClr val="FF0000"/>
                </a:solidFill>
                <a:latin typeface="Times New Roman" pitchFamily="18" charset="0"/>
                <a:cs typeface="Times New Roman" pitchFamily="18" charset="0"/>
                <a:sym typeface="Arial"/>
              </a:rPr>
              <a:t>Status Bits </a:t>
            </a:r>
          </a:p>
          <a:p>
            <a:pPr marL="0" marR="0" lvl="0" indent="0" algn="ctr" rtl="0">
              <a:spcBef>
                <a:spcPts val="0"/>
              </a:spcBef>
              <a:spcAft>
                <a:spcPts val="0"/>
              </a:spcAft>
              <a:buNone/>
            </a:pPr>
            <a:endParaRPr sz="2400" b="0" i="0" u="none" strike="noStrike" cap="none" dirty="0">
              <a:solidFill>
                <a:schemeClr val="dk1"/>
              </a:solidFill>
              <a:latin typeface="Sen"/>
              <a:ea typeface="Sen"/>
              <a:cs typeface="Sen"/>
              <a:sym typeface="Sen"/>
            </a:endParaRPr>
          </a:p>
          <a:p>
            <a:pPr marL="0" marR="0" lvl="0" indent="0" algn="ctr" rtl="0">
              <a:spcBef>
                <a:spcPts val="0"/>
              </a:spcBef>
              <a:spcAft>
                <a:spcPts val="0"/>
              </a:spcAft>
              <a:buNone/>
            </a:pPr>
            <a:endParaRPr sz="4000" b="1" i="0" u="none" strike="noStrike" cap="none" dirty="0">
              <a:solidFill>
                <a:srgbClr val="FF0000"/>
              </a:solidFill>
              <a:latin typeface="Calibri"/>
              <a:ea typeface="Calibri"/>
              <a:cs typeface="Calibri"/>
              <a:sym typeface="Calibri"/>
            </a:endParaRPr>
          </a:p>
          <a:p>
            <a:pPr marL="0" marR="0" lvl="0" indent="0" algn="ctr" rtl="0">
              <a:spcBef>
                <a:spcPts val="0"/>
              </a:spcBef>
              <a:spcAft>
                <a:spcPts val="0"/>
              </a:spcAft>
              <a:buNone/>
            </a:pPr>
            <a:endParaRPr sz="4000" b="1" i="0" u="none" strike="noStrike" cap="none" dirty="0">
              <a:solidFill>
                <a:schemeClr val="dk1"/>
              </a:solidFill>
              <a:latin typeface="Calibri"/>
              <a:ea typeface="Calibri"/>
              <a:cs typeface="Calibri"/>
              <a:sym typeface="Calibri"/>
            </a:endParaRPr>
          </a:p>
        </p:txBody>
      </p:sp>
      <p:sp>
        <p:nvSpPr>
          <p:cNvPr id="49" name="Google Shape;49;p1">
            <a:extLst>
              <a:ext uri="{FF2B5EF4-FFF2-40B4-BE49-F238E27FC236}">
                <a16:creationId xmlns:a16="http://schemas.microsoft.com/office/drawing/2014/main" xmlns="" id="{F8525733-CB00-DCE0-820A-C94EF78450A6}"/>
              </a:ext>
            </a:extLst>
          </p:cNvPr>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8</a:t>
            </a:fld>
            <a:endParaRPr/>
          </a:p>
        </p:txBody>
      </p:sp>
    </p:spTree>
    <p:extLst>
      <p:ext uri="{BB962C8B-B14F-4D97-AF65-F5344CB8AC3E}">
        <p14:creationId xmlns:p14="http://schemas.microsoft.com/office/powerpoint/2010/main" val="13316801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3"/>
          <p:cNvSpPr txBox="1">
            <a:spLocks noGrp="1"/>
          </p:cNvSpPr>
          <p:nvPr>
            <p:ph type="title"/>
          </p:nvPr>
        </p:nvSpPr>
        <p:spPr>
          <a:xfrm>
            <a:off x="381000" y="225083"/>
            <a:ext cx="8229600" cy="670267"/>
          </a:xfrm>
          <a:prstGeom prst="rect">
            <a:avLst/>
          </a:prstGeom>
          <a:noFill/>
          <a:ln>
            <a:noFill/>
          </a:ln>
        </p:spPr>
        <p:txBody>
          <a:bodyPr spcFirstLastPara="1" wrap="square" lIns="91425" tIns="45700" rIns="91425" bIns="45700" anchor="ctr" anchorCtr="0">
            <a:noAutofit/>
          </a:bodyPr>
          <a:lstStyle/>
          <a:p>
            <a:pPr lvl="0" algn="l"/>
            <a:r>
              <a:rPr lang="en-US" sz="3200" b="1" dirty="0"/>
              <a:t>Program Control: Status Bits</a:t>
            </a:r>
            <a:endParaRPr sz="3200" b="1" dirty="0"/>
          </a:p>
        </p:txBody>
      </p:sp>
      <p:sp>
        <p:nvSpPr>
          <p:cNvPr id="63" name="Google Shape;63;p3"/>
          <p:cNvSpPr txBox="1">
            <a:spLocks noGrp="1"/>
          </p:cNvSpPr>
          <p:nvPr>
            <p:ph type="body" idx="1"/>
          </p:nvPr>
        </p:nvSpPr>
        <p:spPr>
          <a:xfrm>
            <a:off x="381000" y="942534"/>
            <a:ext cx="8229600" cy="5153465"/>
          </a:xfrm>
          <a:prstGeom prst="rect">
            <a:avLst/>
          </a:prstGeom>
          <a:noFill/>
          <a:ln>
            <a:noFill/>
          </a:ln>
        </p:spPr>
        <p:txBody>
          <a:bodyPr spcFirstLastPara="1" wrap="square" lIns="91425" tIns="45700" rIns="91425" bIns="45700" anchor="t" anchorCtr="0">
            <a:noAutofit/>
          </a:bodyPr>
          <a:lstStyle/>
          <a:p>
            <a:pPr marL="342900" lvl="0">
              <a:spcBef>
                <a:spcPts val="0"/>
              </a:spcBef>
              <a:buSzPts val="2000"/>
            </a:pPr>
            <a:r>
              <a:rPr lang="en-US" sz="2000" dirty="0">
                <a:latin typeface="Times New Roman"/>
                <a:ea typeface="Times New Roman"/>
                <a:cs typeface="Times New Roman"/>
                <a:sym typeface="Times New Roman"/>
              </a:rPr>
              <a:t>The status register comprises the status bits. </a:t>
            </a:r>
          </a:p>
          <a:p>
            <a:pPr marL="342900" lvl="0">
              <a:spcBef>
                <a:spcPts val="0"/>
              </a:spcBef>
              <a:buSzPts val="2000"/>
            </a:pPr>
            <a:r>
              <a:rPr lang="en-US" sz="2000" dirty="0">
                <a:latin typeface="Times New Roman"/>
                <a:ea typeface="Times New Roman"/>
                <a:cs typeface="Times New Roman"/>
                <a:sym typeface="Times New Roman"/>
              </a:rPr>
              <a:t>The bits of the status register are modified according to the operations performed in the ALU. </a:t>
            </a:r>
          </a:p>
          <a:p>
            <a:pPr marL="342900" lvl="0">
              <a:spcBef>
                <a:spcPts val="0"/>
              </a:spcBef>
              <a:buSzPts val="2000"/>
            </a:pPr>
            <a:r>
              <a:rPr lang="en-US" sz="2000" dirty="0">
                <a:latin typeface="Times New Roman"/>
                <a:ea typeface="Times New Roman"/>
                <a:cs typeface="Times New Roman"/>
                <a:sym typeface="Times New Roman"/>
              </a:rPr>
              <a:t>The figure displays a block diagram of an 8-bit ALU with a 4-bit status register.</a:t>
            </a:r>
            <a:endParaRPr dirty="0"/>
          </a:p>
        </p:txBody>
      </p:sp>
      <p:sp>
        <p:nvSpPr>
          <p:cNvPr id="3" name="Rectangle 2"/>
          <p:cNvSpPr/>
          <p:nvPr/>
        </p:nvSpPr>
        <p:spPr>
          <a:xfrm>
            <a:off x="1252026" y="6099780"/>
            <a:ext cx="6794694" cy="492443"/>
          </a:xfrm>
          <a:prstGeom prst="rect">
            <a:avLst/>
          </a:prstGeom>
        </p:spPr>
        <p:txBody>
          <a:bodyPr wrap="square">
            <a:spAutoFit/>
          </a:bodyPr>
          <a:lstStyle/>
          <a:p>
            <a:pPr algn="ctr"/>
            <a:r>
              <a:rPr lang="en-US" sz="2600" b="1" dirty="0">
                <a:solidFill>
                  <a:srgbClr val="FF0000"/>
                </a:solidFill>
                <a:latin typeface="Times New Roman"/>
                <a:ea typeface="Times New Roman"/>
                <a:cs typeface="Times New Roman"/>
                <a:sym typeface="Times New Roman"/>
              </a:rPr>
              <a:t>Fig. 1. Status Register bits</a:t>
            </a:r>
            <a:endParaRPr lang="en-US" sz="2600" b="1" dirty="0">
              <a:solidFill>
                <a:srgbClr val="FF0000"/>
              </a:solidFill>
            </a:endParaRPr>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25758" t="7636" r="6819" b="3826"/>
          <a:stretch/>
        </p:blipFill>
        <p:spPr>
          <a:xfrm>
            <a:off x="930810" y="2504049"/>
            <a:ext cx="7115909" cy="3559127"/>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813</TotalTime>
  <Words>2752</Words>
  <Application>Microsoft Office PowerPoint</Application>
  <PresentationFormat>On-screen Show (4:3)</PresentationFormat>
  <Paragraphs>200</Paragraphs>
  <Slides>34</Slides>
  <Notes>34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Arial</vt:lpstr>
      <vt:lpstr>Calibri</vt:lpstr>
      <vt:lpstr>Sen</vt:lpstr>
      <vt:lpstr>Times New Roman</vt:lpstr>
      <vt:lpstr>urw-din</vt:lpstr>
      <vt:lpstr>Office Theme</vt:lpstr>
      <vt:lpstr>PowerPoint Presentation</vt:lpstr>
      <vt:lpstr>PowerPoint Presentation</vt:lpstr>
      <vt:lpstr>        Program Control</vt:lpstr>
      <vt:lpstr>PowerPoint Presentation</vt:lpstr>
      <vt:lpstr>Program Control (Cont.)</vt:lpstr>
      <vt:lpstr>Program Control (Cont.)</vt:lpstr>
      <vt:lpstr>Program Control (Cont.)</vt:lpstr>
      <vt:lpstr>PowerPoint Presentation</vt:lpstr>
      <vt:lpstr>Program Control: Status Bits</vt:lpstr>
      <vt:lpstr>Program Control: Status Bits</vt:lpstr>
      <vt:lpstr>Program Control: Status Bits</vt:lpstr>
      <vt:lpstr>PowerPoint Presentation</vt:lpstr>
      <vt:lpstr>Program Control:  Conditional Branch Instruction</vt:lpstr>
      <vt:lpstr>Conditional Branch Instruction||Table 2</vt:lpstr>
      <vt:lpstr>Conditional Branch Instruction (Cont.)</vt:lpstr>
      <vt:lpstr>Conditional Branch Instruction (Cont.)</vt:lpstr>
      <vt:lpstr>Conditional Branch Instruction (Cont.)</vt:lpstr>
      <vt:lpstr>PowerPoint Presentation</vt:lpstr>
      <vt:lpstr>Program Control: Subroutine Call and Return</vt:lpstr>
      <vt:lpstr>Subroutine Call and Return (Cont..)</vt:lpstr>
      <vt:lpstr>Subroutine Call and Return (Cont..)</vt:lpstr>
      <vt:lpstr>Subroutine Call and Return (Cont..)</vt:lpstr>
      <vt:lpstr>Subroutine Call and Return (Cont..)</vt:lpstr>
      <vt:lpstr>Subroutine Call and Return (Cont..)</vt:lpstr>
      <vt:lpstr>PowerPoint Presentation</vt:lpstr>
      <vt:lpstr> Program Control: Program Interrupt </vt:lpstr>
      <vt:lpstr>Program Interrupt  (Cont.)</vt:lpstr>
      <vt:lpstr>Program Interrupt  (Cont.)</vt:lpstr>
      <vt:lpstr>PowerPoint Presentation</vt:lpstr>
      <vt:lpstr>Types of Interrupt</vt:lpstr>
      <vt:lpstr>Types of Interrupt (Cont.)</vt:lpstr>
      <vt:lpstr>Types of Interrupt (Cont.)</vt:lpstr>
      <vt:lpstr>Types of Interrupt (Cont.)</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ABC</dc:creator>
  <cp:lastModifiedBy>HP</cp:lastModifiedBy>
  <cp:revision>95</cp:revision>
  <dcterms:created xsi:type="dcterms:W3CDTF">2010-04-09T07:36:15Z</dcterms:created>
  <dcterms:modified xsi:type="dcterms:W3CDTF">2024-03-11T04:58:26Z</dcterms:modified>
</cp:coreProperties>
</file>