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5"/>
  </p:notesMasterIdLst>
  <p:sldIdLst>
    <p:sldId id="256" r:id="rId2"/>
    <p:sldId id="288" r:id="rId3"/>
    <p:sldId id="287" r:id="rId4"/>
    <p:sldId id="257" r:id="rId5"/>
    <p:sldId id="258" r:id="rId6"/>
    <p:sldId id="289" r:id="rId7"/>
    <p:sldId id="285" r:id="rId8"/>
    <p:sldId id="290" r:id="rId9"/>
    <p:sldId id="259" r:id="rId10"/>
    <p:sldId id="280" r:id="rId11"/>
    <p:sldId id="291" r:id="rId12"/>
    <p:sldId id="281" r:id="rId13"/>
    <p:sldId id="286" r:id="rId14"/>
  </p:sldIdLst>
  <p:sldSz cx="9144000" cy="6858000" type="screen4x3"/>
  <p:notesSz cx="6858000" cy="9144000"/>
  <p:embeddedFontLst>
    <p:embeddedFont>
      <p:font typeface="Calibri" pitchFamily="34" charset="0"/>
      <p:regular r:id="rId16"/>
      <p:bold r:id="rId17"/>
      <p:italic r:id="rId18"/>
      <p:boldItalic r:id="rId19"/>
    </p:embeddedFont>
    <p:embeddedFont>
      <p:font typeface="Candara"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9" roundtripDataSignature="AMtx7mh0xsihnaAQnR/7PSBjVcidkV3VY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53" d="100"/>
          <a:sy n="53" d="100"/>
        </p:scale>
        <p:origin x="-96" y="-372"/>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4" name="Google Shape;4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4" name="Google Shape;4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4" name="Google Shape;4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4" name="Google Shape;4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4" name="Google Shape;4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pic>
        <p:nvPicPr>
          <p:cNvPr id="25" name="Google Shape;25;p8" descr="LOGO.gif"/>
          <p:cNvPicPr preferRelativeResize="0"/>
          <p:nvPr/>
        </p:nvPicPr>
        <p:blipFill rotWithShape="1">
          <a:blip r:embed="rId2">
            <a:alphaModFix/>
          </a:blip>
          <a:srcRect b="10713"/>
          <a:stretch/>
        </p:blipFill>
        <p:spPr>
          <a:xfrm>
            <a:off x="6553200" y="228600"/>
            <a:ext cx="2057400" cy="635000"/>
          </a:xfrm>
          <a:prstGeom prst="rect">
            <a:avLst/>
          </a:prstGeom>
          <a:noFill/>
          <a:ln>
            <a:noFill/>
          </a:ln>
        </p:spPr>
      </p:pic>
      <p:grpSp>
        <p:nvGrpSpPr>
          <p:cNvPr id="26" name="Google Shape;26;p8"/>
          <p:cNvGrpSpPr/>
          <p:nvPr/>
        </p:nvGrpSpPr>
        <p:grpSpPr>
          <a:xfrm>
            <a:off x="6146800" y="0"/>
            <a:ext cx="2997200" cy="876300"/>
            <a:chOff x="6096000" y="3924300"/>
            <a:chExt cx="2997200" cy="876300"/>
          </a:xfrm>
        </p:grpSpPr>
        <p:sp>
          <p:nvSpPr>
            <p:cNvPr id="27" name="Google Shape;27;p8"/>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28" name="Google Shape;28;p8" descr="LOGO.gif"/>
            <p:cNvPicPr preferRelativeResize="0"/>
            <p:nvPr/>
          </p:nvPicPr>
          <p:blipFill rotWithShape="1">
            <a:blip r:embed="rId2">
              <a:alphaModFix/>
            </a:blip>
            <a:srcRect b="10713"/>
            <a:stretch/>
          </p:blipFill>
          <p:spPr>
            <a:xfrm>
              <a:off x="6502400" y="4152900"/>
              <a:ext cx="2057400" cy="635000"/>
            </a:xfrm>
            <a:prstGeom prst="rect">
              <a:avLst/>
            </a:prstGeom>
            <a:noFill/>
            <a:ln>
              <a:noFill/>
            </a:ln>
          </p:spPr>
        </p:pic>
        <p:sp>
          <p:nvSpPr>
            <p:cNvPr id="29" name="Google Shape;29;p8"/>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pic>
        <p:nvPicPr>
          <p:cNvPr id="30" name="Google Shape;30;p8" descr="logo.jpg"/>
          <p:cNvPicPr preferRelativeResize="0"/>
          <p:nvPr/>
        </p:nvPicPr>
        <p:blipFill rotWithShape="1">
          <a:blip r:embed="rId3">
            <a:alphaModFix/>
          </a:blip>
          <a:srcRect/>
          <a:stretch/>
        </p:blipFill>
        <p:spPr>
          <a:xfrm>
            <a:off x="6553200" y="228600"/>
            <a:ext cx="1920875" cy="609600"/>
          </a:xfrm>
          <a:prstGeom prst="rect">
            <a:avLst/>
          </a:prstGeom>
          <a:noFill/>
          <a:ln>
            <a:noFill/>
          </a:ln>
        </p:spPr>
      </p:pic>
      <p:sp>
        <p:nvSpPr>
          <p:cNvPr id="31" name="Google Shape;31;p8"/>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2" name="Google Shape;32;p8"/>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 name="Google Shape;33;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ftr" idx="11"/>
          </p:nvPr>
        </p:nvSpPr>
        <p:spPr>
          <a:xfrm>
            <a:off x="3211606" y="6356349"/>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12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12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12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12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12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12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12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9pPr>
          </a:lstStyle>
          <a:p>
            <a:endParaRPr/>
          </a:p>
        </p:txBody>
      </p:sp>
      <p:sp>
        <p:nvSpPr>
          <p:cNvPr id="11" name="Google Shape;11;p7"/>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98989"/>
                </a:solidFill>
                <a:latin typeface="Calibri"/>
                <a:ea typeface="Calibri"/>
                <a:cs typeface="Calibri"/>
                <a:sym typeface="Calibri"/>
              </a:defRPr>
            </a:lvl1pPr>
            <a:lvl2pPr marL="0" marR="0" lvl="1" indent="0" algn="r" rtl="0">
              <a:spcBef>
                <a:spcPts val="0"/>
              </a:spcBef>
              <a:spcAft>
                <a:spcPts val="0"/>
              </a:spcAft>
              <a:buNone/>
              <a:defRPr sz="1200" b="0" i="0" u="none" strike="noStrike" cap="none">
                <a:solidFill>
                  <a:srgbClr val="898989"/>
                </a:solidFill>
                <a:latin typeface="Calibri"/>
                <a:ea typeface="Calibri"/>
                <a:cs typeface="Calibri"/>
                <a:sym typeface="Calibri"/>
              </a:defRPr>
            </a:lvl2pPr>
            <a:lvl3pPr marL="0" marR="0" lvl="2" indent="0" algn="r" rtl="0">
              <a:spcBef>
                <a:spcPts val="0"/>
              </a:spcBef>
              <a:spcAft>
                <a:spcPts val="0"/>
              </a:spcAft>
              <a:buNone/>
              <a:defRPr sz="1200" b="0" i="0" u="none" strike="noStrike" cap="none">
                <a:solidFill>
                  <a:srgbClr val="898989"/>
                </a:solidFill>
                <a:latin typeface="Calibri"/>
                <a:ea typeface="Calibri"/>
                <a:cs typeface="Calibri"/>
                <a:sym typeface="Calibri"/>
              </a:defRPr>
            </a:lvl3pPr>
            <a:lvl4pPr marL="0" marR="0" lvl="3" indent="0" algn="r" rtl="0">
              <a:spcBef>
                <a:spcPts val="0"/>
              </a:spcBef>
              <a:spcAft>
                <a:spcPts val="0"/>
              </a:spcAft>
              <a:buNone/>
              <a:defRPr sz="1200" b="0" i="0" u="none" strike="noStrike" cap="none">
                <a:solidFill>
                  <a:srgbClr val="898989"/>
                </a:solidFill>
                <a:latin typeface="Calibri"/>
                <a:ea typeface="Calibri"/>
                <a:cs typeface="Calibri"/>
                <a:sym typeface="Calibri"/>
              </a:defRPr>
            </a:lvl4pPr>
            <a:lvl5pPr marL="0" marR="0" lvl="4" indent="0" algn="r" rtl="0">
              <a:spcBef>
                <a:spcPts val="0"/>
              </a:spcBef>
              <a:spcAft>
                <a:spcPts val="0"/>
              </a:spcAft>
              <a:buNone/>
              <a:defRPr sz="1200" b="0" i="0" u="none" strike="noStrike" cap="none">
                <a:solidFill>
                  <a:srgbClr val="898989"/>
                </a:solidFill>
                <a:latin typeface="Calibri"/>
                <a:ea typeface="Calibri"/>
                <a:cs typeface="Calibri"/>
                <a:sym typeface="Calibri"/>
              </a:defRPr>
            </a:lvl5pPr>
            <a:lvl6pPr marL="0" marR="0" lvl="5" indent="0" algn="r" rtl="0">
              <a:spcBef>
                <a:spcPts val="0"/>
              </a:spcBef>
              <a:spcAft>
                <a:spcPts val="0"/>
              </a:spcAft>
              <a:buNone/>
              <a:defRPr sz="1200" b="0" i="0" u="none" strike="noStrike" cap="none">
                <a:solidFill>
                  <a:srgbClr val="898989"/>
                </a:solidFill>
                <a:latin typeface="Calibri"/>
                <a:ea typeface="Calibri"/>
                <a:cs typeface="Calibri"/>
                <a:sym typeface="Calibri"/>
              </a:defRPr>
            </a:lvl6pPr>
            <a:lvl7pPr marL="0" marR="0" lvl="6" indent="0" algn="r" rtl="0">
              <a:spcBef>
                <a:spcPts val="0"/>
              </a:spcBef>
              <a:spcAft>
                <a:spcPts val="0"/>
              </a:spcAft>
              <a:buNone/>
              <a:defRPr sz="1200" b="0" i="0" u="none" strike="noStrike" cap="none">
                <a:solidFill>
                  <a:srgbClr val="898989"/>
                </a:solidFill>
                <a:latin typeface="Calibri"/>
                <a:ea typeface="Calibri"/>
                <a:cs typeface="Calibri"/>
                <a:sym typeface="Calibri"/>
              </a:defRPr>
            </a:lvl7pPr>
            <a:lvl8pPr marL="0" marR="0" lvl="7" indent="0" algn="r" rtl="0">
              <a:spcBef>
                <a:spcPts val="0"/>
              </a:spcBef>
              <a:spcAft>
                <a:spcPts val="0"/>
              </a:spcAft>
              <a:buNone/>
              <a:defRPr sz="1200" b="0" i="0" u="none" strike="noStrike" cap="none">
                <a:solidFill>
                  <a:srgbClr val="898989"/>
                </a:solidFill>
                <a:latin typeface="Calibri"/>
                <a:ea typeface="Calibri"/>
                <a:cs typeface="Calibri"/>
                <a:sym typeface="Calibri"/>
              </a:defRPr>
            </a:lvl8pPr>
            <a:lvl9pPr marL="0" marR="0" lvl="8" indent="0" algn="r" rtl="0">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15" name="Google Shape;15;p7"/>
          <p:cNvSpPr/>
          <p:nvPr/>
        </p:nvSpPr>
        <p:spPr>
          <a:xfrm>
            <a:off x="0" y="0"/>
            <a:ext cx="91440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6" name="Google Shape;16;p7"/>
          <p:cNvSpPr/>
          <p:nvPr/>
        </p:nvSpPr>
        <p:spPr>
          <a:xfrm rot="10800000" flipH="1">
            <a:off x="0" y="6705600"/>
            <a:ext cx="9144000" cy="198116"/>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17" name="Google Shape;17;p7" descr="LOGO.gif"/>
          <p:cNvPicPr preferRelativeResize="0"/>
          <p:nvPr/>
        </p:nvPicPr>
        <p:blipFill rotWithShape="1">
          <a:blip r:embed="rId3">
            <a:alphaModFix/>
          </a:blip>
          <a:srcRect b="10713"/>
          <a:stretch/>
        </p:blipFill>
        <p:spPr>
          <a:xfrm>
            <a:off x="6553200" y="228600"/>
            <a:ext cx="2057400" cy="635000"/>
          </a:xfrm>
          <a:prstGeom prst="rect">
            <a:avLst/>
          </a:prstGeom>
          <a:noFill/>
          <a:ln>
            <a:noFill/>
          </a:ln>
        </p:spPr>
      </p:pic>
      <p:pic>
        <p:nvPicPr>
          <p:cNvPr id="18" name="Google Shape;18;p7" descr="LOGO.gif"/>
          <p:cNvPicPr preferRelativeResize="0"/>
          <p:nvPr/>
        </p:nvPicPr>
        <p:blipFill rotWithShape="1">
          <a:blip r:embed="rId3">
            <a:alphaModFix/>
          </a:blip>
          <a:srcRect b="10713"/>
          <a:stretch/>
        </p:blipFill>
        <p:spPr>
          <a:xfrm>
            <a:off x="6553200" y="228600"/>
            <a:ext cx="2057400" cy="635000"/>
          </a:xfrm>
          <a:prstGeom prst="rect">
            <a:avLst/>
          </a:prstGeom>
          <a:noFill/>
          <a:ln>
            <a:noFill/>
          </a:ln>
        </p:spPr>
      </p:pic>
      <p:grpSp>
        <p:nvGrpSpPr>
          <p:cNvPr id="19" name="Google Shape;19;p7"/>
          <p:cNvGrpSpPr/>
          <p:nvPr/>
        </p:nvGrpSpPr>
        <p:grpSpPr>
          <a:xfrm>
            <a:off x="6146800" y="0"/>
            <a:ext cx="2997200" cy="876300"/>
            <a:chOff x="6096000" y="3924300"/>
            <a:chExt cx="2997200" cy="876300"/>
          </a:xfrm>
        </p:grpSpPr>
        <p:sp>
          <p:nvSpPr>
            <p:cNvPr id="20" name="Google Shape;20;p7"/>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21" name="Google Shape;21;p7" descr="LOGO.gif"/>
            <p:cNvPicPr preferRelativeResize="0"/>
            <p:nvPr/>
          </p:nvPicPr>
          <p:blipFill rotWithShape="1">
            <a:blip r:embed="rId3">
              <a:alphaModFix/>
            </a:blip>
            <a:srcRect b="10713"/>
            <a:stretch/>
          </p:blipFill>
          <p:spPr>
            <a:xfrm>
              <a:off x="6502400" y="4152900"/>
              <a:ext cx="2057400" cy="635000"/>
            </a:xfrm>
            <a:prstGeom prst="rect">
              <a:avLst/>
            </a:prstGeom>
            <a:noFill/>
            <a:ln>
              <a:noFill/>
            </a:ln>
          </p:spPr>
        </p:pic>
        <p:sp>
          <p:nvSpPr>
            <p:cNvPr id="22" name="Google Shape;22;p7"/>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pic>
        <p:nvPicPr>
          <p:cNvPr id="23" name="Google Shape;23;p7" descr="logo.jpg"/>
          <p:cNvPicPr preferRelativeResize="0"/>
          <p:nvPr/>
        </p:nvPicPr>
        <p:blipFill rotWithShape="1">
          <a:blip r:embed="rId4">
            <a:alphaModFix/>
          </a:blip>
          <a:srcRect/>
          <a:stretch/>
        </p:blipFill>
        <p:spPr>
          <a:xfrm>
            <a:off x="6553200" y="228600"/>
            <a:ext cx="1920875" cy="609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7" name="Google Shape;47;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a:t>
            </a:fld>
            <a:endParaRPr/>
          </a:p>
        </p:txBody>
      </p:sp>
      <p:sp>
        <p:nvSpPr>
          <p:cNvPr id="48" name="Google Shape;48;p1"/>
          <p:cNvSpPr txBox="1"/>
          <p:nvPr/>
        </p:nvSpPr>
        <p:spPr>
          <a:xfrm>
            <a:off x="281354" y="1603717"/>
            <a:ext cx="8567224" cy="3784208"/>
          </a:xfrm>
          <a:prstGeom prst="rect">
            <a:avLst/>
          </a:prstGeom>
          <a:noFill/>
          <a:ln>
            <a:noFill/>
          </a:ln>
        </p:spPr>
        <p:txBody>
          <a:bodyPr spcFirstLastPara="1" wrap="square" lIns="91425" tIns="33100" rIns="91425" bIns="45700" anchor="ctr" anchorCtr="0">
            <a:noAutofit/>
          </a:bodyPr>
          <a:lstStyle/>
          <a:p>
            <a:pPr marL="0" marR="0" lvl="0" indent="0" algn="ctr" rtl="0">
              <a:spcBef>
                <a:spcPts val="0"/>
              </a:spcBef>
              <a:spcAft>
                <a:spcPts val="0"/>
              </a:spcAft>
              <a:buNone/>
            </a:pPr>
            <a:endParaRPr sz="32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endParaRPr lang="en-US" sz="3200" b="1" i="0" u="none" strike="noStrike" cap="none" dirty="0" smtClean="0">
              <a:solidFill>
                <a:schemeClr val="tx1"/>
              </a:solidFill>
              <a:latin typeface="Times New Roman" pitchFamily="18" charset="0"/>
              <a:ea typeface="Candara"/>
              <a:cs typeface="Times New Roman" pitchFamily="18" charset="0"/>
              <a:sym typeface="Candara"/>
            </a:endParaRPr>
          </a:p>
          <a:p>
            <a:pPr marL="0" marR="0" lvl="0" indent="0" algn="ctr" rtl="0">
              <a:spcBef>
                <a:spcPts val="0"/>
              </a:spcBef>
              <a:spcAft>
                <a:spcPts val="0"/>
              </a:spcAft>
              <a:buNone/>
            </a:pPr>
            <a:endParaRPr lang="en-US" sz="3200" b="1" dirty="0" smtClean="0">
              <a:solidFill>
                <a:schemeClr val="tx1"/>
              </a:solidFill>
              <a:latin typeface="Times New Roman" pitchFamily="18" charset="0"/>
              <a:ea typeface="Candara"/>
              <a:cs typeface="Times New Roman" pitchFamily="18" charset="0"/>
              <a:sym typeface="Candara"/>
            </a:endParaRPr>
          </a:p>
          <a:p>
            <a:pPr marL="0" marR="0" lvl="0" indent="0" algn="ctr" rtl="0">
              <a:spcBef>
                <a:spcPts val="0"/>
              </a:spcBef>
              <a:spcAft>
                <a:spcPts val="0"/>
              </a:spcAft>
              <a:buNone/>
            </a:pPr>
            <a:endParaRPr lang="en-US" sz="3200" b="1" i="0" u="none" strike="noStrike" cap="none" dirty="0" smtClean="0">
              <a:solidFill>
                <a:schemeClr val="tx1"/>
              </a:solidFill>
              <a:latin typeface="Times New Roman" pitchFamily="18" charset="0"/>
              <a:ea typeface="Candara"/>
              <a:cs typeface="Times New Roman" pitchFamily="18" charset="0"/>
              <a:sym typeface="Candara"/>
            </a:endParaRPr>
          </a:p>
          <a:p>
            <a:pPr marL="0" marR="0" lvl="0" indent="0" algn="ctr" rtl="0">
              <a:spcBef>
                <a:spcPts val="0"/>
              </a:spcBef>
              <a:spcAft>
                <a:spcPts val="0"/>
              </a:spcAft>
              <a:buNone/>
            </a:pPr>
            <a:r>
              <a:rPr lang="en-US" sz="3200" b="1" i="0" u="none" strike="noStrike" cap="none" dirty="0" smtClean="0">
                <a:solidFill>
                  <a:schemeClr val="tx1"/>
                </a:solidFill>
                <a:latin typeface="Times New Roman" pitchFamily="18" charset="0"/>
                <a:ea typeface="Candara"/>
                <a:cs typeface="Times New Roman" pitchFamily="18" charset="0"/>
                <a:sym typeface="Candara"/>
              </a:rPr>
              <a:t>TOPIC</a:t>
            </a:r>
            <a:r>
              <a:rPr lang="en-US" sz="3200" b="1" i="0" u="none" strike="noStrike" cap="none" dirty="0">
                <a:solidFill>
                  <a:schemeClr val="tx1"/>
                </a:solidFill>
                <a:latin typeface="Times New Roman" pitchFamily="18" charset="0"/>
                <a:ea typeface="Candara"/>
                <a:cs typeface="Times New Roman" pitchFamily="18" charset="0"/>
                <a:sym typeface="Candara"/>
              </a:rPr>
              <a:t>: </a:t>
            </a:r>
            <a:endParaRPr sz="3200" b="1" i="0" u="none" strike="noStrike" cap="none" dirty="0">
              <a:solidFill>
                <a:schemeClr val="tx1"/>
              </a:solidFill>
              <a:latin typeface="Times New Roman" pitchFamily="18" charset="0"/>
              <a:ea typeface="Candara"/>
              <a:cs typeface="Times New Roman" pitchFamily="18" charset="0"/>
              <a:sym typeface="Candara"/>
            </a:endParaRPr>
          </a:p>
          <a:p>
            <a:pPr algn="ctr"/>
            <a:r>
              <a:rPr lang="en-IN" sz="3600" b="0" i="0" dirty="0">
                <a:solidFill>
                  <a:schemeClr val="tx1"/>
                </a:solidFill>
                <a:effectLst/>
                <a:latin typeface="Times New Roman" pitchFamily="18" charset="0"/>
                <a:cs typeface="Times New Roman" pitchFamily="18" charset="0"/>
              </a:rPr>
              <a:t>  </a:t>
            </a:r>
            <a:r>
              <a:rPr lang="en-IN" sz="4000" b="1" i="0" u="none" strike="noStrike" dirty="0">
                <a:solidFill>
                  <a:schemeClr val="tx1"/>
                </a:solidFill>
                <a:effectLst/>
                <a:latin typeface="Times New Roman" pitchFamily="18" charset="0"/>
                <a:cs typeface="Times New Roman" pitchFamily="18" charset="0"/>
              </a:rPr>
              <a:t>RISC and CISC Characteristics</a:t>
            </a:r>
            <a:endParaRPr lang="en-IN" sz="5400" b="1" i="0" u="none" strike="noStrike" dirty="0">
              <a:solidFill>
                <a:schemeClr val="tx1"/>
              </a:solidFill>
              <a:effectLst/>
              <a:latin typeface="Times New Roman" pitchFamily="18" charset="0"/>
              <a:cs typeface="Times New Roman" pitchFamily="18" charset="0"/>
            </a:endParaRPr>
          </a:p>
          <a:p>
            <a:pPr algn="ctr"/>
            <a:r>
              <a:rPr lang="en-US" sz="2800" i="0" u="none" strike="noStrike" cap="none" dirty="0">
                <a:solidFill>
                  <a:schemeClr val="tx1"/>
                </a:solidFill>
                <a:latin typeface="Times New Roman" pitchFamily="18" charset="0"/>
                <a:ea typeface="Candara"/>
                <a:cs typeface="Times New Roman" pitchFamily="18" charset="0"/>
                <a:sym typeface="Candara"/>
              </a:rPr>
              <a:t>(Lecture </a:t>
            </a:r>
            <a:r>
              <a:rPr lang="en-US" sz="2800" dirty="0" smtClean="0">
                <a:solidFill>
                  <a:schemeClr val="tx1"/>
                </a:solidFill>
                <a:latin typeface="Times New Roman" pitchFamily="18" charset="0"/>
                <a:ea typeface="Candara"/>
                <a:cs typeface="Times New Roman" pitchFamily="18" charset="0"/>
                <a:sym typeface="Candara"/>
              </a:rPr>
              <a:t>33-34</a:t>
            </a:r>
            <a:r>
              <a:rPr lang="en-US" sz="2800" i="0" u="none" strike="noStrike" cap="none" dirty="0" smtClean="0">
                <a:solidFill>
                  <a:schemeClr val="tx1"/>
                </a:solidFill>
                <a:latin typeface="Times New Roman" pitchFamily="18" charset="0"/>
                <a:ea typeface="Candara"/>
                <a:cs typeface="Times New Roman" pitchFamily="18" charset="0"/>
                <a:sym typeface="Candara"/>
              </a:rPr>
              <a:t>)</a:t>
            </a:r>
            <a:endParaRPr sz="2800" i="0" u="none" strike="noStrike" cap="none" dirty="0">
              <a:solidFill>
                <a:schemeClr val="tx1"/>
              </a:solidFill>
              <a:latin typeface="Times New Roman" pitchFamily="18" charset="0"/>
              <a:ea typeface="Candara"/>
              <a:cs typeface="Times New Roman" pitchFamily="18" charset="0"/>
              <a:sym typeface="Candara"/>
            </a:endParaRPr>
          </a:p>
          <a:p>
            <a:pPr marL="0" marR="0" lvl="0" indent="0" algn="ctr" rtl="0">
              <a:spcBef>
                <a:spcPts val="0"/>
              </a:spcBef>
              <a:spcAft>
                <a:spcPts val="0"/>
              </a:spcAft>
              <a:buNone/>
            </a:pPr>
            <a:endParaRPr sz="32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endParaRPr sz="32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endParaRPr sz="32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endParaRPr sz="40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endParaRPr sz="4000" b="1" i="0" u="none" strike="noStrike" cap="none" dirty="0">
              <a:solidFill>
                <a:schemeClr val="dk1"/>
              </a:solidFill>
              <a:latin typeface="Candara"/>
              <a:ea typeface="Candara"/>
              <a:cs typeface="Candara"/>
              <a:sym typeface="Candar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C9B5FD-1B3E-F256-A62B-9CAC924DA404}"/>
              </a:ext>
            </a:extLst>
          </p:cNvPr>
          <p:cNvSpPr>
            <a:spLocks noGrp="1"/>
          </p:cNvSpPr>
          <p:nvPr>
            <p:ph type="title"/>
          </p:nvPr>
        </p:nvSpPr>
        <p:spPr>
          <a:xfrm>
            <a:off x="340658" y="0"/>
            <a:ext cx="6136341" cy="838200"/>
          </a:xfrm>
        </p:spPr>
        <p:txBody>
          <a:bodyPr/>
          <a:lstStyle/>
          <a:p>
            <a:pPr algn="l"/>
            <a:r>
              <a:rPr lang="en-IN" dirty="0"/>
              <a:t>Continue..</a:t>
            </a:r>
          </a:p>
        </p:txBody>
      </p:sp>
      <p:sp>
        <p:nvSpPr>
          <p:cNvPr id="4" name="Slide Number Placeholder 3">
            <a:extLst>
              <a:ext uri="{FF2B5EF4-FFF2-40B4-BE49-F238E27FC236}">
                <a16:creationId xmlns="" xmlns:a16="http://schemas.microsoft.com/office/drawing/2014/main" id="{4C2C6D4F-CB34-EA2D-3599-EB63CC0DA10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10</a:t>
            </a:fld>
            <a:endParaRPr lang="en-US"/>
          </a:p>
        </p:txBody>
      </p:sp>
      <p:sp>
        <p:nvSpPr>
          <p:cNvPr id="9" name="TextBox 8">
            <a:extLst>
              <a:ext uri="{FF2B5EF4-FFF2-40B4-BE49-F238E27FC236}">
                <a16:creationId xmlns="" xmlns:a16="http://schemas.microsoft.com/office/drawing/2014/main" id="{EBA305C3-F711-936F-FF93-3677CDD65F39}"/>
              </a:ext>
            </a:extLst>
          </p:cNvPr>
          <p:cNvSpPr txBox="1"/>
          <p:nvPr/>
        </p:nvSpPr>
        <p:spPr>
          <a:xfrm>
            <a:off x="323558" y="1261800"/>
            <a:ext cx="8479783" cy="4524315"/>
          </a:xfrm>
          <a:prstGeom prst="rect">
            <a:avLst/>
          </a:prstGeom>
          <a:noFill/>
        </p:spPr>
        <p:txBody>
          <a:bodyPr wrap="square">
            <a:spAutoFit/>
          </a:bodyPr>
          <a:lstStyle/>
          <a:p>
            <a:pPr algn="just" fontAlgn="base"/>
            <a:r>
              <a:rPr lang="en-IN" sz="2400" b="1" i="0" dirty="0">
                <a:solidFill>
                  <a:schemeClr val="tx1"/>
                </a:solidFill>
                <a:effectLst/>
                <a:latin typeface="Times New Roman" pitchFamily="18" charset="0"/>
                <a:cs typeface="Times New Roman" pitchFamily="18" charset="0"/>
              </a:rPr>
              <a:t>Example –</a:t>
            </a:r>
            <a:r>
              <a:rPr lang="en-IN" sz="2400" b="0" i="0" dirty="0">
                <a:solidFill>
                  <a:schemeClr val="tx1"/>
                </a:solidFill>
                <a:effectLst/>
                <a:latin typeface="Times New Roman" pitchFamily="18" charset="0"/>
                <a:cs typeface="Times New Roman" pitchFamily="18" charset="0"/>
              </a:rPr>
              <a:t> Suppose we have to add two 8-bit numbers: </a:t>
            </a:r>
            <a:endParaRPr lang="en-IN" sz="2400" b="0" i="0" dirty="0" smtClean="0">
              <a:solidFill>
                <a:schemeClr val="tx1"/>
              </a:solidFill>
              <a:effectLst/>
              <a:latin typeface="Times New Roman" pitchFamily="18" charset="0"/>
              <a:cs typeface="Times New Roman" pitchFamily="18" charset="0"/>
            </a:endParaRPr>
          </a:p>
          <a:p>
            <a:pPr algn="just" fontAlgn="base"/>
            <a:endParaRPr lang="en-IN" sz="2400" b="0" i="0" dirty="0">
              <a:solidFill>
                <a:schemeClr val="tx1"/>
              </a:solidFill>
              <a:effectLst/>
              <a:latin typeface="Times New Roman" pitchFamily="18" charset="0"/>
              <a:cs typeface="Times New Roman" pitchFamily="18" charset="0"/>
            </a:endParaRPr>
          </a:p>
          <a:p>
            <a:pPr algn="just" fontAlgn="base">
              <a:buFont typeface="Arial" panose="020B0604020202020204" pitchFamily="34" charset="0"/>
              <a:buChar char="•"/>
            </a:pPr>
            <a:r>
              <a:rPr lang="en-IN" sz="2400" b="1" i="0" dirty="0">
                <a:solidFill>
                  <a:schemeClr val="tx1"/>
                </a:solidFill>
                <a:effectLst/>
                <a:latin typeface="Times New Roman" pitchFamily="18" charset="0"/>
                <a:cs typeface="Times New Roman" pitchFamily="18" charset="0"/>
              </a:rPr>
              <a:t>CISC approach:</a:t>
            </a:r>
            <a:r>
              <a:rPr lang="en-IN" sz="2400" b="0" i="0" dirty="0">
                <a:solidFill>
                  <a:schemeClr val="tx1"/>
                </a:solidFill>
                <a:effectLst/>
                <a:latin typeface="Times New Roman" pitchFamily="18" charset="0"/>
                <a:cs typeface="Times New Roman" pitchFamily="18" charset="0"/>
              </a:rPr>
              <a:t> There will be a single command or instruction for this like ADD which will perform the task.</a:t>
            </a:r>
          </a:p>
          <a:p>
            <a:pPr algn="just" fontAlgn="base">
              <a:buFont typeface="Arial" panose="020B0604020202020204" pitchFamily="34" charset="0"/>
              <a:buChar char="•"/>
            </a:pPr>
            <a:endParaRPr lang="en-IN" sz="2400" b="0" i="0" dirty="0">
              <a:solidFill>
                <a:schemeClr val="tx1"/>
              </a:solidFill>
              <a:effectLst/>
              <a:latin typeface="Times New Roman" pitchFamily="18" charset="0"/>
              <a:cs typeface="Times New Roman" pitchFamily="18" charset="0"/>
            </a:endParaRPr>
          </a:p>
          <a:p>
            <a:pPr algn="just" fontAlgn="base">
              <a:buFont typeface="Arial" panose="020B0604020202020204" pitchFamily="34" charset="0"/>
              <a:buChar char="•"/>
            </a:pPr>
            <a:r>
              <a:rPr lang="en-IN" sz="2400" b="1" i="0" dirty="0">
                <a:solidFill>
                  <a:schemeClr val="tx1"/>
                </a:solidFill>
                <a:effectLst/>
                <a:latin typeface="Times New Roman" pitchFamily="18" charset="0"/>
                <a:cs typeface="Times New Roman" pitchFamily="18" charset="0"/>
              </a:rPr>
              <a:t>RISC approach:</a:t>
            </a:r>
            <a:r>
              <a:rPr lang="en-IN" sz="2400" b="0" i="0" dirty="0">
                <a:solidFill>
                  <a:schemeClr val="tx1"/>
                </a:solidFill>
                <a:effectLst/>
                <a:latin typeface="Times New Roman" pitchFamily="18" charset="0"/>
                <a:cs typeface="Times New Roman" pitchFamily="18" charset="0"/>
              </a:rPr>
              <a:t> Here programmer will write the first load command to load data in registers then it will use a suitable operator and then it will store the result in the desired location.</a:t>
            </a:r>
          </a:p>
          <a:p>
            <a:pPr algn="just" fontAlgn="base"/>
            <a:endParaRPr lang="en-IN" sz="2400" b="0" i="0" dirty="0">
              <a:solidFill>
                <a:schemeClr val="tx1"/>
              </a:solidFill>
              <a:effectLst/>
              <a:latin typeface="Times New Roman" pitchFamily="18" charset="0"/>
              <a:cs typeface="Times New Roman" pitchFamily="18" charset="0"/>
            </a:endParaRPr>
          </a:p>
          <a:p>
            <a:pPr algn="just" fontAlgn="base"/>
            <a:r>
              <a:rPr lang="en-IN" sz="2400" b="0" i="0" dirty="0">
                <a:solidFill>
                  <a:schemeClr val="tx1"/>
                </a:solidFill>
                <a:effectLst/>
                <a:latin typeface="Times New Roman" pitchFamily="18" charset="0"/>
                <a:cs typeface="Times New Roman" pitchFamily="18" charset="0"/>
              </a:rPr>
              <a:t>So, add operation is divided into parts i.e. load, operate, store due to which RISC programs are longer and require more memory to get stored but require fewer transistors due to less complex command.</a:t>
            </a:r>
          </a:p>
        </p:txBody>
      </p:sp>
    </p:spTree>
    <p:extLst>
      <p:ext uri="{BB962C8B-B14F-4D97-AF65-F5344CB8AC3E}">
        <p14:creationId xmlns="" xmlns:p14="http://schemas.microsoft.com/office/powerpoint/2010/main" val="96819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7" name="Google Shape;47;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11</a:t>
            </a:fld>
            <a:endParaRPr/>
          </a:p>
        </p:txBody>
      </p:sp>
      <p:sp>
        <p:nvSpPr>
          <p:cNvPr id="48" name="Google Shape;48;p1"/>
          <p:cNvSpPr txBox="1"/>
          <p:nvPr/>
        </p:nvSpPr>
        <p:spPr>
          <a:xfrm>
            <a:off x="281354" y="1603717"/>
            <a:ext cx="8567224" cy="3784208"/>
          </a:xfrm>
          <a:prstGeom prst="rect">
            <a:avLst/>
          </a:prstGeom>
          <a:noFill/>
          <a:ln>
            <a:noFill/>
          </a:ln>
        </p:spPr>
        <p:txBody>
          <a:bodyPr spcFirstLastPara="1" wrap="square" lIns="91425" tIns="33100" rIns="91425" bIns="45700" anchor="ctr" anchorCtr="0">
            <a:noAutofit/>
          </a:bodyPr>
          <a:lstStyle/>
          <a:p>
            <a:pPr marL="0" marR="0" lvl="0" indent="0" algn="ctr" rtl="0">
              <a:spcBef>
                <a:spcPts val="0"/>
              </a:spcBef>
              <a:spcAft>
                <a:spcPts val="0"/>
              </a:spcAft>
              <a:buNone/>
            </a:pPr>
            <a:endParaRPr sz="32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endParaRPr lang="en-US" sz="3200" b="1" i="0" u="none" strike="noStrike" cap="none" dirty="0" smtClean="0">
              <a:solidFill>
                <a:schemeClr val="tx1"/>
              </a:solidFill>
              <a:latin typeface="Times New Roman" pitchFamily="18" charset="0"/>
              <a:ea typeface="Candara"/>
              <a:cs typeface="Times New Roman" pitchFamily="18" charset="0"/>
              <a:sym typeface="Candara"/>
            </a:endParaRPr>
          </a:p>
          <a:p>
            <a:pPr marL="0" marR="0" lvl="0" indent="0" algn="ctr" rtl="0">
              <a:spcBef>
                <a:spcPts val="0"/>
              </a:spcBef>
              <a:spcAft>
                <a:spcPts val="0"/>
              </a:spcAft>
              <a:buNone/>
            </a:pPr>
            <a:endParaRPr lang="en-US" sz="3200" b="1" dirty="0" smtClean="0">
              <a:solidFill>
                <a:schemeClr val="tx1"/>
              </a:solidFill>
              <a:latin typeface="Times New Roman" pitchFamily="18" charset="0"/>
              <a:ea typeface="Candara"/>
              <a:cs typeface="Times New Roman" pitchFamily="18" charset="0"/>
              <a:sym typeface="Candara"/>
            </a:endParaRPr>
          </a:p>
          <a:p>
            <a:pPr marL="0" marR="0" lvl="0" indent="0" algn="ctr" rtl="0">
              <a:spcBef>
                <a:spcPts val="0"/>
              </a:spcBef>
              <a:spcAft>
                <a:spcPts val="0"/>
              </a:spcAft>
              <a:buNone/>
            </a:pPr>
            <a:endParaRPr lang="en-US" sz="3200" b="1" i="0" u="none" strike="noStrike" cap="none" dirty="0" smtClean="0">
              <a:solidFill>
                <a:schemeClr val="tx1"/>
              </a:solidFill>
              <a:latin typeface="Times New Roman" pitchFamily="18" charset="0"/>
              <a:ea typeface="Candara"/>
              <a:cs typeface="Times New Roman" pitchFamily="18" charset="0"/>
              <a:sym typeface="Candara"/>
            </a:endParaRPr>
          </a:p>
          <a:p>
            <a:pPr lvl="0" algn="ctr"/>
            <a:r>
              <a:rPr lang="en-IN" sz="3200" b="1" dirty="0" smtClean="0">
                <a:solidFill>
                  <a:srgbClr val="FF0000"/>
                </a:solidFill>
                <a:latin typeface="Times New Roman" pitchFamily="18" charset="0"/>
                <a:cs typeface="Times New Roman" pitchFamily="18" charset="0"/>
              </a:rPr>
              <a:t>Differences</a:t>
            </a:r>
            <a:r>
              <a:rPr lang="en-US" sz="3200" b="1" dirty="0" smtClean="0">
                <a:solidFill>
                  <a:srgbClr val="FF0000"/>
                </a:solidFill>
                <a:latin typeface="Times New Roman" pitchFamily="18" charset="0"/>
                <a:cs typeface="Times New Roman" pitchFamily="18" charset="0"/>
              </a:rPr>
              <a:t> </a:t>
            </a:r>
            <a:r>
              <a:rPr lang="en-IN" sz="3200" b="1" dirty="0" smtClean="0">
                <a:solidFill>
                  <a:srgbClr val="FF0000"/>
                </a:solidFill>
                <a:latin typeface="Times New Roman" pitchFamily="18" charset="0"/>
                <a:cs typeface="Times New Roman" pitchFamily="18" charset="0"/>
              </a:rPr>
              <a:t>RISC and CISC</a:t>
            </a:r>
            <a:endParaRPr lang="en-US" sz="3200" b="1" dirty="0" smtClean="0">
              <a:solidFill>
                <a:srgbClr val="FF0000"/>
              </a:solidFill>
              <a:latin typeface="Times New Roman" pitchFamily="18" charset="0"/>
              <a:cs typeface="Times New Roman" pitchFamily="18" charset="0"/>
            </a:endParaRPr>
          </a:p>
          <a:p>
            <a:pPr marL="0" marR="0" lvl="0" indent="0" algn="ctr" rtl="0">
              <a:spcBef>
                <a:spcPts val="0"/>
              </a:spcBef>
              <a:spcAft>
                <a:spcPts val="0"/>
              </a:spcAft>
              <a:buNone/>
            </a:pPr>
            <a:endParaRPr sz="32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endParaRPr sz="32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endParaRPr sz="32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endParaRPr sz="40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endParaRPr sz="4000" b="1" i="0" u="none" strike="noStrike" cap="none" dirty="0">
              <a:solidFill>
                <a:schemeClr val="dk1"/>
              </a:solidFill>
              <a:latin typeface="Candara"/>
              <a:ea typeface="Candara"/>
              <a:cs typeface="Candara"/>
              <a:sym typeface="Candar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216297-7D68-DC0E-D31D-CC93D6E0E022}"/>
              </a:ext>
            </a:extLst>
          </p:cNvPr>
          <p:cNvSpPr>
            <a:spLocks noGrp="1"/>
          </p:cNvSpPr>
          <p:nvPr>
            <p:ph type="title"/>
          </p:nvPr>
        </p:nvSpPr>
        <p:spPr>
          <a:xfrm>
            <a:off x="484094" y="0"/>
            <a:ext cx="5992905" cy="838200"/>
          </a:xfrm>
        </p:spPr>
        <p:txBody>
          <a:bodyPr/>
          <a:lstStyle/>
          <a:p>
            <a:pPr algn="l"/>
            <a:r>
              <a:rPr lang="en-IN" sz="2800" b="1" dirty="0" smtClean="0"/>
              <a:t>Differences  </a:t>
            </a:r>
            <a:r>
              <a:rPr lang="en-IN" sz="2800" b="1" dirty="0" smtClean="0"/>
              <a:t>RISC and CISC</a:t>
            </a:r>
            <a:endParaRPr lang="en-IN" sz="2800" b="1" dirty="0"/>
          </a:p>
        </p:txBody>
      </p:sp>
      <p:sp>
        <p:nvSpPr>
          <p:cNvPr id="4" name="Slide Number Placeholder 3">
            <a:extLst>
              <a:ext uri="{FF2B5EF4-FFF2-40B4-BE49-F238E27FC236}">
                <a16:creationId xmlns="" xmlns:a16="http://schemas.microsoft.com/office/drawing/2014/main" id="{B61EEF98-9EBC-D003-06D8-1CCB859696A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12</a:t>
            </a:fld>
            <a:endParaRPr lang="en-US"/>
          </a:p>
        </p:txBody>
      </p:sp>
      <p:graphicFrame>
        <p:nvGraphicFramePr>
          <p:cNvPr id="8" name="Table 7">
            <a:extLst>
              <a:ext uri="{FF2B5EF4-FFF2-40B4-BE49-F238E27FC236}">
                <a16:creationId xmlns="" xmlns:a16="http://schemas.microsoft.com/office/drawing/2014/main" id="{B311AFE3-B51D-441F-D711-6A221D2B9960}"/>
              </a:ext>
            </a:extLst>
          </p:cNvPr>
          <p:cNvGraphicFramePr>
            <a:graphicFrameLocks noGrp="1"/>
          </p:cNvGraphicFramePr>
          <p:nvPr>
            <p:extLst>
              <p:ext uri="{D42A27DB-BD31-4B8C-83A1-F6EECF244321}">
                <p14:modId xmlns="" xmlns:p14="http://schemas.microsoft.com/office/powerpoint/2010/main" val="628277382"/>
              </p:ext>
            </p:extLst>
          </p:nvPr>
        </p:nvGraphicFramePr>
        <p:xfrm>
          <a:off x="304800" y="1012873"/>
          <a:ext cx="8624048" cy="5452858"/>
        </p:xfrm>
        <a:graphic>
          <a:graphicData uri="http://schemas.openxmlformats.org/drawingml/2006/table">
            <a:tbl>
              <a:tblPr>
                <a:tableStyleId>{5940675A-B579-460E-94D1-54222C63F5DA}</a:tableStyleId>
              </a:tblPr>
              <a:tblGrid>
                <a:gridCol w="4312024">
                  <a:extLst>
                    <a:ext uri="{9D8B030D-6E8A-4147-A177-3AD203B41FA5}">
                      <a16:colId xmlns="" xmlns:a16="http://schemas.microsoft.com/office/drawing/2014/main" val="1683520815"/>
                    </a:ext>
                  </a:extLst>
                </a:gridCol>
                <a:gridCol w="4312024">
                  <a:extLst>
                    <a:ext uri="{9D8B030D-6E8A-4147-A177-3AD203B41FA5}">
                      <a16:colId xmlns="" xmlns:a16="http://schemas.microsoft.com/office/drawing/2014/main" val="1913610052"/>
                    </a:ext>
                  </a:extLst>
                </a:gridCol>
              </a:tblGrid>
              <a:tr h="500248">
                <a:tc>
                  <a:txBody>
                    <a:bodyPr/>
                    <a:lstStyle/>
                    <a:p>
                      <a:pPr algn="ctr" fontAlgn="base"/>
                      <a:r>
                        <a:rPr lang="en-IN" sz="2000" b="1" dirty="0">
                          <a:effectLst/>
                        </a:rPr>
                        <a:t>RISC</a:t>
                      </a:r>
                    </a:p>
                  </a:txBody>
                  <a:tcPr marL="84692" marR="84692" marT="84692" marB="84692" anchor="ctr"/>
                </a:tc>
                <a:tc>
                  <a:txBody>
                    <a:bodyPr/>
                    <a:lstStyle/>
                    <a:p>
                      <a:pPr algn="ctr" fontAlgn="base"/>
                      <a:r>
                        <a:rPr lang="en-IN" sz="2000" b="1" dirty="0">
                          <a:effectLst/>
                        </a:rPr>
                        <a:t>CISC</a:t>
                      </a:r>
                    </a:p>
                  </a:txBody>
                  <a:tcPr marL="84692" marR="84692" marT="84692" marB="84692" anchor="ctr"/>
                </a:tc>
                <a:extLst>
                  <a:ext uri="{0D108BD9-81ED-4DB2-BD59-A6C34878D82A}">
                    <a16:rowId xmlns="" xmlns:a16="http://schemas.microsoft.com/office/drawing/2014/main" val="493486757"/>
                  </a:ext>
                </a:extLst>
              </a:tr>
              <a:tr h="475261">
                <a:tc>
                  <a:txBody>
                    <a:bodyPr/>
                    <a:lstStyle/>
                    <a:p>
                      <a:pPr algn="ctr" fontAlgn="base"/>
                      <a:r>
                        <a:rPr lang="en-IN" sz="1400" b="1" dirty="0">
                          <a:effectLst/>
                        </a:rPr>
                        <a:t>Focus on software</a:t>
                      </a:r>
                    </a:p>
                  </a:txBody>
                  <a:tcPr marL="84692" marR="84692" marT="118569" marB="118569" anchor="ctr"/>
                </a:tc>
                <a:tc>
                  <a:txBody>
                    <a:bodyPr/>
                    <a:lstStyle/>
                    <a:p>
                      <a:pPr algn="ctr" fontAlgn="base"/>
                      <a:r>
                        <a:rPr lang="en-IN" sz="1400" b="1" dirty="0">
                          <a:effectLst/>
                        </a:rPr>
                        <a:t>Focus on hardware</a:t>
                      </a:r>
                    </a:p>
                  </a:txBody>
                  <a:tcPr marL="84692" marR="84692" marT="118569" marB="118569" anchor="ctr"/>
                </a:tc>
                <a:extLst>
                  <a:ext uri="{0D108BD9-81ED-4DB2-BD59-A6C34878D82A}">
                    <a16:rowId xmlns="" xmlns:a16="http://schemas.microsoft.com/office/drawing/2014/main" val="2316639090"/>
                  </a:ext>
                </a:extLst>
              </a:tr>
              <a:tr h="700348">
                <a:tc>
                  <a:txBody>
                    <a:bodyPr/>
                    <a:lstStyle/>
                    <a:p>
                      <a:pPr algn="ctr" fontAlgn="base"/>
                      <a:r>
                        <a:rPr lang="en-IN" sz="1400" b="1" dirty="0">
                          <a:effectLst/>
                        </a:rPr>
                        <a:t>Uses only Hardwired control unit</a:t>
                      </a:r>
                    </a:p>
                  </a:txBody>
                  <a:tcPr marL="84692" marR="84692" marT="118569" marB="118569" anchor="ctr"/>
                </a:tc>
                <a:tc>
                  <a:txBody>
                    <a:bodyPr/>
                    <a:lstStyle/>
                    <a:p>
                      <a:pPr algn="ctr" fontAlgn="base"/>
                      <a:r>
                        <a:rPr lang="en-IN" sz="1400" b="1" dirty="0">
                          <a:effectLst/>
                        </a:rPr>
                        <a:t>Uses both hardwired and microprogrammed control unit</a:t>
                      </a:r>
                    </a:p>
                  </a:txBody>
                  <a:tcPr marL="84692" marR="84692" marT="118569" marB="118569" anchor="ctr"/>
                </a:tc>
                <a:extLst>
                  <a:ext uri="{0D108BD9-81ED-4DB2-BD59-A6C34878D82A}">
                    <a16:rowId xmlns="" xmlns:a16="http://schemas.microsoft.com/office/drawing/2014/main" val="1074778665"/>
                  </a:ext>
                </a:extLst>
              </a:tr>
              <a:tr h="700348">
                <a:tc>
                  <a:txBody>
                    <a:bodyPr/>
                    <a:lstStyle/>
                    <a:p>
                      <a:pPr algn="ctr" fontAlgn="base"/>
                      <a:r>
                        <a:rPr lang="en-IN" sz="1400" b="1" dirty="0">
                          <a:effectLst/>
                        </a:rPr>
                        <a:t>Transistors are used for more registers</a:t>
                      </a:r>
                    </a:p>
                  </a:txBody>
                  <a:tcPr marL="84692" marR="84692" marT="118569" marB="118569" anchor="ctr"/>
                </a:tc>
                <a:tc>
                  <a:txBody>
                    <a:bodyPr/>
                    <a:lstStyle/>
                    <a:p>
                      <a:pPr algn="ctr" fontAlgn="base"/>
                      <a:r>
                        <a:rPr lang="en-IN" sz="1400" b="1" dirty="0">
                          <a:effectLst/>
                        </a:rPr>
                        <a:t>Transistors are used for storing complex </a:t>
                      </a:r>
                      <a:br>
                        <a:rPr lang="en-IN" sz="1400" b="1" dirty="0">
                          <a:effectLst/>
                        </a:rPr>
                      </a:br>
                      <a:r>
                        <a:rPr lang="en-IN" sz="1400" b="1" dirty="0">
                          <a:effectLst/>
                        </a:rPr>
                        <a:t>Instructions</a:t>
                      </a:r>
                    </a:p>
                  </a:txBody>
                  <a:tcPr marL="84692" marR="84692" marT="118569" marB="118569" anchor="ctr"/>
                </a:tc>
                <a:extLst>
                  <a:ext uri="{0D108BD9-81ED-4DB2-BD59-A6C34878D82A}">
                    <a16:rowId xmlns="" xmlns:a16="http://schemas.microsoft.com/office/drawing/2014/main" val="2902665717"/>
                  </a:ext>
                </a:extLst>
              </a:tr>
              <a:tr h="475261">
                <a:tc>
                  <a:txBody>
                    <a:bodyPr/>
                    <a:lstStyle/>
                    <a:p>
                      <a:pPr algn="ctr" fontAlgn="base"/>
                      <a:r>
                        <a:rPr lang="en-IN" sz="1400" b="1" dirty="0">
                          <a:effectLst/>
                        </a:rPr>
                        <a:t>Fixed sized instructions</a:t>
                      </a:r>
                    </a:p>
                  </a:txBody>
                  <a:tcPr marL="84692" marR="84692" marT="118569" marB="118569" anchor="ctr"/>
                </a:tc>
                <a:tc>
                  <a:txBody>
                    <a:bodyPr/>
                    <a:lstStyle/>
                    <a:p>
                      <a:pPr algn="ctr" fontAlgn="base"/>
                      <a:r>
                        <a:rPr lang="en-IN" sz="1400" b="1" dirty="0">
                          <a:effectLst/>
                        </a:rPr>
                        <a:t>Variable sized instructions</a:t>
                      </a:r>
                    </a:p>
                  </a:txBody>
                  <a:tcPr marL="84692" marR="84692" marT="118569" marB="118569" anchor="ctr"/>
                </a:tc>
                <a:extLst>
                  <a:ext uri="{0D108BD9-81ED-4DB2-BD59-A6C34878D82A}">
                    <a16:rowId xmlns="" xmlns:a16="http://schemas.microsoft.com/office/drawing/2014/main" val="2547233224"/>
                  </a:ext>
                </a:extLst>
              </a:tr>
              <a:tr h="700348">
                <a:tc>
                  <a:txBody>
                    <a:bodyPr/>
                    <a:lstStyle/>
                    <a:p>
                      <a:pPr algn="ctr" fontAlgn="base"/>
                      <a:r>
                        <a:rPr lang="en-IN" sz="1400" b="1" dirty="0">
                          <a:effectLst/>
                        </a:rPr>
                        <a:t>Can perform only Register to Register Arithmetic operations</a:t>
                      </a:r>
                    </a:p>
                  </a:txBody>
                  <a:tcPr marL="84692" marR="84692" marT="118569" marB="118569" anchor="ctr"/>
                </a:tc>
                <a:tc>
                  <a:txBody>
                    <a:bodyPr/>
                    <a:lstStyle/>
                    <a:p>
                      <a:pPr algn="ctr" fontAlgn="base"/>
                      <a:r>
                        <a:rPr lang="en-IN" sz="1400" b="1" dirty="0">
                          <a:effectLst/>
                        </a:rPr>
                        <a:t>Can perform REG to REG or REG to MEM or MEM to MEM</a:t>
                      </a:r>
                    </a:p>
                  </a:txBody>
                  <a:tcPr marL="84692" marR="84692" marT="118569" marB="118569" anchor="ctr"/>
                </a:tc>
                <a:extLst>
                  <a:ext uri="{0D108BD9-81ED-4DB2-BD59-A6C34878D82A}">
                    <a16:rowId xmlns="" xmlns:a16="http://schemas.microsoft.com/office/drawing/2014/main" val="34497608"/>
                  </a:ext>
                </a:extLst>
              </a:tr>
              <a:tr h="475261">
                <a:tc>
                  <a:txBody>
                    <a:bodyPr/>
                    <a:lstStyle/>
                    <a:p>
                      <a:pPr algn="ctr" fontAlgn="base"/>
                      <a:r>
                        <a:rPr lang="en-IN" sz="1400" b="1" dirty="0">
                          <a:effectLst/>
                        </a:rPr>
                        <a:t>Requires more number of registers</a:t>
                      </a:r>
                    </a:p>
                  </a:txBody>
                  <a:tcPr marL="84692" marR="84692" marT="118569" marB="118569" anchor="ctr"/>
                </a:tc>
                <a:tc>
                  <a:txBody>
                    <a:bodyPr/>
                    <a:lstStyle/>
                    <a:p>
                      <a:pPr algn="ctr" fontAlgn="base"/>
                      <a:r>
                        <a:rPr lang="en-IN" sz="1400" b="1" dirty="0">
                          <a:effectLst/>
                        </a:rPr>
                        <a:t>Requires less number of registers</a:t>
                      </a:r>
                    </a:p>
                  </a:txBody>
                  <a:tcPr marL="84692" marR="84692" marT="118569" marB="118569" anchor="ctr"/>
                </a:tc>
                <a:extLst>
                  <a:ext uri="{0D108BD9-81ED-4DB2-BD59-A6C34878D82A}">
                    <a16:rowId xmlns="" xmlns:a16="http://schemas.microsoft.com/office/drawing/2014/main" val="939016776"/>
                  </a:ext>
                </a:extLst>
              </a:tr>
              <a:tr h="475261">
                <a:tc>
                  <a:txBody>
                    <a:bodyPr/>
                    <a:lstStyle/>
                    <a:p>
                      <a:pPr algn="ctr" fontAlgn="base"/>
                      <a:r>
                        <a:rPr lang="en-IN" sz="1400" b="1">
                          <a:effectLst/>
                        </a:rPr>
                        <a:t>Code size is large</a:t>
                      </a:r>
                    </a:p>
                  </a:txBody>
                  <a:tcPr marL="84692" marR="84692" marT="118569" marB="118569" anchor="ctr"/>
                </a:tc>
                <a:tc>
                  <a:txBody>
                    <a:bodyPr/>
                    <a:lstStyle/>
                    <a:p>
                      <a:pPr algn="ctr" fontAlgn="base"/>
                      <a:r>
                        <a:rPr lang="en-IN" sz="1400" b="1" dirty="0">
                          <a:effectLst/>
                        </a:rPr>
                        <a:t>Code size is small</a:t>
                      </a:r>
                    </a:p>
                  </a:txBody>
                  <a:tcPr marL="84692" marR="84692" marT="118569" marB="118569" anchor="ctr"/>
                </a:tc>
                <a:extLst>
                  <a:ext uri="{0D108BD9-81ED-4DB2-BD59-A6C34878D82A}">
                    <a16:rowId xmlns="" xmlns:a16="http://schemas.microsoft.com/office/drawing/2014/main" val="940514120"/>
                  </a:ext>
                </a:extLst>
              </a:tr>
              <a:tr h="475261">
                <a:tc>
                  <a:txBody>
                    <a:bodyPr/>
                    <a:lstStyle/>
                    <a:p>
                      <a:pPr algn="ctr" fontAlgn="base"/>
                      <a:r>
                        <a:rPr lang="en-IN" sz="1400" b="1">
                          <a:effectLst/>
                        </a:rPr>
                        <a:t>An instruction executed in a single clock cycle</a:t>
                      </a:r>
                    </a:p>
                  </a:txBody>
                  <a:tcPr marL="84692" marR="84692" marT="118569" marB="118569" anchor="ctr"/>
                </a:tc>
                <a:tc>
                  <a:txBody>
                    <a:bodyPr/>
                    <a:lstStyle/>
                    <a:p>
                      <a:pPr algn="ctr" fontAlgn="base"/>
                      <a:r>
                        <a:rPr lang="en-IN" sz="1400" b="1" dirty="0">
                          <a:effectLst/>
                        </a:rPr>
                        <a:t>Instruction takes more than one clock cycle</a:t>
                      </a:r>
                    </a:p>
                  </a:txBody>
                  <a:tcPr marL="84692" marR="84692" marT="118569" marB="118569" anchor="ctr"/>
                </a:tc>
                <a:extLst>
                  <a:ext uri="{0D108BD9-81ED-4DB2-BD59-A6C34878D82A}">
                    <a16:rowId xmlns="" xmlns:a16="http://schemas.microsoft.com/office/drawing/2014/main" val="1999720380"/>
                  </a:ext>
                </a:extLst>
              </a:tr>
              <a:tr h="475261">
                <a:tc>
                  <a:txBody>
                    <a:bodyPr/>
                    <a:lstStyle/>
                    <a:p>
                      <a:pPr algn="ctr" fontAlgn="base"/>
                      <a:r>
                        <a:rPr lang="en-IN" sz="1400" b="1">
                          <a:effectLst/>
                        </a:rPr>
                        <a:t>An instruction fit in one word</a:t>
                      </a:r>
                    </a:p>
                  </a:txBody>
                  <a:tcPr marL="84692" marR="84692" marT="118569" marB="118569" anchor="ctr"/>
                </a:tc>
                <a:tc>
                  <a:txBody>
                    <a:bodyPr/>
                    <a:lstStyle/>
                    <a:p>
                      <a:pPr algn="ctr" fontAlgn="base"/>
                      <a:r>
                        <a:rPr lang="en-IN" sz="1400" b="1" dirty="0">
                          <a:effectLst/>
                        </a:rPr>
                        <a:t>Instructions are larger than the size of one word</a:t>
                      </a:r>
                    </a:p>
                  </a:txBody>
                  <a:tcPr marL="84692" marR="84692" marT="118569" marB="118569" anchor="ctr"/>
                </a:tc>
                <a:extLst>
                  <a:ext uri="{0D108BD9-81ED-4DB2-BD59-A6C34878D82A}">
                    <a16:rowId xmlns="" xmlns:a16="http://schemas.microsoft.com/office/drawing/2014/main" val="3100065837"/>
                  </a:ext>
                </a:extLst>
              </a:tr>
            </a:tbl>
          </a:graphicData>
        </a:graphic>
      </p:graphicFrame>
      <p:sp>
        <p:nvSpPr>
          <p:cNvPr id="9" name="Rectangle 1">
            <a:extLst>
              <a:ext uri="{FF2B5EF4-FFF2-40B4-BE49-F238E27FC236}">
                <a16:creationId xmlns="" xmlns:a16="http://schemas.microsoft.com/office/drawing/2014/main" id="{40780F58-C57F-F852-C662-0D850B3A75C3}"/>
              </a:ext>
            </a:extLst>
          </p:cNvPr>
          <p:cNvSpPr>
            <a:spLocks noChangeArrowheads="1"/>
          </p:cNvSpPr>
          <p:nvPr/>
        </p:nvSpPr>
        <p:spPr bwMode="auto">
          <a:xfrm>
            <a:off x="912813" y="13716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0" rIns="0" bIns="7141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73239"/>
                </a:solidFill>
                <a:effectLst/>
                <a:latin typeface="urw-din"/>
              </a:rPr>
              <a:t/>
            </a:r>
            <a:br>
              <a:rPr kumimoji="0" lang="en-US" altLang="en-US" sz="1200" b="0" i="0" u="none" strike="noStrike" cap="none" normalizeH="0" baseline="0">
                <a:ln>
                  <a:noFill/>
                </a:ln>
                <a:solidFill>
                  <a:srgbClr val="273239"/>
                </a:solidFill>
                <a:effectLst/>
                <a:latin typeface="urw-din"/>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191553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B61EEF98-9EBC-D003-06D8-1CCB859696A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13</a:t>
            </a:fld>
            <a:endParaRPr lang="en-US"/>
          </a:p>
        </p:txBody>
      </p:sp>
      <p:sp>
        <p:nvSpPr>
          <p:cNvPr id="9" name="Rectangle 1">
            <a:extLst>
              <a:ext uri="{FF2B5EF4-FFF2-40B4-BE49-F238E27FC236}">
                <a16:creationId xmlns="" xmlns:a16="http://schemas.microsoft.com/office/drawing/2014/main" id="{40780F58-C57F-F852-C662-0D850B3A75C3}"/>
              </a:ext>
            </a:extLst>
          </p:cNvPr>
          <p:cNvSpPr>
            <a:spLocks noChangeArrowheads="1"/>
          </p:cNvSpPr>
          <p:nvPr/>
        </p:nvSpPr>
        <p:spPr bwMode="auto">
          <a:xfrm>
            <a:off x="912813" y="13716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0" rIns="0" bIns="7141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73239"/>
                </a:solidFill>
                <a:effectLst/>
                <a:latin typeface="urw-din"/>
              </a:rPr>
              <a:t/>
            </a:r>
            <a:br>
              <a:rPr kumimoji="0" lang="en-US" altLang="en-US" sz="1200" b="0" i="0" u="none" strike="noStrike" cap="none" normalizeH="0" baseline="0">
                <a:ln>
                  <a:noFill/>
                </a:ln>
                <a:solidFill>
                  <a:srgbClr val="273239"/>
                </a:solidFill>
                <a:effectLst/>
                <a:latin typeface="urw-din"/>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TextBox 5"/>
          <p:cNvSpPr txBox="1"/>
          <p:nvPr/>
        </p:nvSpPr>
        <p:spPr>
          <a:xfrm>
            <a:off x="3038621" y="3207434"/>
            <a:ext cx="3587262" cy="707886"/>
          </a:xfrm>
          <a:prstGeom prst="rect">
            <a:avLst/>
          </a:prstGeom>
          <a:noFill/>
        </p:spPr>
        <p:txBody>
          <a:bodyPr wrap="square" rtlCol="0">
            <a:spAutoFit/>
          </a:bodyPr>
          <a:lstStyle/>
          <a:p>
            <a:r>
              <a:rPr lang="en-US" sz="4000" b="1" dirty="0" smtClean="0"/>
              <a:t>THANK YOU</a:t>
            </a:r>
            <a:endParaRPr lang="en-US" sz="4000" b="1" dirty="0"/>
          </a:p>
        </p:txBody>
      </p:sp>
    </p:spTree>
    <p:extLst>
      <p:ext uri="{BB962C8B-B14F-4D97-AF65-F5344CB8AC3E}">
        <p14:creationId xmlns="" xmlns:p14="http://schemas.microsoft.com/office/powerpoint/2010/main" val="191553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7" name="Google Shape;47;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a:t>
            </a:fld>
            <a:endParaRPr/>
          </a:p>
        </p:txBody>
      </p:sp>
      <p:sp>
        <p:nvSpPr>
          <p:cNvPr id="48" name="Google Shape;48;p1"/>
          <p:cNvSpPr txBox="1"/>
          <p:nvPr/>
        </p:nvSpPr>
        <p:spPr>
          <a:xfrm>
            <a:off x="281354" y="1603717"/>
            <a:ext cx="8567224" cy="3784208"/>
          </a:xfrm>
          <a:prstGeom prst="rect">
            <a:avLst/>
          </a:prstGeom>
          <a:noFill/>
          <a:ln>
            <a:noFill/>
          </a:ln>
        </p:spPr>
        <p:txBody>
          <a:bodyPr spcFirstLastPara="1" wrap="square" lIns="91425" tIns="33100" rIns="91425" bIns="45700" anchor="ctr" anchorCtr="0">
            <a:noAutofit/>
          </a:bodyPr>
          <a:lstStyle/>
          <a:p>
            <a:pPr marL="0" marR="0" lvl="0" indent="0" algn="ctr" rtl="0">
              <a:spcBef>
                <a:spcPts val="0"/>
              </a:spcBef>
              <a:spcAft>
                <a:spcPts val="0"/>
              </a:spcAft>
              <a:buNone/>
            </a:pPr>
            <a:endParaRPr sz="32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endParaRPr lang="en-US" sz="3200" b="1" i="0" u="none" strike="noStrike" cap="none" dirty="0" smtClean="0">
              <a:solidFill>
                <a:schemeClr val="tx1"/>
              </a:solidFill>
              <a:latin typeface="Times New Roman" pitchFamily="18" charset="0"/>
              <a:ea typeface="Candara"/>
              <a:cs typeface="Times New Roman" pitchFamily="18" charset="0"/>
              <a:sym typeface="Candara"/>
            </a:endParaRPr>
          </a:p>
          <a:p>
            <a:pPr marL="0" marR="0" lvl="0" indent="0" algn="ctr" rtl="0">
              <a:spcBef>
                <a:spcPts val="0"/>
              </a:spcBef>
              <a:spcAft>
                <a:spcPts val="0"/>
              </a:spcAft>
              <a:buNone/>
            </a:pPr>
            <a:endParaRPr lang="en-US" sz="3200" b="1" dirty="0" smtClean="0">
              <a:solidFill>
                <a:schemeClr val="tx1"/>
              </a:solidFill>
              <a:latin typeface="Times New Roman" pitchFamily="18" charset="0"/>
              <a:ea typeface="Candara"/>
              <a:cs typeface="Times New Roman" pitchFamily="18" charset="0"/>
              <a:sym typeface="Candara"/>
            </a:endParaRPr>
          </a:p>
          <a:p>
            <a:pPr marL="0" marR="0" lvl="0" indent="0" algn="ctr" rtl="0">
              <a:spcBef>
                <a:spcPts val="0"/>
              </a:spcBef>
              <a:spcAft>
                <a:spcPts val="0"/>
              </a:spcAft>
              <a:buNone/>
            </a:pPr>
            <a:endParaRPr lang="en-US" sz="3200" b="1" i="0" u="none" strike="noStrike" cap="none" dirty="0" smtClean="0">
              <a:solidFill>
                <a:schemeClr val="tx1"/>
              </a:solidFill>
              <a:latin typeface="Times New Roman" pitchFamily="18" charset="0"/>
              <a:ea typeface="Candara"/>
              <a:cs typeface="Times New Roman" pitchFamily="18" charset="0"/>
              <a:sym typeface="Candara"/>
            </a:endParaRPr>
          </a:p>
          <a:p>
            <a:pPr lvl="0" algn="ctr"/>
            <a:r>
              <a:rPr lang="en-US" sz="3200" b="1" dirty="0" smtClean="0">
                <a:solidFill>
                  <a:srgbClr val="FF0000"/>
                </a:solidFill>
                <a:latin typeface="Times New Roman" pitchFamily="18" charset="0"/>
                <a:cs typeface="Times New Roman" pitchFamily="18" charset="0"/>
              </a:rPr>
              <a:t>RISC and CISC </a:t>
            </a:r>
            <a:endParaRPr lang="en-US" sz="3200" b="1" dirty="0" smtClean="0">
              <a:solidFill>
                <a:srgbClr val="FF0000"/>
              </a:solidFill>
              <a:latin typeface="Times New Roman" pitchFamily="18" charset="0"/>
              <a:cs typeface="Times New Roman" pitchFamily="18" charset="0"/>
            </a:endParaRPr>
          </a:p>
          <a:p>
            <a:pPr marL="0" marR="0" lvl="0" indent="0" algn="ctr" rtl="0">
              <a:spcBef>
                <a:spcPts val="0"/>
              </a:spcBef>
              <a:spcAft>
                <a:spcPts val="0"/>
              </a:spcAft>
              <a:buNone/>
            </a:pPr>
            <a:endParaRPr sz="32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endParaRPr sz="32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endParaRPr sz="32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endParaRPr sz="40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endParaRPr sz="4000" b="1" i="0" u="none" strike="noStrike" cap="none" dirty="0">
              <a:solidFill>
                <a:schemeClr val="dk1"/>
              </a:solidFill>
              <a:latin typeface="Candara"/>
              <a:ea typeface="Candara"/>
              <a:cs typeface="Candara"/>
              <a:sym typeface="Candar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8A297D0-5CE2-F57E-C46B-920B5C765FD0}"/>
              </a:ext>
            </a:extLst>
          </p:cNvPr>
          <p:cNvSpPr>
            <a:spLocks noGrp="1"/>
          </p:cNvSpPr>
          <p:nvPr>
            <p:ph type="title"/>
          </p:nvPr>
        </p:nvSpPr>
        <p:spPr>
          <a:xfrm>
            <a:off x="590843" y="0"/>
            <a:ext cx="6477000" cy="838200"/>
          </a:xfrm>
        </p:spPr>
        <p:txBody>
          <a:bodyPr/>
          <a:lstStyle/>
          <a:p>
            <a:pPr algn="l"/>
            <a:r>
              <a:rPr lang="en-IN" b="1" dirty="0" smtClean="0"/>
              <a:t>RISC and CISC</a:t>
            </a:r>
            <a:endParaRPr lang="en-IN" dirty="0"/>
          </a:p>
        </p:txBody>
      </p:sp>
      <p:sp>
        <p:nvSpPr>
          <p:cNvPr id="3" name="Text Placeholder 2">
            <a:extLst>
              <a:ext uri="{FF2B5EF4-FFF2-40B4-BE49-F238E27FC236}">
                <a16:creationId xmlns="" xmlns:a16="http://schemas.microsoft.com/office/drawing/2014/main" id="{F297CB4E-BE2F-0C7D-40E2-9FF8A5CCD131}"/>
              </a:ext>
            </a:extLst>
          </p:cNvPr>
          <p:cNvSpPr>
            <a:spLocks noGrp="1"/>
          </p:cNvSpPr>
          <p:nvPr>
            <p:ph type="body" idx="1"/>
          </p:nvPr>
        </p:nvSpPr>
        <p:spPr/>
        <p:txBody>
          <a:bodyPr/>
          <a:lstStyle/>
          <a:p>
            <a:pPr algn="just"/>
            <a:r>
              <a:rPr lang="en-IN" sz="2400" b="1" i="0" dirty="0">
                <a:solidFill>
                  <a:schemeClr val="tx1"/>
                </a:solidFill>
                <a:effectLst/>
                <a:latin typeface="Times New Roman" panose="02020603050405020304" pitchFamily="18" charset="0"/>
                <a:cs typeface="Times New Roman" panose="02020603050405020304" pitchFamily="18" charset="0"/>
              </a:rPr>
              <a:t>Reduced Instruction Set Architecture (RISC) </a:t>
            </a:r>
            <a:r>
              <a:rPr lang="en-IN" sz="2400" b="1" i="0" dirty="0" smtClean="0">
                <a:solidFill>
                  <a:schemeClr val="tx1"/>
                </a:solidFill>
                <a:effectLst/>
                <a:latin typeface="Times New Roman" panose="02020603050405020304" pitchFamily="18" charset="0"/>
                <a:cs typeface="Times New Roman" panose="02020603050405020304" pitchFamily="18" charset="0"/>
              </a:rPr>
              <a:t>–</a:t>
            </a:r>
            <a:r>
              <a:rPr lang="en-IN" sz="2400" b="0" i="0" dirty="0" smtClean="0">
                <a:solidFill>
                  <a:schemeClr val="tx1"/>
                </a:solidFill>
                <a:effectLst/>
                <a:latin typeface="Times New Roman" panose="02020603050405020304" pitchFamily="18" charset="0"/>
                <a:cs typeface="Times New Roman" panose="02020603050405020304" pitchFamily="18" charset="0"/>
              </a:rPr>
              <a:t> </a:t>
            </a:r>
            <a:r>
              <a:rPr lang="en-IN" sz="2400" dirty="0">
                <a:solidFill>
                  <a:schemeClr val="tx1"/>
                </a:solidFill>
                <a:latin typeface="Times New Roman" panose="02020603050405020304" pitchFamily="18" charset="0"/>
                <a:cs typeface="Times New Roman" panose="02020603050405020304" pitchFamily="18" charset="0"/>
              </a:rPr>
              <a:t/>
            </a:r>
            <a:br>
              <a:rPr lang="en-IN" sz="2400" dirty="0">
                <a:solidFill>
                  <a:schemeClr val="tx1"/>
                </a:solidFill>
                <a:latin typeface="Times New Roman" panose="02020603050405020304" pitchFamily="18" charset="0"/>
                <a:cs typeface="Times New Roman" panose="02020603050405020304" pitchFamily="18" charset="0"/>
              </a:rPr>
            </a:br>
            <a:r>
              <a:rPr lang="en-IN" sz="2400" b="0" i="0" dirty="0" smtClean="0">
                <a:solidFill>
                  <a:schemeClr val="tx1"/>
                </a:solidFill>
                <a:effectLst/>
                <a:latin typeface="Times New Roman" panose="02020603050405020304" pitchFamily="18" charset="0"/>
                <a:cs typeface="Times New Roman" panose="02020603050405020304" pitchFamily="18" charset="0"/>
              </a:rPr>
              <a:t>The </a:t>
            </a:r>
            <a:r>
              <a:rPr lang="en-IN" sz="2400" b="0" i="0" dirty="0">
                <a:solidFill>
                  <a:schemeClr val="tx1"/>
                </a:solidFill>
                <a:effectLst/>
                <a:latin typeface="Times New Roman" panose="02020603050405020304" pitchFamily="18" charset="0"/>
                <a:cs typeface="Times New Roman" panose="02020603050405020304" pitchFamily="18" charset="0"/>
              </a:rPr>
              <a:t>main idea behind this is to make hardware simpler by using an instruction set composed of a few basic steps for loading, evaluating, and storing operations just like a load command will load data, a store command will store the data</a:t>
            </a:r>
            <a:r>
              <a:rPr lang="en-IN" sz="2400" b="0" i="0" dirty="0" smtClean="0">
                <a:solidFill>
                  <a:schemeClr val="tx1"/>
                </a:solidFill>
                <a:effectLst/>
                <a:latin typeface="Times New Roman" panose="02020603050405020304" pitchFamily="18" charset="0"/>
                <a:cs typeface="Times New Roman" panose="02020603050405020304" pitchFamily="18" charset="0"/>
              </a:rPr>
              <a:t>.</a:t>
            </a:r>
          </a:p>
          <a:p>
            <a:pPr algn="just">
              <a:buNone/>
            </a:pPr>
            <a:r>
              <a:rPr lang="en-IN" sz="2400" b="0" i="0" dirty="0">
                <a:solidFill>
                  <a:schemeClr val="tx1"/>
                </a:solidFill>
                <a:effectLst/>
                <a:latin typeface="Times New Roman" panose="02020603050405020304" pitchFamily="18" charset="0"/>
                <a:cs typeface="Times New Roman" panose="02020603050405020304" pitchFamily="18" charset="0"/>
              </a:rPr>
              <a:t> </a:t>
            </a:r>
            <a:endParaRPr lang="en-IN" sz="2400" b="0" i="0" dirty="0" smtClean="0">
              <a:solidFill>
                <a:schemeClr val="tx1"/>
              </a:solidFill>
              <a:effectLst/>
              <a:latin typeface="Times New Roman" panose="02020603050405020304" pitchFamily="18" charset="0"/>
              <a:cs typeface="Times New Roman" panose="02020603050405020304" pitchFamily="18" charset="0"/>
            </a:endParaRPr>
          </a:p>
          <a:p>
            <a:pPr algn="just"/>
            <a:r>
              <a:rPr lang="en-US" sz="2400" dirty="0" smtClean="0">
                <a:solidFill>
                  <a:schemeClr val="tx1"/>
                </a:solidFill>
                <a:latin typeface="Times New Roman" panose="02020603050405020304" pitchFamily="18" charset="0"/>
                <a:cs typeface="Times New Roman" panose="02020603050405020304" pitchFamily="18" charset="0"/>
              </a:rPr>
              <a:t>In the early 1980s, a number of computer designers recommended that computers use fewer instructions with simple constructs so they can be executed much faster within the CPU without having to use memory as often. This type of computer is classified as a reduced instruction set computer or RISC.</a:t>
            </a:r>
            <a:endParaRPr lang="en-IN" sz="2400" dirty="0">
              <a:solidFill>
                <a:schemeClr val="tx1"/>
              </a:solidFill>
              <a:latin typeface="Times New Roman" panose="02020603050405020304" pitchFamily="18" charset="0"/>
              <a:cs typeface="Times New Roman" panose="02020603050405020304" pitchFamily="18" charset="0"/>
            </a:endParaRPr>
          </a:p>
          <a:p>
            <a:pPr algn="just"/>
            <a:endParaRPr lang="en-IN" sz="2400" b="0" i="0" dirty="0">
              <a:solidFill>
                <a:schemeClr val="tx1"/>
              </a:solidFill>
              <a:effectLst/>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CA4C029B-0A9D-E51B-AD6C-C3ADD73FA33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a:t>
            </a:fld>
            <a:endParaRPr lang="en-US"/>
          </a:p>
        </p:txBody>
      </p:sp>
    </p:spTree>
    <p:extLst>
      <p:ext uri="{BB962C8B-B14F-4D97-AF65-F5344CB8AC3E}">
        <p14:creationId xmlns="" xmlns:p14="http://schemas.microsoft.com/office/powerpoint/2010/main" val="1005565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8A297D0-5CE2-F57E-C46B-920B5C765FD0}"/>
              </a:ext>
            </a:extLst>
          </p:cNvPr>
          <p:cNvSpPr>
            <a:spLocks noGrp="1"/>
          </p:cNvSpPr>
          <p:nvPr>
            <p:ph type="title"/>
          </p:nvPr>
        </p:nvSpPr>
        <p:spPr>
          <a:xfrm>
            <a:off x="590843" y="0"/>
            <a:ext cx="6477000" cy="838200"/>
          </a:xfrm>
        </p:spPr>
        <p:txBody>
          <a:bodyPr/>
          <a:lstStyle/>
          <a:p>
            <a:pPr algn="l"/>
            <a:r>
              <a:rPr lang="en-IN" b="1" dirty="0" smtClean="0"/>
              <a:t>RISC and CISC (Cont.)</a:t>
            </a:r>
            <a:endParaRPr lang="en-IN" dirty="0"/>
          </a:p>
        </p:txBody>
      </p:sp>
      <p:sp>
        <p:nvSpPr>
          <p:cNvPr id="3" name="Text Placeholder 2">
            <a:extLst>
              <a:ext uri="{FF2B5EF4-FFF2-40B4-BE49-F238E27FC236}">
                <a16:creationId xmlns="" xmlns:a16="http://schemas.microsoft.com/office/drawing/2014/main" id="{F297CB4E-BE2F-0C7D-40E2-9FF8A5CCD131}"/>
              </a:ext>
            </a:extLst>
          </p:cNvPr>
          <p:cNvSpPr>
            <a:spLocks noGrp="1"/>
          </p:cNvSpPr>
          <p:nvPr>
            <p:ph type="body" idx="1"/>
          </p:nvPr>
        </p:nvSpPr>
        <p:spPr>
          <a:xfrm>
            <a:off x="304800" y="1039906"/>
            <a:ext cx="8606118" cy="5558118"/>
          </a:xfrm>
        </p:spPr>
        <p:txBody>
          <a:bodyPr/>
          <a:lstStyle/>
          <a:p>
            <a:pPr algn="just"/>
            <a:r>
              <a:rPr lang="en-IN" sz="2400" b="1" i="0" dirty="0" smtClean="0">
                <a:solidFill>
                  <a:schemeClr val="tx1"/>
                </a:solidFill>
                <a:effectLst/>
                <a:latin typeface="Times New Roman" panose="02020603050405020304" pitchFamily="18" charset="0"/>
                <a:cs typeface="Times New Roman" panose="02020603050405020304" pitchFamily="18" charset="0"/>
              </a:rPr>
              <a:t>Complex </a:t>
            </a:r>
            <a:r>
              <a:rPr lang="en-IN" sz="2400" b="1" i="0" dirty="0">
                <a:solidFill>
                  <a:schemeClr val="tx1"/>
                </a:solidFill>
                <a:effectLst/>
                <a:latin typeface="Times New Roman" panose="02020603050405020304" pitchFamily="18" charset="0"/>
                <a:cs typeface="Times New Roman" panose="02020603050405020304" pitchFamily="18" charset="0"/>
              </a:rPr>
              <a:t>Instruction Set Architecture (CISC) –</a:t>
            </a:r>
            <a:r>
              <a:rPr lang="en-IN" sz="2400" b="0" i="0" dirty="0">
                <a:solidFill>
                  <a:schemeClr val="tx1"/>
                </a:solidFill>
                <a:effectLst/>
                <a:latin typeface="Times New Roman" panose="02020603050405020304" pitchFamily="18" charset="0"/>
                <a:cs typeface="Times New Roman" panose="02020603050405020304" pitchFamily="18" charset="0"/>
              </a:rPr>
              <a:t> </a:t>
            </a:r>
            <a:r>
              <a:rPr lang="en-IN" sz="2400" dirty="0">
                <a:solidFill>
                  <a:schemeClr val="tx1"/>
                </a:solidFill>
                <a:latin typeface="Times New Roman" panose="02020603050405020304" pitchFamily="18" charset="0"/>
                <a:cs typeface="Times New Roman" panose="02020603050405020304" pitchFamily="18" charset="0"/>
              </a:rPr>
              <a:t/>
            </a:r>
            <a:br>
              <a:rPr lang="en-IN" sz="2400" dirty="0">
                <a:solidFill>
                  <a:schemeClr val="tx1"/>
                </a:solidFill>
                <a:latin typeface="Times New Roman" panose="02020603050405020304" pitchFamily="18" charset="0"/>
                <a:cs typeface="Times New Roman" panose="02020603050405020304" pitchFamily="18" charset="0"/>
              </a:rPr>
            </a:br>
            <a:r>
              <a:rPr lang="en-IN" sz="2400" b="0" i="0" dirty="0" smtClean="0">
                <a:solidFill>
                  <a:schemeClr val="tx1"/>
                </a:solidFill>
                <a:effectLst/>
                <a:latin typeface="Times New Roman" panose="02020603050405020304" pitchFamily="18" charset="0"/>
                <a:cs typeface="Times New Roman" panose="02020603050405020304" pitchFamily="18" charset="0"/>
              </a:rPr>
              <a:t>The </a:t>
            </a:r>
            <a:r>
              <a:rPr lang="en-IN" sz="2400" b="0" i="0" dirty="0">
                <a:solidFill>
                  <a:schemeClr val="tx1"/>
                </a:solidFill>
                <a:effectLst/>
                <a:latin typeface="Times New Roman" panose="02020603050405020304" pitchFamily="18" charset="0"/>
                <a:cs typeface="Times New Roman" panose="02020603050405020304" pitchFamily="18" charset="0"/>
              </a:rPr>
              <a:t>main idea is that a single instruction will do all loading, evaluating, and storing operations just like a multiplication command will do stuff like loading data, evaluating, and storing it, hence it’s </a:t>
            </a:r>
            <a:r>
              <a:rPr lang="en-IN" sz="2400" b="0" i="0" dirty="0" smtClean="0">
                <a:solidFill>
                  <a:schemeClr val="tx1"/>
                </a:solidFill>
                <a:effectLst/>
                <a:latin typeface="Times New Roman" panose="02020603050405020304" pitchFamily="18" charset="0"/>
                <a:cs typeface="Times New Roman" panose="02020603050405020304" pitchFamily="18" charset="0"/>
              </a:rPr>
              <a:t>complex.</a:t>
            </a:r>
          </a:p>
          <a:p>
            <a:pPr algn="just"/>
            <a:r>
              <a:rPr lang="en-US" sz="2400" dirty="0" smtClean="0">
                <a:solidFill>
                  <a:schemeClr val="tx1"/>
                </a:solidFill>
                <a:latin typeface="Times New Roman" panose="02020603050405020304" pitchFamily="18" charset="0"/>
                <a:cs typeface="Times New Roman" panose="02020603050405020304" pitchFamily="18" charset="0"/>
              </a:rPr>
              <a:t>The trend into computer hardware complexity was influenced by various factors, such as upgrading existing models to provide more customer applications, adding instructions that facilitate the translation from high-level language into machine language programs, and striving to develop machines that move functions from software implementation into hardware implementation. A computer with a large number of instructions is classified as a complex instruction set computer, abbreviated CISC.</a:t>
            </a:r>
            <a:endParaRPr lang="en-IN" sz="24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CA4C029B-0A9D-E51B-AD6C-C3ADD73FA33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4</a:t>
            </a:fld>
            <a:endParaRPr lang="en-US"/>
          </a:p>
        </p:txBody>
      </p:sp>
    </p:spTree>
    <p:extLst>
      <p:ext uri="{BB962C8B-B14F-4D97-AF65-F5344CB8AC3E}">
        <p14:creationId xmlns="" xmlns:p14="http://schemas.microsoft.com/office/powerpoint/2010/main" val="1005565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BF52050-418D-1464-340D-DB99FDE35BB8}"/>
              </a:ext>
            </a:extLst>
          </p:cNvPr>
          <p:cNvSpPr>
            <a:spLocks noGrp="1"/>
          </p:cNvSpPr>
          <p:nvPr>
            <p:ph type="title"/>
          </p:nvPr>
        </p:nvSpPr>
        <p:spPr>
          <a:xfrm>
            <a:off x="555813" y="0"/>
            <a:ext cx="5921186" cy="838200"/>
          </a:xfrm>
        </p:spPr>
        <p:txBody>
          <a:bodyPr/>
          <a:lstStyle/>
          <a:p>
            <a:pPr algn="l"/>
            <a:r>
              <a:rPr lang="en-IN" b="1" dirty="0" smtClean="0"/>
              <a:t>RISC and CISC (Cont.)</a:t>
            </a:r>
            <a:endParaRPr lang="en-IN" b="0" i="0" dirty="0">
              <a:solidFill>
                <a:schemeClr val="tx1"/>
              </a:solidFill>
              <a:effectLst/>
              <a:latin typeface="erdana"/>
            </a:endParaRPr>
          </a:p>
        </p:txBody>
      </p:sp>
      <p:sp>
        <p:nvSpPr>
          <p:cNvPr id="4" name="Slide Number Placeholder 3">
            <a:extLst>
              <a:ext uri="{FF2B5EF4-FFF2-40B4-BE49-F238E27FC236}">
                <a16:creationId xmlns="" xmlns:a16="http://schemas.microsoft.com/office/drawing/2014/main" id="{C39F6F59-A28F-FEF7-B20F-1D5AAC6CA1F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5</a:t>
            </a:fld>
            <a:endParaRPr lang="en-US"/>
          </a:p>
        </p:txBody>
      </p:sp>
      <p:sp>
        <p:nvSpPr>
          <p:cNvPr id="7" name="TextBox 6">
            <a:extLst>
              <a:ext uri="{FF2B5EF4-FFF2-40B4-BE49-F238E27FC236}">
                <a16:creationId xmlns="" xmlns:a16="http://schemas.microsoft.com/office/drawing/2014/main" id="{8E767607-8050-4F22-9265-B7B4AA339B48}"/>
              </a:ext>
            </a:extLst>
          </p:cNvPr>
          <p:cNvSpPr txBox="1"/>
          <p:nvPr/>
        </p:nvSpPr>
        <p:spPr>
          <a:xfrm>
            <a:off x="379827" y="1181686"/>
            <a:ext cx="8496887" cy="3046988"/>
          </a:xfrm>
          <a:prstGeom prst="rect">
            <a:avLst/>
          </a:prstGeom>
          <a:noFill/>
        </p:spPr>
        <p:txBody>
          <a:bodyPr wrap="square">
            <a:spAutoFit/>
          </a:bodyPr>
          <a:lstStyle/>
          <a:p>
            <a:pPr algn="l" fontAlgn="base"/>
            <a:r>
              <a:rPr lang="en-IN" sz="2400" b="1" i="0" dirty="0">
                <a:solidFill>
                  <a:schemeClr val="tx1"/>
                </a:solidFill>
                <a:effectLst/>
                <a:latin typeface="Times New Roman" panose="02020603050405020304" pitchFamily="18" charset="0"/>
                <a:cs typeface="Times New Roman" panose="02020603050405020304" pitchFamily="18" charset="0"/>
              </a:rPr>
              <a:t>Both approaches try to increase the CPU performance </a:t>
            </a:r>
            <a:r>
              <a:rPr lang="en-IN" sz="2400" b="1" i="0" dirty="0" smtClean="0">
                <a:solidFill>
                  <a:schemeClr val="tx1"/>
                </a:solidFill>
                <a:effectLst/>
                <a:latin typeface="Times New Roman" panose="02020603050405020304" pitchFamily="18" charset="0"/>
                <a:cs typeface="Times New Roman" panose="02020603050405020304" pitchFamily="18" charset="0"/>
              </a:rPr>
              <a:t>.</a:t>
            </a:r>
          </a:p>
          <a:p>
            <a:pPr algn="l" fontAlgn="base"/>
            <a:endParaRPr lang="en-IN" sz="2400" b="0" i="0" dirty="0">
              <a:solidFill>
                <a:schemeClr val="tx1"/>
              </a:solidFill>
              <a:effectLst/>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r>
              <a:rPr lang="en-IN" sz="2400" b="1" i="0" dirty="0" smtClean="0">
                <a:solidFill>
                  <a:schemeClr val="tx1"/>
                </a:solidFill>
                <a:effectLst/>
                <a:latin typeface="Times New Roman" panose="02020603050405020304" pitchFamily="18" charset="0"/>
                <a:cs typeface="Times New Roman" panose="02020603050405020304" pitchFamily="18" charset="0"/>
              </a:rPr>
              <a:t>  RISC</a:t>
            </a:r>
            <a:r>
              <a:rPr lang="en-IN" sz="2400" b="1" i="0" dirty="0">
                <a:solidFill>
                  <a:schemeClr val="tx1"/>
                </a:solidFill>
                <a:effectLst/>
                <a:latin typeface="Times New Roman" panose="02020603050405020304" pitchFamily="18" charset="0"/>
                <a:cs typeface="Times New Roman" panose="02020603050405020304" pitchFamily="18" charset="0"/>
              </a:rPr>
              <a:t>:</a:t>
            </a:r>
            <a:r>
              <a:rPr lang="en-IN" sz="2400" b="0" i="0" dirty="0">
                <a:solidFill>
                  <a:schemeClr val="tx1"/>
                </a:solidFill>
                <a:effectLst/>
                <a:latin typeface="Times New Roman" panose="02020603050405020304" pitchFamily="18" charset="0"/>
                <a:cs typeface="Times New Roman" panose="02020603050405020304" pitchFamily="18" charset="0"/>
              </a:rPr>
              <a:t> Reduce the cycles per instruction at the cost of the number </a:t>
            </a:r>
            <a:endParaRPr lang="en-IN" sz="2400" b="0" i="0" dirty="0" smtClean="0">
              <a:solidFill>
                <a:schemeClr val="tx1"/>
              </a:solidFill>
              <a:effectLst/>
              <a:latin typeface="Times New Roman" panose="02020603050405020304" pitchFamily="18" charset="0"/>
              <a:cs typeface="Times New Roman" panose="02020603050405020304" pitchFamily="18" charset="0"/>
            </a:endParaRPr>
          </a:p>
          <a:p>
            <a:pPr algn="l" fontAlgn="base"/>
            <a:r>
              <a:rPr lang="en-IN" sz="2400" dirty="0" smtClean="0">
                <a:solidFill>
                  <a:schemeClr val="tx1"/>
                </a:solidFill>
                <a:latin typeface="Times New Roman" panose="02020603050405020304" pitchFamily="18" charset="0"/>
                <a:cs typeface="Times New Roman" panose="02020603050405020304" pitchFamily="18" charset="0"/>
              </a:rPr>
              <a:t>                </a:t>
            </a:r>
            <a:r>
              <a:rPr lang="en-IN" sz="2400" b="0" i="0" dirty="0" smtClean="0">
                <a:solidFill>
                  <a:schemeClr val="tx1"/>
                </a:solidFill>
                <a:effectLst/>
                <a:latin typeface="Times New Roman" panose="02020603050405020304" pitchFamily="18" charset="0"/>
                <a:cs typeface="Times New Roman" panose="02020603050405020304" pitchFamily="18" charset="0"/>
              </a:rPr>
              <a:t>of instructions </a:t>
            </a:r>
            <a:r>
              <a:rPr lang="en-IN" sz="2400" b="0" i="0" dirty="0">
                <a:solidFill>
                  <a:schemeClr val="tx1"/>
                </a:solidFill>
                <a:effectLst/>
                <a:latin typeface="Times New Roman" panose="02020603050405020304" pitchFamily="18" charset="0"/>
                <a:cs typeface="Times New Roman" panose="02020603050405020304" pitchFamily="18" charset="0"/>
              </a:rPr>
              <a:t>per program. </a:t>
            </a:r>
            <a:br>
              <a:rPr lang="en-IN" sz="2400" b="0" i="0" dirty="0">
                <a:solidFill>
                  <a:schemeClr val="tx1"/>
                </a:solidFill>
                <a:effectLst/>
                <a:latin typeface="Times New Roman" panose="02020603050405020304" pitchFamily="18" charset="0"/>
                <a:cs typeface="Times New Roman" panose="02020603050405020304" pitchFamily="18" charset="0"/>
              </a:rPr>
            </a:br>
            <a:r>
              <a:rPr lang="en-IN" sz="2400" b="0" i="0" dirty="0">
                <a:solidFill>
                  <a:schemeClr val="tx1"/>
                </a:solidFill>
                <a:effectLst/>
                <a:latin typeface="Times New Roman" panose="02020603050405020304" pitchFamily="18" charset="0"/>
                <a:cs typeface="Times New Roman" panose="02020603050405020304" pitchFamily="18" charset="0"/>
              </a:rPr>
              <a:t> </a:t>
            </a:r>
          </a:p>
          <a:p>
            <a:pPr algn="just" fontAlgn="base">
              <a:buFont typeface="Arial" panose="020B0604020202020204" pitchFamily="34" charset="0"/>
              <a:buChar char="•"/>
            </a:pPr>
            <a:r>
              <a:rPr lang="en-IN" sz="2400" b="1" i="0" dirty="0" smtClean="0">
                <a:solidFill>
                  <a:schemeClr val="tx1"/>
                </a:solidFill>
                <a:effectLst/>
                <a:latin typeface="Times New Roman" panose="02020603050405020304" pitchFamily="18" charset="0"/>
                <a:cs typeface="Times New Roman" panose="02020603050405020304" pitchFamily="18" charset="0"/>
              </a:rPr>
              <a:t>  CISC</a:t>
            </a:r>
            <a:r>
              <a:rPr lang="en-IN" sz="2400" b="1" i="0" dirty="0">
                <a:solidFill>
                  <a:schemeClr val="tx1"/>
                </a:solidFill>
                <a:effectLst/>
                <a:latin typeface="Times New Roman" panose="02020603050405020304" pitchFamily="18" charset="0"/>
                <a:cs typeface="Times New Roman" panose="02020603050405020304" pitchFamily="18" charset="0"/>
              </a:rPr>
              <a:t>:</a:t>
            </a:r>
            <a:r>
              <a:rPr lang="en-IN" sz="2400" b="0" i="0" dirty="0">
                <a:solidFill>
                  <a:schemeClr val="tx1"/>
                </a:solidFill>
                <a:effectLst/>
                <a:latin typeface="Times New Roman" panose="02020603050405020304" pitchFamily="18" charset="0"/>
                <a:cs typeface="Times New Roman" panose="02020603050405020304" pitchFamily="18" charset="0"/>
              </a:rPr>
              <a:t> The CISC approach attempts to minimize the number of </a:t>
            </a:r>
            <a:endParaRPr lang="en-IN" sz="2400" b="0" i="0" dirty="0" smtClean="0">
              <a:solidFill>
                <a:schemeClr val="tx1"/>
              </a:solidFill>
              <a:effectLst/>
              <a:latin typeface="Times New Roman" panose="02020603050405020304" pitchFamily="18" charset="0"/>
              <a:cs typeface="Times New Roman" panose="02020603050405020304" pitchFamily="18" charset="0"/>
            </a:endParaRPr>
          </a:p>
          <a:p>
            <a:pPr algn="just" fontAlgn="base"/>
            <a:r>
              <a:rPr lang="en-IN" sz="2400" dirty="0" smtClean="0">
                <a:solidFill>
                  <a:schemeClr val="tx1"/>
                </a:solidFill>
                <a:latin typeface="Times New Roman" panose="02020603050405020304" pitchFamily="18" charset="0"/>
                <a:cs typeface="Times New Roman" panose="02020603050405020304" pitchFamily="18" charset="0"/>
              </a:rPr>
              <a:t>                </a:t>
            </a:r>
            <a:r>
              <a:rPr lang="en-IN" sz="2400" b="0" i="0" dirty="0" smtClean="0">
                <a:solidFill>
                  <a:schemeClr val="tx1"/>
                </a:solidFill>
                <a:effectLst/>
                <a:latin typeface="Times New Roman" panose="02020603050405020304" pitchFamily="18" charset="0"/>
                <a:cs typeface="Times New Roman" panose="02020603050405020304" pitchFamily="18" charset="0"/>
              </a:rPr>
              <a:t>instructions per program </a:t>
            </a:r>
            <a:r>
              <a:rPr lang="en-IN" sz="2400" b="0" i="0" dirty="0">
                <a:solidFill>
                  <a:schemeClr val="tx1"/>
                </a:solidFill>
                <a:effectLst/>
                <a:latin typeface="Times New Roman" panose="02020603050405020304" pitchFamily="18" charset="0"/>
                <a:cs typeface="Times New Roman" panose="02020603050405020304" pitchFamily="18" charset="0"/>
              </a:rPr>
              <a:t>but at the cost of an increase in </a:t>
            </a:r>
            <a:endParaRPr lang="en-IN" sz="2400" b="0" i="0" dirty="0" smtClean="0">
              <a:solidFill>
                <a:schemeClr val="tx1"/>
              </a:solidFill>
              <a:effectLst/>
              <a:latin typeface="Times New Roman" panose="02020603050405020304" pitchFamily="18" charset="0"/>
              <a:cs typeface="Times New Roman" panose="02020603050405020304" pitchFamily="18" charset="0"/>
            </a:endParaRPr>
          </a:p>
          <a:p>
            <a:pPr algn="just" fontAlgn="base"/>
            <a:r>
              <a:rPr lang="en-IN" sz="2400" dirty="0" smtClean="0">
                <a:solidFill>
                  <a:schemeClr val="tx1"/>
                </a:solidFill>
                <a:latin typeface="Times New Roman" panose="02020603050405020304" pitchFamily="18" charset="0"/>
                <a:cs typeface="Times New Roman" panose="02020603050405020304" pitchFamily="18" charset="0"/>
              </a:rPr>
              <a:t>                </a:t>
            </a:r>
            <a:r>
              <a:rPr lang="en-IN" sz="2400" b="0" i="0" dirty="0" smtClean="0">
                <a:solidFill>
                  <a:schemeClr val="tx1"/>
                </a:solidFill>
                <a:effectLst/>
                <a:latin typeface="Times New Roman" panose="02020603050405020304" pitchFamily="18" charset="0"/>
                <a:cs typeface="Times New Roman" panose="02020603050405020304" pitchFamily="18" charset="0"/>
              </a:rPr>
              <a:t>the </a:t>
            </a:r>
            <a:r>
              <a:rPr lang="en-IN" sz="2400" b="0" i="0" dirty="0">
                <a:solidFill>
                  <a:schemeClr val="tx1"/>
                </a:solidFill>
                <a:effectLst/>
                <a:latin typeface="Times New Roman" panose="02020603050405020304" pitchFamily="18" charset="0"/>
                <a:cs typeface="Times New Roman" panose="02020603050405020304" pitchFamily="18" charset="0"/>
              </a:rPr>
              <a:t>number of cycles per </a:t>
            </a:r>
            <a:r>
              <a:rPr lang="en-IN" sz="2400" b="0" i="0" dirty="0" smtClean="0">
                <a:solidFill>
                  <a:schemeClr val="tx1"/>
                </a:solidFill>
                <a:effectLst/>
                <a:latin typeface="Times New Roman" panose="02020603050405020304" pitchFamily="18" charset="0"/>
                <a:cs typeface="Times New Roman" panose="02020603050405020304" pitchFamily="18" charset="0"/>
              </a:rPr>
              <a:t>instruction</a:t>
            </a:r>
            <a:r>
              <a:rPr lang="en-IN" sz="2400" b="0" i="0" dirty="0">
                <a:solidFill>
                  <a:schemeClr val="tx1"/>
                </a:solidFill>
                <a:effectLst/>
                <a:latin typeface="Times New Roman" panose="02020603050405020304" pitchFamily="18" charset="0"/>
                <a:cs typeface="Times New Roman" panose="02020603050405020304" pitchFamily="18" charset="0"/>
              </a:rPr>
              <a:t>. </a:t>
            </a:r>
          </a:p>
        </p:txBody>
      </p:sp>
      <p:pic>
        <p:nvPicPr>
          <p:cNvPr id="8" name="Picture 2">
            <a:extLst>
              <a:ext uri="{FF2B5EF4-FFF2-40B4-BE49-F238E27FC236}">
                <a16:creationId xmlns="" xmlns:a16="http://schemas.microsoft.com/office/drawing/2014/main" id="{8CE9D5D8-C626-A8C1-1455-B65F76068BED}"/>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928468" y="4600135"/>
            <a:ext cx="7596554" cy="1519311"/>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664454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7" name="Google Shape;47;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6</a:t>
            </a:fld>
            <a:endParaRPr/>
          </a:p>
        </p:txBody>
      </p:sp>
      <p:sp>
        <p:nvSpPr>
          <p:cNvPr id="48" name="Google Shape;48;p1"/>
          <p:cNvSpPr txBox="1"/>
          <p:nvPr/>
        </p:nvSpPr>
        <p:spPr>
          <a:xfrm>
            <a:off x="281354" y="1603717"/>
            <a:ext cx="8567224" cy="3784208"/>
          </a:xfrm>
          <a:prstGeom prst="rect">
            <a:avLst/>
          </a:prstGeom>
          <a:noFill/>
          <a:ln>
            <a:noFill/>
          </a:ln>
        </p:spPr>
        <p:txBody>
          <a:bodyPr spcFirstLastPara="1" wrap="square" lIns="91425" tIns="33100" rIns="91425" bIns="45700" anchor="ctr" anchorCtr="0">
            <a:noAutofit/>
          </a:bodyPr>
          <a:lstStyle/>
          <a:p>
            <a:pPr marL="0" marR="0" lvl="0" indent="0" algn="ctr" rtl="0">
              <a:spcBef>
                <a:spcPts val="0"/>
              </a:spcBef>
              <a:spcAft>
                <a:spcPts val="0"/>
              </a:spcAft>
              <a:buNone/>
            </a:pPr>
            <a:endParaRPr sz="32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endParaRPr lang="en-US" sz="3200" b="1" i="0" u="none" strike="noStrike" cap="none" dirty="0" smtClean="0">
              <a:solidFill>
                <a:schemeClr val="tx1"/>
              </a:solidFill>
              <a:latin typeface="Times New Roman" pitchFamily="18" charset="0"/>
              <a:ea typeface="Candara"/>
              <a:cs typeface="Times New Roman" pitchFamily="18" charset="0"/>
              <a:sym typeface="Candara"/>
            </a:endParaRPr>
          </a:p>
          <a:p>
            <a:pPr marL="0" marR="0" lvl="0" indent="0" algn="ctr" rtl="0">
              <a:spcBef>
                <a:spcPts val="0"/>
              </a:spcBef>
              <a:spcAft>
                <a:spcPts val="0"/>
              </a:spcAft>
              <a:buNone/>
            </a:pPr>
            <a:endParaRPr lang="en-US" sz="3200" b="1" dirty="0" smtClean="0">
              <a:solidFill>
                <a:schemeClr val="tx1"/>
              </a:solidFill>
              <a:latin typeface="Times New Roman" pitchFamily="18" charset="0"/>
              <a:ea typeface="Candara"/>
              <a:cs typeface="Times New Roman" pitchFamily="18" charset="0"/>
              <a:sym typeface="Candara"/>
            </a:endParaRPr>
          </a:p>
          <a:p>
            <a:pPr marL="0" marR="0" lvl="0" indent="0" algn="ctr" rtl="0">
              <a:spcBef>
                <a:spcPts val="0"/>
              </a:spcBef>
              <a:spcAft>
                <a:spcPts val="0"/>
              </a:spcAft>
              <a:buNone/>
            </a:pPr>
            <a:endParaRPr lang="en-US" sz="3200" b="1" i="0" u="none" strike="noStrike" cap="none" dirty="0" smtClean="0">
              <a:solidFill>
                <a:schemeClr val="tx1"/>
              </a:solidFill>
              <a:latin typeface="Times New Roman" pitchFamily="18" charset="0"/>
              <a:ea typeface="Candara"/>
              <a:cs typeface="Times New Roman" pitchFamily="18" charset="0"/>
              <a:sym typeface="Candara"/>
            </a:endParaRPr>
          </a:p>
          <a:p>
            <a:pPr lvl="0" algn="ctr"/>
            <a:r>
              <a:rPr lang="en-IN" sz="3200" b="1" dirty="0" smtClean="0">
                <a:solidFill>
                  <a:srgbClr val="FF0000"/>
                </a:solidFill>
                <a:latin typeface="Times New Roman" pitchFamily="18" charset="0"/>
                <a:cs typeface="Times New Roman" pitchFamily="18" charset="0"/>
              </a:rPr>
              <a:t>Characteristic of </a:t>
            </a:r>
            <a:r>
              <a:rPr lang="en-US" sz="3200" b="1" dirty="0" smtClean="0">
                <a:solidFill>
                  <a:srgbClr val="FF0000"/>
                </a:solidFill>
                <a:latin typeface="Times New Roman" pitchFamily="18" charset="0"/>
                <a:cs typeface="Times New Roman" pitchFamily="18" charset="0"/>
              </a:rPr>
              <a:t>RISC</a:t>
            </a:r>
            <a:endParaRPr lang="en-US" sz="3200" b="1" dirty="0" smtClean="0">
              <a:solidFill>
                <a:srgbClr val="FF0000"/>
              </a:solidFill>
              <a:latin typeface="Times New Roman" pitchFamily="18" charset="0"/>
              <a:cs typeface="Times New Roman" pitchFamily="18" charset="0"/>
            </a:endParaRPr>
          </a:p>
          <a:p>
            <a:pPr marL="0" marR="0" lvl="0" indent="0" algn="ctr" rtl="0">
              <a:spcBef>
                <a:spcPts val="0"/>
              </a:spcBef>
              <a:spcAft>
                <a:spcPts val="0"/>
              </a:spcAft>
              <a:buNone/>
            </a:pPr>
            <a:endParaRPr sz="32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endParaRPr sz="32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endParaRPr sz="32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endParaRPr sz="40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endParaRPr sz="4000" b="1" i="0" u="none" strike="noStrike" cap="none" dirty="0">
              <a:solidFill>
                <a:schemeClr val="dk1"/>
              </a:solidFill>
              <a:latin typeface="Candara"/>
              <a:ea typeface="Candara"/>
              <a:cs typeface="Candara"/>
              <a:sym typeface="Candar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74A944C-E48A-29FB-CC99-AF5BDE6EDE90}"/>
              </a:ext>
            </a:extLst>
          </p:cNvPr>
          <p:cNvSpPr>
            <a:spLocks noGrp="1"/>
          </p:cNvSpPr>
          <p:nvPr>
            <p:ph type="title"/>
          </p:nvPr>
        </p:nvSpPr>
        <p:spPr>
          <a:xfrm>
            <a:off x="466166" y="0"/>
            <a:ext cx="6010834" cy="838200"/>
          </a:xfrm>
        </p:spPr>
        <p:txBody>
          <a:bodyPr/>
          <a:lstStyle/>
          <a:p>
            <a:pPr algn="l"/>
            <a:r>
              <a:rPr lang="en-IN" b="1" i="0" dirty="0">
                <a:solidFill>
                  <a:schemeClr val="tx1"/>
                </a:solidFill>
                <a:effectLst/>
                <a:latin typeface="urw-din"/>
              </a:rPr>
              <a:t>Characteristic of RISC </a:t>
            </a:r>
            <a:r>
              <a:rPr lang="en-IN" b="0" i="0" dirty="0">
                <a:solidFill>
                  <a:srgbClr val="273239"/>
                </a:solidFill>
                <a:effectLst/>
                <a:latin typeface="urw-din"/>
              </a:rPr>
              <a:t> </a:t>
            </a:r>
            <a:endParaRPr lang="en-IN" dirty="0"/>
          </a:p>
        </p:txBody>
      </p:sp>
      <p:sp>
        <p:nvSpPr>
          <p:cNvPr id="4" name="Slide Number Placeholder 3">
            <a:extLst>
              <a:ext uri="{FF2B5EF4-FFF2-40B4-BE49-F238E27FC236}">
                <a16:creationId xmlns="" xmlns:a16="http://schemas.microsoft.com/office/drawing/2014/main" id="{DFEA5960-1B40-3B73-3321-AA9C3ED778C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7</a:t>
            </a:fld>
            <a:endParaRPr lang="en-US"/>
          </a:p>
        </p:txBody>
      </p:sp>
      <p:sp>
        <p:nvSpPr>
          <p:cNvPr id="9" name="TextBox 8">
            <a:extLst>
              <a:ext uri="{FF2B5EF4-FFF2-40B4-BE49-F238E27FC236}">
                <a16:creationId xmlns="" xmlns:a16="http://schemas.microsoft.com/office/drawing/2014/main" id="{756634C1-B450-3ED7-473D-3F2599C862CB}"/>
              </a:ext>
            </a:extLst>
          </p:cNvPr>
          <p:cNvSpPr txBox="1"/>
          <p:nvPr/>
        </p:nvSpPr>
        <p:spPr>
          <a:xfrm>
            <a:off x="302454" y="1167618"/>
            <a:ext cx="8574260" cy="5139869"/>
          </a:xfrm>
          <a:prstGeom prst="rect">
            <a:avLst/>
          </a:prstGeom>
          <a:noFill/>
        </p:spPr>
        <p:txBody>
          <a:bodyPr wrap="square">
            <a:spAutoFit/>
          </a:bodyPr>
          <a:lstStyle/>
          <a:p>
            <a:pPr algn="just" fontAlgn="base"/>
            <a:r>
              <a:rPr lang="en-IN" sz="2200" b="0" i="0" dirty="0">
                <a:solidFill>
                  <a:schemeClr val="tx1"/>
                </a:solidFill>
                <a:effectLst/>
                <a:latin typeface="Times New Roman" pitchFamily="18" charset="0"/>
                <a:cs typeface="Times New Roman" pitchFamily="18" charset="0"/>
              </a:rPr>
              <a:t>Earlier when programming was done using </a:t>
            </a:r>
            <a:r>
              <a:rPr lang="en-IN" sz="2200" b="1" i="0" dirty="0">
                <a:solidFill>
                  <a:schemeClr val="tx1"/>
                </a:solidFill>
                <a:effectLst/>
                <a:latin typeface="Times New Roman" pitchFamily="18" charset="0"/>
                <a:cs typeface="Times New Roman" pitchFamily="18" charset="0"/>
              </a:rPr>
              <a:t>assembly language</a:t>
            </a:r>
            <a:r>
              <a:rPr lang="en-IN" sz="2200" b="0" i="0" dirty="0">
                <a:solidFill>
                  <a:schemeClr val="tx1"/>
                </a:solidFill>
                <a:effectLst/>
                <a:latin typeface="Times New Roman" pitchFamily="18" charset="0"/>
                <a:cs typeface="Times New Roman" pitchFamily="18" charset="0"/>
              </a:rPr>
              <a:t>, a need was felt to make instruction do more tasks because </a:t>
            </a:r>
            <a:r>
              <a:rPr lang="en-IN" sz="2200" b="1" i="0" dirty="0">
                <a:solidFill>
                  <a:schemeClr val="tx1"/>
                </a:solidFill>
                <a:effectLst/>
                <a:latin typeface="Times New Roman" pitchFamily="18" charset="0"/>
                <a:cs typeface="Times New Roman" pitchFamily="18" charset="0"/>
              </a:rPr>
              <a:t>programming in assembly was tedious </a:t>
            </a:r>
            <a:r>
              <a:rPr lang="en-IN" sz="2200" b="0" i="0" dirty="0">
                <a:solidFill>
                  <a:schemeClr val="tx1"/>
                </a:solidFill>
                <a:effectLst/>
                <a:latin typeface="Times New Roman" pitchFamily="18" charset="0"/>
                <a:cs typeface="Times New Roman" pitchFamily="18" charset="0"/>
              </a:rPr>
              <a:t>and </a:t>
            </a:r>
            <a:r>
              <a:rPr lang="en-IN" sz="2200" b="1" i="0" dirty="0">
                <a:solidFill>
                  <a:schemeClr val="tx1"/>
                </a:solidFill>
                <a:effectLst/>
                <a:latin typeface="Times New Roman" pitchFamily="18" charset="0"/>
                <a:cs typeface="Times New Roman" pitchFamily="18" charset="0"/>
              </a:rPr>
              <a:t>error-prone</a:t>
            </a:r>
            <a:r>
              <a:rPr lang="en-IN" sz="2200" b="0" i="0" dirty="0">
                <a:solidFill>
                  <a:schemeClr val="tx1"/>
                </a:solidFill>
                <a:effectLst/>
                <a:latin typeface="Times New Roman" pitchFamily="18" charset="0"/>
                <a:cs typeface="Times New Roman" pitchFamily="18" charset="0"/>
              </a:rPr>
              <a:t> due to which </a:t>
            </a:r>
            <a:r>
              <a:rPr lang="en-IN" sz="2200" b="1" i="0" dirty="0">
                <a:solidFill>
                  <a:schemeClr val="tx1"/>
                </a:solidFill>
                <a:effectLst/>
                <a:latin typeface="Times New Roman" pitchFamily="18" charset="0"/>
                <a:cs typeface="Times New Roman" pitchFamily="18" charset="0"/>
              </a:rPr>
              <a:t>CISC architecture evolved </a:t>
            </a:r>
            <a:r>
              <a:rPr lang="en-IN" sz="2200" b="0" i="0" dirty="0">
                <a:solidFill>
                  <a:schemeClr val="tx1"/>
                </a:solidFill>
                <a:effectLst/>
                <a:latin typeface="Times New Roman" pitchFamily="18" charset="0"/>
                <a:cs typeface="Times New Roman" pitchFamily="18" charset="0"/>
              </a:rPr>
              <a:t>but with the uprise of high-level language dependency on assembly reduced RISC architecture prevailed. </a:t>
            </a:r>
          </a:p>
          <a:p>
            <a:pPr algn="just" fontAlgn="base"/>
            <a:endParaRPr lang="en-IN" sz="2000" b="0" i="0" dirty="0">
              <a:solidFill>
                <a:schemeClr val="tx1"/>
              </a:solidFill>
              <a:effectLst/>
              <a:latin typeface="Times New Roman" pitchFamily="18" charset="0"/>
              <a:cs typeface="Times New Roman" pitchFamily="18" charset="0"/>
            </a:endParaRPr>
          </a:p>
          <a:p>
            <a:pPr algn="just" fontAlgn="base"/>
            <a:r>
              <a:rPr lang="en-IN" sz="2200" b="1" i="0" dirty="0">
                <a:solidFill>
                  <a:srgbClr val="FF0000"/>
                </a:solidFill>
                <a:effectLst/>
                <a:latin typeface="Times New Roman" pitchFamily="18" charset="0"/>
                <a:cs typeface="Times New Roman" pitchFamily="18" charset="0"/>
              </a:rPr>
              <a:t>Characteristic of RISC –</a:t>
            </a:r>
            <a:r>
              <a:rPr lang="en-IN" sz="2200" b="0" i="0" dirty="0">
                <a:solidFill>
                  <a:srgbClr val="FF0000"/>
                </a:solidFill>
                <a:effectLst/>
                <a:latin typeface="Times New Roman" pitchFamily="18" charset="0"/>
                <a:cs typeface="Times New Roman" pitchFamily="18" charset="0"/>
              </a:rPr>
              <a:t> </a:t>
            </a:r>
            <a:endParaRPr lang="en-IN" sz="2200" b="0" i="0" dirty="0" smtClean="0">
              <a:solidFill>
                <a:srgbClr val="FF0000"/>
              </a:solidFill>
              <a:effectLst/>
              <a:latin typeface="Times New Roman" pitchFamily="18" charset="0"/>
              <a:cs typeface="Times New Roman" pitchFamily="18" charset="0"/>
            </a:endParaRPr>
          </a:p>
          <a:p>
            <a:pPr algn="just" fontAlgn="base"/>
            <a:endParaRPr lang="en-IN" sz="2200" b="0" i="0" dirty="0">
              <a:solidFill>
                <a:schemeClr val="tx1"/>
              </a:solidFill>
              <a:effectLst/>
              <a:latin typeface="Times New Roman" pitchFamily="18" charset="0"/>
              <a:cs typeface="Times New Roman" pitchFamily="18" charset="0"/>
            </a:endParaRPr>
          </a:p>
          <a:p>
            <a:pPr marL="457200" indent="-457200" algn="just" fontAlgn="base">
              <a:buFont typeface="+mj-lt"/>
              <a:buAutoNum type="arabicPeriod"/>
            </a:pPr>
            <a:r>
              <a:rPr lang="en-US" sz="2200" dirty="0" smtClean="0">
                <a:solidFill>
                  <a:schemeClr val="tx1"/>
                </a:solidFill>
                <a:latin typeface="Times New Roman" pitchFamily="18" charset="0"/>
                <a:cs typeface="Times New Roman" pitchFamily="18" charset="0"/>
              </a:rPr>
              <a:t>Relatively few instructions.</a:t>
            </a:r>
          </a:p>
          <a:p>
            <a:pPr marL="457200" indent="-457200" algn="just" fontAlgn="base">
              <a:buFont typeface="+mj-lt"/>
              <a:buAutoNum type="arabicPeriod"/>
            </a:pPr>
            <a:r>
              <a:rPr lang="en-US" sz="2200" dirty="0" smtClean="0">
                <a:solidFill>
                  <a:schemeClr val="tx1"/>
                </a:solidFill>
                <a:latin typeface="Times New Roman" pitchFamily="18" charset="0"/>
                <a:cs typeface="Times New Roman" pitchFamily="18" charset="0"/>
              </a:rPr>
              <a:t>Relatively few addressing modes.</a:t>
            </a:r>
          </a:p>
          <a:p>
            <a:pPr marL="457200" indent="-457200" algn="just" fontAlgn="base">
              <a:buFont typeface="+mj-lt"/>
              <a:buAutoNum type="arabicPeriod"/>
            </a:pPr>
            <a:r>
              <a:rPr lang="en-US" sz="2200" dirty="0" smtClean="0">
                <a:solidFill>
                  <a:schemeClr val="tx1"/>
                </a:solidFill>
                <a:latin typeface="Times New Roman" pitchFamily="18" charset="0"/>
                <a:cs typeface="Times New Roman" pitchFamily="18" charset="0"/>
              </a:rPr>
              <a:t>Memory access limited to load and store instructions.</a:t>
            </a:r>
          </a:p>
          <a:p>
            <a:pPr marL="457200" indent="-457200" algn="just" fontAlgn="base">
              <a:buFont typeface="+mj-lt"/>
              <a:buAutoNum type="arabicPeriod"/>
            </a:pPr>
            <a:r>
              <a:rPr lang="en-US" sz="2200" dirty="0" smtClean="0">
                <a:solidFill>
                  <a:schemeClr val="tx1"/>
                </a:solidFill>
                <a:latin typeface="Times New Roman" pitchFamily="18" charset="0"/>
                <a:cs typeface="Times New Roman" pitchFamily="18" charset="0"/>
              </a:rPr>
              <a:t>All operations done within the registers of the CPU.</a:t>
            </a:r>
          </a:p>
          <a:p>
            <a:pPr marL="457200" indent="-457200" algn="just" fontAlgn="base">
              <a:buFont typeface="+mj-lt"/>
              <a:buAutoNum type="arabicPeriod"/>
            </a:pPr>
            <a:r>
              <a:rPr lang="en-US" sz="2200" dirty="0" smtClean="0">
                <a:solidFill>
                  <a:schemeClr val="tx1"/>
                </a:solidFill>
                <a:latin typeface="Times New Roman" pitchFamily="18" charset="0"/>
                <a:cs typeface="Times New Roman" pitchFamily="18" charset="0"/>
              </a:rPr>
              <a:t>Fixed-length, easily decoded instruction format.</a:t>
            </a:r>
          </a:p>
          <a:p>
            <a:pPr marL="457200" indent="-457200" algn="just" fontAlgn="base">
              <a:buFont typeface="+mj-lt"/>
              <a:buAutoNum type="arabicPeriod"/>
            </a:pPr>
            <a:r>
              <a:rPr lang="en-US" sz="2200" dirty="0" smtClean="0">
                <a:solidFill>
                  <a:schemeClr val="tx1"/>
                </a:solidFill>
                <a:latin typeface="Times New Roman" pitchFamily="18" charset="0"/>
                <a:cs typeface="Times New Roman" pitchFamily="18" charset="0"/>
              </a:rPr>
              <a:t>Single-cycle instruction execution.</a:t>
            </a:r>
          </a:p>
          <a:p>
            <a:pPr marL="457200" indent="-457200" algn="just" fontAlgn="base">
              <a:buFont typeface="+mj-lt"/>
              <a:buAutoNum type="arabicPeriod"/>
            </a:pPr>
            <a:r>
              <a:rPr lang="en-US" sz="2200" dirty="0" smtClean="0">
                <a:solidFill>
                  <a:schemeClr val="tx1"/>
                </a:solidFill>
                <a:latin typeface="Times New Roman" pitchFamily="18" charset="0"/>
                <a:cs typeface="Times New Roman" pitchFamily="18" charset="0"/>
              </a:rPr>
              <a:t>Hardwired rather than micro-programmed control.</a:t>
            </a:r>
            <a:endParaRPr lang="en-IN" sz="2200" dirty="0">
              <a:solidFill>
                <a:schemeClr val="tx1"/>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2719313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7" name="Google Shape;47;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8</a:t>
            </a:fld>
            <a:endParaRPr/>
          </a:p>
        </p:txBody>
      </p:sp>
      <p:sp>
        <p:nvSpPr>
          <p:cNvPr id="48" name="Google Shape;48;p1"/>
          <p:cNvSpPr txBox="1"/>
          <p:nvPr/>
        </p:nvSpPr>
        <p:spPr>
          <a:xfrm>
            <a:off x="281354" y="1603717"/>
            <a:ext cx="8567224" cy="3784208"/>
          </a:xfrm>
          <a:prstGeom prst="rect">
            <a:avLst/>
          </a:prstGeom>
          <a:noFill/>
          <a:ln>
            <a:noFill/>
          </a:ln>
        </p:spPr>
        <p:txBody>
          <a:bodyPr spcFirstLastPara="1" wrap="square" lIns="91425" tIns="33100" rIns="91425" bIns="45700" anchor="ctr" anchorCtr="0">
            <a:noAutofit/>
          </a:bodyPr>
          <a:lstStyle/>
          <a:p>
            <a:pPr marL="0" marR="0" lvl="0" indent="0" algn="ctr" rtl="0">
              <a:spcBef>
                <a:spcPts val="0"/>
              </a:spcBef>
              <a:spcAft>
                <a:spcPts val="0"/>
              </a:spcAft>
              <a:buNone/>
            </a:pPr>
            <a:endParaRPr sz="32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endParaRPr lang="en-US" sz="3200" b="1" i="0" u="none" strike="noStrike" cap="none" dirty="0" smtClean="0">
              <a:solidFill>
                <a:schemeClr val="tx1"/>
              </a:solidFill>
              <a:latin typeface="Times New Roman" pitchFamily="18" charset="0"/>
              <a:ea typeface="Candara"/>
              <a:cs typeface="Times New Roman" pitchFamily="18" charset="0"/>
              <a:sym typeface="Candara"/>
            </a:endParaRPr>
          </a:p>
          <a:p>
            <a:pPr marL="0" marR="0" lvl="0" indent="0" algn="ctr" rtl="0">
              <a:spcBef>
                <a:spcPts val="0"/>
              </a:spcBef>
              <a:spcAft>
                <a:spcPts val="0"/>
              </a:spcAft>
              <a:buNone/>
            </a:pPr>
            <a:endParaRPr lang="en-US" sz="3200" b="1" dirty="0" smtClean="0">
              <a:solidFill>
                <a:schemeClr val="tx1"/>
              </a:solidFill>
              <a:latin typeface="Times New Roman" pitchFamily="18" charset="0"/>
              <a:ea typeface="Candara"/>
              <a:cs typeface="Times New Roman" pitchFamily="18" charset="0"/>
              <a:sym typeface="Candara"/>
            </a:endParaRPr>
          </a:p>
          <a:p>
            <a:pPr marL="0" marR="0" lvl="0" indent="0" algn="ctr" rtl="0">
              <a:spcBef>
                <a:spcPts val="0"/>
              </a:spcBef>
              <a:spcAft>
                <a:spcPts val="0"/>
              </a:spcAft>
              <a:buNone/>
            </a:pPr>
            <a:endParaRPr lang="en-US" sz="3200" b="1" i="0" u="none" strike="noStrike" cap="none" dirty="0" smtClean="0">
              <a:solidFill>
                <a:schemeClr val="tx1"/>
              </a:solidFill>
              <a:latin typeface="Times New Roman" pitchFamily="18" charset="0"/>
              <a:ea typeface="Candara"/>
              <a:cs typeface="Times New Roman" pitchFamily="18" charset="0"/>
              <a:sym typeface="Candara"/>
            </a:endParaRPr>
          </a:p>
          <a:p>
            <a:pPr lvl="0" algn="ctr"/>
            <a:r>
              <a:rPr lang="en-IN" sz="3200" b="1" dirty="0" smtClean="0">
                <a:solidFill>
                  <a:srgbClr val="FF0000"/>
                </a:solidFill>
                <a:latin typeface="Times New Roman" pitchFamily="18" charset="0"/>
                <a:cs typeface="Times New Roman" pitchFamily="18" charset="0"/>
              </a:rPr>
              <a:t>Characteristic of </a:t>
            </a:r>
            <a:r>
              <a:rPr lang="en-US" sz="3200" b="1" dirty="0" smtClean="0">
                <a:solidFill>
                  <a:srgbClr val="FF0000"/>
                </a:solidFill>
                <a:latin typeface="Times New Roman" pitchFamily="18" charset="0"/>
                <a:cs typeface="Times New Roman" pitchFamily="18" charset="0"/>
              </a:rPr>
              <a:t>C</a:t>
            </a:r>
            <a:r>
              <a:rPr lang="en-US" sz="3200" b="1" dirty="0" smtClean="0">
                <a:solidFill>
                  <a:srgbClr val="FF0000"/>
                </a:solidFill>
                <a:latin typeface="Times New Roman" pitchFamily="18" charset="0"/>
                <a:cs typeface="Times New Roman" pitchFamily="18" charset="0"/>
              </a:rPr>
              <a:t>ISC</a:t>
            </a:r>
            <a:endParaRPr lang="en-US" sz="3200" b="1" dirty="0" smtClean="0">
              <a:solidFill>
                <a:srgbClr val="FF0000"/>
              </a:solidFill>
              <a:latin typeface="Times New Roman" pitchFamily="18" charset="0"/>
              <a:cs typeface="Times New Roman" pitchFamily="18" charset="0"/>
            </a:endParaRPr>
          </a:p>
          <a:p>
            <a:pPr marL="0" marR="0" lvl="0" indent="0" algn="ctr" rtl="0">
              <a:spcBef>
                <a:spcPts val="0"/>
              </a:spcBef>
              <a:spcAft>
                <a:spcPts val="0"/>
              </a:spcAft>
              <a:buNone/>
            </a:pPr>
            <a:endParaRPr sz="32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endParaRPr sz="32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endParaRPr sz="32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endParaRPr sz="40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endParaRPr sz="4000" b="1" i="0" u="none" strike="noStrike" cap="none" dirty="0">
              <a:solidFill>
                <a:schemeClr val="dk1"/>
              </a:solidFill>
              <a:latin typeface="Candara"/>
              <a:ea typeface="Candara"/>
              <a:cs typeface="Candara"/>
              <a:sym typeface="Candar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FA509CD-3AA6-EB02-EC1C-A5897AB6D84A}"/>
              </a:ext>
            </a:extLst>
          </p:cNvPr>
          <p:cNvSpPr>
            <a:spLocks noGrp="1"/>
          </p:cNvSpPr>
          <p:nvPr>
            <p:ph type="title"/>
          </p:nvPr>
        </p:nvSpPr>
        <p:spPr>
          <a:xfrm>
            <a:off x="448236" y="0"/>
            <a:ext cx="6028764" cy="838200"/>
          </a:xfrm>
        </p:spPr>
        <p:txBody>
          <a:bodyPr/>
          <a:lstStyle/>
          <a:p>
            <a:pPr algn="l"/>
            <a:r>
              <a:rPr lang="en-IN" sz="2800" b="1" i="0" dirty="0">
                <a:solidFill>
                  <a:schemeClr val="tx1"/>
                </a:solidFill>
                <a:effectLst/>
                <a:latin typeface="urw-din"/>
              </a:rPr>
              <a:t>Characteristic of CISC</a:t>
            </a:r>
            <a:endParaRPr lang="en-IN" sz="2800" dirty="0"/>
          </a:p>
        </p:txBody>
      </p:sp>
      <p:sp>
        <p:nvSpPr>
          <p:cNvPr id="4" name="Slide Number Placeholder 3">
            <a:extLst>
              <a:ext uri="{FF2B5EF4-FFF2-40B4-BE49-F238E27FC236}">
                <a16:creationId xmlns="" xmlns:a16="http://schemas.microsoft.com/office/drawing/2014/main" id="{18EBEAE8-594E-9A4C-2B79-824CF73652F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9</a:t>
            </a:fld>
            <a:endParaRPr lang="en-US"/>
          </a:p>
        </p:txBody>
      </p:sp>
      <p:sp>
        <p:nvSpPr>
          <p:cNvPr id="7" name="TextBox 6">
            <a:extLst>
              <a:ext uri="{FF2B5EF4-FFF2-40B4-BE49-F238E27FC236}">
                <a16:creationId xmlns="" xmlns:a16="http://schemas.microsoft.com/office/drawing/2014/main" id="{93BAC19C-91C0-8D9A-12FC-84DE15073F6E}"/>
              </a:ext>
            </a:extLst>
          </p:cNvPr>
          <p:cNvSpPr txBox="1"/>
          <p:nvPr/>
        </p:nvSpPr>
        <p:spPr>
          <a:xfrm>
            <a:off x="336933" y="888471"/>
            <a:ext cx="8517990" cy="5262979"/>
          </a:xfrm>
          <a:prstGeom prst="rect">
            <a:avLst/>
          </a:prstGeom>
          <a:noFill/>
        </p:spPr>
        <p:txBody>
          <a:bodyPr wrap="square">
            <a:spAutoFit/>
          </a:bodyPr>
          <a:lstStyle/>
          <a:p>
            <a:pPr algn="l" fontAlgn="base"/>
            <a:r>
              <a:rPr lang="en-IN" sz="2400" b="1" i="0" dirty="0">
                <a:solidFill>
                  <a:srgbClr val="FF0000"/>
                </a:solidFill>
                <a:effectLst/>
                <a:latin typeface="Times New Roman" pitchFamily="18" charset="0"/>
                <a:cs typeface="Times New Roman" pitchFamily="18" charset="0"/>
              </a:rPr>
              <a:t>Characteristic of CISC –</a:t>
            </a:r>
            <a:r>
              <a:rPr lang="en-IN" sz="2400" b="0" i="0" dirty="0">
                <a:solidFill>
                  <a:srgbClr val="FF0000"/>
                </a:solidFill>
                <a:effectLst/>
                <a:latin typeface="Times New Roman" pitchFamily="18" charset="0"/>
                <a:cs typeface="Times New Roman" pitchFamily="18" charset="0"/>
              </a:rPr>
              <a:t> </a:t>
            </a:r>
            <a:endParaRPr lang="en-IN" sz="2400" b="0" i="0" dirty="0" smtClean="0">
              <a:solidFill>
                <a:srgbClr val="FF0000"/>
              </a:solidFill>
              <a:effectLst/>
              <a:latin typeface="Times New Roman" pitchFamily="18" charset="0"/>
              <a:cs typeface="Times New Roman" pitchFamily="18" charset="0"/>
            </a:endParaRPr>
          </a:p>
          <a:p>
            <a:pPr algn="l" fontAlgn="base"/>
            <a:r>
              <a:rPr lang="en-IN" sz="2400" dirty="0" smtClean="0">
                <a:solidFill>
                  <a:schemeClr val="tx1"/>
                </a:solidFill>
                <a:latin typeface="Times New Roman" pitchFamily="18" charset="0"/>
                <a:cs typeface="Times New Roman" pitchFamily="18" charset="0"/>
              </a:rPr>
              <a:t>The major characteristics of CISC architecture are: </a:t>
            </a:r>
            <a:endParaRPr lang="en-IN" sz="2400" b="0" i="0" dirty="0" smtClean="0">
              <a:solidFill>
                <a:schemeClr val="tx1"/>
              </a:solidFill>
              <a:effectLst/>
              <a:latin typeface="Times New Roman" pitchFamily="18" charset="0"/>
              <a:cs typeface="Times New Roman" pitchFamily="18" charset="0"/>
            </a:endParaRPr>
          </a:p>
          <a:p>
            <a:pPr algn="l" fontAlgn="base"/>
            <a:endParaRPr lang="en-IN" sz="2400" b="0" i="0" dirty="0">
              <a:solidFill>
                <a:schemeClr val="tx1"/>
              </a:solidFill>
              <a:effectLst/>
              <a:latin typeface="Times New Roman" pitchFamily="18" charset="0"/>
              <a:cs typeface="Times New Roman" pitchFamily="18" charset="0"/>
            </a:endParaRPr>
          </a:p>
          <a:p>
            <a:pPr marL="457200" indent="-457200">
              <a:buFont typeface="+mj-lt"/>
              <a:buAutoNum type="arabicPeriod"/>
            </a:pPr>
            <a:r>
              <a:rPr lang="en-IN" sz="2400" b="0" i="0" dirty="0" smtClean="0">
                <a:solidFill>
                  <a:schemeClr val="tx1"/>
                </a:solidFill>
                <a:effectLst/>
                <a:latin typeface="Times New Roman" pitchFamily="18" charset="0"/>
                <a:cs typeface="Times New Roman" pitchFamily="18" charset="0"/>
              </a:rPr>
              <a:t> </a:t>
            </a:r>
            <a:r>
              <a:rPr lang="en-US" sz="2400" dirty="0" smtClean="0">
                <a:solidFill>
                  <a:schemeClr val="tx1"/>
                </a:solidFill>
                <a:latin typeface="Times New Roman" pitchFamily="18" charset="0"/>
                <a:cs typeface="Times New Roman" pitchFamily="18" charset="0"/>
              </a:rPr>
              <a:t>A large number of instructions-typically from 100 to 250 instructions.</a:t>
            </a:r>
          </a:p>
          <a:p>
            <a:pPr marL="457200" indent="-457200">
              <a:buFont typeface="+mj-lt"/>
              <a:buAutoNum type="arabicPeriod"/>
            </a:pPr>
            <a:r>
              <a:rPr lang="en-US" sz="2400" dirty="0" smtClean="0">
                <a:solidFill>
                  <a:schemeClr val="tx1"/>
                </a:solidFill>
                <a:latin typeface="Times New Roman" pitchFamily="18" charset="0"/>
                <a:cs typeface="Times New Roman" pitchFamily="18" charset="0"/>
              </a:rPr>
              <a:t>Some instructions that perform specialized tasks and are used infrequently.</a:t>
            </a:r>
          </a:p>
          <a:p>
            <a:pPr marL="457200" indent="-457200">
              <a:buFont typeface="+mj-lt"/>
              <a:buAutoNum type="arabicPeriod"/>
            </a:pPr>
            <a:r>
              <a:rPr lang="en-US" sz="2400" dirty="0" smtClean="0">
                <a:solidFill>
                  <a:schemeClr val="tx1"/>
                </a:solidFill>
                <a:latin typeface="Times New Roman" pitchFamily="18" charset="0"/>
                <a:cs typeface="Times New Roman" pitchFamily="18" charset="0"/>
              </a:rPr>
              <a:t>A large variety of addressing modes-typically from 5 to 20 different modes.</a:t>
            </a:r>
          </a:p>
          <a:p>
            <a:pPr marL="457200" indent="-457200">
              <a:buFont typeface="+mj-lt"/>
              <a:buAutoNum type="arabicPeriod"/>
            </a:pPr>
            <a:r>
              <a:rPr lang="en-US" sz="2400" dirty="0" smtClean="0">
                <a:solidFill>
                  <a:schemeClr val="tx1"/>
                </a:solidFill>
                <a:latin typeface="Times New Roman" pitchFamily="18" charset="0"/>
                <a:cs typeface="Times New Roman" pitchFamily="18" charset="0"/>
              </a:rPr>
              <a:t>Variable-length instruction formats.</a:t>
            </a:r>
          </a:p>
          <a:p>
            <a:pPr marL="457200" indent="-457200">
              <a:buFont typeface="+mj-lt"/>
              <a:buAutoNum type="arabicPeriod"/>
            </a:pPr>
            <a:r>
              <a:rPr lang="en-US" sz="2400" dirty="0" smtClean="0">
                <a:solidFill>
                  <a:schemeClr val="tx1"/>
                </a:solidFill>
                <a:latin typeface="Times New Roman" pitchFamily="18" charset="0"/>
                <a:cs typeface="Times New Roman" pitchFamily="18" charset="0"/>
              </a:rPr>
              <a:t>Instructions that manipulate operands in memory</a:t>
            </a:r>
            <a:r>
              <a:rPr lang="en-IN" sz="2400" dirty="0" smtClean="0">
                <a:solidFill>
                  <a:schemeClr val="tx1"/>
                </a:solidFill>
                <a:latin typeface="Times New Roman" pitchFamily="18" charset="0"/>
                <a:cs typeface="Times New Roman" pitchFamily="18" charset="0"/>
              </a:rPr>
              <a:t>.</a:t>
            </a:r>
          </a:p>
          <a:p>
            <a:pPr marL="457200" indent="-457200">
              <a:buFont typeface="+mj-lt"/>
              <a:buAutoNum type="arabicPeriod"/>
            </a:pPr>
            <a:r>
              <a:rPr lang="en-IN" sz="2400" dirty="0" smtClean="0">
                <a:solidFill>
                  <a:schemeClr val="tx1"/>
                </a:solidFill>
                <a:latin typeface="Times New Roman" pitchFamily="18" charset="0"/>
                <a:cs typeface="Times New Roman" pitchFamily="18" charset="0"/>
              </a:rPr>
              <a:t>Examples of CISC architectures are the Digital Equipment Corporation VAX computer and the IBM 370 computer.</a:t>
            </a:r>
            <a:r>
              <a:rPr lang="en-IN" sz="2400" dirty="0">
                <a:solidFill>
                  <a:schemeClr val="tx1"/>
                </a:solidFill>
                <a:latin typeface="Times New Roman" pitchFamily="18" charset="0"/>
                <a:cs typeface="Times New Roman" pitchFamily="18" charset="0"/>
              </a:rPr>
              <a:t> </a:t>
            </a:r>
            <a:endParaRPr lang="en-IN" sz="2400" dirty="0" smtClean="0">
              <a:solidFill>
                <a:schemeClr val="tx1"/>
              </a:solidFill>
              <a:latin typeface="Times New Roman" pitchFamily="18" charset="0"/>
              <a:cs typeface="Times New Roman" pitchFamily="18" charset="0"/>
            </a:endParaRPr>
          </a:p>
          <a:p>
            <a:pPr algn="l" fontAlgn="base">
              <a:buFont typeface="+mj-lt"/>
              <a:buAutoNum type="arabicPeriod"/>
            </a:pPr>
            <a:endParaRPr lang="en-IN" sz="2400" b="0" i="0" dirty="0">
              <a:solidFill>
                <a:schemeClr val="tx1"/>
              </a:solidFill>
              <a:effectLst/>
              <a:latin typeface="Times New Roman" pitchFamily="18" charset="0"/>
              <a:cs typeface="Times New Roman" pitchFamily="18" charset="0"/>
            </a:endParaRPr>
          </a:p>
        </p:txBody>
      </p:sp>
    </p:spTree>
    <p:extLst>
      <p:ext uri="{BB962C8B-B14F-4D97-AF65-F5344CB8AC3E}">
        <p14:creationId xmlns="" xmlns:p14="http://schemas.microsoft.com/office/powerpoint/2010/main" val="3985925845"/>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269</TotalTime>
  <Words>251</Words>
  <Application>Microsoft Office PowerPoint</Application>
  <PresentationFormat>On-screen Show (4:3)</PresentationFormat>
  <Paragraphs>124</Paragraphs>
  <Slides>13</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Candara</vt:lpstr>
      <vt:lpstr>Times New Roman</vt:lpstr>
      <vt:lpstr>erdana</vt:lpstr>
      <vt:lpstr>urw-din</vt:lpstr>
      <vt:lpstr>Office Theme</vt:lpstr>
      <vt:lpstr>Slide 1</vt:lpstr>
      <vt:lpstr>Slide 2</vt:lpstr>
      <vt:lpstr>RISC and CISC</vt:lpstr>
      <vt:lpstr>RISC and CISC (Cont.)</vt:lpstr>
      <vt:lpstr>RISC and CISC (Cont.)</vt:lpstr>
      <vt:lpstr>Slide 6</vt:lpstr>
      <vt:lpstr>Characteristic of RISC  </vt:lpstr>
      <vt:lpstr>Slide 8</vt:lpstr>
      <vt:lpstr>Characteristic of CISC</vt:lpstr>
      <vt:lpstr>Continue..</vt:lpstr>
      <vt:lpstr>Slide 11</vt:lpstr>
      <vt:lpstr>Differences  RISC and CISC</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ABC</dc:creator>
  <cp:lastModifiedBy>MY</cp:lastModifiedBy>
  <cp:revision>36</cp:revision>
  <dcterms:created xsi:type="dcterms:W3CDTF">2010-04-09T07:36:15Z</dcterms:created>
  <dcterms:modified xsi:type="dcterms:W3CDTF">2024-02-29T10:35:12Z</dcterms:modified>
</cp:coreProperties>
</file>