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30"/>
  </p:notesMasterIdLst>
  <p:handoutMasterIdLst>
    <p:handoutMasterId r:id="rId31"/>
  </p:handoutMasterIdLst>
  <p:sldIdLst>
    <p:sldId id="256" r:id="rId2"/>
    <p:sldId id="257" r:id="rId3"/>
    <p:sldId id="258" r:id="rId4"/>
    <p:sldId id="285" r:id="rId5"/>
    <p:sldId id="259" r:id="rId6"/>
    <p:sldId id="284" r:id="rId7"/>
    <p:sldId id="286" r:id="rId8"/>
    <p:sldId id="261" r:id="rId9"/>
    <p:sldId id="262" r:id="rId10"/>
    <p:sldId id="264" r:id="rId11"/>
    <p:sldId id="263" r:id="rId12"/>
    <p:sldId id="266" r:id="rId13"/>
    <p:sldId id="267" r:id="rId14"/>
    <p:sldId id="268" r:id="rId15"/>
    <p:sldId id="287"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9309100" cy="69532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9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3" d="100"/>
          <a:sy n="63" d="100"/>
        </p:scale>
        <p:origin x="1308" y="48"/>
      </p:cViewPr>
      <p:guideLst>
        <p:guide orient="horz" pos="219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475705" cy="265335"/>
          </a:xfrm>
          <a:prstGeom prst="rect">
            <a:avLst/>
          </a:prstGeom>
        </p:spPr>
        <p:txBody>
          <a:bodyPr vert="horz" lIns="91440" tIns="45720" rIns="91440" bIns="45720" rtlCol="0"/>
          <a:lstStyle>
            <a:lvl1pPr algn="l">
              <a:defRPr sz="695"/>
            </a:lvl1pPr>
          </a:lstStyle>
          <a:p>
            <a:endParaRPr lang="en-US"/>
          </a:p>
        </p:txBody>
      </p:sp>
      <p:sp>
        <p:nvSpPr>
          <p:cNvPr id="3" name="Date Placeholder 2"/>
          <p:cNvSpPr>
            <a:spLocks noGrp="1"/>
          </p:cNvSpPr>
          <p:nvPr>
            <p:ph type="dt" sz="quarter" idx="1"/>
          </p:nvPr>
        </p:nvSpPr>
        <p:spPr>
          <a:xfrm>
            <a:off x="7157613" y="0"/>
            <a:ext cx="5475705" cy="265335"/>
          </a:xfrm>
          <a:prstGeom prst="rect">
            <a:avLst/>
          </a:prstGeom>
        </p:spPr>
        <p:txBody>
          <a:bodyPr vert="horz" lIns="91440" tIns="45720" rIns="91440" bIns="45720" rtlCol="0"/>
          <a:lstStyle>
            <a:lvl1pPr algn="r">
              <a:defRPr sz="695"/>
            </a:lvl1pPr>
          </a:lstStyle>
          <a:p>
            <a:fld id="{696C064A-D61B-4B21-B757-51A9B82445B8}" type="datetimeFigureOut">
              <a:rPr lang="en-US" smtClean="0"/>
              <a:t>19-Mar-24</a:t>
            </a:fld>
            <a:endParaRPr lang="en-US"/>
          </a:p>
        </p:txBody>
      </p:sp>
      <p:sp>
        <p:nvSpPr>
          <p:cNvPr id="4" name="Footer Placeholder 3"/>
          <p:cNvSpPr>
            <a:spLocks noGrp="1"/>
          </p:cNvSpPr>
          <p:nvPr>
            <p:ph type="ftr" sz="quarter" idx="2"/>
          </p:nvPr>
        </p:nvSpPr>
        <p:spPr>
          <a:xfrm>
            <a:off x="0" y="5022998"/>
            <a:ext cx="5475705" cy="265334"/>
          </a:xfrm>
          <a:prstGeom prst="rect">
            <a:avLst/>
          </a:prstGeom>
        </p:spPr>
        <p:txBody>
          <a:bodyPr vert="horz" lIns="91440" tIns="45720" rIns="91440" bIns="45720" rtlCol="0" anchor="b"/>
          <a:lstStyle>
            <a:lvl1pPr algn="l">
              <a:defRPr sz="695"/>
            </a:lvl1pPr>
          </a:lstStyle>
          <a:p>
            <a:endParaRPr lang="en-US"/>
          </a:p>
        </p:txBody>
      </p:sp>
      <p:sp>
        <p:nvSpPr>
          <p:cNvPr id="5" name="Slide Number Placeholder 4"/>
          <p:cNvSpPr>
            <a:spLocks noGrp="1"/>
          </p:cNvSpPr>
          <p:nvPr>
            <p:ph type="sldNum" sz="quarter" idx="3"/>
          </p:nvPr>
        </p:nvSpPr>
        <p:spPr>
          <a:xfrm>
            <a:off x="7157613" y="5022998"/>
            <a:ext cx="5475705" cy="265334"/>
          </a:xfrm>
          <a:prstGeom prst="rect">
            <a:avLst/>
          </a:prstGeom>
        </p:spPr>
        <p:txBody>
          <a:bodyPr vert="horz" lIns="91440" tIns="45720" rIns="91440" bIns="45720" rtlCol="0" anchor="b"/>
          <a:lstStyle>
            <a:lvl1pPr algn="r">
              <a:defRPr sz="695"/>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4033943" cy="347742"/>
          </a:xfrm>
          <a:prstGeom prst="rect">
            <a:avLst/>
          </a:prstGeom>
          <a:noFill/>
          <a:ln>
            <a:noFill/>
          </a:ln>
        </p:spPr>
        <p:txBody>
          <a:bodyPr spcFirstLastPara="1" wrap="square" lIns="92925" tIns="46450" rIns="92925" bIns="4645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5273004" y="0"/>
            <a:ext cx="4033943" cy="347742"/>
          </a:xfrm>
          <a:prstGeom prst="rect">
            <a:avLst/>
          </a:prstGeom>
          <a:noFill/>
          <a:ln>
            <a:noFill/>
          </a:ln>
        </p:spPr>
        <p:txBody>
          <a:bodyPr spcFirstLastPara="1" wrap="square" lIns="92925" tIns="46450" rIns="92925" bIns="4645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30911" y="3303549"/>
            <a:ext cx="7447279" cy="3129677"/>
          </a:xfrm>
          <a:prstGeom prst="rect">
            <a:avLst/>
          </a:prstGeom>
          <a:noFill/>
          <a:ln>
            <a:noFill/>
          </a:ln>
        </p:spPr>
        <p:txBody>
          <a:bodyPr spcFirstLastPara="1" wrap="square" lIns="92925" tIns="46450" rIns="92925" bIns="46450" anchor="t" anchorCtr="0">
            <a:norm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1" y="6605889"/>
            <a:ext cx="4033943" cy="347742"/>
          </a:xfrm>
          <a:prstGeom prst="rect">
            <a:avLst/>
          </a:prstGeom>
          <a:noFill/>
          <a:ln>
            <a:noFill/>
          </a:ln>
        </p:spPr>
        <p:txBody>
          <a:bodyPr spcFirstLastPara="1" wrap="square" lIns="92925" tIns="46450" rIns="92925" bIns="4645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5273004" y="6605889"/>
            <a:ext cx="4033943" cy="347742"/>
          </a:xfrm>
          <a:prstGeom prst="rect">
            <a:avLst/>
          </a:prstGeom>
          <a:noFill/>
          <a:ln>
            <a:noFill/>
          </a:ln>
        </p:spPr>
        <p:txBody>
          <a:bodyPr spcFirstLastPara="1" wrap="square" lIns="92925" tIns="46450" rIns="92925" bIns="4645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2058602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930911" y="3303549"/>
            <a:ext cx="7447279" cy="3129677"/>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8" name="Google Shape;58;p1: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3878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9: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9:notes"/>
          <p:cNvSpPr txBox="1">
            <a:spLocks noGrp="1"/>
          </p:cNvSpPr>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6" name="Google Shape;126;p9:notes"/>
          <p:cNvSpPr txBox="1">
            <a:spLocks noGrp="1"/>
          </p:cNvSpPr>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10</a:t>
            </a:fld>
            <a:endParaRPr lang="en-US"/>
          </a:p>
        </p:txBody>
      </p:sp>
    </p:spTree>
    <p:extLst>
      <p:ext uri="{BB962C8B-B14F-4D97-AF65-F5344CB8AC3E}">
        <p14:creationId xmlns:p14="http://schemas.microsoft.com/office/powerpoint/2010/main" val="2304040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8: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8:notes"/>
          <p:cNvSpPr txBox="1">
            <a:spLocks noGrp="1"/>
          </p:cNvSpPr>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7" name="Google Shape;117;p8:notes"/>
          <p:cNvSpPr txBox="1">
            <a:spLocks noGrp="1"/>
          </p:cNvSpPr>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11</a:t>
            </a:fld>
            <a:endParaRPr lang="en-US"/>
          </a:p>
        </p:txBody>
      </p:sp>
    </p:spTree>
    <p:extLst>
      <p:ext uri="{BB962C8B-B14F-4D97-AF65-F5344CB8AC3E}">
        <p14:creationId xmlns:p14="http://schemas.microsoft.com/office/powerpoint/2010/main" val="796070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11:notes"/>
          <p:cNvSpPr txBox="1">
            <a:spLocks noGrp="1"/>
          </p:cNvSpPr>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2" name="Google Shape;142;p11:notes"/>
          <p:cNvSpPr txBox="1">
            <a:spLocks noGrp="1"/>
          </p:cNvSpPr>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lang="en-US"/>
          </a:p>
        </p:txBody>
      </p:sp>
    </p:spTree>
    <p:extLst>
      <p:ext uri="{BB962C8B-B14F-4D97-AF65-F5344CB8AC3E}">
        <p14:creationId xmlns:p14="http://schemas.microsoft.com/office/powerpoint/2010/main" val="126390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12:notes"/>
          <p:cNvSpPr txBox="1">
            <a:spLocks noGrp="1"/>
          </p:cNvSpPr>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0" name="Google Shape;150;p12:notes"/>
          <p:cNvSpPr txBox="1">
            <a:spLocks noGrp="1"/>
          </p:cNvSpPr>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lang="en-US"/>
          </a:p>
        </p:txBody>
      </p:sp>
    </p:spTree>
    <p:extLst>
      <p:ext uri="{BB962C8B-B14F-4D97-AF65-F5344CB8AC3E}">
        <p14:creationId xmlns:p14="http://schemas.microsoft.com/office/powerpoint/2010/main" val="3286618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3:notes"/>
          <p:cNvSpPr txBox="1">
            <a:spLocks noGrp="1"/>
          </p:cNvSpPr>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1" name="Google Shape;161;p13:notes"/>
          <p:cNvSpPr txBox="1">
            <a:spLocks noGrp="1"/>
          </p:cNvSpPr>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14</a:t>
            </a:fld>
            <a:endParaRPr lang="en-US"/>
          </a:p>
        </p:txBody>
      </p:sp>
    </p:spTree>
    <p:extLst>
      <p:ext uri="{BB962C8B-B14F-4D97-AF65-F5344CB8AC3E}">
        <p14:creationId xmlns:p14="http://schemas.microsoft.com/office/powerpoint/2010/main" val="2555678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15:notes"/>
          <p:cNvSpPr txBox="1">
            <a:spLocks noGrp="1"/>
          </p:cNvSpPr>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3" name="Google Shape;183;p15:notes"/>
          <p:cNvSpPr txBox="1">
            <a:spLocks noGrp="1"/>
          </p:cNvSpPr>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lang="en-US"/>
          </a:p>
        </p:txBody>
      </p:sp>
    </p:spTree>
    <p:extLst>
      <p:ext uri="{BB962C8B-B14F-4D97-AF65-F5344CB8AC3E}">
        <p14:creationId xmlns:p14="http://schemas.microsoft.com/office/powerpoint/2010/main" val="3206674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6: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16:notes"/>
          <p:cNvSpPr txBox="1">
            <a:spLocks noGrp="1"/>
          </p:cNvSpPr>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3" name="Google Shape;193;p16:notes"/>
          <p:cNvSpPr txBox="1">
            <a:spLocks noGrp="1"/>
          </p:cNvSpPr>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lang="en-US"/>
          </a:p>
        </p:txBody>
      </p:sp>
    </p:spTree>
    <p:extLst>
      <p:ext uri="{BB962C8B-B14F-4D97-AF65-F5344CB8AC3E}">
        <p14:creationId xmlns:p14="http://schemas.microsoft.com/office/powerpoint/2010/main" val="1133286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8: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18:notes"/>
          <p:cNvSpPr txBox="1">
            <a:spLocks noGrp="1"/>
          </p:cNvSpPr>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2" name="Google Shape;212;p18:notes"/>
          <p:cNvSpPr txBox="1">
            <a:spLocks noGrp="1"/>
          </p:cNvSpPr>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18</a:t>
            </a:fld>
            <a:endParaRPr lang="en-US"/>
          </a:p>
        </p:txBody>
      </p:sp>
    </p:spTree>
    <p:extLst>
      <p:ext uri="{BB962C8B-B14F-4D97-AF65-F5344CB8AC3E}">
        <p14:creationId xmlns:p14="http://schemas.microsoft.com/office/powerpoint/2010/main" val="3836249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9:notes"/>
          <p:cNvSpPr txBox="1">
            <a:spLocks noGrp="1"/>
          </p:cNvSpPr>
          <p:nvPr>
            <p:ph type="body" idx="1"/>
          </p:nvPr>
        </p:nvSpPr>
        <p:spPr>
          <a:xfrm>
            <a:off x="930911" y="3303549"/>
            <a:ext cx="7447279" cy="3129677"/>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219" name="Google Shape;219;p19: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6607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txBox="1">
            <a:spLocks noGrp="1"/>
          </p:cNvSpPr>
          <p:nvPr>
            <p:ph type="body" idx="1"/>
          </p:nvPr>
        </p:nvSpPr>
        <p:spPr>
          <a:xfrm>
            <a:off x="930911" y="3303549"/>
            <a:ext cx="7447279" cy="3129677"/>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226" name="Google Shape;226;p20: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9574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2:notes"/>
          <p:cNvSpPr txBox="1">
            <a:spLocks noGrp="1"/>
          </p:cNvSpPr>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6" name="Google Shape;66;p2:notes"/>
          <p:cNvSpPr txBox="1">
            <a:spLocks noGrp="1"/>
          </p:cNvSpPr>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2</a:t>
            </a:fld>
            <a:endParaRPr lang="en-US"/>
          </a:p>
        </p:txBody>
      </p:sp>
    </p:spTree>
    <p:extLst>
      <p:ext uri="{BB962C8B-B14F-4D97-AF65-F5344CB8AC3E}">
        <p14:creationId xmlns:p14="http://schemas.microsoft.com/office/powerpoint/2010/main" val="3601394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1:notes"/>
          <p:cNvSpPr txBox="1">
            <a:spLocks noGrp="1"/>
          </p:cNvSpPr>
          <p:nvPr>
            <p:ph type="body" idx="1"/>
          </p:nvPr>
        </p:nvSpPr>
        <p:spPr>
          <a:xfrm>
            <a:off x="930911" y="3303549"/>
            <a:ext cx="7447279" cy="3129677"/>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233" name="Google Shape;233;p21: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2432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2:notes"/>
          <p:cNvSpPr txBox="1">
            <a:spLocks noGrp="1"/>
          </p:cNvSpPr>
          <p:nvPr>
            <p:ph type="body" idx="1"/>
          </p:nvPr>
        </p:nvSpPr>
        <p:spPr>
          <a:xfrm>
            <a:off x="930911" y="3303549"/>
            <a:ext cx="7447279" cy="3129677"/>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240" name="Google Shape;240;p22: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2561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3:notes"/>
          <p:cNvSpPr txBox="1">
            <a:spLocks noGrp="1"/>
          </p:cNvSpPr>
          <p:nvPr>
            <p:ph type="body" idx="1"/>
          </p:nvPr>
        </p:nvSpPr>
        <p:spPr>
          <a:xfrm>
            <a:off x="930911" y="3303549"/>
            <a:ext cx="7447279" cy="3129677"/>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247" name="Google Shape;247;p23: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14633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4:notes"/>
          <p:cNvSpPr txBox="1">
            <a:spLocks noGrp="1"/>
          </p:cNvSpPr>
          <p:nvPr>
            <p:ph type="body" idx="1"/>
          </p:nvPr>
        </p:nvSpPr>
        <p:spPr>
          <a:xfrm>
            <a:off x="930911" y="3303549"/>
            <a:ext cx="7447279" cy="3129677"/>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254" name="Google Shape;254;p24: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59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5:notes"/>
          <p:cNvSpPr txBox="1">
            <a:spLocks noGrp="1"/>
          </p:cNvSpPr>
          <p:nvPr>
            <p:ph type="body" idx="1"/>
          </p:nvPr>
        </p:nvSpPr>
        <p:spPr>
          <a:xfrm>
            <a:off x="930911" y="3303549"/>
            <a:ext cx="7447279" cy="3129677"/>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262" name="Google Shape;262;p25: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62275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6:notes"/>
          <p:cNvSpPr txBox="1">
            <a:spLocks noGrp="1"/>
          </p:cNvSpPr>
          <p:nvPr>
            <p:ph type="body" idx="1"/>
          </p:nvPr>
        </p:nvSpPr>
        <p:spPr>
          <a:xfrm>
            <a:off x="930911" y="3303549"/>
            <a:ext cx="7447279" cy="3129677"/>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269" name="Google Shape;269;p26: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6054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7:notes"/>
          <p:cNvSpPr txBox="1">
            <a:spLocks noGrp="1"/>
          </p:cNvSpPr>
          <p:nvPr>
            <p:ph type="body" idx="1"/>
          </p:nvPr>
        </p:nvSpPr>
        <p:spPr>
          <a:xfrm>
            <a:off x="930911" y="3303549"/>
            <a:ext cx="7447279" cy="3129677"/>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277" name="Google Shape;277;p27: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0048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8:notes"/>
          <p:cNvSpPr txBox="1">
            <a:spLocks noGrp="1"/>
          </p:cNvSpPr>
          <p:nvPr>
            <p:ph type="body" idx="1"/>
          </p:nvPr>
        </p:nvSpPr>
        <p:spPr>
          <a:xfrm>
            <a:off x="930911" y="3303549"/>
            <a:ext cx="7447279" cy="3129677"/>
          </a:xfrm>
          <a:prstGeom prst="rect">
            <a:avLst/>
          </a:prstGeom>
        </p:spPr>
        <p:txBody>
          <a:bodyPr spcFirstLastPara="1" wrap="square" lIns="92925" tIns="46450" rIns="92925" bIns="46450" anchor="t" anchorCtr="0">
            <a:noAutofit/>
          </a:bodyPr>
          <a:lstStyle/>
          <a:p>
            <a:pPr marL="0" lvl="0" indent="0" algn="l" rtl="0">
              <a:spcBef>
                <a:spcPts val="360"/>
              </a:spcBef>
              <a:spcAft>
                <a:spcPts val="0"/>
              </a:spcAft>
              <a:buNone/>
            </a:pPr>
            <a:endParaRPr/>
          </a:p>
        </p:txBody>
      </p:sp>
      <p:sp>
        <p:nvSpPr>
          <p:cNvPr id="284" name="Google Shape;284;p28: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2773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4" name="Google Shape;74;p3:notes"/>
          <p:cNvSpPr txBox="1">
            <a:spLocks noGrp="1"/>
          </p:cNvSpPr>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lang="en-US"/>
          </a:p>
        </p:txBody>
      </p:sp>
    </p:spTree>
    <p:extLst>
      <p:ext uri="{BB962C8B-B14F-4D97-AF65-F5344CB8AC3E}">
        <p14:creationId xmlns:p14="http://schemas.microsoft.com/office/powerpoint/2010/main" val="3794168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4:notes"/>
          <p:cNvSpPr txBox="1">
            <a:spLocks noGrp="1"/>
          </p:cNvSpPr>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2" name="Google Shape;82;p4:notes"/>
          <p:cNvSpPr txBox="1">
            <a:spLocks noGrp="1"/>
          </p:cNvSpPr>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lang="en-US"/>
          </a:p>
        </p:txBody>
      </p:sp>
    </p:spTree>
    <p:extLst>
      <p:ext uri="{BB962C8B-B14F-4D97-AF65-F5344CB8AC3E}">
        <p14:creationId xmlns:p14="http://schemas.microsoft.com/office/powerpoint/2010/main" val="2117236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4:notes"/>
          <p:cNvSpPr txBox="1">
            <a:spLocks noGrp="1"/>
          </p:cNvSpPr>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2" name="Google Shape;82;p4:notes"/>
          <p:cNvSpPr txBox="1">
            <a:spLocks noGrp="1"/>
          </p:cNvSpPr>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lang="en-US"/>
          </a:p>
        </p:txBody>
      </p:sp>
    </p:spTree>
    <p:extLst>
      <p:ext uri="{BB962C8B-B14F-4D97-AF65-F5344CB8AC3E}">
        <p14:creationId xmlns:p14="http://schemas.microsoft.com/office/powerpoint/2010/main" val="3776223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4:notes"/>
          <p:cNvSpPr txBox="1">
            <a:spLocks noGrp="1"/>
          </p:cNvSpPr>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2" name="Google Shape;82;p4:notes"/>
          <p:cNvSpPr txBox="1">
            <a:spLocks noGrp="1"/>
          </p:cNvSpPr>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lang="en-US"/>
          </a:p>
        </p:txBody>
      </p:sp>
    </p:spTree>
    <p:extLst>
      <p:ext uri="{BB962C8B-B14F-4D97-AF65-F5344CB8AC3E}">
        <p14:creationId xmlns:p14="http://schemas.microsoft.com/office/powerpoint/2010/main" val="3214240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4:notes"/>
          <p:cNvSpPr txBox="1">
            <a:spLocks noGrp="1"/>
          </p:cNvSpPr>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2" name="Google Shape;82;p4:notes"/>
          <p:cNvSpPr txBox="1">
            <a:spLocks noGrp="1"/>
          </p:cNvSpPr>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lang="en-US"/>
          </a:p>
        </p:txBody>
      </p:sp>
    </p:spTree>
    <p:extLst>
      <p:ext uri="{BB962C8B-B14F-4D97-AF65-F5344CB8AC3E}">
        <p14:creationId xmlns:p14="http://schemas.microsoft.com/office/powerpoint/2010/main" val="1244524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6:notes"/>
          <p:cNvSpPr txBox="1">
            <a:spLocks noGrp="1"/>
          </p:cNvSpPr>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9" name="Google Shape;99;p6:notes"/>
          <p:cNvSpPr txBox="1">
            <a:spLocks noGrp="1"/>
          </p:cNvSpPr>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lang="en-US"/>
          </a:p>
        </p:txBody>
      </p:sp>
    </p:spTree>
    <p:extLst>
      <p:ext uri="{BB962C8B-B14F-4D97-AF65-F5344CB8AC3E}">
        <p14:creationId xmlns:p14="http://schemas.microsoft.com/office/powerpoint/2010/main" val="473399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a:spLocks noGrp="1" noRot="1" noChangeAspect="1"/>
          </p:cNvSpPr>
          <p:nvPr>
            <p:ph type="sldImg" idx="2"/>
          </p:nvPr>
        </p:nvSpPr>
        <p:spPr>
          <a:xfrm>
            <a:off x="2917825" y="522288"/>
            <a:ext cx="3476625" cy="26066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7:notes"/>
          <p:cNvSpPr txBox="1">
            <a:spLocks noGrp="1"/>
          </p:cNvSpPr>
          <p:nvPr>
            <p:ph type="body" idx="1"/>
          </p:nvPr>
        </p:nvSpPr>
        <p:spPr>
          <a:xfrm>
            <a:off x="930911" y="3303549"/>
            <a:ext cx="7447200" cy="3129600"/>
          </a:xfrm>
          <a:prstGeom prst="rect">
            <a:avLst/>
          </a:prstGeom>
          <a:noFill/>
          <a:ln>
            <a:noFill/>
          </a:ln>
        </p:spPr>
        <p:txBody>
          <a:bodyPr spcFirstLastPara="1" wrap="square" lIns="92925" tIns="46450" rIns="92925" bIns="4645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7" name="Google Shape;107;p7:notes"/>
          <p:cNvSpPr txBox="1">
            <a:spLocks noGrp="1"/>
          </p:cNvSpPr>
          <p:nvPr>
            <p:ph type="sldNum" idx="12"/>
          </p:nvPr>
        </p:nvSpPr>
        <p:spPr>
          <a:xfrm>
            <a:off x="5273004" y="6605889"/>
            <a:ext cx="4033800" cy="347700"/>
          </a:xfrm>
          <a:prstGeom prst="rect">
            <a:avLst/>
          </a:prstGeom>
          <a:noFill/>
          <a:ln>
            <a:noFill/>
          </a:ln>
        </p:spPr>
        <p:txBody>
          <a:bodyPr spcFirstLastPara="1" wrap="square" lIns="92925" tIns="46450" rIns="92925" bIns="4645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lang="en-US"/>
          </a:p>
        </p:txBody>
      </p:sp>
    </p:spTree>
    <p:extLst>
      <p:ext uri="{BB962C8B-B14F-4D97-AF65-F5344CB8AC3E}">
        <p14:creationId xmlns:p14="http://schemas.microsoft.com/office/powerpoint/2010/main" val="2018300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grpSp>
        <p:nvGrpSpPr>
          <p:cNvPr id="19" name="Google Shape;19;p30"/>
          <p:cNvGrpSpPr/>
          <p:nvPr/>
        </p:nvGrpSpPr>
        <p:grpSpPr>
          <a:xfrm>
            <a:off x="6146800" y="0"/>
            <a:ext cx="2997200" cy="876300"/>
            <a:chOff x="6096000" y="3924300"/>
            <a:chExt cx="2997200" cy="876300"/>
          </a:xfrm>
        </p:grpSpPr>
        <p:sp>
          <p:nvSpPr>
            <p:cNvPr id="20" name="Google Shape;20;p30"/>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1" name="Google Shape;21;p30"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22" name="Google Shape;22;p30"/>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23" name="Google Shape;23;p30" descr="University_logo.jpg"/>
            <p:cNvPicPr preferRelativeResize="0"/>
            <p:nvPr/>
          </p:nvPicPr>
          <p:blipFill rotWithShape="1">
            <a:blip r:embed="rId3"/>
            <a:srcRect/>
            <a:stretch>
              <a:fillRect/>
            </a:stretch>
          </p:blipFill>
          <p:spPr>
            <a:xfrm>
              <a:off x="6572250" y="4257209"/>
              <a:ext cx="1876609" cy="457666"/>
            </a:xfrm>
            <a:prstGeom prst="rect">
              <a:avLst/>
            </a:prstGeom>
            <a:noFill/>
            <a:ln>
              <a:noFill/>
            </a:ln>
          </p:spPr>
        </p:pic>
      </p:grpSp>
      <p:pic>
        <p:nvPicPr>
          <p:cNvPr id="24" name="Google Shape;24;p30"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grpSp>
        <p:nvGrpSpPr>
          <p:cNvPr id="25" name="Google Shape;25;p30"/>
          <p:cNvGrpSpPr/>
          <p:nvPr/>
        </p:nvGrpSpPr>
        <p:grpSpPr>
          <a:xfrm>
            <a:off x="6146800" y="0"/>
            <a:ext cx="2997200" cy="876300"/>
            <a:chOff x="6096000" y="3924300"/>
            <a:chExt cx="2997200" cy="876300"/>
          </a:xfrm>
        </p:grpSpPr>
        <p:sp>
          <p:nvSpPr>
            <p:cNvPr id="26" name="Google Shape;26;p30"/>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7" name="Google Shape;27;p30"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28" name="Google Shape;28;p30"/>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29" name="Google Shape;29;p30" descr="logo.jpg"/>
          <p:cNvPicPr preferRelativeResize="0"/>
          <p:nvPr/>
        </p:nvPicPr>
        <p:blipFill rotWithShape="1">
          <a:blip r:embed="rId4"/>
          <a:srcRect/>
          <a:stretch>
            <a:fillRect/>
          </a:stretch>
        </p:blipFill>
        <p:spPr>
          <a:xfrm>
            <a:off x="6553200" y="228600"/>
            <a:ext cx="1920875" cy="609600"/>
          </a:xfrm>
          <a:prstGeom prst="rect">
            <a:avLst/>
          </a:prstGeom>
          <a:noFill/>
          <a:ln>
            <a:noFill/>
          </a:ln>
        </p:spPr>
      </p:pic>
      <p:sp>
        <p:nvSpPr>
          <p:cNvPr id="30" name="Google Shape;30;p30"/>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30"/>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chemeClr val="dk1"/>
              </a:buClr>
              <a:buSzPts val="3200"/>
              <a:buNone/>
              <a:defRPr>
                <a:solidFill>
                  <a:schemeClr val="dk1"/>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32" name="Google Shape;32;p30"/>
          <p:cNvSpPr txBox="1">
            <a:spLocks noGrp="1"/>
          </p:cNvSpPr>
          <p:nvPr>
            <p:ph type="dt" idx="10"/>
          </p:nvPr>
        </p:nvSpPr>
        <p:spPr>
          <a:xfrm>
            <a:off x="228600" y="6324601"/>
            <a:ext cx="2133600" cy="38099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0"/>
          <p:cNvSpPr txBox="1">
            <a:spLocks noGrp="1"/>
          </p:cNvSpPr>
          <p:nvPr>
            <p:ph type="ftr" idx="11"/>
          </p:nvPr>
        </p:nvSpPr>
        <p:spPr>
          <a:xfrm>
            <a:off x="2971800" y="6248400"/>
            <a:ext cx="3048000" cy="457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0"/>
          <p:cNvSpPr txBox="1">
            <a:spLocks noGrp="1"/>
          </p:cNvSpPr>
          <p:nvPr>
            <p:ph type="sldNum" idx="12"/>
          </p:nvPr>
        </p:nvSpPr>
        <p:spPr>
          <a:xfrm>
            <a:off x="6705600" y="6356350"/>
            <a:ext cx="2209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grpSp>
        <p:nvGrpSpPr>
          <p:cNvPr id="36" name="Google Shape;36;p31"/>
          <p:cNvGrpSpPr/>
          <p:nvPr/>
        </p:nvGrpSpPr>
        <p:grpSpPr>
          <a:xfrm>
            <a:off x="6146800" y="0"/>
            <a:ext cx="2997200" cy="876300"/>
            <a:chOff x="6096000" y="3924300"/>
            <a:chExt cx="2997200" cy="876300"/>
          </a:xfrm>
        </p:grpSpPr>
        <p:sp>
          <p:nvSpPr>
            <p:cNvPr id="37" name="Google Shape;37;p3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8" name="Google Shape;38;p31"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39" name="Google Shape;39;p3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40" name="Google Shape;40;p31" descr="University_logo.jpg"/>
            <p:cNvPicPr preferRelativeResize="0"/>
            <p:nvPr/>
          </p:nvPicPr>
          <p:blipFill rotWithShape="1">
            <a:blip r:embed="rId3"/>
            <a:srcRect/>
            <a:stretch>
              <a:fillRect/>
            </a:stretch>
          </p:blipFill>
          <p:spPr>
            <a:xfrm>
              <a:off x="6572250" y="4257209"/>
              <a:ext cx="1876609" cy="457666"/>
            </a:xfrm>
            <a:prstGeom prst="rect">
              <a:avLst/>
            </a:prstGeom>
            <a:noFill/>
            <a:ln>
              <a:noFill/>
            </a:ln>
          </p:spPr>
        </p:pic>
      </p:grpSp>
      <p:pic>
        <p:nvPicPr>
          <p:cNvPr id="41" name="Google Shape;41;p31"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grpSp>
        <p:nvGrpSpPr>
          <p:cNvPr id="42" name="Google Shape;42;p31"/>
          <p:cNvGrpSpPr/>
          <p:nvPr/>
        </p:nvGrpSpPr>
        <p:grpSpPr>
          <a:xfrm>
            <a:off x="6146800" y="0"/>
            <a:ext cx="2997200" cy="876300"/>
            <a:chOff x="6096000" y="3924300"/>
            <a:chExt cx="2997200" cy="876300"/>
          </a:xfrm>
        </p:grpSpPr>
        <p:sp>
          <p:nvSpPr>
            <p:cNvPr id="43" name="Google Shape;43;p3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4" name="Google Shape;44;p31"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45" name="Google Shape;45;p3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46" name="Google Shape;46;p31" descr="logo.jpg"/>
          <p:cNvPicPr preferRelativeResize="0"/>
          <p:nvPr/>
        </p:nvPicPr>
        <p:blipFill rotWithShape="1">
          <a:blip r:embed="rId4"/>
          <a:srcRect/>
          <a:stretch>
            <a:fillRect/>
          </a:stretch>
        </p:blipFill>
        <p:spPr>
          <a:xfrm>
            <a:off x="6553200" y="228600"/>
            <a:ext cx="1920875" cy="609600"/>
          </a:xfrm>
          <a:prstGeom prst="rect">
            <a:avLst/>
          </a:prstGeom>
          <a:noFill/>
          <a:ln>
            <a:noFill/>
          </a:ln>
        </p:spPr>
      </p:pic>
      <p:sp>
        <p:nvSpPr>
          <p:cNvPr id="47" name="Google Shape;47;p3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b="1">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8" name="Google Shape;48;p3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9" name="Google Shape;49;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1" name="Google Shape;11;p29"/>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3" name="Google Shape;13;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4" name="Google Shape;14;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
        <p:nvSpPr>
          <p:cNvPr id="15" name="Google Shape;15;p29"/>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 name="Google Shape;16;p29"/>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7" name="Google Shape;17;p29" descr="logo.jpg"/>
          <p:cNvPicPr preferRelativeResize="0"/>
          <p:nvPr/>
        </p:nvPicPr>
        <p:blipFill rotWithShape="1">
          <a:blip r:embed="rId5"/>
          <a:srcRect/>
          <a:stretch>
            <a:fill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s.umd.edu/~meesh/411/CA-online/chapter/pipeline-hazards/index.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
          <p:cNvSpPr txBox="1">
            <a:spLocks noGrp="1"/>
          </p:cNvSpPr>
          <p:nvPr>
            <p:ph type="ctrTitle"/>
          </p:nvPr>
        </p:nvSpPr>
        <p:spPr>
          <a:xfrm>
            <a:off x="533400" y="1894205"/>
            <a:ext cx="8229600" cy="409067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4700" b="1" dirty="0">
                <a:latin typeface="Times New Roman" panose="02020603050405020304"/>
                <a:ea typeface="Times New Roman" panose="02020603050405020304"/>
                <a:cs typeface="Times New Roman" panose="02020603050405020304"/>
                <a:sym typeface="Times New Roman" panose="02020603050405020304"/>
              </a:rPr>
              <a:t> </a:t>
            </a:r>
            <a:r>
              <a:rPr lang="en-IN" sz="2500" b="1" dirty="0">
                <a:solidFill>
                  <a:srgbClr val="000000"/>
                </a:solidFill>
                <a:highlight>
                  <a:srgbClr val="FFFFFF"/>
                </a:highlight>
                <a:latin typeface="Arial" panose="020B0604020202020204"/>
                <a:ea typeface="Arial" panose="020B0604020202020204"/>
                <a:cs typeface="Arial" panose="020B0604020202020204"/>
                <a:sym typeface="Arial" panose="020B0604020202020204"/>
              </a:rPr>
              <a:t>Pipelining and parallel processing: </a:t>
            </a:r>
            <a:br>
              <a:rPr lang="en-IN" sz="2500" b="1" dirty="0">
                <a:solidFill>
                  <a:srgbClr val="000000"/>
                </a:solidFill>
                <a:highlight>
                  <a:srgbClr val="FFFFFF"/>
                </a:highlight>
                <a:latin typeface="Arial" panose="020B0604020202020204"/>
                <a:ea typeface="Arial" panose="020B0604020202020204"/>
                <a:cs typeface="Arial" panose="020B0604020202020204"/>
                <a:sym typeface="Arial" panose="020B0604020202020204"/>
              </a:rPr>
            </a:br>
            <a:r>
              <a:rPr lang="en-IN" sz="2500" b="1" dirty="0">
                <a:solidFill>
                  <a:srgbClr val="000000"/>
                </a:solidFill>
                <a:highlight>
                  <a:srgbClr val="FFFFFF"/>
                </a:highlight>
                <a:latin typeface="Arial" panose="020B0604020202020204"/>
                <a:ea typeface="Arial" panose="020B0604020202020204"/>
                <a:cs typeface="Arial" panose="020B0604020202020204"/>
                <a:sym typeface="Arial" panose="020B0604020202020204"/>
              </a:rPr>
              <a:t>Basics of pipelining, pipeline hazards, techniques for handling hazards, parallel processing architectures</a:t>
            </a:r>
            <a:r>
              <a:rPr lang="en-US" sz="2500" b="1" dirty="0">
                <a:solidFill>
                  <a:srgbClr val="000000"/>
                </a:solidFill>
                <a:highlight>
                  <a:srgbClr val="FFFFFF"/>
                </a:highlight>
                <a:latin typeface="Arial" panose="020B0604020202020204"/>
                <a:ea typeface="Arial" panose="020B0604020202020204"/>
                <a:cs typeface="Arial" panose="020B0604020202020204"/>
                <a:sym typeface="Arial" panose="020B0604020202020204"/>
              </a:rPr>
              <a:t/>
            </a:r>
            <a:br>
              <a:rPr lang="en-US" sz="2500" b="1" dirty="0">
                <a:solidFill>
                  <a:srgbClr val="000000"/>
                </a:solidFill>
                <a:highlight>
                  <a:srgbClr val="FFFFFF"/>
                </a:highlight>
                <a:latin typeface="Arial" panose="020B0604020202020204"/>
                <a:ea typeface="Arial" panose="020B0604020202020204"/>
                <a:cs typeface="Arial" panose="020B0604020202020204"/>
                <a:sym typeface="Arial" panose="020B0604020202020204"/>
              </a:rPr>
            </a:br>
            <a:r>
              <a:rPr lang="en-US" sz="2500" b="1" dirty="0">
                <a:solidFill>
                  <a:srgbClr val="000000"/>
                </a:solidFill>
                <a:highlight>
                  <a:srgbClr val="FFFFFF"/>
                </a:highlight>
                <a:latin typeface="Arial" panose="020B0604020202020204"/>
                <a:ea typeface="Arial" panose="020B0604020202020204"/>
                <a:cs typeface="Arial" panose="020B0604020202020204"/>
                <a:sym typeface="Arial" panose="020B0604020202020204"/>
              </a:rPr>
              <a:t>(</a:t>
            </a:r>
            <a:r>
              <a:rPr lang="en-US" sz="2500" b="1" dirty="0">
                <a:solidFill>
                  <a:srgbClr val="000000"/>
                </a:solidFill>
                <a:highlight>
                  <a:srgbClr val="FFFFFF"/>
                </a:highlight>
                <a:latin typeface="Times New Roman" panose="02020603050405020304" charset="0"/>
                <a:ea typeface="Arial" panose="020B0604020202020204"/>
                <a:cs typeface="Times New Roman" panose="02020603050405020304" charset="0"/>
                <a:sym typeface="Arial" panose="020B0604020202020204"/>
              </a:rPr>
              <a:t>Lecture 35-39)</a:t>
            </a:r>
            <a:br>
              <a:rPr lang="en-US" sz="2500" b="1" dirty="0">
                <a:solidFill>
                  <a:srgbClr val="000000"/>
                </a:solidFill>
                <a:highlight>
                  <a:srgbClr val="FFFFFF"/>
                </a:highlight>
                <a:latin typeface="Times New Roman" panose="02020603050405020304" charset="0"/>
                <a:ea typeface="Arial" panose="020B0604020202020204"/>
                <a:cs typeface="Times New Roman" panose="02020603050405020304" charset="0"/>
                <a:sym typeface="Arial" panose="020B0604020202020204"/>
              </a:rPr>
            </a:br>
            <a:r>
              <a:rPr lang="en-US" sz="2500" b="1" dirty="0">
                <a:solidFill>
                  <a:srgbClr val="000000"/>
                </a:solidFill>
                <a:highlight>
                  <a:srgbClr val="FFFFFF"/>
                </a:highlight>
                <a:latin typeface="Times New Roman" panose="02020603050405020304" charset="0"/>
                <a:ea typeface="Arial" panose="020B0604020202020204"/>
                <a:cs typeface="Times New Roman" panose="02020603050405020304" charset="0"/>
                <a:sym typeface="Arial" panose="020B0604020202020204"/>
              </a:rPr>
              <a:t/>
            </a:r>
            <a:br>
              <a:rPr lang="en-US" sz="2500" b="1" dirty="0">
                <a:solidFill>
                  <a:srgbClr val="000000"/>
                </a:solidFill>
                <a:highlight>
                  <a:srgbClr val="FFFFFF"/>
                </a:highlight>
                <a:latin typeface="Times New Roman" panose="02020603050405020304" charset="0"/>
                <a:ea typeface="Arial" panose="020B0604020202020204"/>
                <a:cs typeface="Times New Roman" panose="02020603050405020304" charset="0"/>
                <a:sym typeface="Arial" panose="020B0604020202020204"/>
              </a:rPr>
            </a:br>
            <a:endParaRPr sz="2500" dirty="0">
              <a:solidFill>
                <a:srgbClr val="000000"/>
              </a:solidFill>
              <a:highlight>
                <a:srgbClr val="FFFFFF"/>
              </a:highlight>
              <a:latin typeface="Arial" panose="020B0604020202020204"/>
              <a:ea typeface="Arial" panose="020B0604020202020204"/>
              <a:cs typeface="Arial" panose="020B0604020202020204"/>
              <a:sym typeface="Arial" panose="020B0604020202020204"/>
            </a:endParaRPr>
          </a:p>
          <a:p>
            <a:pPr marL="0" lvl="0" indent="0" algn="ctr" rtl="0">
              <a:lnSpc>
                <a:spcPct val="100000"/>
              </a:lnSpc>
              <a:spcBef>
                <a:spcPts val="0"/>
              </a:spcBef>
              <a:spcAft>
                <a:spcPts val="0"/>
              </a:spcAft>
              <a:buSzPts val="1400"/>
              <a:buNone/>
            </a:pPr>
            <a:endParaRPr sz="32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61" name="Google Shape;61;p1"/>
          <p:cNvSpPr txBox="1">
            <a:spLocks noGrp="1"/>
          </p:cNvSpPr>
          <p:nvPr>
            <p:ph type="sldNum" idx="12"/>
          </p:nvPr>
        </p:nvSpPr>
        <p:spPr>
          <a:xfrm>
            <a:off x="6705600" y="6356350"/>
            <a:ext cx="22098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panose="02020603050405020304"/>
                <a:ea typeface="Times New Roman" panose="02020603050405020304"/>
                <a:cs typeface="Times New Roman" panose="02020603050405020304"/>
                <a:sym typeface="Times New Roman" panose="02020603050405020304"/>
              </a:rPr>
              <a:t>1</a:t>
            </a:fld>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62" name="Google Shape;6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22CS016</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9"/>
          <p:cNvSpPr txBox="1">
            <a:spLocks noGrp="1"/>
          </p:cNvSpPr>
          <p:nvPr>
            <p:ph type="body" idx="1"/>
          </p:nvPr>
        </p:nvSpPr>
        <p:spPr>
          <a:xfrm>
            <a:off x="388188" y="1061049"/>
            <a:ext cx="8229600" cy="4526100"/>
          </a:xfrm>
          <a:prstGeom prst="rect">
            <a:avLst/>
          </a:prstGeom>
          <a:noFill/>
          <a:ln>
            <a:noFill/>
          </a:ln>
        </p:spPr>
        <p:txBody>
          <a:bodyPr spcFirstLastPara="1" wrap="square" lIns="91425" tIns="45700" rIns="91425" bIns="45700" anchor="t" anchorCtr="0">
            <a:noAutofit/>
          </a:bodyPr>
          <a:lstStyle/>
          <a:p>
            <a:pPr marL="457200" lvl="0" indent="-330200" algn="just" rtl="0">
              <a:lnSpc>
                <a:spcPct val="100000"/>
              </a:lnSpc>
              <a:spcBef>
                <a:spcPts val="360"/>
              </a:spcBef>
              <a:spcAft>
                <a:spcPts val="0"/>
              </a:spcAft>
              <a:buSzPts val="1600"/>
              <a:buChar char="●"/>
            </a:pPr>
            <a:r>
              <a:rPr lang="en-US" sz="2000" dirty="0">
                <a:latin typeface="Times New Roman" panose="02020603050405020304" charset="0"/>
                <a:cs typeface="Times New Roman" panose="02020603050405020304" charset="0"/>
              </a:rPr>
              <a:t>The 5 registers are loaded with new data every clock plus.</a:t>
            </a:r>
            <a:endParaRPr sz="2000" dirty="0">
              <a:latin typeface="Times New Roman" panose="02020603050405020304" charset="0"/>
              <a:cs typeface="Times New Roman" panose="02020603050405020304" charset="0"/>
            </a:endParaRPr>
          </a:p>
          <a:p>
            <a:pPr marL="457200" lvl="0" indent="-330200" algn="just" rtl="0">
              <a:lnSpc>
                <a:spcPct val="100000"/>
              </a:lnSpc>
              <a:spcBef>
                <a:spcPts val="0"/>
              </a:spcBef>
              <a:spcAft>
                <a:spcPts val="0"/>
              </a:spcAft>
              <a:buSzPts val="1600"/>
              <a:buChar char="●"/>
            </a:pPr>
            <a:r>
              <a:rPr lang="en-US" sz="2000" dirty="0">
                <a:latin typeface="Times New Roman" panose="02020603050405020304" charset="0"/>
                <a:cs typeface="Times New Roman" panose="02020603050405020304" charset="0"/>
              </a:rPr>
              <a:t> The effect of each clock is shown in table. The first clock pulse transfers A1 and B1 into R2. </a:t>
            </a:r>
            <a:endParaRPr sz="2000" dirty="0">
              <a:latin typeface="Times New Roman" panose="02020603050405020304" charset="0"/>
              <a:cs typeface="Times New Roman" panose="02020603050405020304" charset="0"/>
            </a:endParaRPr>
          </a:p>
          <a:p>
            <a:pPr marL="457200" lvl="0" indent="-330200" algn="just" rtl="0">
              <a:lnSpc>
                <a:spcPct val="100000"/>
              </a:lnSpc>
              <a:spcBef>
                <a:spcPts val="0"/>
              </a:spcBef>
              <a:spcAft>
                <a:spcPts val="0"/>
              </a:spcAft>
              <a:buSzPts val="1600"/>
              <a:buChar char="●"/>
            </a:pPr>
            <a:r>
              <a:rPr lang="en-US" sz="2000" dirty="0">
                <a:latin typeface="Times New Roman" panose="02020603050405020304" charset="0"/>
                <a:cs typeface="Times New Roman" panose="02020603050405020304" charset="0"/>
              </a:rPr>
              <a:t>The second clock pulse transfers the product of R1 and R2 into R3 and C into R4. </a:t>
            </a:r>
            <a:endParaRPr sz="2000" dirty="0">
              <a:latin typeface="Times New Roman" panose="02020603050405020304" charset="0"/>
              <a:cs typeface="Times New Roman" panose="02020603050405020304" charset="0"/>
            </a:endParaRPr>
          </a:p>
          <a:p>
            <a:pPr marL="457200" lvl="0" indent="-330200" algn="just" rtl="0">
              <a:lnSpc>
                <a:spcPct val="100000"/>
              </a:lnSpc>
              <a:spcBef>
                <a:spcPts val="0"/>
              </a:spcBef>
              <a:spcAft>
                <a:spcPts val="0"/>
              </a:spcAft>
              <a:buSzPts val="1600"/>
              <a:buChar char="●"/>
            </a:pPr>
            <a:r>
              <a:rPr lang="en-US" sz="2000" dirty="0">
                <a:latin typeface="Times New Roman" panose="02020603050405020304" charset="0"/>
                <a:cs typeface="Times New Roman" panose="02020603050405020304" charset="0"/>
              </a:rPr>
              <a:t>The same clock pulse transfers Az and B2 into R1 and R2. </a:t>
            </a:r>
            <a:endParaRPr sz="2000" dirty="0">
              <a:latin typeface="Times New Roman" panose="02020603050405020304" charset="0"/>
              <a:cs typeface="Times New Roman" panose="02020603050405020304" charset="0"/>
            </a:endParaRPr>
          </a:p>
          <a:p>
            <a:pPr marL="457200" lvl="0" indent="-330200" algn="just" rtl="0">
              <a:lnSpc>
                <a:spcPct val="100000"/>
              </a:lnSpc>
              <a:spcBef>
                <a:spcPts val="0"/>
              </a:spcBef>
              <a:spcAft>
                <a:spcPts val="0"/>
              </a:spcAft>
              <a:buSzPts val="1600"/>
              <a:buChar char="●"/>
            </a:pPr>
            <a:r>
              <a:rPr lang="en-US" sz="2000" dirty="0">
                <a:latin typeface="Times New Roman" panose="02020603050405020304" charset="0"/>
                <a:cs typeface="Times New Roman" panose="02020603050405020304" charset="0"/>
              </a:rPr>
              <a:t>The third clock pulse operates on all three segments simultaneously. </a:t>
            </a:r>
            <a:endParaRPr sz="2000" dirty="0">
              <a:latin typeface="Times New Roman" panose="02020603050405020304" charset="0"/>
              <a:cs typeface="Times New Roman" panose="02020603050405020304" charset="0"/>
            </a:endParaRPr>
          </a:p>
          <a:p>
            <a:pPr marL="457200" lvl="0" indent="-330200" algn="just" rtl="0">
              <a:lnSpc>
                <a:spcPct val="100000"/>
              </a:lnSpc>
              <a:spcBef>
                <a:spcPts val="0"/>
              </a:spcBef>
              <a:spcAft>
                <a:spcPts val="0"/>
              </a:spcAft>
              <a:buSzPts val="1600"/>
              <a:buChar char="●"/>
            </a:pPr>
            <a:r>
              <a:rPr lang="en-US" sz="2000" dirty="0">
                <a:latin typeface="Times New Roman" panose="02020603050405020304" charset="0"/>
                <a:cs typeface="Times New Roman" panose="02020603050405020304" charset="0"/>
              </a:rPr>
              <a:t>It places </a:t>
            </a:r>
            <a:r>
              <a:rPr lang="en-US" sz="2000" dirty="0" err="1">
                <a:latin typeface="Times New Roman" panose="02020603050405020304" charset="0"/>
                <a:cs typeface="Times New Roman" panose="02020603050405020304" charset="0"/>
              </a:rPr>
              <a:t>dy</a:t>
            </a:r>
            <a:r>
              <a:rPr lang="en-US" sz="2000" dirty="0">
                <a:latin typeface="Times New Roman" panose="02020603050405020304" charset="0"/>
                <a:cs typeface="Times New Roman" panose="02020603050405020304" charset="0"/>
              </a:rPr>
              <a:t> and </a:t>
            </a:r>
            <a:r>
              <a:rPr lang="en-US" sz="2000" dirty="0" err="1">
                <a:latin typeface="Times New Roman" panose="02020603050405020304" charset="0"/>
                <a:cs typeface="Times New Roman" panose="02020603050405020304" charset="0"/>
              </a:rPr>
              <a:t>Bz</a:t>
            </a:r>
            <a:r>
              <a:rPr lang="en-US" sz="2000" dirty="0">
                <a:latin typeface="Times New Roman" panose="02020603050405020304" charset="0"/>
                <a:cs typeface="Times New Roman" panose="02020603050405020304" charset="0"/>
              </a:rPr>
              <a:t> into R1 and R2, transfers the product of R1 and R2 into R3, transfers </a:t>
            </a:r>
            <a:r>
              <a:rPr lang="en-US" sz="2000" dirty="0" err="1">
                <a:latin typeface="Times New Roman" panose="02020603050405020304" charset="0"/>
                <a:cs typeface="Times New Roman" panose="02020603050405020304" charset="0"/>
              </a:rPr>
              <a:t>Cz</a:t>
            </a:r>
            <a:r>
              <a:rPr lang="en-US" sz="2000" dirty="0">
                <a:latin typeface="Times New Roman" panose="02020603050405020304" charset="0"/>
                <a:cs typeface="Times New Roman" panose="02020603050405020304" charset="0"/>
              </a:rPr>
              <a:t> into R4, and places the sum of R3 and R4 into R5. </a:t>
            </a:r>
            <a:endParaRPr sz="2000" dirty="0">
              <a:latin typeface="Times New Roman" panose="02020603050405020304" charset="0"/>
              <a:cs typeface="Times New Roman" panose="02020603050405020304" charset="0"/>
            </a:endParaRPr>
          </a:p>
          <a:p>
            <a:pPr marL="457200" lvl="0" indent="-330200" algn="just" rtl="0">
              <a:lnSpc>
                <a:spcPct val="100000"/>
              </a:lnSpc>
              <a:spcBef>
                <a:spcPts val="0"/>
              </a:spcBef>
              <a:spcAft>
                <a:spcPts val="0"/>
              </a:spcAft>
              <a:buSzPts val="1600"/>
              <a:buChar char="●"/>
            </a:pPr>
            <a:r>
              <a:rPr lang="en-US" sz="2000" dirty="0">
                <a:latin typeface="Times New Roman" panose="02020603050405020304" charset="0"/>
                <a:cs typeface="Times New Roman" panose="02020603050405020304" charset="0"/>
              </a:rPr>
              <a:t>It takes three clock pulses to fill up the pipe and retrieve the first output from R5. </a:t>
            </a:r>
            <a:endParaRPr sz="2000" dirty="0">
              <a:latin typeface="Times New Roman" panose="02020603050405020304" charset="0"/>
              <a:cs typeface="Times New Roman" panose="02020603050405020304" charset="0"/>
            </a:endParaRPr>
          </a:p>
          <a:p>
            <a:pPr marL="457200" lvl="0" indent="-330200" algn="just" rtl="0">
              <a:lnSpc>
                <a:spcPct val="100000"/>
              </a:lnSpc>
              <a:spcBef>
                <a:spcPts val="0"/>
              </a:spcBef>
              <a:spcAft>
                <a:spcPts val="0"/>
              </a:spcAft>
              <a:buSzPts val="1600"/>
              <a:buChar char="●"/>
            </a:pPr>
            <a:r>
              <a:rPr lang="en-US" sz="2000" dirty="0">
                <a:latin typeface="Times New Roman" panose="02020603050405020304" charset="0"/>
                <a:cs typeface="Times New Roman" panose="02020603050405020304" charset="0"/>
              </a:rPr>
              <a:t>From there on, each clock produces a new output and moves the data one step down the pipeline. This happens as long as new input data flow into the system. </a:t>
            </a:r>
            <a:endParaRPr sz="2000" dirty="0">
              <a:latin typeface="Times New Roman" panose="02020603050405020304" charset="0"/>
              <a:cs typeface="Times New Roman" panose="02020603050405020304" charset="0"/>
            </a:endParaRPr>
          </a:p>
          <a:p>
            <a:pPr marL="457200" lvl="0" indent="-330200" algn="just" rtl="0">
              <a:lnSpc>
                <a:spcPct val="100000"/>
              </a:lnSpc>
              <a:spcBef>
                <a:spcPts val="0"/>
              </a:spcBef>
              <a:spcAft>
                <a:spcPts val="0"/>
              </a:spcAft>
              <a:buSzPts val="1600"/>
              <a:buChar char="●"/>
            </a:pPr>
            <a:r>
              <a:rPr lang="en-US" sz="2000" dirty="0">
                <a:latin typeface="Times New Roman" panose="02020603050405020304" charset="0"/>
                <a:cs typeface="Times New Roman" panose="02020603050405020304" charset="0"/>
              </a:rPr>
              <a:t>When no more input data are available, the clock must continue until the last output emerges out of the pipeline.</a:t>
            </a:r>
            <a:endParaRPr sz="2000" dirty="0">
              <a:latin typeface="Times New Roman" panose="02020603050405020304" charset="0"/>
              <a:cs typeface="Times New Roman" panose="02020603050405020304" charset="0"/>
            </a:endParaRPr>
          </a:p>
        </p:txBody>
      </p:sp>
      <p:sp>
        <p:nvSpPr>
          <p:cNvPr id="129" name="Google Shape;129;p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10</a:t>
            </a:fld>
            <a:endParaRPr lang="en-US"/>
          </a:p>
        </p:txBody>
      </p:sp>
      <p:sp>
        <p:nvSpPr>
          <p:cNvPr id="2" name="Google Shape;109;p7"/>
          <p:cNvSpPr txBox="1">
            <a:spLocks noGrp="1"/>
          </p:cNvSpPr>
          <p:nvPr>
            <p:ph type="title"/>
          </p:nvPr>
        </p:nvSpPr>
        <p:spPr>
          <a:xfrm>
            <a:off x="644657" y="7154"/>
            <a:ext cx="5808345"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solidFill>
                  <a:schemeClr val="tx1"/>
                </a:solidFill>
              </a:rPr>
              <a:t>Pipelining (Example)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11</a:t>
            </a:fld>
            <a:endParaRPr lang="en-US"/>
          </a:p>
        </p:txBody>
      </p:sp>
      <p:pic>
        <p:nvPicPr>
          <p:cNvPr id="120" name="Google Shape;120;p8"/>
          <p:cNvPicPr preferRelativeResize="0"/>
          <p:nvPr/>
        </p:nvPicPr>
        <p:blipFill rotWithShape="1">
          <a:blip r:embed="rId3"/>
          <a:srcRect l="5355" t="1633" r="11835" b="5614"/>
          <a:stretch>
            <a:fillRect/>
          </a:stretch>
        </p:blipFill>
        <p:spPr>
          <a:xfrm>
            <a:off x="53341" y="873281"/>
            <a:ext cx="4418330" cy="4294505"/>
          </a:xfrm>
          <a:prstGeom prst="rect">
            <a:avLst/>
          </a:prstGeom>
          <a:noFill/>
          <a:ln>
            <a:noFill/>
          </a:ln>
        </p:spPr>
      </p:pic>
      <p:sp>
        <p:nvSpPr>
          <p:cNvPr id="122" name="Google Shape;122;p8"/>
          <p:cNvSpPr txBox="1">
            <a:spLocks noGrp="1"/>
          </p:cNvSpPr>
          <p:nvPr>
            <p:ph type="body" idx="1"/>
          </p:nvPr>
        </p:nvSpPr>
        <p:spPr>
          <a:xfrm>
            <a:off x="1233450" y="5530300"/>
            <a:ext cx="2757600" cy="262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Figure 2 Pipeline processing</a:t>
            </a:r>
          </a:p>
        </p:txBody>
      </p:sp>
      <p:sp>
        <p:nvSpPr>
          <p:cNvPr id="2" name="Google Shape;109;p7"/>
          <p:cNvSpPr txBox="1">
            <a:spLocks noGrp="1"/>
          </p:cNvSpPr>
          <p:nvPr>
            <p:ph type="title"/>
          </p:nvPr>
        </p:nvSpPr>
        <p:spPr>
          <a:xfrm>
            <a:off x="744855" y="29976"/>
            <a:ext cx="5808345"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solidFill>
                  <a:schemeClr val="tx1"/>
                </a:solidFill>
              </a:rPr>
              <a:t>Pipelining</a:t>
            </a:r>
          </a:p>
        </p:txBody>
      </p:sp>
      <p:pic>
        <p:nvPicPr>
          <p:cNvPr id="138" name="Google Shape;138;p10"/>
          <p:cNvPicPr preferRelativeResize="0"/>
          <p:nvPr/>
        </p:nvPicPr>
        <p:blipFill rotWithShape="1">
          <a:blip r:embed="rId4"/>
          <a:srcRect l="5877" t="3839" r="9454" b="5730"/>
          <a:stretch>
            <a:fillRect/>
          </a:stretch>
        </p:blipFill>
        <p:spPr>
          <a:xfrm>
            <a:off x="4241800" y="1873250"/>
            <a:ext cx="4902200" cy="3111500"/>
          </a:xfrm>
          <a:prstGeom prst="rect">
            <a:avLst/>
          </a:prstGeom>
          <a:noFill/>
          <a:ln>
            <a:noFill/>
          </a:ln>
        </p:spPr>
      </p:pic>
      <p:sp>
        <p:nvSpPr>
          <p:cNvPr id="136" name="Google Shape;136;p10"/>
          <p:cNvSpPr txBox="1"/>
          <p:nvPr/>
        </p:nvSpPr>
        <p:spPr>
          <a:xfrm>
            <a:off x="4827606" y="1135812"/>
            <a:ext cx="4192270" cy="533400"/>
          </a:xfrm>
          <a:prstGeom prst="rect">
            <a:avLst/>
          </a:prstGeom>
          <a:noFill/>
          <a:ln>
            <a:noFill/>
          </a:ln>
        </p:spPr>
        <p:txBody>
          <a:bodyPr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panose="020B0604020202020204"/>
              <a:buNone/>
              <a:defRPr sz="3000" b="1"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R="0" lvl="1"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ctr" rtl="0">
              <a:lnSpc>
                <a:spcPct val="100000"/>
              </a:lnSpc>
              <a:spcBef>
                <a:spcPts val="0"/>
              </a:spcBef>
              <a:spcAft>
                <a:spcPts val="0"/>
              </a:spcAft>
              <a:buSzPts val="1400"/>
              <a:buNone/>
            </a:pPr>
            <a:r>
              <a:rPr lang="en-US" sz="1800" dirty="0">
                <a:solidFill>
                  <a:schemeClr val="dk1"/>
                </a:solidFill>
              </a:rPr>
              <a:t>Content of Registers in Pipeline Example</a:t>
            </a:r>
            <a:endParaRPr sz="1800" dirty="0">
              <a:solidFill>
                <a:schemeClr val="dk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US" sz="3000" dirty="0">
                <a:solidFill>
                  <a:schemeClr val="tx1"/>
                </a:solidFill>
                <a:sym typeface="Times New Roman" panose="02020603050405020304"/>
              </a:rPr>
              <a:t>General Considerations</a:t>
            </a:r>
            <a:endParaRPr lang="en-US" sz="3000" dirty="0">
              <a:solidFill>
                <a:schemeClr val="tx1"/>
              </a:solidFill>
            </a:endParaRPr>
          </a:p>
        </p:txBody>
      </p:sp>
      <p:sp>
        <p:nvSpPr>
          <p:cNvPr id="145" name="Google Shape;145;p1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lang="en-US"/>
          </a:p>
        </p:txBody>
      </p:sp>
      <p:sp>
        <p:nvSpPr>
          <p:cNvPr id="146" name="Google Shape;146;p11"/>
          <p:cNvSpPr txBox="1"/>
          <p:nvPr/>
        </p:nvSpPr>
        <p:spPr>
          <a:xfrm>
            <a:off x="141000" y="1318475"/>
            <a:ext cx="9003000" cy="41250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0"/>
              </a:spcAft>
              <a:buClr>
                <a:srgbClr val="000000"/>
              </a:buClr>
              <a:buSzPts val="1600"/>
              <a:buFont typeface="Times New Roman" panose="02020603050405020304"/>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Any operation that can be decomposed into a sequence of sub operations of about the same complexity can be implemented by a pipeline processor.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30200" algn="just" rtl="0">
              <a:lnSpc>
                <a:spcPct val="100000"/>
              </a:lnSpc>
              <a:spcBef>
                <a:spcPts val="0"/>
              </a:spcBef>
              <a:spcAft>
                <a:spcPts val="0"/>
              </a:spcAft>
              <a:buClr>
                <a:srgbClr val="000000"/>
              </a:buClr>
              <a:buSzPts val="1600"/>
              <a:buFont typeface="Times New Roman" panose="02020603050405020304"/>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technique is efficient for those applications that need to repeat the same task many times with different sets of data.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30200" algn="just" rtl="0">
              <a:lnSpc>
                <a:spcPct val="100000"/>
              </a:lnSpc>
              <a:spcBef>
                <a:spcPts val="0"/>
              </a:spcBef>
              <a:spcAft>
                <a:spcPts val="0"/>
              </a:spcAft>
              <a:buClr>
                <a:srgbClr val="000000"/>
              </a:buClr>
              <a:buSzPts val="1600"/>
              <a:buFont typeface="Times New Roman" panose="02020603050405020304"/>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general structure of a four-segment pipeline is illustrated in Fig. 3.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30200" algn="just" rtl="0">
              <a:lnSpc>
                <a:spcPct val="100000"/>
              </a:lnSpc>
              <a:spcBef>
                <a:spcPts val="0"/>
              </a:spcBef>
              <a:spcAft>
                <a:spcPts val="0"/>
              </a:spcAft>
              <a:buClr>
                <a:srgbClr val="000000"/>
              </a:buClr>
              <a:buSzPts val="1600"/>
              <a:buFont typeface="Times New Roman" panose="02020603050405020304"/>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operands pass through all four segments in a fixed sequence.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30200" algn="just" rtl="0">
              <a:lnSpc>
                <a:spcPct val="100000"/>
              </a:lnSpc>
              <a:spcBef>
                <a:spcPts val="0"/>
              </a:spcBef>
              <a:spcAft>
                <a:spcPts val="0"/>
              </a:spcAft>
              <a:buClr>
                <a:srgbClr val="000000"/>
              </a:buClr>
              <a:buSzPts val="1600"/>
              <a:buFont typeface="Times New Roman" panose="02020603050405020304"/>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Each segment consists of a combinational circuit S; that performs a sub operation over the data stream flowing through the pipe.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30200" algn="just" rtl="0">
              <a:lnSpc>
                <a:spcPct val="100000"/>
              </a:lnSpc>
              <a:spcBef>
                <a:spcPts val="0"/>
              </a:spcBef>
              <a:spcAft>
                <a:spcPts val="0"/>
              </a:spcAft>
              <a:buClr>
                <a:srgbClr val="000000"/>
              </a:buClr>
              <a:buSzPts val="1600"/>
              <a:buFont typeface="Times New Roman" panose="02020603050405020304"/>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segments are separated by registers R; that hold the intermediate results between the stages. Information flows between adjacent stages under the control of a common clock applied to all the registers simultaneously.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30200" algn="just" rtl="0">
              <a:lnSpc>
                <a:spcPct val="100000"/>
              </a:lnSpc>
              <a:spcBef>
                <a:spcPts val="0"/>
              </a:spcBef>
              <a:spcAft>
                <a:spcPts val="0"/>
              </a:spcAft>
              <a:buClr>
                <a:srgbClr val="000000"/>
              </a:buClr>
              <a:buSzPts val="1600"/>
              <a:buFont typeface="Times New Roman" panose="02020603050405020304"/>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We define a task as the total operation performed going through all the segments in the pipeline.</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30200" algn="just" rtl="0">
              <a:lnSpc>
                <a:spcPct val="100000"/>
              </a:lnSpc>
              <a:spcBef>
                <a:spcPts val="0"/>
              </a:spcBef>
              <a:spcAft>
                <a:spcPts val="0"/>
              </a:spcAft>
              <a:buClr>
                <a:srgbClr val="000000"/>
              </a:buClr>
              <a:buSzPts val="1600"/>
              <a:buFont typeface="Times New Roman" panose="02020603050405020304"/>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behavior of a pipeline can be illustrated with a space-time diagram.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30200" algn="just" rtl="0">
              <a:lnSpc>
                <a:spcPct val="100000"/>
              </a:lnSpc>
              <a:spcBef>
                <a:spcPts val="0"/>
              </a:spcBef>
              <a:spcAft>
                <a:spcPts val="0"/>
              </a:spcAft>
              <a:buClr>
                <a:srgbClr val="000000"/>
              </a:buClr>
              <a:buSzPts val="1600"/>
              <a:buFont typeface="Times New Roman" panose="02020603050405020304"/>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This is a diagram that shows the segment utilization as a function of time. The space-time diagram of a four-segment pipeline is demonstrated in Fig. 4.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30200" algn="just" rtl="0">
              <a:lnSpc>
                <a:spcPct val="100000"/>
              </a:lnSpc>
              <a:spcBef>
                <a:spcPts val="0"/>
              </a:spcBef>
              <a:spcAft>
                <a:spcPts val="0"/>
              </a:spcAft>
              <a:buClr>
                <a:srgbClr val="000000"/>
              </a:buClr>
              <a:buSzPts val="1600"/>
              <a:buFont typeface="Times New Roman" panose="02020603050405020304"/>
              <a:buChar char="●"/>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horizontal axis displays the time in clock cycles and the vertical axis gives the segment number.</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lang="en-US"/>
          </a:p>
        </p:txBody>
      </p:sp>
      <p:pic>
        <p:nvPicPr>
          <p:cNvPr id="154" name="Google Shape;154;p12"/>
          <p:cNvPicPr preferRelativeResize="0"/>
          <p:nvPr/>
        </p:nvPicPr>
        <p:blipFill rotWithShape="1">
          <a:blip r:embed="rId3"/>
          <a:srcRect/>
          <a:stretch>
            <a:fillRect/>
          </a:stretch>
        </p:blipFill>
        <p:spPr>
          <a:xfrm>
            <a:off x="152400" y="990600"/>
            <a:ext cx="8839199" cy="2271886"/>
          </a:xfrm>
          <a:prstGeom prst="rect">
            <a:avLst/>
          </a:prstGeom>
          <a:noFill/>
          <a:ln>
            <a:noFill/>
          </a:ln>
        </p:spPr>
      </p:pic>
      <p:pic>
        <p:nvPicPr>
          <p:cNvPr id="155" name="Google Shape;155;p12"/>
          <p:cNvPicPr preferRelativeResize="0"/>
          <p:nvPr/>
        </p:nvPicPr>
        <p:blipFill rotWithShape="1">
          <a:blip r:embed="rId4"/>
          <a:srcRect/>
          <a:stretch>
            <a:fillRect/>
          </a:stretch>
        </p:blipFill>
        <p:spPr>
          <a:xfrm>
            <a:off x="152400" y="3863461"/>
            <a:ext cx="8839199" cy="2492882"/>
          </a:xfrm>
          <a:prstGeom prst="rect">
            <a:avLst/>
          </a:prstGeom>
          <a:noFill/>
          <a:ln>
            <a:noFill/>
          </a:ln>
        </p:spPr>
      </p:pic>
      <p:sp>
        <p:nvSpPr>
          <p:cNvPr id="156" name="Google Shape;156;p12"/>
          <p:cNvSpPr txBox="1">
            <a:spLocks noGrp="1"/>
          </p:cNvSpPr>
          <p:nvPr>
            <p:ph type="body" idx="1"/>
          </p:nvPr>
        </p:nvSpPr>
        <p:spPr>
          <a:xfrm>
            <a:off x="3136550" y="3297750"/>
            <a:ext cx="2757600" cy="262500"/>
          </a:xfrm>
          <a:prstGeom prst="rect">
            <a:avLst/>
          </a:prstGeom>
          <a:noFill/>
          <a:ln>
            <a:noFill/>
          </a:ln>
        </p:spPr>
        <p:txBody>
          <a:bodyPr spcFirstLastPara="1" wrap="square" lIns="91425" tIns="45700" rIns="91425" bIns="45700" anchor="t" anchorCtr="0">
            <a:noAutofit/>
          </a:bodyPr>
          <a:lstStyle/>
          <a:p>
            <a:pPr marL="0" lvl="0" algn="l" rtl="0">
              <a:lnSpc>
                <a:spcPct val="100000"/>
              </a:lnSpc>
              <a:spcBef>
                <a:spcPts val="360"/>
              </a:spcBef>
              <a:spcAft>
                <a:spcPts val="0"/>
              </a:spcAft>
              <a:buSzPts val="1800"/>
              <a:buNone/>
            </a:pPr>
            <a:r>
              <a:rPr lang="en-US"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Figure 3 Four segment pipeline</a:t>
            </a:r>
            <a:endParaRPr lang="en-US" sz="1600">
              <a:solidFill>
                <a:srgbClr val="000000"/>
              </a:solidFill>
              <a:highlight>
                <a:srgbClr val="FFFFFF"/>
              </a:highlight>
              <a:latin typeface="Times New Roman" panose="02020603050405020304"/>
              <a:ea typeface="Times New Roman" panose="02020603050405020304"/>
              <a:cs typeface="Times New Roman" panose="02020603050405020304"/>
            </a:endParaRPr>
          </a:p>
        </p:txBody>
      </p:sp>
      <p:sp>
        <p:nvSpPr>
          <p:cNvPr id="157" name="Google Shape;157;p12"/>
          <p:cNvSpPr txBox="1">
            <a:spLocks noGrp="1"/>
          </p:cNvSpPr>
          <p:nvPr>
            <p:ph type="body" idx="1"/>
          </p:nvPr>
        </p:nvSpPr>
        <p:spPr>
          <a:xfrm>
            <a:off x="2962910" y="6235065"/>
            <a:ext cx="3676015" cy="26225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Figure 4 Space time diagram for pipeline</a:t>
            </a:r>
            <a:endParaRPr lang="en-US" sz="1600">
              <a:solidFill>
                <a:srgbClr val="000000"/>
              </a:solidFill>
              <a:highlight>
                <a:srgbClr val="FFFFFF"/>
              </a:highlight>
              <a:latin typeface="Times New Roman" panose="02020603050405020304"/>
              <a:ea typeface="Times New Roman" panose="02020603050405020304"/>
              <a:cs typeface="Times New Roman" panose="02020603050405020304"/>
            </a:endParaRPr>
          </a:p>
        </p:txBody>
      </p:sp>
      <p:sp>
        <p:nvSpPr>
          <p:cNvPr id="2" name="Google Shape;144;p11">
            <a:extLst>
              <a:ext uri="{FF2B5EF4-FFF2-40B4-BE49-F238E27FC236}">
                <a16:creationId xmlns:a16="http://schemas.microsoft.com/office/drawing/2014/main" xmlns="" id="{1529DA42-93F6-DAEF-2F9F-1AABC8FEDDFA}"/>
              </a:ext>
            </a:extLst>
          </p:cNvPr>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US" sz="3000" dirty="0">
                <a:solidFill>
                  <a:schemeClr val="tx1"/>
                </a:solidFill>
                <a:sym typeface="Times New Roman" panose="02020603050405020304"/>
              </a:rPr>
              <a:t>General Considerations</a:t>
            </a:r>
            <a:endParaRPr lang="en-US" sz="3000"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13"/>
          <p:cNvSpPr txBox="1">
            <a:spLocks noGrp="1"/>
          </p:cNvSpPr>
          <p:nvPr>
            <p:ph type="body" idx="1"/>
          </p:nvPr>
        </p:nvSpPr>
        <p:spPr>
          <a:xfrm>
            <a:off x="219075" y="1366520"/>
            <a:ext cx="8467725" cy="338581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sz="2000" dirty="0">
                <a:latin typeface="Times New Roman" panose="02020603050405020304"/>
                <a:ea typeface="Times New Roman" panose="02020603050405020304"/>
                <a:cs typeface="Times New Roman" panose="02020603050405020304"/>
                <a:sym typeface="Times New Roman" panose="02020603050405020304"/>
              </a:rPr>
              <a:t>The diagram shows six tasks T, through To executed in four segments. Initially, task Ti is handled by segment 1. After the first clock, segment 2 is busy with Ti, while segment 1 is busy with task </a:t>
            </a:r>
            <a:r>
              <a:rPr lang="en-US" sz="2000" dirty="0" err="1">
                <a:latin typeface="Times New Roman" panose="02020603050405020304"/>
                <a:ea typeface="Times New Roman" panose="02020603050405020304"/>
                <a:cs typeface="Times New Roman" panose="02020603050405020304"/>
                <a:sym typeface="Times New Roman" panose="02020603050405020304"/>
              </a:rPr>
              <a:t>Tz</a:t>
            </a:r>
            <a:r>
              <a:rPr lang="en-US" sz="2000" dirty="0">
                <a:latin typeface="Times New Roman" panose="02020603050405020304"/>
                <a:ea typeface="Times New Roman" panose="02020603050405020304"/>
                <a:cs typeface="Times New Roman" panose="02020603050405020304"/>
                <a:sym typeface="Times New Roman" panose="02020603050405020304"/>
              </a:rPr>
              <a:t>.</a:t>
            </a:r>
            <a:r>
              <a:rPr lang="en-IN" alt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dirty="0">
                <a:latin typeface="Times New Roman" panose="02020603050405020304"/>
                <a:ea typeface="Times New Roman" panose="02020603050405020304"/>
                <a:cs typeface="Times New Roman" panose="02020603050405020304"/>
                <a:sym typeface="Times New Roman" panose="02020603050405020304"/>
              </a:rPr>
              <a:t>Continuing in this manner, the first task Ti is completed after the fourth clock cycle. From then on, the pipe completes a task every clock cycle. </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1100"/>
              <a:buFont typeface="Arial" panose="020B0604020202020204"/>
              <a:buNone/>
            </a:pPr>
            <a:r>
              <a:rPr lang="en-US" sz="2000" dirty="0">
                <a:latin typeface="Times New Roman" panose="02020603050405020304"/>
                <a:ea typeface="Times New Roman" panose="02020603050405020304"/>
                <a:cs typeface="Times New Roman" panose="02020603050405020304"/>
                <a:sym typeface="Times New Roman" panose="02020603050405020304"/>
              </a:rPr>
              <a:t>No matter how many segments there are in the system, once the pipeline is full, it takes only one clock period to obtain an output</a:t>
            </a:r>
            <a:r>
              <a:rPr lang="en-IN" altLang="en-US" sz="2000" dirty="0">
                <a:latin typeface="Times New Roman" panose="02020603050405020304"/>
                <a:ea typeface="Times New Roman" panose="02020603050405020304"/>
                <a:cs typeface="Times New Roman" panose="02020603050405020304"/>
                <a:sym typeface="Times New Roman" panose="02020603050405020304"/>
              </a:rPr>
              <a:t>. </a:t>
            </a:r>
            <a:r>
              <a:rPr lang="en-US" sz="2000" dirty="0">
                <a:latin typeface="Times New Roman" panose="02020603050405020304"/>
                <a:ea typeface="Times New Roman" panose="02020603050405020304"/>
                <a:cs typeface="Times New Roman" panose="02020603050405020304"/>
                <a:sym typeface="Times New Roman" panose="02020603050405020304"/>
              </a:rPr>
              <a:t>Now consider the case where a k-segment pipeline with a clock cycle time to is used to execute n tasks. </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r>
              <a:rPr lang="en-US" sz="2000" dirty="0">
                <a:latin typeface="Times New Roman" panose="02020603050405020304"/>
                <a:ea typeface="Times New Roman" panose="02020603050405020304"/>
                <a:cs typeface="Times New Roman" panose="02020603050405020304"/>
                <a:sym typeface="Times New Roman" panose="02020603050405020304"/>
              </a:rPr>
              <a:t>The first task Ti requires a time equal to kt, to complete its operation since there are k segments in the pipe. </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r>
              <a:rPr lang="en-US" sz="2000" dirty="0">
                <a:latin typeface="Times New Roman" panose="02020603050405020304"/>
                <a:ea typeface="Times New Roman" panose="02020603050405020304"/>
                <a:cs typeface="Times New Roman" panose="02020603050405020304"/>
                <a:sym typeface="Times New Roman" panose="02020603050405020304"/>
              </a:rPr>
              <a:t>The remaining n - 1 tasks emerge from the pipe at the rate of one task per clock cycle and they will be completed after a time equal to (n − 1)tp.</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r>
              <a:rPr lang="en-US" sz="2000" dirty="0">
                <a:latin typeface="Times New Roman" panose="02020603050405020304"/>
                <a:ea typeface="Times New Roman" panose="02020603050405020304"/>
                <a:cs typeface="Times New Roman" panose="02020603050405020304"/>
                <a:sym typeface="Times New Roman" panose="02020603050405020304"/>
              </a:rPr>
              <a:t> </a:t>
            </a:r>
            <a:endParaRPr sz="20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endParaRPr sz="20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65" name="Google Shape;16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400">
                <a:latin typeface="Times New Roman" panose="02020603050405020304"/>
                <a:ea typeface="Times New Roman" panose="02020603050405020304"/>
                <a:cs typeface="Times New Roman" panose="02020603050405020304"/>
                <a:sym typeface="Times New Roman" panose="02020603050405020304"/>
              </a:rPr>
              <a:t>14</a:t>
            </a:fld>
            <a:endParaRPr sz="1400">
              <a:latin typeface="Times New Roman" panose="02020603050405020304"/>
              <a:ea typeface="Times New Roman" panose="02020603050405020304"/>
              <a:cs typeface="Times New Roman" panose="02020603050405020304"/>
              <a:sym typeface="Times New Roman" panose="02020603050405020304"/>
            </a:endParaRPr>
          </a:p>
        </p:txBody>
      </p:sp>
      <p:sp>
        <p:nvSpPr>
          <p:cNvPr id="3" name="Google Shape;144;p11">
            <a:extLst>
              <a:ext uri="{FF2B5EF4-FFF2-40B4-BE49-F238E27FC236}">
                <a16:creationId xmlns:a16="http://schemas.microsoft.com/office/drawing/2014/main" xmlns="" id="{F320E45C-6DFA-A322-2CC1-EE8B37632BCB}"/>
              </a:ext>
            </a:extLst>
          </p:cNvPr>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US" sz="3000" dirty="0">
                <a:solidFill>
                  <a:schemeClr val="tx1"/>
                </a:solidFill>
                <a:sym typeface="Times New Roman" panose="02020603050405020304"/>
              </a:rPr>
              <a:t>General Considerations</a:t>
            </a:r>
            <a:endParaRPr lang="en-US" sz="3000" dirty="0">
              <a:solidFill>
                <a:schemeClr val="tx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Rectangle 4"/>
          <p:cNvSpPr/>
          <p:nvPr/>
        </p:nvSpPr>
        <p:spPr>
          <a:xfrm>
            <a:off x="108585" y="944066"/>
            <a:ext cx="8656320" cy="2462213"/>
          </a:xfrm>
          <a:prstGeom prst="rect">
            <a:avLst/>
          </a:prstGeom>
        </p:spPr>
        <p:txBody>
          <a:bodyPr wrap="square">
            <a:spAutoFit/>
          </a:bodyPr>
          <a:lstStyle/>
          <a:p>
            <a:pPr lvl="0">
              <a:spcBef>
                <a:spcPts val="360"/>
              </a:spcBef>
              <a:buSzPts val="1800"/>
            </a:pPr>
            <a:r>
              <a:rPr lang="en-US" sz="1800" dirty="0">
                <a:latin typeface="Times New Roman" panose="02020603050405020304"/>
                <a:ea typeface="Times New Roman" panose="02020603050405020304"/>
                <a:cs typeface="Times New Roman" panose="02020603050405020304"/>
                <a:sym typeface="Times New Roman" panose="02020603050405020304"/>
              </a:rPr>
              <a:t>Therefore, to complete n tasks using a k-segment pipeline requires k + (n − 1) clock cycles. For example, the diagram of Fig. 4 shows four segments and six tasks. </a:t>
            </a:r>
          </a:p>
          <a:p>
            <a:pPr lvl="0">
              <a:spcBef>
                <a:spcPts val="360"/>
              </a:spcBef>
              <a:buClr>
                <a:schemeClr val="dk1"/>
              </a:buClr>
              <a:buSzPts val="1100"/>
            </a:pPr>
            <a:r>
              <a:rPr lang="en-US" sz="1800" dirty="0">
                <a:latin typeface="Times New Roman" panose="02020603050405020304"/>
                <a:ea typeface="Times New Roman" panose="02020603050405020304"/>
                <a:cs typeface="Times New Roman" panose="02020603050405020304"/>
                <a:sym typeface="Times New Roman" panose="02020603050405020304"/>
              </a:rPr>
              <a:t>The time required to complete all the operations is 4 + (6 – 1) = 9 clock cycles, as indicated in the diagram.</a:t>
            </a:r>
          </a:p>
          <a:p>
            <a:pPr lvl="0">
              <a:spcBef>
                <a:spcPts val="360"/>
              </a:spcBef>
              <a:buSzPts val="1800"/>
            </a:pPr>
            <a:r>
              <a:rPr lang="en-US" sz="1800" dirty="0">
                <a:latin typeface="Times New Roman" panose="02020603050405020304"/>
                <a:ea typeface="Times New Roman" panose="02020603050405020304"/>
                <a:cs typeface="Times New Roman" panose="02020603050405020304"/>
                <a:sym typeface="Times New Roman" panose="02020603050405020304"/>
              </a:rPr>
              <a:t>Next consider a non pipeline unit that performs the same operation and takes a time equal to t, to complete each task. The total time required for n tasks is </a:t>
            </a:r>
            <a:r>
              <a:rPr lang="en-US" sz="1800" dirty="0" err="1">
                <a:latin typeface="Times New Roman" panose="02020603050405020304"/>
                <a:ea typeface="Times New Roman" panose="02020603050405020304"/>
                <a:cs typeface="Times New Roman" panose="02020603050405020304"/>
                <a:sym typeface="Times New Roman" panose="02020603050405020304"/>
              </a:rPr>
              <a:t>nt</a:t>
            </a:r>
            <a:r>
              <a:rPr lang="en-US" sz="1800" dirty="0">
                <a:latin typeface="Times New Roman" panose="02020603050405020304"/>
                <a:ea typeface="Times New Roman" panose="02020603050405020304"/>
                <a:cs typeface="Times New Roman" panose="02020603050405020304"/>
                <a:sym typeface="Times New Roman" panose="02020603050405020304"/>
              </a:rPr>
              <a:t> . </a:t>
            </a:r>
          </a:p>
          <a:p>
            <a:pPr lvl="0">
              <a:spcBef>
                <a:spcPts val="360"/>
              </a:spcBef>
              <a:buClr>
                <a:schemeClr val="dk1"/>
              </a:buClr>
              <a:buSzPts val="1100"/>
            </a:pPr>
            <a:r>
              <a:rPr lang="en-US" sz="1800" dirty="0">
                <a:latin typeface="Times New Roman" panose="02020603050405020304"/>
                <a:ea typeface="Times New Roman" panose="02020603050405020304"/>
                <a:cs typeface="Times New Roman" panose="02020603050405020304"/>
                <a:sym typeface="Times New Roman" panose="02020603050405020304"/>
              </a:rPr>
              <a:t>The speedup of a pipeline processing over an equivalent non pipeline processing is defined by the ratio</a:t>
            </a:r>
            <a:endParaRPr lang="en-US" sz="1800"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6" name="Google Shape;166;p13"/>
          <p:cNvPicPr preferRelativeResize="0"/>
          <p:nvPr/>
        </p:nvPicPr>
        <p:blipFill rotWithShape="1">
          <a:blip r:embed="rId2"/>
          <a:srcRect/>
          <a:stretch>
            <a:fillRect/>
          </a:stretch>
        </p:blipFill>
        <p:spPr>
          <a:xfrm>
            <a:off x="2480944" y="3159760"/>
            <a:ext cx="2731135" cy="920889"/>
          </a:xfrm>
          <a:prstGeom prst="rect">
            <a:avLst/>
          </a:prstGeom>
          <a:noFill/>
          <a:ln>
            <a:noFill/>
          </a:ln>
        </p:spPr>
      </p:pic>
      <p:sp>
        <p:nvSpPr>
          <p:cNvPr id="7" name="Google Shape;176;p14"/>
          <p:cNvSpPr txBox="1"/>
          <p:nvPr/>
        </p:nvSpPr>
        <p:spPr>
          <a:xfrm>
            <a:off x="148272" y="4035336"/>
            <a:ext cx="8576945" cy="789930"/>
          </a:xfrm>
          <a:prstGeom prst="rect">
            <a:avLst/>
          </a:prstGeom>
          <a:noFill/>
          <a:ln>
            <a:noFill/>
          </a:ln>
        </p:spPr>
        <p:txBody>
          <a:bodyPr spcFirstLastPara="1" wrap="square" lIns="91425" tIns="91425" rIns="91425" bIns="91425" anchor="t" anchorCtr="0">
            <a:spAutoFit/>
          </a:bodyPr>
          <a:lstStyle/>
          <a:p>
            <a:pPr marL="0" marR="0" lvl="0" algn="l" rtl="0">
              <a:lnSpc>
                <a:spcPct val="100000"/>
              </a:lnSpc>
              <a:spcBef>
                <a:spcPts val="360"/>
              </a:spcBef>
              <a:spcAft>
                <a:spcPts val="0"/>
              </a:spcAft>
              <a:buClr>
                <a:schemeClr val="dk1"/>
              </a:buClr>
              <a:buSzPts val="11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Arial" panose="020B0604020202020204"/>
              </a:rPr>
              <a:t>As the number of tasks increases, n becomes much larger than k – 1, and k + n - 1 approaches the value of n. Under this condition, the speedup becomes</a:t>
            </a:r>
            <a:endParaRPr sz="1800" b="0" i="0" u="none" strike="noStrike" cap="none" dirty="0">
              <a:solidFill>
                <a:srgbClr val="000000"/>
              </a:solidFill>
              <a:sym typeface="Arial" panose="020B0604020202020204"/>
            </a:endParaRPr>
          </a:p>
        </p:txBody>
      </p:sp>
      <p:sp>
        <p:nvSpPr>
          <p:cNvPr id="8" name="Text Box 0"/>
          <p:cNvSpPr txBox="1"/>
          <p:nvPr/>
        </p:nvSpPr>
        <p:spPr>
          <a:xfrm>
            <a:off x="3660140" y="5100558"/>
            <a:ext cx="5213985" cy="747395"/>
          </a:xfrm>
          <a:prstGeom prst="rect">
            <a:avLst/>
          </a:prstGeom>
          <a:noFill/>
        </p:spPr>
        <p:txBody>
          <a:bodyPr wrap="square" rtlCol="0" anchor="t">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800" dirty="0">
                <a:sym typeface="Arial" panose="020B0604020202020204"/>
              </a:rPr>
              <a:t>If we assume that the time it takes to process a task is the same in the pipeline and non pipeline circuits, we will have </a:t>
            </a:r>
            <a:r>
              <a:rPr lang="en-US" sz="1800" dirty="0" err="1">
                <a:sym typeface="Arial" panose="020B0604020202020204"/>
              </a:rPr>
              <a:t>tn</a:t>
            </a:r>
            <a:r>
              <a:rPr lang="en-US" sz="1800" dirty="0">
                <a:sym typeface="Arial" panose="020B0604020202020204"/>
              </a:rPr>
              <a:t> = </a:t>
            </a:r>
            <a:r>
              <a:rPr lang="en-US" sz="1800" dirty="0" err="1">
                <a:sym typeface="Arial" panose="020B0604020202020204"/>
              </a:rPr>
              <a:t>kty</a:t>
            </a:r>
            <a:r>
              <a:rPr lang="en-US" sz="1800" dirty="0">
                <a:sym typeface="Arial" panose="020B0604020202020204"/>
              </a:rPr>
              <a:t>. Including this assumption, the speedup reduces to</a:t>
            </a:r>
          </a:p>
        </p:txBody>
      </p:sp>
      <p:pic>
        <p:nvPicPr>
          <p:cNvPr id="9" name="Google Shape;174;p14"/>
          <p:cNvPicPr preferRelativeResize="0"/>
          <p:nvPr/>
        </p:nvPicPr>
        <p:blipFill rotWithShape="1">
          <a:blip r:embed="rId3"/>
          <a:srcRect/>
          <a:stretch>
            <a:fillRect/>
          </a:stretch>
        </p:blipFill>
        <p:spPr>
          <a:xfrm>
            <a:off x="236538" y="5053331"/>
            <a:ext cx="1460182" cy="1080770"/>
          </a:xfrm>
          <a:prstGeom prst="rect">
            <a:avLst/>
          </a:prstGeom>
          <a:noFill/>
          <a:ln>
            <a:noFill/>
          </a:ln>
        </p:spPr>
      </p:pic>
      <p:pic>
        <p:nvPicPr>
          <p:cNvPr id="10" name="Google Shape;175;p14"/>
          <p:cNvPicPr preferRelativeResize="0"/>
          <p:nvPr/>
        </p:nvPicPr>
        <p:blipFill rotWithShape="1">
          <a:blip r:embed="rId4"/>
          <a:srcRect l="15741" t="21088" r="21820"/>
          <a:stretch>
            <a:fillRect/>
          </a:stretch>
        </p:blipFill>
        <p:spPr>
          <a:xfrm>
            <a:off x="1816576" y="5212081"/>
            <a:ext cx="1723708" cy="922020"/>
          </a:xfrm>
          <a:prstGeom prst="rect">
            <a:avLst/>
          </a:prstGeom>
          <a:noFill/>
          <a:ln>
            <a:noFill/>
          </a:ln>
        </p:spPr>
      </p:pic>
    </p:spTree>
    <p:extLst>
      <p:ext uri="{BB962C8B-B14F-4D97-AF65-F5344CB8AC3E}">
        <p14:creationId xmlns:p14="http://schemas.microsoft.com/office/powerpoint/2010/main" val="1514303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p15"/>
          <p:cNvSpPr txBox="1">
            <a:spLocks noGrp="1"/>
          </p:cNvSpPr>
          <p:nvPr>
            <p:ph type="body" idx="1"/>
          </p:nvPr>
        </p:nvSpPr>
        <p:spPr>
          <a:xfrm>
            <a:off x="457200" y="948525"/>
            <a:ext cx="8229600" cy="452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100"/>
              <a:buFont typeface="Arial" panose="020B0604020202020204"/>
              <a:buNone/>
            </a:pPr>
            <a:r>
              <a:rPr lang="en-US" sz="1600">
                <a:latin typeface="Times New Roman" panose="02020603050405020304"/>
                <a:ea typeface="Times New Roman" panose="02020603050405020304"/>
                <a:cs typeface="Times New Roman" panose="02020603050405020304"/>
                <a:sym typeface="Times New Roman" panose="02020603050405020304"/>
              </a:rPr>
              <a:t>This shows that the theoretical maximum speedup that a pipeline can provide is k, where k is the number of segments in the pipeline.</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r>
              <a:rPr lang="en-US" sz="1600">
                <a:latin typeface="Times New Roman" panose="02020603050405020304"/>
                <a:ea typeface="Times New Roman" panose="02020603050405020304"/>
                <a:cs typeface="Times New Roman" panose="02020603050405020304"/>
                <a:sym typeface="Times New Roman" panose="02020603050405020304"/>
              </a:rPr>
              <a:t>To clarify the meaning of the speedup ratio, consider the following numerical example.</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r>
              <a:rPr lang="en-US" sz="1600">
                <a:latin typeface="Times New Roman" panose="02020603050405020304"/>
                <a:ea typeface="Times New Roman" panose="02020603050405020304"/>
                <a:cs typeface="Times New Roman" panose="02020603050405020304"/>
                <a:sym typeface="Times New Roman" panose="02020603050405020304"/>
              </a:rPr>
              <a:t> Let the time it takes to process a sub operation in each segment be equal to tp, = 20 ns.</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r>
              <a:rPr lang="en-US" sz="1600">
                <a:latin typeface="Times New Roman" panose="02020603050405020304"/>
                <a:ea typeface="Times New Roman" panose="02020603050405020304"/>
                <a:cs typeface="Times New Roman" panose="02020603050405020304"/>
                <a:sym typeface="Times New Roman" panose="02020603050405020304"/>
              </a:rPr>
              <a:t> Assume that the pipeline has k = 4 segments and executes n = 100 tasks in sequence. </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r>
              <a:rPr lang="en-US" sz="1600">
                <a:latin typeface="Times New Roman" panose="02020603050405020304"/>
                <a:ea typeface="Times New Roman" panose="02020603050405020304"/>
                <a:cs typeface="Times New Roman" panose="02020603050405020304"/>
                <a:sym typeface="Times New Roman" panose="02020603050405020304"/>
              </a:rPr>
              <a:t>The pipeline system will take (k + n - 1)tp = (4 + 99) × 20 = 2060 ns to complete. </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r>
              <a:rPr lang="en-US" sz="1600">
                <a:latin typeface="Times New Roman" panose="02020603050405020304"/>
                <a:ea typeface="Times New Roman" panose="02020603050405020304"/>
                <a:cs typeface="Times New Roman" panose="02020603050405020304"/>
                <a:sym typeface="Times New Roman" panose="02020603050405020304"/>
              </a:rPr>
              <a:t>Assuming that tn = ktp = 4 x 20 = 80ns, a non pipeline system requires nktp = 100 X 80 = 8000 ns to complete the 100 tasks. </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r>
              <a:rPr lang="en-US" sz="1600">
                <a:latin typeface="Times New Roman" panose="02020603050405020304"/>
                <a:ea typeface="Times New Roman" panose="02020603050405020304"/>
                <a:cs typeface="Times New Roman" panose="02020603050405020304"/>
                <a:sym typeface="Times New Roman" panose="02020603050405020304"/>
              </a:rPr>
              <a:t>The speedup ratio is equal to 8000/2060 = 3.88. As the number of tasks increases, the speedup will approach 4, which is equal to the number of segments in the pipeline. </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1100"/>
              <a:buFont typeface="Arial" panose="020B0604020202020204"/>
              <a:buNone/>
            </a:pPr>
            <a:r>
              <a:rPr lang="en-US" sz="1600">
                <a:latin typeface="Times New Roman" panose="02020603050405020304"/>
                <a:ea typeface="Times New Roman" panose="02020603050405020304"/>
                <a:cs typeface="Times New Roman" panose="02020603050405020304"/>
                <a:sym typeface="Times New Roman" panose="02020603050405020304"/>
              </a:rPr>
              <a:t>If we assume that tn = 60 ns, the speedup becomes 60/20 = 3.</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endParaRPr sz="1600">
              <a:latin typeface="Times New Roman" panose="02020603050405020304"/>
              <a:ea typeface="Times New Roman" panose="02020603050405020304"/>
              <a:cs typeface="Times New Roman" panose="02020603050405020304"/>
              <a:sym typeface="Times New Roman" panose="02020603050405020304"/>
            </a:endParaRPr>
          </a:p>
        </p:txBody>
      </p:sp>
      <p:sp>
        <p:nvSpPr>
          <p:cNvPr id="187" name="Google Shape;187;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lang="en-US"/>
          </a:p>
        </p:txBody>
      </p:sp>
      <p:pic>
        <p:nvPicPr>
          <p:cNvPr id="188" name="Google Shape;188;p15"/>
          <p:cNvPicPr preferRelativeResize="0"/>
          <p:nvPr/>
        </p:nvPicPr>
        <p:blipFill rotWithShape="1">
          <a:blip r:embed="rId3"/>
          <a:srcRect/>
          <a:stretch>
            <a:fillRect/>
          </a:stretch>
        </p:blipFill>
        <p:spPr>
          <a:xfrm>
            <a:off x="2306875" y="4201938"/>
            <a:ext cx="4849024" cy="1895637"/>
          </a:xfrm>
          <a:prstGeom prst="rect">
            <a:avLst/>
          </a:prstGeom>
          <a:noFill/>
          <a:ln>
            <a:noFill/>
          </a:ln>
        </p:spPr>
      </p:pic>
      <p:sp>
        <p:nvSpPr>
          <p:cNvPr id="189" name="Google Shape;189;p15"/>
          <p:cNvSpPr txBox="1">
            <a:spLocks noGrp="1"/>
          </p:cNvSpPr>
          <p:nvPr>
            <p:ph type="body" idx="1"/>
          </p:nvPr>
        </p:nvSpPr>
        <p:spPr>
          <a:xfrm>
            <a:off x="2639060" y="6167755"/>
            <a:ext cx="4124325" cy="26225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sz="16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Figure 5 Multiple Functional units in parallel</a:t>
            </a:r>
            <a:endParaRPr lang="en-US" sz="1600">
              <a:solidFill>
                <a:srgbClr val="000000"/>
              </a:solidFill>
              <a:highlight>
                <a:srgbClr val="FFFFFF"/>
              </a:highlight>
              <a:latin typeface="Times New Roman" panose="02020603050405020304"/>
              <a:ea typeface="Times New Roman" panose="02020603050405020304"/>
              <a:cs typeface="Times New Roman" panose="02020603050405020304"/>
            </a:endParaRPr>
          </a:p>
        </p:txBody>
      </p:sp>
      <p:sp>
        <p:nvSpPr>
          <p:cNvPr id="2" name="Google Shape;144;p11">
            <a:extLst>
              <a:ext uri="{FF2B5EF4-FFF2-40B4-BE49-F238E27FC236}">
                <a16:creationId xmlns:a16="http://schemas.microsoft.com/office/drawing/2014/main" xmlns="" id="{325040D5-CBD9-DCDC-A949-53CC73A14665}"/>
              </a:ext>
            </a:extLst>
          </p:cNvPr>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US" sz="3000" dirty="0">
                <a:solidFill>
                  <a:schemeClr val="tx1"/>
                </a:solidFill>
                <a:sym typeface="Times New Roman" panose="02020603050405020304"/>
              </a:rPr>
              <a:t>General Considerations</a:t>
            </a:r>
            <a:endParaRPr lang="en-US" sz="3000"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solidFill>
                  <a:schemeClr val="tx1"/>
                </a:solidFill>
              </a:rPr>
              <a:t>Arithmetic Pipelining </a:t>
            </a:r>
            <a:endParaRPr dirty="0">
              <a:solidFill>
                <a:schemeClr val="tx1"/>
              </a:solidFill>
            </a:endParaRPr>
          </a:p>
        </p:txBody>
      </p:sp>
      <p:sp>
        <p:nvSpPr>
          <p:cNvPr id="196" name="Google Shape;196;p16"/>
          <p:cNvSpPr txBox="1">
            <a:spLocks noGrp="1"/>
          </p:cNvSpPr>
          <p:nvPr>
            <p:ph type="body" idx="1"/>
          </p:nvPr>
        </p:nvSpPr>
        <p:spPr>
          <a:xfrm>
            <a:off x="457200" y="1037075"/>
            <a:ext cx="8229600" cy="4526100"/>
          </a:xfrm>
          <a:prstGeom prst="rect">
            <a:avLst/>
          </a:prstGeom>
          <a:noFill/>
          <a:ln>
            <a:noFill/>
          </a:ln>
        </p:spPr>
        <p:txBody>
          <a:bodyPr spcFirstLastPara="1" wrap="square" lIns="91425" tIns="45700" rIns="91425" bIns="45700" anchor="t" anchorCtr="0">
            <a:noAutofit/>
          </a:bodyPr>
          <a:lstStyle/>
          <a:p>
            <a:pPr marL="457200" lvl="0" indent="-330200" algn="l" rtl="0">
              <a:lnSpc>
                <a:spcPct val="100000"/>
              </a:lnSpc>
              <a:spcBef>
                <a:spcPts val="360"/>
              </a:spcBef>
              <a:spcAft>
                <a:spcPts val="0"/>
              </a:spcAft>
              <a:buSzPts val="1600"/>
              <a:buFont typeface="Times New Roman" panose="02020603050405020304"/>
              <a:buChar char="•"/>
            </a:pPr>
            <a:r>
              <a:rPr lang="en-US" sz="1600">
                <a:latin typeface="Times New Roman" panose="02020603050405020304"/>
                <a:ea typeface="Times New Roman" panose="02020603050405020304"/>
                <a:cs typeface="Times New Roman" panose="02020603050405020304"/>
                <a:sym typeface="Times New Roman" panose="02020603050405020304"/>
              </a:rPr>
              <a:t>Pipeline arithmetic units are usually found in very high speed computers. </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00000"/>
              </a:lnSpc>
              <a:spcBef>
                <a:spcPts val="0"/>
              </a:spcBef>
              <a:spcAft>
                <a:spcPts val="0"/>
              </a:spcAft>
              <a:buSzPts val="1600"/>
              <a:buFont typeface="Times New Roman" panose="02020603050405020304"/>
              <a:buChar char="•"/>
            </a:pPr>
            <a:r>
              <a:rPr lang="en-US" sz="1600">
                <a:latin typeface="Times New Roman" panose="02020603050405020304"/>
                <a:ea typeface="Times New Roman" panose="02020603050405020304"/>
                <a:cs typeface="Times New Roman" panose="02020603050405020304"/>
                <a:sym typeface="Times New Roman" panose="02020603050405020304"/>
              </a:rPr>
              <a:t>They are used to implement floating-point operations, multiplication of fixed-point numbers, and similar computations encountered in scientific problems. </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00000"/>
              </a:lnSpc>
              <a:spcBef>
                <a:spcPts val="0"/>
              </a:spcBef>
              <a:spcAft>
                <a:spcPts val="0"/>
              </a:spcAft>
              <a:buSzPts val="1600"/>
              <a:buFont typeface="Times New Roman" panose="02020603050405020304"/>
              <a:buChar char="•"/>
            </a:pPr>
            <a:r>
              <a:rPr lang="en-US" sz="1600">
                <a:latin typeface="Times New Roman" panose="02020603050405020304"/>
                <a:ea typeface="Times New Roman" panose="02020603050405020304"/>
                <a:cs typeface="Times New Roman" panose="02020603050405020304"/>
                <a:sym typeface="Times New Roman" panose="02020603050405020304"/>
              </a:rPr>
              <a:t>The inputs to the floating-point adder pipeline are two normalized floating-point binary numbers.</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0000"/>
              </a:lnSpc>
              <a:spcBef>
                <a:spcPts val="360"/>
              </a:spcBef>
              <a:spcAft>
                <a:spcPts val="0"/>
              </a:spcAft>
              <a:buSzPts val="1800"/>
              <a:buNone/>
            </a:pPr>
            <a:endParaRPr sz="1600">
              <a:latin typeface="Times New Roman" panose="02020603050405020304"/>
              <a:ea typeface="Times New Roman" panose="02020603050405020304"/>
              <a:cs typeface="Times New Roman" panose="02020603050405020304"/>
              <a:sym typeface="Times New Roman" panose="02020603050405020304"/>
            </a:endParaRPr>
          </a:p>
        </p:txBody>
      </p:sp>
      <p:sp>
        <p:nvSpPr>
          <p:cNvPr id="197" name="Google Shape;197;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lang="en-US"/>
          </a:p>
        </p:txBody>
      </p:sp>
      <p:pic>
        <p:nvPicPr>
          <p:cNvPr id="198" name="Google Shape;198;p16"/>
          <p:cNvPicPr preferRelativeResize="0"/>
          <p:nvPr/>
        </p:nvPicPr>
        <p:blipFill rotWithShape="1">
          <a:blip r:embed="rId3"/>
          <a:srcRect/>
          <a:stretch>
            <a:fillRect/>
          </a:stretch>
        </p:blipFill>
        <p:spPr>
          <a:xfrm>
            <a:off x="3163225" y="2350525"/>
            <a:ext cx="1707225" cy="754200"/>
          </a:xfrm>
          <a:prstGeom prst="rect">
            <a:avLst/>
          </a:prstGeom>
          <a:noFill/>
          <a:ln>
            <a:noFill/>
          </a:ln>
        </p:spPr>
      </p:pic>
      <p:sp>
        <p:nvSpPr>
          <p:cNvPr id="199" name="Google Shape;199;p16"/>
          <p:cNvSpPr txBox="1"/>
          <p:nvPr/>
        </p:nvSpPr>
        <p:spPr>
          <a:xfrm>
            <a:off x="744220" y="3060065"/>
            <a:ext cx="7498080" cy="2643505"/>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600"/>
              <a:buFont typeface="Arial" panose="020B0604020202020204"/>
              <a:buNone/>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 and B are two fractions that represent the mantissas and a and b are the exponents.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600"/>
              <a:buFont typeface="Arial" panose="020B0604020202020204"/>
              <a:buNone/>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floating-point addition and subtraction can be performed in four segments, as shown in Fig. 6.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600"/>
              <a:buFont typeface="Arial" panose="020B0604020202020204"/>
              <a:buNone/>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registers labeled R are placed between the segments to store intermediate results.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600"/>
              <a:buFont typeface="Arial" panose="020B0604020202020204"/>
              <a:buNone/>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The suboperations that are performed in the four segments are:</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600"/>
              <a:buFont typeface="Arial" panose="020B0604020202020204"/>
              <a:buNone/>
            </a:pP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600"/>
              <a:buFont typeface="Arial" panose="020B0604020202020204"/>
              <a:buNone/>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 Compare </a:t>
            </a:r>
            <a:r>
              <a:rPr lang="en-US" sz="1600" b="0" i="0" u="none" strike="noStrike" cap="none">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the </a:t>
            </a: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exponents.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600"/>
              <a:buFont typeface="Arial" panose="020B0604020202020204"/>
              <a:buNone/>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2. Align the mantissas.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600"/>
              <a:buFont typeface="Arial" panose="020B0604020202020204"/>
              <a:buNone/>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3. Add or subtract the mantissas. </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Clr>
                <a:srgbClr val="000000"/>
              </a:buClr>
              <a:buSzPts val="1600"/>
              <a:buFont typeface="Arial" panose="020B0604020202020204"/>
              <a:buNone/>
            </a:pPr>
            <a:r>
              <a:rPr lang="en-US"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4. Normalize the result.</a:t>
            </a:r>
            <a:endParaRPr sz="1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18"/>
          <p:cNvSpPr txBox="1">
            <a:spLocks noGrp="1"/>
          </p:cNvSpPr>
          <p:nvPr>
            <p:ph type="body" idx="1"/>
          </p:nvPr>
        </p:nvSpPr>
        <p:spPr>
          <a:xfrm>
            <a:off x="93980" y="1003935"/>
            <a:ext cx="5303520" cy="545401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sz="1600">
                <a:latin typeface="Times New Roman" panose="02020603050405020304"/>
                <a:ea typeface="Times New Roman" panose="02020603050405020304"/>
                <a:cs typeface="Times New Roman" panose="02020603050405020304"/>
                <a:sym typeface="Times New Roman" panose="02020603050405020304"/>
              </a:rPr>
              <a:t>The following numerical example may clarify the sub operations performed in each segment.</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r>
              <a:rPr lang="en-US" sz="1600">
                <a:latin typeface="Times New Roman" panose="02020603050405020304"/>
                <a:ea typeface="Times New Roman" panose="02020603050405020304"/>
                <a:cs typeface="Times New Roman" panose="02020603050405020304"/>
                <a:sym typeface="Times New Roman" panose="02020603050405020304"/>
              </a:rPr>
              <a:t> For simplicity, we use decimal numbers, although Fig.6 refers to binary numbers. </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1100"/>
              <a:buFont typeface="Arial" panose="020B0604020202020204"/>
              <a:buNone/>
            </a:pPr>
            <a:r>
              <a:rPr lang="en-US" sz="1600">
                <a:latin typeface="Times New Roman" panose="02020603050405020304"/>
                <a:ea typeface="Times New Roman" panose="02020603050405020304"/>
                <a:cs typeface="Times New Roman" panose="02020603050405020304"/>
                <a:sym typeface="Times New Roman" panose="02020603050405020304"/>
              </a:rPr>
              <a:t>Consider the two normalized floating-point numbers:</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0" lvl="0" indent="457200" algn="l" rtl="0">
              <a:lnSpc>
                <a:spcPct val="115000"/>
              </a:lnSpc>
              <a:spcBef>
                <a:spcPts val="400"/>
              </a:spcBef>
              <a:spcAft>
                <a:spcPts val="0"/>
              </a:spcAft>
              <a:buSzPts val="1800"/>
              <a:buNone/>
            </a:pPr>
            <a:r>
              <a:rPr lang="en-US" sz="1400">
                <a:latin typeface="Arial" panose="020B0604020202020204"/>
                <a:ea typeface="Arial" panose="020B0604020202020204"/>
                <a:cs typeface="Arial" panose="020B0604020202020204"/>
                <a:sym typeface="Arial" panose="020B0604020202020204"/>
              </a:rPr>
              <a:t>X = 0.9504 x 10</a:t>
            </a:r>
            <a:r>
              <a:rPr lang="en-US" sz="2400" baseline="30000">
                <a:latin typeface="Arial" panose="020B0604020202020204"/>
                <a:ea typeface="Arial" panose="020B0604020202020204"/>
                <a:cs typeface="Arial" panose="020B0604020202020204"/>
                <a:sym typeface="Arial" panose="020B0604020202020204"/>
              </a:rPr>
              <a:t>3</a:t>
            </a:r>
            <a:r>
              <a:rPr lang="en-US" sz="1400">
                <a:latin typeface="Arial" panose="020B0604020202020204"/>
                <a:ea typeface="Arial" panose="020B0604020202020204"/>
                <a:cs typeface="Arial" panose="020B0604020202020204"/>
                <a:sym typeface="Arial" panose="020B0604020202020204"/>
              </a:rPr>
              <a:t> ………….1</a:t>
            </a:r>
            <a:endParaRPr sz="1400">
              <a:latin typeface="Arial" panose="020B0604020202020204"/>
              <a:ea typeface="Arial" panose="020B0604020202020204"/>
              <a:cs typeface="Arial" panose="020B0604020202020204"/>
              <a:sym typeface="Arial" panose="020B0604020202020204"/>
            </a:endParaRPr>
          </a:p>
          <a:p>
            <a:pPr marL="2286000" lvl="0" indent="457200" algn="l" rtl="0">
              <a:lnSpc>
                <a:spcPct val="100000"/>
              </a:lnSpc>
              <a:spcBef>
                <a:spcPts val="360"/>
              </a:spcBef>
              <a:spcAft>
                <a:spcPts val="0"/>
              </a:spcAft>
              <a:buSzPts val="1800"/>
              <a:buNone/>
            </a:pPr>
            <a:r>
              <a:rPr lang="en-US" sz="1400">
                <a:latin typeface="Arial" panose="020B0604020202020204"/>
                <a:ea typeface="Arial" panose="020B0604020202020204"/>
                <a:cs typeface="Arial" panose="020B0604020202020204"/>
                <a:sym typeface="Arial" panose="020B0604020202020204"/>
              </a:rPr>
              <a:t>Y = 0.8200 x 10</a:t>
            </a:r>
            <a:r>
              <a:rPr lang="en-US" sz="1400" baseline="30000">
                <a:latin typeface="Arial" panose="020B0604020202020204"/>
                <a:ea typeface="Arial" panose="020B0604020202020204"/>
                <a:cs typeface="Arial" panose="020B0604020202020204"/>
                <a:sym typeface="Arial" panose="020B0604020202020204"/>
              </a:rPr>
              <a:t>2</a:t>
            </a:r>
            <a:r>
              <a:rPr lang="en-US" sz="1400">
                <a:latin typeface="Arial" panose="020B0604020202020204"/>
                <a:ea typeface="Arial" panose="020B0604020202020204"/>
                <a:cs typeface="Arial" panose="020B0604020202020204"/>
                <a:sym typeface="Arial" panose="020B0604020202020204"/>
              </a:rPr>
              <a:t>…………...2</a:t>
            </a:r>
            <a:endParaRPr sz="1400" baseline="30000">
              <a:latin typeface="Arial" panose="020B0604020202020204"/>
              <a:ea typeface="Arial" panose="020B0604020202020204"/>
              <a:cs typeface="Arial" panose="020B0604020202020204"/>
              <a:sym typeface="Arial" panose="020B0604020202020204"/>
            </a:endParaRPr>
          </a:p>
          <a:p>
            <a:pPr marL="2286000" lvl="0" indent="457200" algn="l" rtl="0">
              <a:lnSpc>
                <a:spcPct val="100000"/>
              </a:lnSpc>
              <a:spcBef>
                <a:spcPts val="360"/>
              </a:spcBef>
              <a:spcAft>
                <a:spcPts val="0"/>
              </a:spcAft>
              <a:buClr>
                <a:schemeClr val="dk1"/>
              </a:buClr>
              <a:buSzPts val="1100"/>
              <a:buFont typeface="Arial" panose="020B0604020202020204"/>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SzPts val="1800"/>
              <a:buNone/>
            </a:pPr>
            <a:r>
              <a:rPr lang="en-US" sz="1600">
                <a:latin typeface="Times New Roman" panose="02020603050405020304"/>
                <a:ea typeface="Times New Roman" panose="02020603050405020304"/>
                <a:cs typeface="Times New Roman" panose="02020603050405020304"/>
                <a:sym typeface="Times New Roman" panose="02020603050405020304"/>
              </a:rPr>
              <a:t>The two exponents are subtracted in the first segment to obtain 3 - 2 = 1. The larger exponent 3 is chosen as the exponent of the result. The next segment shifts the mantissa of Y to the right to obtain</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1100"/>
              <a:buFont typeface="Arial" panose="020B0604020202020204"/>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2286000" lvl="0" indent="457200" algn="l" rtl="0">
              <a:lnSpc>
                <a:spcPct val="115000"/>
              </a:lnSpc>
              <a:spcBef>
                <a:spcPts val="400"/>
              </a:spcBef>
              <a:spcAft>
                <a:spcPts val="0"/>
              </a:spcAft>
              <a:buSzPts val="1800"/>
              <a:buNone/>
            </a:pPr>
            <a:r>
              <a:rPr lang="en-US" sz="1400">
                <a:latin typeface="Arial" panose="020B0604020202020204"/>
                <a:ea typeface="Arial" panose="020B0604020202020204"/>
                <a:cs typeface="Arial" panose="020B0604020202020204"/>
                <a:sym typeface="Arial" panose="020B0604020202020204"/>
              </a:rPr>
              <a:t>X = 0.9504 x 10</a:t>
            </a:r>
            <a:r>
              <a:rPr lang="en-US" sz="1400" baseline="30000">
                <a:latin typeface="Arial" panose="020B0604020202020204"/>
                <a:ea typeface="Arial" panose="020B0604020202020204"/>
                <a:cs typeface="Arial" panose="020B0604020202020204"/>
                <a:sym typeface="Arial" panose="020B0604020202020204"/>
              </a:rPr>
              <a:t>3</a:t>
            </a:r>
            <a:r>
              <a:rPr lang="en-US" sz="1400">
                <a:latin typeface="Arial" panose="020B0604020202020204"/>
                <a:ea typeface="Arial" panose="020B0604020202020204"/>
                <a:cs typeface="Arial" panose="020B0604020202020204"/>
                <a:sym typeface="Arial" panose="020B0604020202020204"/>
              </a:rPr>
              <a:t> ………….3</a:t>
            </a:r>
            <a:endParaRPr sz="1400">
              <a:latin typeface="Arial" panose="020B0604020202020204"/>
              <a:ea typeface="Arial" panose="020B0604020202020204"/>
              <a:cs typeface="Arial" panose="020B0604020202020204"/>
              <a:sym typeface="Arial" panose="020B0604020202020204"/>
            </a:endParaRPr>
          </a:p>
          <a:p>
            <a:pPr marL="2286000" lvl="0" indent="457200" algn="l" rtl="0">
              <a:lnSpc>
                <a:spcPct val="100000"/>
              </a:lnSpc>
              <a:spcBef>
                <a:spcPts val="360"/>
              </a:spcBef>
              <a:spcAft>
                <a:spcPts val="0"/>
              </a:spcAft>
              <a:buClr>
                <a:schemeClr val="dk1"/>
              </a:buClr>
              <a:buSzPts val="1100"/>
              <a:buFont typeface="Arial" panose="020B0604020202020204"/>
              <a:buNone/>
            </a:pPr>
            <a:r>
              <a:rPr lang="en-US" sz="1400">
                <a:latin typeface="Arial" panose="020B0604020202020204"/>
                <a:ea typeface="Arial" panose="020B0604020202020204"/>
                <a:cs typeface="Arial" panose="020B0604020202020204"/>
                <a:sym typeface="Arial" panose="020B0604020202020204"/>
              </a:rPr>
              <a:t>Y = 0.0820 x 10</a:t>
            </a:r>
            <a:r>
              <a:rPr lang="en-US" sz="1400" baseline="30000">
                <a:latin typeface="Arial" panose="020B0604020202020204"/>
                <a:ea typeface="Arial" panose="020B0604020202020204"/>
                <a:cs typeface="Arial" panose="020B0604020202020204"/>
                <a:sym typeface="Arial" panose="020B0604020202020204"/>
              </a:rPr>
              <a:t>3</a:t>
            </a:r>
            <a:r>
              <a:rPr lang="en-US" sz="1400">
                <a:latin typeface="Arial" panose="020B0604020202020204"/>
                <a:ea typeface="Arial" panose="020B0604020202020204"/>
                <a:cs typeface="Arial" panose="020B0604020202020204"/>
                <a:sym typeface="Arial" panose="020B0604020202020204"/>
              </a:rPr>
              <a:t>…………..4</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360"/>
              </a:spcBef>
              <a:spcAft>
                <a:spcPts val="0"/>
              </a:spcAft>
              <a:buClr>
                <a:schemeClr val="dk1"/>
              </a:buClr>
              <a:buSzPts val="1100"/>
              <a:buFont typeface="Arial" panose="020B0604020202020204"/>
              <a:buNone/>
            </a:pPr>
            <a:r>
              <a:rPr lang="en-US" sz="1600">
                <a:latin typeface="Times New Roman" panose="02020603050405020304"/>
                <a:ea typeface="Times New Roman" panose="02020603050405020304"/>
                <a:cs typeface="Times New Roman" panose="02020603050405020304"/>
                <a:sym typeface="Times New Roman" panose="02020603050405020304"/>
              </a:rPr>
              <a:t>This aligns the two mantissas under the same exponent. The addition of the two mantissas in segment 3 produces the sum</a:t>
            </a:r>
            <a:endParaRPr sz="1600">
              <a:latin typeface="Times New Roman" panose="02020603050405020304"/>
              <a:ea typeface="Times New Roman" panose="02020603050405020304"/>
              <a:cs typeface="Times New Roman" panose="02020603050405020304"/>
              <a:sym typeface="Times New Roman" panose="02020603050405020304"/>
            </a:endParaRPr>
          </a:p>
          <a:p>
            <a:pPr marL="2286000" lvl="0" indent="457200" algn="l" rtl="0">
              <a:lnSpc>
                <a:spcPct val="115000"/>
              </a:lnSpc>
              <a:spcBef>
                <a:spcPts val="1200"/>
              </a:spcBef>
              <a:spcAft>
                <a:spcPts val="0"/>
              </a:spcAft>
              <a:buSzPts val="1800"/>
              <a:buNone/>
            </a:pPr>
            <a:r>
              <a:rPr lang="en-US" sz="1400">
                <a:latin typeface="Arial" panose="020B0604020202020204"/>
                <a:ea typeface="Arial" panose="020B0604020202020204"/>
                <a:cs typeface="Arial" panose="020B0604020202020204"/>
                <a:sym typeface="Arial" panose="020B0604020202020204"/>
              </a:rPr>
              <a:t>Z = 1.0324 x 10</a:t>
            </a:r>
            <a:r>
              <a:rPr lang="en-US" sz="1400" baseline="30000">
                <a:latin typeface="Arial" panose="020B0604020202020204"/>
                <a:ea typeface="Arial" panose="020B0604020202020204"/>
                <a:cs typeface="Arial" panose="020B0604020202020204"/>
                <a:sym typeface="Arial" panose="020B0604020202020204"/>
              </a:rPr>
              <a:t>3</a:t>
            </a:r>
            <a:r>
              <a:rPr lang="en-US" sz="1400">
                <a:latin typeface="Arial" panose="020B0604020202020204"/>
                <a:ea typeface="Arial" panose="020B0604020202020204"/>
                <a:cs typeface="Arial" panose="020B0604020202020204"/>
                <a:sym typeface="Arial" panose="020B0604020202020204"/>
              </a:rPr>
              <a:t>………….5</a:t>
            </a:r>
            <a:endParaRPr sz="1400">
              <a:latin typeface="Arial" panose="020B0604020202020204"/>
              <a:ea typeface="Arial" panose="020B0604020202020204"/>
              <a:cs typeface="Arial" panose="020B0604020202020204"/>
              <a:sym typeface="Arial" panose="020B0604020202020204"/>
            </a:endParaRPr>
          </a:p>
          <a:p>
            <a:pPr marL="2286000" lvl="0" indent="457200" algn="l" rtl="0">
              <a:lnSpc>
                <a:spcPct val="115000"/>
              </a:lnSpc>
              <a:spcBef>
                <a:spcPts val="1200"/>
              </a:spcBef>
              <a:spcAft>
                <a:spcPts val="1200"/>
              </a:spcAft>
              <a:buClr>
                <a:schemeClr val="dk1"/>
              </a:buClr>
              <a:buSzPts val="1100"/>
              <a:buFont typeface="Arial" panose="020B0604020202020204"/>
              <a:buNone/>
            </a:pPr>
            <a:r>
              <a:rPr lang="en-US" sz="1400">
                <a:latin typeface="Arial" panose="020B0604020202020204"/>
                <a:ea typeface="Arial" panose="020B0604020202020204"/>
                <a:cs typeface="Arial" panose="020B0604020202020204"/>
                <a:sym typeface="Arial" panose="020B0604020202020204"/>
              </a:rPr>
              <a:t>Z = 1.0324 x 10</a:t>
            </a:r>
            <a:r>
              <a:rPr lang="en-US" sz="1400" baseline="30000">
                <a:latin typeface="Arial" panose="020B0604020202020204"/>
                <a:ea typeface="Arial" panose="020B0604020202020204"/>
                <a:cs typeface="Arial" panose="020B0604020202020204"/>
                <a:sym typeface="Arial" panose="020B0604020202020204"/>
              </a:rPr>
              <a:t>4</a:t>
            </a:r>
            <a:r>
              <a:rPr lang="en-US" sz="1400">
                <a:latin typeface="Arial" panose="020B0604020202020204"/>
                <a:ea typeface="Arial" panose="020B0604020202020204"/>
                <a:cs typeface="Arial" panose="020B0604020202020204"/>
                <a:sym typeface="Arial" panose="020B0604020202020204"/>
              </a:rPr>
              <a:t>………….6</a:t>
            </a:r>
          </a:p>
        </p:txBody>
      </p:sp>
      <p:sp>
        <p:nvSpPr>
          <p:cNvPr id="216" name="Google Shape;216;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18</a:t>
            </a:fld>
            <a:endParaRPr lang="en-US"/>
          </a:p>
        </p:txBody>
      </p:sp>
      <p:pic>
        <p:nvPicPr>
          <p:cNvPr id="207" name="Google Shape;207;p17"/>
          <p:cNvPicPr preferRelativeResize="0"/>
          <p:nvPr/>
        </p:nvPicPr>
        <p:blipFill rotWithShape="1">
          <a:blip r:embed="rId3"/>
          <a:srcRect r="15226" b="1523"/>
          <a:stretch>
            <a:fillRect/>
          </a:stretch>
        </p:blipFill>
        <p:spPr>
          <a:xfrm>
            <a:off x="5504815" y="937260"/>
            <a:ext cx="3181985" cy="5295265"/>
          </a:xfrm>
          <a:prstGeom prst="rect">
            <a:avLst/>
          </a:prstGeom>
          <a:noFill/>
          <a:ln>
            <a:noFill/>
          </a:ln>
        </p:spPr>
      </p:pic>
      <p:sp>
        <p:nvSpPr>
          <p:cNvPr id="208" name="Google Shape;208;p17"/>
          <p:cNvSpPr txBox="1"/>
          <p:nvPr/>
        </p:nvSpPr>
        <p:spPr>
          <a:xfrm>
            <a:off x="5217795" y="6396355"/>
            <a:ext cx="3925570" cy="262255"/>
          </a:xfrm>
          <a:prstGeom prst="rect">
            <a:avLst/>
          </a:prstGeom>
          <a:noFill/>
          <a:ln>
            <a:noFill/>
          </a:ln>
        </p:spPr>
        <p:txBody>
          <a:bodyPr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100000"/>
              </a:lnSpc>
              <a:spcBef>
                <a:spcPts val="360"/>
              </a:spcBef>
              <a:spcAft>
                <a:spcPts val="0"/>
              </a:spcAft>
              <a:buClr>
                <a:schemeClr val="dk1"/>
              </a:buClr>
              <a:buSzPts val="1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lnSpc>
                <a:spcPct val="100000"/>
              </a:lnSpc>
              <a:spcBef>
                <a:spcPts val="360"/>
              </a:spcBef>
              <a:spcAft>
                <a:spcPts val="0"/>
              </a:spcAft>
              <a:buSzPts val="1800"/>
              <a:buNone/>
            </a:pPr>
            <a:r>
              <a:rPr lang="en-US" sz="120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Figure 6  Pipeline for floating -point addition and subtraction</a:t>
            </a:r>
          </a:p>
        </p:txBody>
      </p:sp>
      <p:sp>
        <p:nvSpPr>
          <p:cNvPr id="2" name="Google Shape;195;p16">
            <a:extLst>
              <a:ext uri="{FF2B5EF4-FFF2-40B4-BE49-F238E27FC236}">
                <a16:creationId xmlns:a16="http://schemas.microsoft.com/office/drawing/2014/main" xmlns="" id="{56BA2884-17FE-AA2F-21F7-AD24B3906748}"/>
              </a:ext>
            </a:extLst>
          </p:cNvPr>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solidFill>
                  <a:schemeClr val="tx1"/>
                </a:solidFill>
              </a:rPr>
              <a:t>Arithmetic Pipelining </a:t>
            </a:r>
            <a:endParaRPr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9"/>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solidFill>
                  <a:schemeClr val="tx1"/>
                </a:solidFill>
              </a:rPr>
              <a:t>The Concept of Pipeline Hazards</a:t>
            </a:r>
          </a:p>
        </p:txBody>
      </p:sp>
      <p:sp>
        <p:nvSpPr>
          <p:cNvPr id="222" name="Google Shape;222;p19"/>
          <p:cNvSpPr txBox="1">
            <a:spLocks noGrp="1"/>
          </p:cNvSpPr>
          <p:nvPr>
            <p:ph type="body" idx="1"/>
          </p:nvPr>
        </p:nvSpPr>
        <p:spPr>
          <a:xfrm>
            <a:off x="457200" y="914400"/>
            <a:ext cx="8229600" cy="5944235"/>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2400" dirty="0">
                <a:latin typeface="Times New Roman" panose="02020603050405020304" charset="0"/>
                <a:cs typeface="Times New Roman" panose="02020603050405020304" charset="0"/>
              </a:rPr>
              <a:t>Pipeline Hazards are often seen as missteps in the </a:t>
            </a:r>
            <a:r>
              <a:rPr lang="en-US" sz="2400" dirty="0" err="1">
                <a:latin typeface="Times New Roman" panose="02020603050405020304" charset="0"/>
                <a:cs typeface="Times New Roman" panose="02020603050405020304" charset="0"/>
              </a:rPr>
              <a:t>optimisation</a:t>
            </a:r>
            <a:r>
              <a:rPr lang="en-US" sz="2400" dirty="0">
                <a:latin typeface="Times New Roman" panose="02020603050405020304" charset="0"/>
                <a:cs typeface="Times New Roman" panose="02020603050405020304" charset="0"/>
              </a:rPr>
              <a:t> of processes within the pipelining concept. </a:t>
            </a:r>
            <a:endParaRPr sz="2400" dirty="0">
              <a:latin typeface="Times New Roman" panose="02020603050405020304" charset="0"/>
              <a:cs typeface="Times New Roman" panose="02020603050405020304" charset="0"/>
            </a:endParaRPr>
          </a:p>
          <a:p>
            <a:pPr marL="457200" lvl="0" indent="-342900" algn="just" rtl="0">
              <a:lnSpc>
                <a:spcPct val="100000"/>
              </a:lnSpc>
              <a:spcBef>
                <a:spcPts val="360"/>
              </a:spcBef>
              <a:spcAft>
                <a:spcPts val="0"/>
              </a:spcAft>
              <a:buSzPts val="1800"/>
              <a:buChar char="•"/>
            </a:pPr>
            <a:r>
              <a:rPr lang="en-US" sz="2400" dirty="0">
                <a:latin typeface="Times New Roman" panose="02020603050405020304" charset="0"/>
                <a:cs typeface="Times New Roman" panose="02020603050405020304" charset="0"/>
              </a:rPr>
              <a:t>Understanding pipeline hazards require a solid comprehension of how pipelining works in the first place. In a nutshell, pipelining is a technique where multiple instructions are overlapped during execution. </a:t>
            </a:r>
            <a:endParaRPr sz="2400" dirty="0">
              <a:latin typeface="Times New Roman" panose="02020603050405020304" charset="0"/>
              <a:cs typeface="Times New Roman" panose="02020603050405020304" charset="0"/>
            </a:endParaRPr>
          </a:p>
          <a:p>
            <a:pPr marL="457200" lvl="0" indent="-342900" algn="just" rtl="0">
              <a:lnSpc>
                <a:spcPct val="100000"/>
              </a:lnSpc>
              <a:spcBef>
                <a:spcPts val="360"/>
              </a:spcBef>
              <a:spcAft>
                <a:spcPts val="0"/>
              </a:spcAft>
              <a:buSzPts val="1800"/>
              <a:buChar char="•"/>
            </a:pPr>
            <a:r>
              <a:rPr lang="en-US" sz="2400" dirty="0">
                <a:latin typeface="Times New Roman" panose="02020603050405020304" charset="0"/>
                <a:cs typeface="Times New Roman" panose="02020603050405020304" charset="0"/>
              </a:rPr>
              <a:t>However, certain conditions can interfere with the smooth flow of this process - hence leading to pipeline hazards. </a:t>
            </a:r>
            <a:endParaRPr sz="2400" dirty="0">
              <a:latin typeface="Times New Roman" panose="02020603050405020304" charset="0"/>
              <a:cs typeface="Times New Roman" panose="02020603050405020304" charset="0"/>
            </a:endParaRPr>
          </a:p>
          <a:p>
            <a:pPr marL="457200" lvl="0" indent="-342900" algn="just" rtl="0">
              <a:lnSpc>
                <a:spcPct val="100000"/>
              </a:lnSpc>
              <a:spcBef>
                <a:spcPts val="360"/>
              </a:spcBef>
              <a:spcAft>
                <a:spcPts val="0"/>
              </a:spcAft>
              <a:buSzPts val="1800"/>
              <a:buChar char="•"/>
            </a:pPr>
            <a:r>
              <a:rPr lang="en-US" sz="2400" dirty="0">
                <a:latin typeface="Times New Roman" panose="02020603050405020304" charset="0"/>
                <a:cs typeface="Times New Roman" panose="02020603050405020304" charset="0"/>
              </a:rPr>
              <a:t>There are three stages in the instruction cycle where a pipeline hazard can occur: during instruction fetch, during instruction decode, and during instruction execute. </a:t>
            </a:r>
            <a:endParaRPr sz="2400" dirty="0">
              <a:latin typeface="Times New Roman" panose="02020603050405020304" charset="0"/>
              <a:cs typeface="Times New Roman" panose="02020603050405020304" charset="0"/>
            </a:endParaRPr>
          </a:p>
          <a:p>
            <a:pPr marL="457200" lvl="0" indent="-342900" algn="just" rtl="0">
              <a:lnSpc>
                <a:spcPct val="100000"/>
              </a:lnSpc>
              <a:spcBef>
                <a:spcPts val="360"/>
              </a:spcBef>
              <a:spcAft>
                <a:spcPts val="0"/>
              </a:spcAft>
              <a:buSzPts val="1800"/>
              <a:buChar char="•"/>
            </a:pPr>
            <a:r>
              <a:rPr lang="en-US" sz="2400" dirty="0">
                <a:latin typeface="Times New Roman" panose="02020603050405020304" charset="0"/>
                <a:cs typeface="Times New Roman" panose="02020603050405020304" charset="0"/>
              </a:rPr>
              <a:t>The hazards that occur with the instruction fetch are usually related to issues with the memory system such as latency.</a:t>
            </a:r>
            <a:endParaRPr sz="2400" dirty="0">
              <a:latin typeface="Times New Roman" panose="02020603050405020304" charset="0"/>
              <a:cs typeface="Times New Roman" panose="02020603050405020304" charset="0"/>
            </a:endParaRPr>
          </a:p>
          <a:p>
            <a:pPr marL="114300" lvl="0" indent="0" algn="just" rtl="0">
              <a:lnSpc>
                <a:spcPct val="100000"/>
              </a:lnSpc>
              <a:spcBef>
                <a:spcPts val="360"/>
              </a:spcBef>
              <a:spcAft>
                <a:spcPts val="0"/>
              </a:spcAft>
              <a:buSzPts val="1800"/>
              <a:buNone/>
            </a:pPr>
            <a:r>
              <a:rPr lang="en-US" sz="1200" dirty="0">
                <a:solidFill>
                  <a:schemeClr val="lt1"/>
                </a:solidFill>
                <a:latin typeface="Times New Roman" panose="02020603050405020304" charset="0"/>
                <a:cs typeface="Times New Roman" panose="02020603050405020304" charset="0"/>
              </a:rPr>
              <a:t>.</a:t>
            </a:r>
            <a:endParaRPr sz="2400" dirty="0">
              <a:latin typeface="Times New Roman" panose="02020603050405020304" charset="0"/>
              <a:cs typeface="Times New Roman" panose="02020603050405020304" charset="0"/>
            </a:endParaRPr>
          </a:p>
        </p:txBody>
      </p:sp>
      <p:sp>
        <p:nvSpPr>
          <p:cNvPr id="223" name="Google Shape;22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2"/>
          <p:cNvSpPr txBox="1">
            <a:spLocks noGrp="1"/>
          </p:cNvSpPr>
          <p:nvPr>
            <p:ph type="body" idx="1"/>
          </p:nvPr>
        </p:nvSpPr>
        <p:spPr>
          <a:xfrm>
            <a:off x="457200" y="1381125"/>
            <a:ext cx="8229600" cy="4526100"/>
          </a:xfrm>
          <a:prstGeom prst="rect">
            <a:avLst/>
          </a:prstGeom>
          <a:noFill/>
          <a:ln>
            <a:noFill/>
          </a:ln>
        </p:spPr>
        <p:txBody>
          <a:bodyPr spcFirstLastPara="1" wrap="square" lIns="91425" tIns="45700" rIns="91425" bIns="45700" anchor="t" anchorCtr="0">
            <a:noAutofit/>
          </a:bodyPr>
          <a:lstStyle/>
          <a:p>
            <a:pPr marL="457200" lvl="0" indent="-419100" algn="l" rtl="0">
              <a:lnSpc>
                <a:spcPct val="115000"/>
              </a:lnSpc>
              <a:spcBef>
                <a:spcPts val="1200"/>
              </a:spcBef>
              <a:spcAft>
                <a:spcPts val="0"/>
              </a:spcAft>
              <a:buClr>
                <a:srgbClr val="000000"/>
              </a:buClr>
              <a:buSzPts val="3000"/>
              <a:buFont typeface="Times New Roman" panose="02020603050405020304"/>
              <a:buChar char="•"/>
            </a:pPr>
            <a:r>
              <a:rPr lang="en-US" sz="3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Parallel processing</a:t>
            </a:r>
            <a:endParaRPr sz="3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419100" algn="l" rtl="0">
              <a:lnSpc>
                <a:spcPct val="115000"/>
              </a:lnSpc>
              <a:spcBef>
                <a:spcPts val="0"/>
              </a:spcBef>
              <a:spcAft>
                <a:spcPts val="0"/>
              </a:spcAft>
              <a:buClr>
                <a:srgbClr val="000000"/>
              </a:buClr>
              <a:buSzPts val="3000"/>
              <a:buFont typeface="Times New Roman" panose="02020603050405020304"/>
              <a:buChar char="•"/>
            </a:pPr>
            <a:r>
              <a:rPr lang="en-US" sz="3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Pipelining</a:t>
            </a:r>
            <a:endParaRPr sz="3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419100" algn="l" rtl="0">
              <a:lnSpc>
                <a:spcPct val="115000"/>
              </a:lnSpc>
              <a:spcBef>
                <a:spcPts val="0"/>
              </a:spcBef>
              <a:spcAft>
                <a:spcPts val="0"/>
              </a:spcAft>
              <a:buClr>
                <a:srgbClr val="000000"/>
              </a:buClr>
              <a:buSzPts val="3000"/>
              <a:buFont typeface="Times New Roman" panose="02020603050405020304"/>
              <a:buChar char="•"/>
            </a:pPr>
            <a:r>
              <a:rPr lang="en-US" sz="3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Arithmetic pipelining</a:t>
            </a:r>
          </a:p>
          <a:p>
            <a:pPr marL="457200" lvl="0" indent="-419100" algn="l" rtl="0">
              <a:lnSpc>
                <a:spcPct val="115000"/>
              </a:lnSpc>
              <a:spcBef>
                <a:spcPts val="0"/>
              </a:spcBef>
              <a:spcAft>
                <a:spcPts val="0"/>
              </a:spcAft>
              <a:buClr>
                <a:srgbClr val="000000"/>
              </a:buClr>
              <a:buSzPts val="3000"/>
              <a:buFont typeface="Times New Roman" panose="02020603050405020304"/>
              <a:buChar char="•"/>
            </a:pPr>
            <a:r>
              <a:rPr lang="en-IN" altLang="en-US" sz="3000" dirty="0">
                <a:solidFill>
                  <a:srgbClr val="000000"/>
                </a:solidFill>
                <a:highlight>
                  <a:srgbClr val="FFFFFF"/>
                </a:highlight>
                <a:latin typeface="Times New Roman" panose="02020603050405020304"/>
                <a:ea typeface="Times New Roman" panose="02020603050405020304"/>
                <a:cs typeface="Times New Roman" panose="02020603050405020304"/>
                <a:sym typeface="Arial" panose="020B0604020202020204"/>
              </a:rPr>
              <a:t>P</a:t>
            </a:r>
            <a:r>
              <a:rPr lang="en-US" sz="3000" dirty="0" err="1">
                <a:solidFill>
                  <a:srgbClr val="000000"/>
                </a:solidFill>
                <a:highlight>
                  <a:srgbClr val="FFFFFF"/>
                </a:highlight>
                <a:latin typeface="Times New Roman" panose="02020603050405020304"/>
                <a:ea typeface="Times New Roman" panose="02020603050405020304"/>
                <a:cs typeface="Times New Roman" panose="02020603050405020304"/>
                <a:sym typeface="Arial" panose="020B0604020202020204"/>
              </a:rPr>
              <a:t>ipeline</a:t>
            </a:r>
            <a:r>
              <a:rPr lang="en-US" sz="3000" dirty="0">
                <a:solidFill>
                  <a:srgbClr val="000000"/>
                </a:solidFill>
                <a:highlight>
                  <a:srgbClr val="FFFFFF"/>
                </a:highlight>
                <a:latin typeface="Times New Roman" panose="02020603050405020304"/>
                <a:ea typeface="Times New Roman" panose="02020603050405020304"/>
                <a:cs typeface="Times New Roman" panose="02020603050405020304"/>
                <a:sym typeface="Arial" panose="020B0604020202020204"/>
              </a:rPr>
              <a:t> hazards, techniques for handling hazards</a:t>
            </a:r>
            <a:r>
              <a:rPr lang="en-US" sz="3000" b="1" dirty="0">
                <a:solidFill>
                  <a:srgbClr val="000000"/>
                </a:solidFill>
                <a:highlight>
                  <a:srgbClr val="FFFFFF"/>
                </a:highlight>
                <a:latin typeface="Arial" panose="020B0604020202020204"/>
                <a:ea typeface="Arial" panose="020B0604020202020204"/>
                <a:cs typeface="Arial" panose="020B0604020202020204"/>
                <a:sym typeface="Arial" panose="020B0604020202020204"/>
              </a:rPr>
              <a:t/>
            </a:r>
            <a:br>
              <a:rPr lang="en-US" sz="3000" b="1" dirty="0">
                <a:solidFill>
                  <a:srgbClr val="000000"/>
                </a:solidFill>
                <a:highlight>
                  <a:srgbClr val="FFFFFF"/>
                </a:highlight>
                <a:latin typeface="Arial" panose="020B0604020202020204"/>
                <a:ea typeface="Arial" panose="020B0604020202020204"/>
                <a:cs typeface="Arial" panose="020B0604020202020204"/>
                <a:sym typeface="Arial" panose="020B0604020202020204"/>
              </a:rPr>
            </a:br>
            <a:r>
              <a:rPr lang="en-US" sz="3000" b="1" dirty="0">
                <a:solidFill>
                  <a:srgbClr val="000000"/>
                </a:solidFill>
                <a:highlight>
                  <a:srgbClr val="FFFFFF"/>
                </a:highlight>
                <a:latin typeface="Arial" panose="020B0604020202020204"/>
                <a:ea typeface="Arial" panose="020B0604020202020204"/>
                <a:cs typeface="Arial" panose="020B0604020202020204"/>
                <a:sym typeface="Arial" panose="020B0604020202020204"/>
              </a:rPr>
              <a:t/>
            </a:r>
            <a:br>
              <a:rPr lang="en-US" sz="3000" b="1" dirty="0">
                <a:solidFill>
                  <a:srgbClr val="000000"/>
                </a:solidFill>
                <a:highlight>
                  <a:srgbClr val="FFFFFF"/>
                </a:highlight>
                <a:latin typeface="Arial" panose="020B0604020202020204"/>
                <a:ea typeface="Arial" panose="020B0604020202020204"/>
                <a:cs typeface="Arial" panose="020B0604020202020204"/>
                <a:sym typeface="Arial" panose="020B0604020202020204"/>
              </a:rPr>
            </a:br>
            <a:endParaRPr sz="3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1200"/>
              </a:spcBef>
              <a:spcAft>
                <a:spcPts val="0"/>
              </a:spcAft>
              <a:buSzPts val="1800"/>
              <a:buNone/>
            </a:pPr>
            <a:endParaRPr sz="3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70" name="Google Shape;70;p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2</a:t>
            </a:fld>
            <a:endParaRPr lang="en-US"/>
          </a:p>
        </p:txBody>
      </p:sp>
      <p:sp>
        <p:nvSpPr>
          <p:cNvPr id="2" name="Google Shape;144;p11">
            <a:extLst>
              <a:ext uri="{FF2B5EF4-FFF2-40B4-BE49-F238E27FC236}">
                <a16:creationId xmlns:a16="http://schemas.microsoft.com/office/drawing/2014/main" xmlns="" id="{5734F639-6EF5-9266-E04A-B07909C36ADB}"/>
              </a:ext>
            </a:extLst>
          </p:cNvPr>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US" sz="3000" dirty="0">
                <a:solidFill>
                  <a:schemeClr val="tx1"/>
                </a:solidFill>
                <a:sym typeface="Times New Roman" panose="02020603050405020304"/>
              </a:rPr>
              <a:t>Contents</a:t>
            </a:r>
            <a:endParaRPr lang="en-US" sz="300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algn="ctr" rtl="0">
              <a:lnSpc>
                <a:spcPct val="100000"/>
              </a:lnSpc>
              <a:spcBef>
                <a:spcPts val="0"/>
              </a:spcBef>
              <a:spcAft>
                <a:spcPts val="0"/>
              </a:spcAft>
              <a:buSzPts val="1400"/>
              <a:buNone/>
            </a:pPr>
            <a:r>
              <a:rPr lang="en-US" dirty="0">
                <a:solidFill>
                  <a:schemeClr val="tx1"/>
                </a:solidFill>
              </a:rPr>
              <a:t>The Concept of Pipeline Hazards</a:t>
            </a:r>
          </a:p>
        </p:txBody>
      </p:sp>
      <p:sp>
        <p:nvSpPr>
          <p:cNvPr id="229" name="Google Shape;229;p20"/>
          <p:cNvSpPr txBox="1">
            <a:spLocks noGrp="1"/>
          </p:cNvSpPr>
          <p:nvPr>
            <p:ph type="body" idx="1"/>
          </p:nvPr>
        </p:nvSpPr>
        <p:spPr>
          <a:xfrm>
            <a:off x="457200" y="858520"/>
            <a:ext cx="8229600" cy="4210685"/>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SzPts val="1800"/>
              <a:buNone/>
            </a:pPr>
            <a:endParaRPr sz="1800" dirty="0"/>
          </a:p>
          <a:p>
            <a:pPr marL="457200" lvl="0" indent="-342900" algn="just" rtl="0">
              <a:lnSpc>
                <a:spcPct val="100000"/>
              </a:lnSpc>
              <a:spcBef>
                <a:spcPts val="360"/>
              </a:spcBef>
              <a:spcAft>
                <a:spcPts val="0"/>
              </a:spcAft>
              <a:buSzPts val="1800"/>
              <a:buChar char="•"/>
            </a:pPr>
            <a:r>
              <a:rPr lang="en-US" sz="2400" dirty="0">
                <a:latin typeface="Times New Roman" panose="02020603050405020304" charset="0"/>
                <a:cs typeface="Times New Roman" panose="02020603050405020304" charset="0"/>
              </a:rPr>
              <a:t>A common example of this is if two instructions that are close to each other in the instruction stream need to access the same memory location, a conflict termed as a conflict miss, may occur. </a:t>
            </a:r>
          </a:p>
          <a:p>
            <a:pPr marL="457200" lvl="0" indent="-342900" algn="just" rtl="0">
              <a:lnSpc>
                <a:spcPct val="100000"/>
              </a:lnSpc>
              <a:spcBef>
                <a:spcPts val="360"/>
              </a:spcBef>
              <a:spcAft>
                <a:spcPts val="0"/>
              </a:spcAft>
              <a:buSzPts val="1800"/>
              <a:buChar char="•"/>
            </a:pPr>
            <a:r>
              <a:rPr lang="en-US" sz="2400" dirty="0">
                <a:latin typeface="Times New Roman" panose="02020603050405020304" charset="0"/>
                <a:cs typeface="Times New Roman" panose="02020603050405020304" charset="0"/>
              </a:rPr>
              <a:t>During the decoding stage, an instruction might need to wait for the completion of another instruction which currently occupies the decoder. </a:t>
            </a:r>
          </a:p>
          <a:p>
            <a:pPr marL="457200" lvl="0" indent="-342900" algn="just" rtl="0">
              <a:lnSpc>
                <a:spcPct val="100000"/>
              </a:lnSpc>
              <a:spcBef>
                <a:spcPts val="360"/>
              </a:spcBef>
              <a:spcAft>
                <a:spcPts val="0"/>
              </a:spcAft>
              <a:buSzPts val="1800"/>
              <a:buChar char="•"/>
            </a:pPr>
            <a:r>
              <a:rPr lang="en-US" sz="2400" dirty="0">
                <a:latin typeface="Times New Roman" panose="02020603050405020304" charset="0"/>
                <a:cs typeface="Times New Roman" panose="02020603050405020304" charset="0"/>
              </a:rPr>
              <a:t>This could happen if, for example, a comparator check fails to have the expected output. </a:t>
            </a:r>
          </a:p>
          <a:p>
            <a:pPr marL="457200" lvl="0" indent="-342900" algn="just" rtl="0">
              <a:lnSpc>
                <a:spcPct val="100000"/>
              </a:lnSpc>
              <a:spcBef>
                <a:spcPts val="360"/>
              </a:spcBef>
              <a:spcAft>
                <a:spcPts val="0"/>
              </a:spcAft>
              <a:buSzPts val="1800"/>
              <a:buChar char="•"/>
            </a:pPr>
            <a:r>
              <a:rPr lang="en-US" sz="2400" dirty="0">
                <a:latin typeface="Times New Roman" panose="02020603050405020304" charset="0"/>
                <a:cs typeface="Times New Roman" panose="02020603050405020304" charset="0"/>
              </a:rPr>
              <a:t>Lastly, hazards during the execution stage can occur if there is contentious access to a functional unit like Register File, ALU etc.</a:t>
            </a:r>
          </a:p>
        </p:txBody>
      </p:sp>
      <p:sp>
        <p:nvSpPr>
          <p:cNvPr id="230" name="Google Shape;23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algn="ctr" rtl="0">
              <a:lnSpc>
                <a:spcPct val="100000"/>
              </a:lnSpc>
              <a:spcBef>
                <a:spcPts val="0"/>
              </a:spcBef>
              <a:spcAft>
                <a:spcPts val="0"/>
              </a:spcAft>
              <a:buSzPts val="1400"/>
              <a:buNone/>
            </a:pPr>
            <a:r>
              <a:rPr lang="en-US" dirty="0">
                <a:solidFill>
                  <a:schemeClr val="tx1"/>
                </a:solidFill>
              </a:rPr>
              <a:t>Different Types of Pipeline Hazards</a:t>
            </a:r>
          </a:p>
        </p:txBody>
      </p:sp>
      <p:sp>
        <p:nvSpPr>
          <p:cNvPr id="236" name="Google Shape;236;p21"/>
          <p:cNvSpPr txBox="1">
            <a:spLocks noGrp="1"/>
          </p:cNvSpPr>
          <p:nvPr>
            <p:ph type="body" idx="1"/>
          </p:nvPr>
        </p:nvSpPr>
        <p:spPr>
          <a:xfrm>
            <a:off x="457200" y="697865"/>
            <a:ext cx="8229600" cy="51853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sz="2400" dirty="0"/>
          </a:p>
          <a:p>
            <a:pPr marL="457200" lvl="0" indent="-342900" algn="just" rtl="0">
              <a:lnSpc>
                <a:spcPct val="100000"/>
              </a:lnSpc>
              <a:spcBef>
                <a:spcPts val="360"/>
              </a:spcBef>
              <a:spcAft>
                <a:spcPts val="0"/>
              </a:spcAft>
              <a:buSzPts val="1800"/>
              <a:buChar char="•"/>
            </a:pPr>
            <a:r>
              <a:rPr lang="en-US" sz="2400" dirty="0">
                <a:latin typeface="Times New Roman" panose="02020603050405020304" charset="0"/>
                <a:cs typeface="Times New Roman" panose="02020603050405020304" charset="0"/>
              </a:rPr>
              <a:t>Structural Hazards: These occur when the same hardware resource is desired by multiple instructions at the same time.</a:t>
            </a:r>
          </a:p>
          <a:p>
            <a:pPr marL="457200" lvl="0" indent="-342900" algn="just" rtl="0">
              <a:lnSpc>
                <a:spcPct val="100000"/>
              </a:lnSpc>
              <a:spcBef>
                <a:spcPts val="360"/>
              </a:spcBef>
              <a:spcAft>
                <a:spcPts val="0"/>
              </a:spcAft>
              <a:buClr>
                <a:schemeClr val="dk1"/>
              </a:buClr>
              <a:buSzPts val="1800"/>
              <a:buChar char="•"/>
            </a:pPr>
            <a:r>
              <a:rPr lang="en-US" sz="2400" dirty="0">
                <a:latin typeface="Times New Roman" panose="02020603050405020304" charset="0"/>
                <a:cs typeface="Times New Roman" panose="02020603050405020304" charset="0"/>
              </a:rPr>
              <a:t>Data Hazards: They come into play when the execution of one instruction depends on the completion of another.</a:t>
            </a:r>
          </a:p>
          <a:p>
            <a:pPr marL="457200" lvl="0" indent="-342900" algn="just" rtl="0">
              <a:lnSpc>
                <a:spcPct val="100000"/>
              </a:lnSpc>
              <a:spcBef>
                <a:spcPts val="360"/>
              </a:spcBef>
              <a:spcAft>
                <a:spcPts val="0"/>
              </a:spcAft>
              <a:buClr>
                <a:schemeClr val="dk1"/>
              </a:buClr>
              <a:buSzPts val="1800"/>
              <a:buChar char="•"/>
            </a:pPr>
            <a:r>
              <a:rPr lang="en-US" sz="2400" dirty="0">
                <a:latin typeface="Times New Roman" panose="02020603050405020304" charset="0"/>
                <a:cs typeface="Times New Roman" panose="02020603050405020304" charset="0"/>
              </a:rPr>
              <a:t>Control Hazards: These result from the pipelining of branches and other instructions that change the PC.</a:t>
            </a:r>
          </a:p>
          <a:p>
            <a:pPr marL="457200" lvl="0" algn="just" rtl="0">
              <a:lnSpc>
                <a:spcPct val="100000"/>
              </a:lnSpc>
              <a:spcBef>
                <a:spcPts val="360"/>
              </a:spcBef>
              <a:spcAft>
                <a:spcPts val="0"/>
              </a:spcAft>
              <a:buClr>
                <a:schemeClr val="dk1"/>
              </a:buClr>
              <a:buSzPts val="1800"/>
            </a:pPr>
            <a:endParaRPr lang="en-US" sz="2400" dirty="0">
              <a:latin typeface="Times New Roman" panose="02020603050405020304" charset="0"/>
              <a:cs typeface="Times New Roman" panose="02020603050405020304" charset="0"/>
            </a:endParaRPr>
          </a:p>
          <a:p>
            <a:pPr marL="114300" lvl="0" indent="0" algn="just" rtl="0">
              <a:lnSpc>
                <a:spcPct val="100000"/>
              </a:lnSpc>
              <a:spcBef>
                <a:spcPts val="360"/>
              </a:spcBef>
              <a:spcAft>
                <a:spcPts val="0"/>
              </a:spcAft>
              <a:buSzPts val="1800"/>
              <a:buNone/>
            </a:pPr>
            <a:r>
              <a:rPr lang="en-US" sz="2400" b="1" dirty="0">
                <a:latin typeface="Times New Roman" panose="02020603050405020304" charset="0"/>
                <a:cs typeface="Times New Roman" panose="02020603050405020304" charset="0"/>
              </a:rPr>
              <a:t>Control Hazards in Pipelining</a:t>
            </a:r>
          </a:p>
          <a:p>
            <a:pPr marL="457200" lvl="0" indent="-342900" algn="just" rtl="0">
              <a:lnSpc>
                <a:spcPct val="100000"/>
              </a:lnSpc>
              <a:spcBef>
                <a:spcPts val="360"/>
              </a:spcBef>
              <a:spcAft>
                <a:spcPts val="0"/>
              </a:spcAft>
              <a:buClr>
                <a:schemeClr val="dk1"/>
              </a:buClr>
              <a:buSzPts val="1800"/>
              <a:buChar char="•"/>
            </a:pPr>
            <a:r>
              <a:rPr lang="en-US" sz="2400" dirty="0">
                <a:latin typeface="Times New Roman" panose="02020603050405020304" charset="0"/>
                <a:cs typeface="Times New Roman" panose="02020603050405020304" charset="0"/>
              </a:rPr>
              <a:t>Control hazards are one of the most complex types of pipeline hazards because of their connection to the control flow of the program. Control hazards come from the pipelining of branches and other instructions that cause changes to the PC</a:t>
            </a:r>
          </a:p>
          <a:p>
            <a:pPr marL="114300" lvl="0" indent="0" algn="l" rtl="0">
              <a:lnSpc>
                <a:spcPct val="100000"/>
              </a:lnSpc>
              <a:spcBef>
                <a:spcPts val="360"/>
              </a:spcBef>
              <a:spcAft>
                <a:spcPts val="0"/>
              </a:spcAft>
              <a:buClr>
                <a:schemeClr val="dk1"/>
              </a:buClr>
              <a:buSzPts val="1800"/>
              <a:buNone/>
            </a:pPr>
            <a:endParaRPr lang="en-US" sz="1600" dirty="0">
              <a:latin typeface="Times New Roman" panose="02020603050405020304" charset="0"/>
              <a:cs typeface="Times New Roman" panose="02020603050405020304" charset="0"/>
              <a:hlinkClick r:id="rId3"/>
            </a:endParaRPr>
          </a:p>
        </p:txBody>
      </p:sp>
      <p:sp>
        <p:nvSpPr>
          <p:cNvPr id="237" name="Google Shape;237;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algn="ctr" rtl="0">
              <a:lnSpc>
                <a:spcPct val="100000"/>
              </a:lnSpc>
              <a:spcBef>
                <a:spcPts val="0"/>
              </a:spcBef>
              <a:spcAft>
                <a:spcPts val="0"/>
              </a:spcAft>
              <a:buSzPts val="1400"/>
              <a:buNone/>
            </a:pPr>
            <a:r>
              <a:rPr lang="en-US" dirty="0">
                <a:solidFill>
                  <a:schemeClr val="tx1"/>
                </a:solidFill>
              </a:rPr>
              <a:t>Data Hazards in Pipelining</a:t>
            </a:r>
          </a:p>
        </p:txBody>
      </p:sp>
      <p:sp>
        <p:nvSpPr>
          <p:cNvPr id="243" name="Google Shape;243;p22"/>
          <p:cNvSpPr txBox="1">
            <a:spLocks noGrp="1"/>
          </p:cNvSpPr>
          <p:nvPr>
            <p:ph type="body" idx="1"/>
          </p:nvPr>
        </p:nvSpPr>
        <p:spPr>
          <a:xfrm>
            <a:off x="457200" y="934085"/>
            <a:ext cx="8229600" cy="5813425"/>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Clr>
                <a:schemeClr val="dk1"/>
              </a:buClr>
              <a:buSzPts val="1800"/>
              <a:buChar char="•"/>
            </a:pPr>
            <a:r>
              <a:rPr lang="en-US" sz="2400" dirty="0">
                <a:latin typeface="Times New Roman" panose="02020603050405020304" charset="0"/>
                <a:cs typeface="Times New Roman" panose="02020603050405020304" charset="0"/>
              </a:rPr>
              <a:t>Data hazards occur when there is a conflict in the access or use of operand data. </a:t>
            </a:r>
          </a:p>
          <a:p>
            <a:pPr marL="457200" lvl="0" indent="-342900" algn="just" rtl="0">
              <a:lnSpc>
                <a:spcPct val="100000"/>
              </a:lnSpc>
              <a:spcBef>
                <a:spcPts val="360"/>
              </a:spcBef>
              <a:spcAft>
                <a:spcPts val="0"/>
              </a:spcAft>
              <a:buClr>
                <a:schemeClr val="dk1"/>
              </a:buClr>
              <a:buSzPts val="1800"/>
              <a:buChar char="•"/>
            </a:pPr>
            <a:r>
              <a:rPr lang="en-US" sz="2400" dirty="0">
                <a:latin typeface="Times New Roman" panose="02020603050405020304" charset="0"/>
                <a:cs typeface="Times New Roman" panose="02020603050405020304" charset="0"/>
              </a:rPr>
              <a:t>These can be categorized into three types: read-after-write (RAW), write-after-read (WAR), and write-after-write (WAW). </a:t>
            </a:r>
          </a:p>
          <a:p>
            <a:pPr marL="457200" lvl="0" indent="-342900" algn="just" rtl="0">
              <a:lnSpc>
                <a:spcPct val="100000"/>
              </a:lnSpc>
              <a:spcBef>
                <a:spcPts val="360"/>
              </a:spcBef>
              <a:spcAft>
                <a:spcPts val="0"/>
              </a:spcAft>
              <a:buClr>
                <a:schemeClr val="dk1"/>
              </a:buClr>
              <a:buSzPts val="1800"/>
              <a:buChar char="•"/>
            </a:pPr>
            <a:r>
              <a:rPr lang="en-US" sz="2400" dirty="0">
                <a:latin typeface="Times New Roman" panose="02020603050405020304" charset="0"/>
                <a:cs typeface="Times New Roman" panose="02020603050405020304" charset="0"/>
              </a:rPr>
              <a:t>A RAW hazard, also known as a true dependency, occurs when an instruction depends on the result of a previous instruction. </a:t>
            </a:r>
          </a:p>
          <a:p>
            <a:pPr marL="457200" lvl="0" indent="-342900" algn="just" rtl="0">
              <a:lnSpc>
                <a:spcPct val="100000"/>
              </a:lnSpc>
              <a:spcBef>
                <a:spcPts val="360"/>
              </a:spcBef>
              <a:spcAft>
                <a:spcPts val="0"/>
              </a:spcAft>
              <a:buClr>
                <a:schemeClr val="dk1"/>
              </a:buClr>
              <a:buSzPts val="1800"/>
              <a:buChar char="•"/>
            </a:pPr>
            <a:r>
              <a:rPr lang="en-US" sz="2400" dirty="0">
                <a:latin typeface="Times New Roman" panose="02020603050405020304" charset="0"/>
                <a:cs typeface="Times New Roman" panose="02020603050405020304" charset="0"/>
              </a:rPr>
              <a:t>A WAR hazard occurs when an instruction depends on the reading of a value before that value is overwritten by a previous instruction. </a:t>
            </a:r>
          </a:p>
          <a:p>
            <a:pPr marL="457200" lvl="0" indent="-342900" algn="just" rtl="0">
              <a:lnSpc>
                <a:spcPct val="100000"/>
              </a:lnSpc>
              <a:spcBef>
                <a:spcPts val="360"/>
              </a:spcBef>
              <a:spcAft>
                <a:spcPts val="0"/>
              </a:spcAft>
              <a:buClr>
                <a:schemeClr val="dk1"/>
              </a:buClr>
              <a:buSzPts val="1800"/>
              <a:buChar char="•"/>
            </a:pPr>
            <a:r>
              <a:rPr lang="en-US" sz="2400" dirty="0">
                <a:latin typeface="Times New Roman" panose="02020603050405020304" charset="0"/>
                <a:cs typeface="Times New Roman" panose="02020603050405020304" charset="0"/>
              </a:rPr>
              <a:t>A WAW hazard occurs when a value is written by an instruction before the previous instruction writes that value.</a:t>
            </a:r>
          </a:p>
        </p:txBody>
      </p:sp>
      <p:sp>
        <p:nvSpPr>
          <p:cNvPr id="244" name="Google Shape;244;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3"/>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400" dirty="0" err="1">
                <a:solidFill>
                  <a:schemeClr val="tx1"/>
                </a:solidFill>
              </a:rPr>
              <a:t>Analysing</a:t>
            </a:r>
            <a:r>
              <a:rPr lang="en-US" sz="2400" dirty="0">
                <a:solidFill>
                  <a:schemeClr val="tx1"/>
                </a:solidFill>
              </a:rPr>
              <a:t> Control Hazards in Pipelining Example</a:t>
            </a:r>
          </a:p>
        </p:txBody>
      </p:sp>
      <p:sp>
        <p:nvSpPr>
          <p:cNvPr id="250" name="Google Shape;250;p23"/>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2400" dirty="0">
                <a:latin typeface="Times New Roman" panose="02020603050405020304" charset="0"/>
                <a:cs typeface="Times New Roman" panose="02020603050405020304" charset="0"/>
              </a:rPr>
              <a:t>Pipelining is an effective way to increase instruction throughput and improve the performance of your computer. </a:t>
            </a:r>
          </a:p>
          <a:p>
            <a:pPr marL="457200" lvl="0" indent="-342900" algn="just" rtl="0">
              <a:lnSpc>
                <a:spcPct val="100000"/>
              </a:lnSpc>
              <a:spcBef>
                <a:spcPts val="360"/>
              </a:spcBef>
              <a:spcAft>
                <a:spcPts val="0"/>
              </a:spcAft>
              <a:buSzPts val="1800"/>
              <a:buChar char="•"/>
            </a:pPr>
            <a:r>
              <a:rPr lang="en-US" sz="2400" dirty="0">
                <a:latin typeface="Times New Roman" panose="02020603050405020304" charset="0"/>
                <a:cs typeface="Times New Roman" panose="02020603050405020304" charset="0"/>
              </a:rPr>
              <a:t>However, this methodology isn't without its complications. </a:t>
            </a:r>
          </a:p>
          <a:p>
            <a:pPr marL="457200" lvl="0" indent="-342900" algn="just" rtl="0">
              <a:lnSpc>
                <a:spcPct val="100000"/>
              </a:lnSpc>
              <a:spcBef>
                <a:spcPts val="360"/>
              </a:spcBef>
              <a:spcAft>
                <a:spcPts val="0"/>
              </a:spcAft>
              <a:buSzPts val="1800"/>
              <a:buChar char="•"/>
            </a:pPr>
            <a:r>
              <a:rPr lang="en-US" sz="2400" dirty="0">
                <a:latin typeface="Times New Roman" panose="02020603050405020304" charset="0"/>
                <a:cs typeface="Times New Roman" panose="02020603050405020304" charset="0"/>
              </a:rPr>
              <a:t>Particular problem areas occur when control flow instructions like branches and jumps are pipelined. </a:t>
            </a:r>
          </a:p>
          <a:p>
            <a:pPr marL="457200" lvl="0" indent="-342900" algn="just" rtl="0">
              <a:lnSpc>
                <a:spcPct val="100000"/>
              </a:lnSpc>
              <a:spcBef>
                <a:spcPts val="360"/>
              </a:spcBef>
              <a:spcAft>
                <a:spcPts val="0"/>
              </a:spcAft>
              <a:buSzPts val="1800"/>
              <a:buChar char="•"/>
            </a:pPr>
            <a:r>
              <a:rPr lang="en-US" sz="2400" dirty="0">
                <a:latin typeface="Times New Roman" panose="02020603050405020304" charset="0"/>
                <a:cs typeface="Times New Roman" panose="02020603050405020304" charset="0"/>
              </a:rPr>
              <a:t>They can lead to delays in instruction execution due to Pipeline Hazards, particularly Control Hazards.</a:t>
            </a:r>
          </a:p>
          <a:p>
            <a:pPr marL="457200" lvl="0" indent="-228600" algn="l" rtl="0">
              <a:lnSpc>
                <a:spcPct val="100000"/>
              </a:lnSpc>
              <a:spcBef>
                <a:spcPts val="360"/>
              </a:spcBef>
              <a:spcAft>
                <a:spcPts val="0"/>
              </a:spcAft>
              <a:buSzPts val="1800"/>
              <a:buNone/>
            </a:pPr>
            <a:endParaRPr sz="2800" dirty="0"/>
          </a:p>
        </p:txBody>
      </p:sp>
      <p:sp>
        <p:nvSpPr>
          <p:cNvPr id="251" name="Google Shape;251;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800" dirty="0">
                <a:solidFill>
                  <a:schemeClr val="tx1"/>
                </a:solidFill>
              </a:rPr>
              <a:t>Structural dependency scenario</a:t>
            </a:r>
          </a:p>
        </p:txBody>
      </p:sp>
      <p:sp>
        <p:nvSpPr>
          <p:cNvPr id="257" name="Google Shape;257;p24"/>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a:p>
        </p:txBody>
      </p:sp>
      <p:sp>
        <p:nvSpPr>
          <p:cNvPr id="258" name="Google Shape;258;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lang="en-US"/>
          </a:p>
        </p:txBody>
      </p:sp>
      <p:pic>
        <p:nvPicPr>
          <p:cNvPr id="259" name="Google Shape;259;p24" descr="structural-dependency-scenario"/>
          <p:cNvPicPr preferRelativeResize="0"/>
          <p:nvPr/>
        </p:nvPicPr>
        <p:blipFill rotWithShape="1">
          <a:blip r:embed="rId3"/>
          <a:srcRect/>
          <a:stretch>
            <a:fillRect/>
          </a:stretch>
        </p:blipFill>
        <p:spPr>
          <a:xfrm>
            <a:off x="104775" y="1096010"/>
            <a:ext cx="8977630" cy="522668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algn="ctr" rtl="0">
              <a:lnSpc>
                <a:spcPct val="100000"/>
              </a:lnSpc>
              <a:spcBef>
                <a:spcPts val="0"/>
              </a:spcBef>
              <a:spcAft>
                <a:spcPts val="0"/>
              </a:spcAft>
              <a:buSzPts val="1400"/>
              <a:buNone/>
            </a:pPr>
            <a:r>
              <a:rPr lang="en-US" sz="2800" dirty="0">
                <a:solidFill>
                  <a:schemeClr val="tx1"/>
                </a:solidFill>
              </a:rPr>
              <a:t>Structural Hazard solution using "stall" </a:t>
            </a:r>
            <a:br>
              <a:rPr lang="en-US" sz="2800" dirty="0">
                <a:solidFill>
                  <a:schemeClr val="tx1"/>
                </a:solidFill>
              </a:rPr>
            </a:br>
            <a:r>
              <a:rPr lang="en-US" sz="2800" dirty="0">
                <a:solidFill>
                  <a:schemeClr val="tx1"/>
                </a:solidFill>
              </a:rPr>
              <a:t>in a 4 stage pipeline design</a:t>
            </a:r>
          </a:p>
        </p:txBody>
      </p:sp>
      <p:sp>
        <p:nvSpPr>
          <p:cNvPr id="265" name="Google Shape;265;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lang="en-US"/>
          </a:p>
        </p:txBody>
      </p:sp>
      <p:pic>
        <p:nvPicPr>
          <p:cNvPr id="266" name="Google Shape;266;p25" descr="structural-hazard-solution-using-stall-in-4_stage-pipeline-design"/>
          <p:cNvPicPr preferRelativeResize="0"/>
          <p:nvPr/>
        </p:nvPicPr>
        <p:blipFill rotWithShape="1">
          <a:blip r:embed="rId3"/>
          <a:srcRect l="1146" t="4004" r="1048" b="2863"/>
          <a:stretch>
            <a:fillRect/>
          </a:stretch>
        </p:blipFill>
        <p:spPr>
          <a:xfrm>
            <a:off x="9525" y="1765935"/>
            <a:ext cx="9145270" cy="344297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6"/>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algn="ctr" rtl="0">
              <a:lnSpc>
                <a:spcPct val="100000"/>
              </a:lnSpc>
              <a:spcBef>
                <a:spcPts val="0"/>
              </a:spcBef>
              <a:spcAft>
                <a:spcPts val="0"/>
              </a:spcAft>
              <a:buSzPts val="1400"/>
              <a:buNone/>
            </a:pPr>
            <a:r>
              <a:rPr lang="en-US" sz="2800" dirty="0">
                <a:solidFill>
                  <a:schemeClr val="tx1"/>
                </a:solidFill>
              </a:rPr>
              <a:t>Data Hazard scenario</a:t>
            </a:r>
          </a:p>
        </p:txBody>
      </p:sp>
      <p:sp>
        <p:nvSpPr>
          <p:cNvPr id="272" name="Google Shape;272;p26"/>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a:p>
        </p:txBody>
      </p:sp>
      <p:sp>
        <p:nvSpPr>
          <p:cNvPr id="273" name="Google Shape;27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lang="en-US"/>
          </a:p>
        </p:txBody>
      </p:sp>
      <p:pic>
        <p:nvPicPr>
          <p:cNvPr id="274" name="Google Shape;274;p26" descr="data-hazard-scenario"/>
          <p:cNvPicPr preferRelativeResize="0"/>
          <p:nvPr/>
        </p:nvPicPr>
        <p:blipFill rotWithShape="1">
          <a:blip r:embed="rId3"/>
          <a:srcRect/>
          <a:stretch>
            <a:fillRect/>
          </a:stretch>
        </p:blipFill>
        <p:spPr>
          <a:xfrm>
            <a:off x="77470" y="1046480"/>
            <a:ext cx="9011920" cy="4956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algn="ctr" rtl="0">
              <a:lnSpc>
                <a:spcPct val="100000"/>
              </a:lnSpc>
              <a:spcBef>
                <a:spcPts val="0"/>
              </a:spcBef>
              <a:spcAft>
                <a:spcPts val="0"/>
              </a:spcAft>
              <a:buSzPts val="1400"/>
              <a:buNone/>
            </a:pPr>
            <a:r>
              <a:rPr lang="en-US" sz="2800" dirty="0">
                <a:solidFill>
                  <a:schemeClr val="tx1"/>
                </a:solidFill>
              </a:rPr>
              <a:t>Data forwarding solution for Data Hazard</a:t>
            </a:r>
          </a:p>
        </p:txBody>
      </p:sp>
      <p:sp>
        <p:nvSpPr>
          <p:cNvPr id="280" name="Google Shape;280;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27</a:t>
            </a:fld>
            <a:endParaRPr lang="en-US"/>
          </a:p>
        </p:txBody>
      </p:sp>
      <p:pic>
        <p:nvPicPr>
          <p:cNvPr id="281" name="Google Shape;281;p27" descr="data-forwarding-solution-for-data-hazard"/>
          <p:cNvPicPr preferRelativeResize="0"/>
          <p:nvPr/>
        </p:nvPicPr>
        <p:blipFill rotWithShape="1">
          <a:blip r:embed="rId3"/>
          <a:srcRect/>
          <a:stretch>
            <a:fillRect/>
          </a:stretch>
        </p:blipFill>
        <p:spPr>
          <a:xfrm>
            <a:off x="20320" y="1183005"/>
            <a:ext cx="9083675" cy="4356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algn="ctr" rtl="0">
              <a:lnSpc>
                <a:spcPct val="100000"/>
              </a:lnSpc>
              <a:spcBef>
                <a:spcPts val="0"/>
              </a:spcBef>
              <a:spcAft>
                <a:spcPts val="0"/>
              </a:spcAft>
              <a:buSzPts val="1400"/>
              <a:buNone/>
            </a:pPr>
            <a:r>
              <a:rPr lang="en-US" sz="2800" dirty="0">
                <a:solidFill>
                  <a:schemeClr val="tx1"/>
                </a:solidFill>
              </a:rPr>
              <a:t>Control Hazard scenario</a:t>
            </a:r>
          </a:p>
        </p:txBody>
      </p:sp>
      <p:sp>
        <p:nvSpPr>
          <p:cNvPr id="287" name="Google Shape;287;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28</a:t>
            </a:fld>
            <a:endParaRPr lang="en-US"/>
          </a:p>
        </p:txBody>
      </p:sp>
      <p:pic>
        <p:nvPicPr>
          <p:cNvPr id="288" name="Google Shape;288;p28" descr="control-hazard-scenario"/>
          <p:cNvPicPr preferRelativeResize="0"/>
          <p:nvPr/>
        </p:nvPicPr>
        <p:blipFill rotWithShape="1">
          <a:blip r:embed="rId3"/>
          <a:srcRect/>
          <a:stretch>
            <a:fillRect/>
          </a:stretch>
        </p:blipFill>
        <p:spPr>
          <a:xfrm>
            <a:off x="66675" y="1352550"/>
            <a:ext cx="8985250" cy="45408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3"/>
          <p:cNvSpPr txBox="1">
            <a:spLocks noGrp="1"/>
          </p:cNvSpPr>
          <p:nvPr>
            <p:ph type="title"/>
          </p:nvPr>
        </p:nvSpPr>
        <p:spPr>
          <a:xfrm>
            <a:off x="573405" y="0"/>
            <a:ext cx="5903595"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solidFill>
                  <a:schemeClr val="tx1"/>
                </a:solidFill>
              </a:rPr>
              <a:t>Parallel Processing</a:t>
            </a:r>
          </a:p>
        </p:txBody>
      </p:sp>
      <p:sp>
        <p:nvSpPr>
          <p:cNvPr id="77" name="Google Shape;77;p3"/>
          <p:cNvSpPr txBox="1">
            <a:spLocks noGrp="1"/>
          </p:cNvSpPr>
          <p:nvPr>
            <p:ph type="body" idx="1"/>
          </p:nvPr>
        </p:nvSpPr>
        <p:spPr>
          <a:xfrm>
            <a:off x="132080" y="975360"/>
            <a:ext cx="8592820" cy="538099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360"/>
              </a:spcBef>
              <a:spcAft>
                <a:spcPts val="0"/>
              </a:spcAft>
              <a:buSzPts val="1800"/>
              <a:buNone/>
            </a:pPr>
            <a:r>
              <a:rPr lang="en-IN" sz="2000" b="1"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Parallel processing </a:t>
            </a:r>
            <a:r>
              <a:rPr lang="en-IN" sz="2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refers to a computing technique where multiple tasks or computations are carried out simultaneously. Instead of executing instructions one after another in a sequential manner, parallel processing enables multiple instructions to be executed at the same time, thereby improving efficiency and performance.</a:t>
            </a:r>
            <a:endParaRPr sz="2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lnSpc>
                <a:spcPct val="100000"/>
              </a:lnSpc>
              <a:spcBef>
                <a:spcPts val="360"/>
              </a:spcBef>
              <a:spcAft>
                <a:spcPts val="0"/>
              </a:spcAft>
              <a:buClr>
                <a:srgbClr val="000000"/>
              </a:buClr>
              <a:buSzPts val="1600"/>
              <a:buFont typeface="Times New Roman" panose="02020603050405020304"/>
              <a:buChar char="•"/>
            </a:pPr>
            <a:r>
              <a:rPr lang="en-US" sz="2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For example, while an instruction is being executed in the ALU , the next instruction can be read from memory. The system may have two or more ALUs and be able to execute two or more instructions at the same time.</a:t>
            </a:r>
            <a:r>
              <a:rPr lang="en-IN" altLang="en-US" sz="2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t>
            </a:r>
          </a:p>
          <a:p>
            <a:pPr marL="457200" lvl="0" indent="-330200" algn="just" rtl="0">
              <a:lnSpc>
                <a:spcPct val="100000"/>
              </a:lnSpc>
              <a:spcBef>
                <a:spcPts val="360"/>
              </a:spcBef>
              <a:spcAft>
                <a:spcPts val="0"/>
              </a:spcAft>
              <a:buClr>
                <a:srgbClr val="000000"/>
              </a:buClr>
              <a:buSzPts val="1600"/>
              <a:buFont typeface="Times New Roman" panose="02020603050405020304"/>
              <a:buChar char="•"/>
            </a:pPr>
            <a:r>
              <a:rPr lang="en-US" sz="2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Furthermore, the system may have two or more processors operating currently. </a:t>
            </a:r>
            <a:endParaRPr sz="2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127000" lvl="0" indent="0" algn="just" rtl="0">
              <a:lnSpc>
                <a:spcPct val="100000"/>
              </a:lnSpc>
              <a:spcBef>
                <a:spcPts val="0"/>
              </a:spcBef>
              <a:spcAft>
                <a:spcPts val="0"/>
              </a:spcAft>
              <a:buClr>
                <a:srgbClr val="000000"/>
              </a:buClr>
              <a:buSzPts val="1600"/>
              <a:buFont typeface="Times New Roman" panose="02020603050405020304"/>
              <a:buNone/>
            </a:pPr>
            <a:endParaRPr sz="2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127000" lvl="0" indent="0" algn="just" rtl="0">
              <a:lnSpc>
                <a:spcPct val="100000"/>
              </a:lnSpc>
              <a:spcBef>
                <a:spcPts val="0"/>
              </a:spcBef>
              <a:spcAft>
                <a:spcPts val="0"/>
              </a:spcAft>
              <a:buClr>
                <a:srgbClr val="000000"/>
              </a:buClr>
              <a:buSzPts val="1600"/>
              <a:buFont typeface="Times New Roman" panose="02020603050405020304"/>
              <a:buNone/>
            </a:pPr>
            <a:r>
              <a:rPr sz="2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To improve the performance of a CPU we have two options: </a:t>
            </a:r>
            <a:endParaRPr lang="en-IN" sz="2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127000" lvl="0" indent="0" algn="just" rtl="0">
              <a:lnSpc>
                <a:spcPct val="100000"/>
              </a:lnSpc>
              <a:spcBef>
                <a:spcPts val="0"/>
              </a:spcBef>
              <a:spcAft>
                <a:spcPts val="0"/>
              </a:spcAft>
              <a:buClr>
                <a:srgbClr val="000000"/>
              </a:buClr>
              <a:buSzPts val="1600"/>
              <a:buFont typeface="Times New Roman" panose="02020603050405020304"/>
              <a:buNone/>
            </a:pPr>
            <a:endParaRPr lang="en-IN" sz="2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127000" lvl="0" indent="0" algn="just" rtl="0">
              <a:lnSpc>
                <a:spcPct val="100000"/>
              </a:lnSpc>
              <a:spcBef>
                <a:spcPts val="0"/>
              </a:spcBef>
              <a:spcAft>
                <a:spcPts val="0"/>
              </a:spcAft>
              <a:buClr>
                <a:srgbClr val="000000"/>
              </a:buClr>
              <a:buSzPts val="1600"/>
              <a:buFont typeface="Times New Roman" panose="02020603050405020304"/>
              <a:buNone/>
            </a:pPr>
            <a:r>
              <a:rPr sz="2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1) Improve the hardware by introducing faster circuits. </a:t>
            </a:r>
            <a:r>
              <a:rPr lang="en-IN" sz="2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Since there is a limit on the speed of hardware and the cost of faster circuits is quite high.</a:t>
            </a:r>
          </a:p>
          <a:p>
            <a:pPr marL="127000" lvl="0" indent="0" algn="just" rtl="0">
              <a:lnSpc>
                <a:spcPct val="100000"/>
              </a:lnSpc>
              <a:spcBef>
                <a:spcPts val="0"/>
              </a:spcBef>
              <a:spcAft>
                <a:spcPts val="0"/>
              </a:spcAft>
              <a:buClr>
                <a:srgbClr val="000000"/>
              </a:buClr>
              <a:buSzPts val="1600"/>
              <a:buFont typeface="Times New Roman" panose="02020603050405020304"/>
              <a:buNone/>
            </a:pPr>
            <a:r>
              <a:rPr sz="2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2) </a:t>
            </a:r>
            <a:r>
              <a:rPr lang="en-IN" sz="2000" b="1"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Parallel Processing:- </a:t>
            </a:r>
            <a:r>
              <a:rPr sz="2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Arrange the hardware such that more than one operation can be performed at the same time. </a:t>
            </a:r>
          </a:p>
        </p:txBody>
      </p:sp>
      <p:sp>
        <p:nvSpPr>
          <p:cNvPr id="78" name="Google Shape;78;p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xfrm>
            <a:off x="-1" y="0"/>
            <a:ext cx="6633713"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solidFill>
                  <a:schemeClr val="tx1"/>
                </a:solidFill>
              </a:rPr>
              <a:t>Processor with Multiple Functional Units</a:t>
            </a:r>
          </a:p>
        </p:txBody>
      </p:sp>
      <p:sp>
        <p:nvSpPr>
          <p:cNvPr id="86" name="Google Shape;86;p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lang="en-US"/>
          </a:p>
        </p:txBody>
      </p:sp>
      <p:sp>
        <p:nvSpPr>
          <p:cNvPr id="3" name="Text Box 0"/>
          <p:cNvSpPr txBox="1"/>
          <p:nvPr/>
        </p:nvSpPr>
        <p:spPr>
          <a:xfrm>
            <a:off x="706742" y="867591"/>
            <a:ext cx="7246812" cy="5940088"/>
          </a:xfrm>
          <a:prstGeom prst="rect">
            <a:avLst/>
          </a:prstGeom>
          <a:noFill/>
        </p:spPr>
        <p:txBody>
          <a:bodyPr wrap="square" rtlCol="0" anchor="t">
            <a:spAutoFit/>
          </a:bodyPr>
          <a:lstStyle/>
          <a:p>
            <a:pPr algn="just"/>
            <a:r>
              <a:rPr lang="en-US" sz="2000" dirty="0">
                <a:highlight>
                  <a:srgbClr val="FFFFFF"/>
                </a:highlight>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a:rPr>
              <a:t>As shown in figure 1, one possible way of separating the execution unit into eight functional units operating in parallel. </a:t>
            </a:r>
            <a:r>
              <a:rPr lang="en-IN" sz="2000" dirty="0">
                <a:highlight>
                  <a:srgbClr val="FFFFFF"/>
                </a:highlight>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a:rPr>
              <a:t>The operands in the registers are applied to one of the units depending on the operation specified by the instruction </a:t>
            </a:r>
            <a:r>
              <a:rPr lang="en-IN" sz="2000" b="0" i="0" u="none" strike="noStrike" baseline="0" dirty="0">
                <a:latin typeface="Times New Roman" panose="02020603050405020304" pitchFamily="18" charset="0"/>
                <a:ea typeface="Tahoma" panose="020B0604030504040204" pitchFamily="34" charset="0"/>
                <a:cs typeface="Times New Roman" panose="02020603050405020304" pitchFamily="18" charset="0"/>
              </a:rPr>
              <a:t>associated with the operands. </a:t>
            </a:r>
          </a:p>
          <a:p>
            <a:pPr algn="just"/>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buFont typeface="Arial" panose="020B0604020202020204" pitchFamily="34" charset="0"/>
              <a:buChar char="•"/>
            </a:pPr>
            <a:r>
              <a:rPr lang="en-IN" sz="2000" b="0" i="0" u="none" strike="noStrike" baseline="0" dirty="0">
                <a:latin typeface="Times New Roman" panose="02020603050405020304" pitchFamily="18" charset="0"/>
                <a:ea typeface="Tahoma" panose="020B0604030504040204" pitchFamily="34" charset="0"/>
                <a:cs typeface="Times New Roman" panose="02020603050405020304" pitchFamily="18" charset="0"/>
              </a:rPr>
              <a:t>The operation performed in each functional unit is indicated in each block of the diagram. </a:t>
            </a:r>
          </a:p>
          <a:p>
            <a:pPr marL="342900" indent="-342900" algn="just">
              <a:buFont typeface="Arial" panose="020B0604020202020204" pitchFamily="34" charset="0"/>
              <a:buChar char="•"/>
            </a:pPr>
            <a:r>
              <a:rPr lang="en-IN" sz="2000" b="0" i="0" u="none" strike="noStrike" baseline="0" dirty="0">
                <a:latin typeface="Times New Roman" panose="02020603050405020304" pitchFamily="18" charset="0"/>
                <a:ea typeface="Tahoma" panose="020B0604030504040204" pitchFamily="34" charset="0"/>
                <a:cs typeface="Times New Roman" panose="02020603050405020304" pitchFamily="18" charset="0"/>
              </a:rPr>
              <a:t>The adder and integer multiplier perform the arithmetic operations with integer numbers. </a:t>
            </a:r>
          </a:p>
          <a:p>
            <a:pPr marL="342900" indent="-342900" algn="just">
              <a:buFont typeface="Arial" panose="020B0604020202020204" pitchFamily="34" charset="0"/>
              <a:buChar char="•"/>
            </a:pPr>
            <a:r>
              <a:rPr lang="en-IN" sz="2000" b="0" i="0" u="none" strike="noStrike" baseline="0" dirty="0">
                <a:latin typeface="Times New Roman" panose="02020603050405020304" pitchFamily="18" charset="0"/>
                <a:ea typeface="Tahoma" panose="020B0604030504040204" pitchFamily="34" charset="0"/>
                <a:cs typeface="Times New Roman" panose="02020603050405020304" pitchFamily="18" charset="0"/>
              </a:rPr>
              <a:t>The floating-point operations are separated into three circuits operating in parallel. </a:t>
            </a:r>
          </a:p>
          <a:p>
            <a:pPr marL="342900" indent="-342900" algn="just">
              <a:buFont typeface="Arial" panose="020B0604020202020204" pitchFamily="34" charset="0"/>
              <a:buChar char="•"/>
            </a:pPr>
            <a:r>
              <a:rPr lang="en-IN" sz="2000" b="0" i="0" u="none" strike="noStrike" baseline="0" dirty="0">
                <a:latin typeface="Times New Roman" panose="02020603050405020304" pitchFamily="18" charset="0"/>
                <a:ea typeface="Tahoma" panose="020B0604030504040204" pitchFamily="34" charset="0"/>
                <a:cs typeface="Times New Roman" panose="02020603050405020304" pitchFamily="18" charset="0"/>
              </a:rPr>
              <a:t>The logic, shift, and increment operations can be performed concurrently on different data. </a:t>
            </a:r>
          </a:p>
          <a:p>
            <a:pPr marL="342900" indent="-342900" algn="just">
              <a:buFont typeface="Arial" panose="020B0604020202020204" pitchFamily="34" charset="0"/>
              <a:buChar char="•"/>
            </a:pPr>
            <a:r>
              <a:rPr lang="en-IN" sz="2000" b="0" i="0" u="none" strike="noStrike" baseline="0" dirty="0">
                <a:latin typeface="Times New Roman" panose="02020603050405020304" pitchFamily="18" charset="0"/>
                <a:ea typeface="Tahoma" panose="020B0604030504040204" pitchFamily="34" charset="0"/>
                <a:cs typeface="Times New Roman" panose="02020603050405020304" pitchFamily="18" charset="0"/>
              </a:rPr>
              <a:t>All units are independent of each other, so one number can be shifted while another number is being incremented. </a:t>
            </a:r>
          </a:p>
          <a:p>
            <a:pPr algn="just"/>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IN" sz="2000" b="0" i="0" u="none" strike="noStrike" baseline="0" dirty="0">
                <a:latin typeface="Times New Roman" panose="02020603050405020304" pitchFamily="18" charset="0"/>
                <a:ea typeface="Tahoma" panose="020B0604030504040204" pitchFamily="34" charset="0"/>
                <a:cs typeface="Times New Roman" panose="02020603050405020304" pitchFamily="18" charset="0"/>
              </a:rPr>
              <a:t>A multifunctional organization is usually associated with a complex control unit to coordinate all the activities among the various components.</a:t>
            </a:r>
            <a:endParaRPr lang="en-US" sz="2000" dirty="0">
              <a:highlight>
                <a:srgbClr val="FFFFFF"/>
              </a:highlight>
              <a:latin typeface="Times New Roman" panose="02020603050405020304" pitchFamily="18" charset="0"/>
              <a:ea typeface="Tahoma" panose="020B0604030504040204" pitchFamily="34" charset="0"/>
              <a:cs typeface="Times New Roman" panose="02020603050405020304" pitchFamily="18" charset="0"/>
              <a:sym typeface="Times New Roman" panose="02020603050405020304"/>
            </a:endParaRPr>
          </a:p>
        </p:txBody>
      </p:sp>
    </p:spTree>
    <p:extLst>
      <p:ext uri="{BB962C8B-B14F-4D97-AF65-F5344CB8AC3E}">
        <p14:creationId xmlns:p14="http://schemas.microsoft.com/office/powerpoint/2010/main" val="24950107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xfrm>
            <a:off x="-1" y="0"/>
            <a:ext cx="6633713"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solidFill>
                  <a:schemeClr val="tx1"/>
                </a:solidFill>
              </a:rPr>
              <a:t/>
            </a:r>
            <a:br>
              <a:rPr lang="en-US" dirty="0">
                <a:solidFill>
                  <a:schemeClr val="tx1"/>
                </a:solidFill>
              </a:rPr>
            </a:br>
            <a:r>
              <a:rPr lang="en-US" dirty="0">
                <a:solidFill>
                  <a:schemeClr val="tx1"/>
                </a:solidFill>
              </a:rPr>
              <a:t>Processor with Multiple Functional Units		</a:t>
            </a:r>
          </a:p>
        </p:txBody>
      </p:sp>
      <p:sp>
        <p:nvSpPr>
          <p:cNvPr id="85" name="Google Shape;85;p4"/>
          <p:cNvSpPr txBox="1">
            <a:spLocks noGrp="1"/>
          </p:cNvSpPr>
          <p:nvPr>
            <p:ph type="body" idx="1"/>
          </p:nvPr>
        </p:nvSpPr>
        <p:spPr>
          <a:xfrm>
            <a:off x="1744590" y="6073583"/>
            <a:ext cx="4565015" cy="46926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sz="16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Figure1: Processor with multiple functional Units</a:t>
            </a:r>
            <a:endParaRPr lang="en-US" sz="1600" dirty="0">
              <a:solidFill>
                <a:srgbClr val="000000"/>
              </a:solidFill>
              <a:highlight>
                <a:srgbClr val="FFFFFF"/>
              </a:highlight>
              <a:latin typeface="Times New Roman" panose="02020603050405020304"/>
              <a:ea typeface="Times New Roman" panose="02020603050405020304"/>
              <a:cs typeface="Times New Roman" panose="02020603050405020304"/>
            </a:endParaRPr>
          </a:p>
        </p:txBody>
      </p:sp>
      <p:sp>
        <p:nvSpPr>
          <p:cNvPr id="86" name="Google Shape;86;p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lang="en-US"/>
          </a:p>
        </p:txBody>
      </p:sp>
      <p:pic>
        <p:nvPicPr>
          <p:cNvPr id="87" name="Google Shape;87;p4"/>
          <p:cNvPicPr preferRelativeResize="0"/>
          <p:nvPr/>
        </p:nvPicPr>
        <p:blipFill rotWithShape="1">
          <a:blip r:embed="rId3"/>
          <a:srcRect l="4873" r="3689" b="2693"/>
          <a:stretch>
            <a:fillRect/>
          </a:stretch>
        </p:blipFill>
        <p:spPr>
          <a:xfrm>
            <a:off x="638355" y="975361"/>
            <a:ext cx="7713165" cy="5144716"/>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solidFill>
                  <a:schemeClr val="tx1"/>
                </a:solidFill>
              </a:rPr>
              <a:t>Classification of Parallel Processing</a:t>
            </a:r>
            <a:endParaRPr lang="en-US" dirty="0">
              <a:solidFill>
                <a:schemeClr val="tx1"/>
              </a:solidFill>
            </a:endParaRPr>
          </a:p>
        </p:txBody>
      </p:sp>
      <p:sp>
        <p:nvSpPr>
          <p:cNvPr id="86" name="Google Shape;86;p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lang="en-US"/>
          </a:p>
        </p:txBody>
      </p:sp>
      <p:sp>
        <p:nvSpPr>
          <p:cNvPr id="2" name="Text Box 1"/>
          <p:cNvSpPr txBox="1"/>
          <p:nvPr/>
        </p:nvSpPr>
        <p:spPr>
          <a:xfrm>
            <a:off x="457201" y="1082040"/>
            <a:ext cx="8229600" cy="5442585"/>
          </a:xfrm>
          <a:prstGeom prst="rect">
            <a:avLst/>
          </a:prstGeom>
          <a:noFill/>
        </p:spPr>
        <p:txBody>
          <a:bodyPr wrap="square" rtlCol="0" anchor="t">
            <a:noAutofit/>
          </a:bodyPr>
          <a:lstStyle/>
          <a:p>
            <a:pPr marL="0" lvl="0" indent="0" algn="just" rtl="0">
              <a:lnSpc>
                <a:spcPct val="100000"/>
              </a:lnSpc>
              <a:spcBef>
                <a:spcPts val="360"/>
              </a:spcBef>
              <a:spcAft>
                <a:spcPts val="0"/>
              </a:spcAft>
              <a:buSzPts val="1800"/>
              <a:buNone/>
            </a:pPr>
            <a:r>
              <a:rPr lang="en-US" sz="2000" dirty="0">
                <a:highlight>
                  <a:srgbClr val="FFFFFF"/>
                </a:highlight>
                <a:latin typeface="Times New Roman" panose="02020603050405020304"/>
                <a:ea typeface="Times New Roman" panose="02020603050405020304"/>
                <a:cs typeface="Times New Roman" panose="02020603050405020304"/>
                <a:sym typeface="Times New Roman" panose="02020603050405020304"/>
              </a:rPr>
              <a:t>There are a number of ways that parallel processing can be classified. </a:t>
            </a:r>
            <a:endParaRPr sz="2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360"/>
              </a:spcBef>
              <a:spcAft>
                <a:spcPts val="0"/>
              </a:spcAft>
              <a:buSzPts val="1800"/>
              <a:buNone/>
            </a:pPr>
            <a:r>
              <a:rPr lang="en-US" sz="2000" dirty="0">
                <a:highlight>
                  <a:srgbClr val="FFFFFF"/>
                </a:highlight>
                <a:latin typeface="Times New Roman" panose="02020603050405020304"/>
                <a:ea typeface="Times New Roman" panose="02020603050405020304"/>
                <a:cs typeface="Times New Roman" panose="02020603050405020304"/>
                <a:sym typeface="Times New Roman" panose="02020603050405020304"/>
              </a:rPr>
              <a:t>It can be on the basis of following:-</a:t>
            </a:r>
          </a:p>
          <a:p>
            <a:pPr marL="457200" lvl="0" indent="-330200" algn="just" rtl="0">
              <a:lnSpc>
                <a:spcPct val="100000"/>
              </a:lnSpc>
              <a:spcBef>
                <a:spcPts val="360"/>
              </a:spcBef>
              <a:spcAft>
                <a:spcPts val="0"/>
              </a:spcAft>
              <a:buClr>
                <a:srgbClr val="000000"/>
              </a:buClr>
              <a:buSzPts val="1600"/>
              <a:buFont typeface="Times New Roman" panose="02020603050405020304"/>
              <a:buChar char="•"/>
            </a:pPr>
            <a:r>
              <a:rPr lang="en-US" sz="2000" dirty="0">
                <a:highlight>
                  <a:srgbClr val="FFFFFF"/>
                </a:highlight>
                <a:latin typeface="Times New Roman" panose="02020603050405020304"/>
                <a:ea typeface="Times New Roman" panose="02020603050405020304"/>
                <a:cs typeface="Times New Roman" panose="02020603050405020304"/>
                <a:sym typeface="Times New Roman" panose="02020603050405020304"/>
              </a:rPr>
              <a:t>Internal organization of the processors.</a:t>
            </a:r>
            <a:endParaRPr sz="2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lnSpc>
                <a:spcPct val="100000"/>
              </a:lnSpc>
              <a:spcBef>
                <a:spcPts val="0"/>
              </a:spcBef>
              <a:spcAft>
                <a:spcPts val="0"/>
              </a:spcAft>
              <a:buClr>
                <a:srgbClr val="000000"/>
              </a:buClr>
              <a:buSzPts val="1600"/>
              <a:buFont typeface="Times New Roman" panose="02020603050405020304"/>
              <a:buChar char="•"/>
            </a:pPr>
            <a:r>
              <a:rPr lang="en-US" sz="2000" dirty="0">
                <a:highlight>
                  <a:srgbClr val="FFFFFF"/>
                </a:highlight>
                <a:latin typeface="Times New Roman" panose="02020603050405020304"/>
                <a:ea typeface="Times New Roman" panose="02020603050405020304"/>
                <a:cs typeface="Times New Roman" panose="02020603050405020304"/>
                <a:sym typeface="Times New Roman" panose="02020603050405020304"/>
              </a:rPr>
              <a:t>Interconnection structure between processors.</a:t>
            </a:r>
            <a:endParaRPr sz="2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lnSpc>
                <a:spcPct val="100000"/>
              </a:lnSpc>
              <a:spcBef>
                <a:spcPts val="0"/>
              </a:spcBef>
              <a:spcAft>
                <a:spcPts val="0"/>
              </a:spcAft>
              <a:buClr>
                <a:srgbClr val="000000"/>
              </a:buClr>
              <a:buSzPts val="1600"/>
              <a:buFont typeface="Times New Roman" panose="02020603050405020304"/>
              <a:buChar char="•"/>
            </a:pPr>
            <a:r>
              <a:rPr lang="en-US" sz="2000" dirty="0">
                <a:highlight>
                  <a:srgbClr val="FFFFFF"/>
                </a:highlight>
                <a:latin typeface="Times New Roman" panose="02020603050405020304"/>
                <a:ea typeface="Times New Roman" panose="02020603050405020304"/>
                <a:cs typeface="Times New Roman" panose="02020603050405020304"/>
                <a:sym typeface="Times New Roman" panose="02020603050405020304"/>
              </a:rPr>
              <a:t>Flow of information through the system.</a:t>
            </a:r>
            <a:endParaRPr sz="2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360"/>
              </a:spcBef>
              <a:spcAft>
                <a:spcPts val="0"/>
              </a:spcAft>
              <a:buSzPts val="1800"/>
              <a:buNone/>
            </a:pPr>
            <a:endParaRPr lang="en-US" sz="2000" dirty="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360"/>
              </a:spcBef>
              <a:spcAft>
                <a:spcPts val="0"/>
              </a:spcAft>
              <a:buSzPts val="1800"/>
              <a:buNone/>
            </a:pPr>
            <a:r>
              <a:rPr lang="en-US" sz="2000" dirty="0">
                <a:highlight>
                  <a:srgbClr val="FFFFFF"/>
                </a:highlight>
                <a:latin typeface="Times New Roman" panose="02020603050405020304"/>
                <a:ea typeface="Times New Roman" panose="02020603050405020304"/>
                <a:cs typeface="Times New Roman" panose="02020603050405020304"/>
                <a:sym typeface="Times New Roman" panose="02020603050405020304"/>
              </a:rPr>
              <a:t>One Classification introduced by </a:t>
            </a:r>
            <a:r>
              <a:rPr lang="en-US" sz="2000" b="1" dirty="0" err="1">
                <a:highlight>
                  <a:srgbClr val="FFFFFF"/>
                </a:highlight>
                <a:latin typeface="Times New Roman" panose="02020603050405020304"/>
                <a:ea typeface="Times New Roman" panose="02020603050405020304"/>
                <a:cs typeface="Times New Roman" panose="02020603050405020304"/>
                <a:sym typeface="Times New Roman" panose="02020603050405020304"/>
              </a:rPr>
              <a:t>M.J.Flynn</a:t>
            </a:r>
            <a:r>
              <a:rPr lang="en-US" sz="2000" dirty="0">
                <a:highlight>
                  <a:srgbClr val="FFFFFF"/>
                </a:highlight>
                <a:latin typeface="Times New Roman" panose="02020603050405020304"/>
                <a:ea typeface="Times New Roman" panose="02020603050405020304"/>
                <a:cs typeface="Times New Roman" panose="02020603050405020304"/>
                <a:sym typeface="Times New Roman" panose="02020603050405020304"/>
              </a:rPr>
              <a:t> considers the organization of a computer system by t</a:t>
            </a:r>
            <a:r>
              <a:rPr lang="en-US" sz="2000" b="1" dirty="0">
                <a:highlight>
                  <a:srgbClr val="FFFFFF"/>
                </a:highlight>
                <a:latin typeface="Times New Roman" panose="02020603050405020304"/>
                <a:ea typeface="Times New Roman" panose="02020603050405020304"/>
                <a:cs typeface="Times New Roman" panose="02020603050405020304"/>
                <a:sym typeface="Times New Roman" panose="02020603050405020304"/>
              </a:rPr>
              <a:t>he number of instructions (instruction stream) </a:t>
            </a:r>
            <a:r>
              <a:rPr lang="en-US" sz="2000" dirty="0">
                <a:highlight>
                  <a:srgbClr val="FFFFFF"/>
                </a:highlight>
                <a:latin typeface="Times New Roman" panose="02020603050405020304"/>
                <a:ea typeface="Times New Roman" panose="02020603050405020304"/>
                <a:cs typeface="Times New Roman" panose="02020603050405020304"/>
                <a:sym typeface="Times New Roman" panose="02020603050405020304"/>
              </a:rPr>
              <a:t>and </a:t>
            </a:r>
            <a:r>
              <a:rPr lang="en-US" sz="2000" b="1" dirty="0">
                <a:highlight>
                  <a:srgbClr val="FFFFFF"/>
                </a:highlight>
                <a:latin typeface="Times New Roman" panose="02020603050405020304"/>
                <a:ea typeface="Times New Roman" panose="02020603050405020304"/>
                <a:cs typeface="Times New Roman" panose="02020603050405020304"/>
                <a:sym typeface="Times New Roman" panose="02020603050405020304"/>
              </a:rPr>
              <a:t>data items (data stream) that are manipulated simultaneously</a:t>
            </a:r>
            <a:r>
              <a:rPr lang="en-US" sz="2000" dirty="0">
                <a:highlight>
                  <a:srgbClr val="FFFFFF"/>
                </a:highlight>
                <a:latin typeface="Times New Roman" panose="02020603050405020304"/>
                <a:ea typeface="Times New Roman" panose="02020603050405020304"/>
                <a:cs typeface="Times New Roman" panose="02020603050405020304"/>
                <a:sym typeface="Times New Roman" panose="02020603050405020304"/>
              </a:rPr>
              <a:t>. </a:t>
            </a:r>
            <a:endParaRPr sz="2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360"/>
              </a:spcBef>
              <a:spcAft>
                <a:spcPts val="0"/>
              </a:spcAft>
              <a:buSzPts val="1800"/>
              <a:buNone/>
            </a:pPr>
            <a:endParaRPr lang="en-US" sz="2000" dirty="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360"/>
              </a:spcBef>
              <a:spcAft>
                <a:spcPts val="0"/>
              </a:spcAft>
              <a:buSzPts val="1800"/>
              <a:buNone/>
            </a:pPr>
            <a:r>
              <a:rPr lang="en-US" sz="2000" dirty="0">
                <a:highlight>
                  <a:srgbClr val="FFFFFF"/>
                </a:highlight>
                <a:latin typeface="Times New Roman" panose="02020603050405020304"/>
                <a:ea typeface="Times New Roman" panose="02020603050405020304"/>
                <a:cs typeface="Times New Roman" panose="02020603050405020304"/>
                <a:sym typeface="Times New Roman" panose="02020603050405020304"/>
              </a:rPr>
              <a:t>Flynn’s classifications divides computers into four major groups:</a:t>
            </a:r>
            <a:endParaRPr sz="2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lnSpc>
                <a:spcPct val="100000"/>
              </a:lnSpc>
              <a:spcBef>
                <a:spcPts val="360"/>
              </a:spcBef>
              <a:spcAft>
                <a:spcPts val="0"/>
              </a:spcAft>
              <a:buClr>
                <a:srgbClr val="000000"/>
              </a:buClr>
              <a:buSzPts val="1600"/>
              <a:buFont typeface="Times New Roman" panose="02020603050405020304"/>
              <a:buAutoNum type="arabicPeriod"/>
            </a:pPr>
            <a:r>
              <a:rPr lang="en-US" sz="2000" dirty="0">
                <a:highlight>
                  <a:srgbClr val="FFFFFF"/>
                </a:highlight>
                <a:latin typeface="Times New Roman" panose="02020603050405020304"/>
                <a:ea typeface="Times New Roman" panose="02020603050405020304"/>
                <a:cs typeface="Times New Roman" panose="02020603050405020304"/>
                <a:sym typeface="Times New Roman" panose="02020603050405020304"/>
              </a:rPr>
              <a:t>Single instruction stream, single data stream</a:t>
            </a:r>
            <a:r>
              <a:rPr lang="en-US" sz="2000" b="1" dirty="0">
                <a:highlight>
                  <a:srgbClr val="FFFFFF"/>
                </a:highlight>
                <a:latin typeface="Times New Roman" panose="02020603050405020304"/>
                <a:ea typeface="Times New Roman" panose="02020603050405020304"/>
                <a:cs typeface="Times New Roman" panose="02020603050405020304"/>
                <a:sym typeface="Times New Roman" panose="02020603050405020304"/>
              </a:rPr>
              <a:t>(SISD)</a:t>
            </a:r>
            <a:endParaRPr sz="2000" b="1"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lnSpc>
                <a:spcPct val="100000"/>
              </a:lnSpc>
              <a:spcBef>
                <a:spcPts val="0"/>
              </a:spcBef>
              <a:spcAft>
                <a:spcPts val="0"/>
              </a:spcAft>
              <a:buClr>
                <a:srgbClr val="000000"/>
              </a:buClr>
              <a:buSzPts val="1600"/>
              <a:buFont typeface="Times New Roman" panose="02020603050405020304"/>
              <a:buAutoNum type="arabicPeriod"/>
            </a:pPr>
            <a:r>
              <a:rPr lang="en-US" sz="2000" dirty="0">
                <a:highlight>
                  <a:srgbClr val="FFFFFF"/>
                </a:highlight>
                <a:latin typeface="Times New Roman" panose="02020603050405020304"/>
                <a:ea typeface="Times New Roman" panose="02020603050405020304"/>
                <a:cs typeface="Times New Roman" panose="02020603050405020304"/>
                <a:sym typeface="Times New Roman" panose="02020603050405020304"/>
              </a:rPr>
              <a:t>Single instruction stream, multiple data stream</a:t>
            </a:r>
            <a:r>
              <a:rPr lang="en-US" sz="2000" b="1" dirty="0">
                <a:highlight>
                  <a:srgbClr val="FFFFFF"/>
                </a:highlight>
                <a:latin typeface="Times New Roman" panose="02020603050405020304"/>
                <a:ea typeface="Times New Roman" panose="02020603050405020304"/>
                <a:cs typeface="Times New Roman" panose="02020603050405020304"/>
                <a:sym typeface="Times New Roman" panose="02020603050405020304"/>
              </a:rPr>
              <a:t>(SIMD)</a:t>
            </a:r>
            <a:endParaRPr sz="2000" b="1"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lnSpc>
                <a:spcPct val="100000"/>
              </a:lnSpc>
              <a:spcBef>
                <a:spcPts val="0"/>
              </a:spcBef>
              <a:spcAft>
                <a:spcPts val="0"/>
              </a:spcAft>
              <a:buClr>
                <a:srgbClr val="000000"/>
              </a:buClr>
              <a:buSzPts val="1600"/>
              <a:buFont typeface="Times New Roman" panose="02020603050405020304"/>
              <a:buAutoNum type="arabicPeriod"/>
            </a:pPr>
            <a:r>
              <a:rPr lang="en-US" sz="2000" dirty="0">
                <a:highlight>
                  <a:srgbClr val="FFFFFF"/>
                </a:highlight>
                <a:latin typeface="Times New Roman" panose="02020603050405020304"/>
                <a:ea typeface="Times New Roman" panose="02020603050405020304"/>
                <a:cs typeface="Times New Roman" panose="02020603050405020304"/>
                <a:sym typeface="Times New Roman" panose="02020603050405020304"/>
              </a:rPr>
              <a:t>Multiple instruction stream, single data stream</a:t>
            </a:r>
            <a:r>
              <a:rPr lang="en-US" sz="2000" b="1" dirty="0">
                <a:highlight>
                  <a:srgbClr val="FFFFFF"/>
                </a:highlight>
                <a:latin typeface="Times New Roman" panose="02020603050405020304"/>
                <a:ea typeface="Times New Roman" panose="02020603050405020304"/>
                <a:cs typeface="Times New Roman" panose="02020603050405020304"/>
                <a:sym typeface="Times New Roman" panose="02020603050405020304"/>
              </a:rPr>
              <a:t>(MISD)</a:t>
            </a:r>
            <a:endParaRPr sz="2000" b="1"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lnSpc>
                <a:spcPct val="100000"/>
              </a:lnSpc>
              <a:spcBef>
                <a:spcPts val="0"/>
              </a:spcBef>
              <a:spcAft>
                <a:spcPts val="0"/>
              </a:spcAft>
              <a:buClr>
                <a:srgbClr val="000000"/>
              </a:buClr>
              <a:buSzPts val="1600"/>
              <a:buFont typeface="Times New Roman" panose="02020603050405020304"/>
              <a:buAutoNum type="arabicPeriod"/>
            </a:pPr>
            <a:r>
              <a:rPr lang="en-US" sz="2000" dirty="0">
                <a:highlight>
                  <a:srgbClr val="FFFFFF"/>
                </a:highlight>
                <a:latin typeface="Times New Roman" panose="02020603050405020304"/>
                <a:ea typeface="Times New Roman" panose="02020603050405020304"/>
                <a:cs typeface="Times New Roman" panose="02020603050405020304"/>
                <a:sym typeface="Times New Roman" panose="02020603050405020304"/>
              </a:rPr>
              <a:t>Multiple instruction stream, multiple data stream</a:t>
            </a:r>
            <a:r>
              <a:rPr lang="en-US" sz="2000" b="1" dirty="0">
                <a:highlight>
                  <a:srgbClr val="FFFFFF"/>
                </a:highlight>
                <a:latin typeface="Times New Roman" panose="02020603050405020304"/>
                <a:ea typeface="Times New Roman" panose="02020603050405020304"/>
                <a:cs typeface="Times New Roman" panose="02020603050405020304"/>
                <a:sym typeface="Times New Roman" panose="02020603050405020304"/>
              </a:rPr>
              <a:t> (MIMD)</a:t>
            </a:r>
          </a:p>
        </p:txBody>
      </p:sp>
    </p:spTree>
    <p:extLst>
      <p:ext uri="{BB962C8B-B14F-4D97-AF65-F5344CB8AC3E}">
        <p14:creationId xmlns:p14="http://schemas.microsoft.com/office/powerpoint/2010/main" val="921996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IN" dirty="0">
                <a:solidFill>
                  <a:schemeClr val="tx1"/>
                </a:solidFill>
              </a:rPr>
              <a:t>Classification of Parallel Processing</a:t>
            </a:r>
            <a:endParaRPr lang="en-US" dirty="0">
              <a:solidFill>
                <a:schemeClr val="tx1"/>
              </a:solidFill>
            </a:endParaRPr>
          </a:p>
        </p:txBody>
      </p:sp>
      <p:sp>
        <p:nvSpPr>
          <p:cNvPr id="86" name="Google Shape;86;p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lang="en-US"/>
          </a:p>
        </p:txBody>
      </p:sp>
      <p:sp>
        <p:nvSpPr>
          <p:cNvPr id="2" name="Text Box 1"/>
          <p:cNvSpPr txBox="1"/>
          <p:nvPr/>
        </p:nvSpPr>
        <p:spPr>
          <a:xfrm>
            <a:off x="457201" y="1082040"/>
            <a:ext cx="8229600" cy="5442585"/>
          </a:xfrm>
          <a:prstGeom prst="rect">
            <a:avLst/>
          </a:prstGeom>
          <a:noFill/>
        </p:spPr>
        <p:txBody>
          <a:bodyPr wrap="square" rtlCol="0" anchor="t">
            <a:noAutofit/>
          </a:bodyPr>
          <a:lstStyle/>
          <a:p>
            <a:pPr algn="just"/>
            <a:r>
              <a:rPr lang="en-IN" sz="2000" b="0" i="0" dirty="0">
                <a:solidFill>
                  <a:srgbClr val="0D0D0D"/>
                </a:solidFill>
                <a:effectLst/>
                <a:latin typeface="Söhne"/>
              </a:rPr>
              <a:t>The four categories in Flynn's classification are:</a:t>
            </a:r>
          </a:p>
          <a:p>
            <a:pPr algn="just"/>
            <a:endParaRPr lang="en-IN" sz="2000" b="0" i="0" dirty="0">
              <a:solidFill>
                <a:srgbClr val="0D0D0D"/>
              </a:solidFill>
              <a:effectLst/>
              <a:latin typeface="Söhne"/>
            </a:endParaRPr>
          </a:p>
          <a:p>
            <a:pPr algn="just">
              <a:buFont typeface="+mj-lt"/>
              <a:buAutoNum type="arabicPeriod"/>
            </a:pPr>
            <a:r>
              <a:rPr lang="en-IN" sz="2000" b="1" i="0" dirty="0">
                <a:solidFill>
                  <a:srgbClr val="0D0D0D"/>
                </a:solidFill>
                <a:effectLst/>
                <a:latin typeface="Söhne"/>
              </a:rPr>
              <a:t>SISD (Single Instruction, Single Data):</a:t>
            </a:r>
            <a:r>
              <a:rPr lang="en-IN" sz="2000" b="0" i="0" dirty="0">
                <a:solidFill>
                  <a:srgbClr val="0D0D0D"/>
                </a:solidFill>
                <a:effectLst/>
                <a:latin typeface="Söhne"/>
              </a:rPr>
              <a:t> Traditional von Neumann architecture where one instruction operates on one piece of data at a time. This is the simplest and most common type.</a:t>
            </a:r>
          </a:p>
          <a:p>
            <a:pPr algn="just">
              <a:buFont typeface="+mj-lt"/>
              <a:buAutoNum type="arabicPeriod"/>
            </a:pPr>
            <a:r>
              <a:rPr lang="en-IN" sz="2000" b="1" i="0" dirty="0">
                <a:solidFill>
                  <a:srgbClr val="0D0D0D"/>
                </a:solidFill>
                <a:effectLst/>
                <a:latin typeface="Söhne"/>
              </a:rPr>
              <a:t>SIMD (Single Instruction, Multiple Data):</a:t>
            </a:r>
            <a:r>
              <a:rPr lang="en-IN" sz="2000" b="0" i="0" dirty="0">
                <a:solidFill>
                  <a:srgbClr val="0D0D0D"/>
                </a:solidFill>
                <a:effectLst/>
                <a:latin typeface="Söhne"/>
              </a:rPr>
              <a:t> Multiple processing units execute the same instruction on multiple pieces of data simultaneously. This is common in vector processing and array operations.</a:t>
            </a:r>
          </a:p>
          <a:p>
            <a:pPr algn="just">
              <a:buFont typeface="+mj-lt"/>
              <a:buAutoNum type="arabicPeriod"/>
            </a:pPr>
            <a:r>
              <a:rPr lang="en-IN" sz="2000" b="1" i="0" dirty="0">
                <a:solidFill>
                  <a:srgbClr val="0D0D0D"/>
                </a:solidFill>
                <a:effectLst/>
                <a:latin typeface="Söhne"/>
              </a:rPr>
              <a:t>MISD (Multiple Instruction, Single Data):</a:t>
            </a:r>
            <a:r>
              <a:rPr lang="en-IN" sz="2000" b="0" i="0" dirty="0">
                <a:solidFill>
                  <a:srgbClr val="0D0D0D"/>
                </a:solidFill>
                <a:effectLst/>
                <a:latin typeface="Söhne"/>
              </a:rPr>
              <a:t> Multiple instructions operate on the same piece of data concurrently. While theoretically possible, it's not widely implemented in practical architectures.</a:t>
            </a:r>
          </a:p>
          <a:p>
            <a:pPr algn="just">
              <a:buFont typeface="+mj-lt"/>
              <a:buAutoNum type="arabicPeriod"/>
            </a:pPr>
            <a:r>
              <a:rPr lang="en-IN" sz="2000" b="1" i="0" dirty="0">
                <a:solidFill>
                  <a:srgbClr val="0D0D0D"/>
                </a:solidFill>
                <a:effectLst/>
                <a:latin typeface="Söhne"/>
              </a:rPr>
              <a:t>MIMD (Multiple Instruction, Multiple Data):</a:t>
            </a:r>
            <a:r>
              <a:rPr lang="en-IN" sz="2000" b="0" i="0" dirty="0">
                <a:solidFill>
                  <a:srgbClr val="0D0D0D"/>
                </a:solidFill>
                <a:effectLst/>
                <a:latin typeface="Söhne"/>
              </a:rPr>
              <a:t> Multiple processing units execute different instructions on different pieces of data simultaneously. This is common in multi-core processors and parallel computing systems.</a:t>
            </a:r>
          </a:p>
        </p:txBody>
      </p:sp>
    </p:spTree>
    <p:extLst>
      <p:ext uri="{BB962C8B-B14F-4D97-AF65-F5344CB8AC3E}">
        <p14:creationId xmlns:p14="http://schemas.microsoft.com/office/powerpoint/2010/main" val="2486444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xfrm>
            <a:off x="955675" y="0"/>
            <a:ext cx="5521325"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solidFill>
                  <a:schemeClr val="tx1"/>
                </a:solidFill>
              </a:rPr>
              <a:t>Pipelining</a:t>
            </a:r>
          </a:p>
        </p:txBody>
      </p:sp>
      <p:sp>
        <p:nvSpPr>
          <p:cNvPr id="102" name="Google Shape;102;p6"/>
          <p:cNvSpPr txBox="1">
            <a:spLocks noGrp="1"/>
          </p:cNvSpPr>
          <p:nvPr>
            <p:ph type="body" idx="1"/>
          </p:nvPr>
        </p:nvSpPr>
        <p:spPr>
          <a:xfrm>
            <a:off x="457200" y="808990"/>
            <a:ext cx="8229600" cy="5757545"/>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SzPts val="1800"/>
              <a:buNone/>
            </a:pPr>
            <a:r>
              <a:rPr lang="en-US" sz="1800" b="1"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Pipelining </a:t>
            </a:r>
            <a:r>
              <a:rPr lang="en-IN" sz="18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is a technique used in computer architecture to improve the performance and throughput of CPUs and other processing units by overlapping the execution of multiple instructions. It breaks down the execution of instructions into several stages, with each stage handling a specific part of the instruction execution process. As a result, multiple instructions can be in different stages of execution simultaneously, increasing overall efficiency and speed. </a:t>
            </a:r>
            <a:endParaRPr sz="18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15000"/>
              </a:lnSpc>
              <a:spcBef>
                <a:spcPts val="1200"/>
              </a:spcBef>
              <a:spcAft>
                <a:spcPts val="0"/>
              </a:spcAft>
              <a:buSzPts val="1800"/>
            </a:pPr>
            <a:r>
              <a:rPr sz="18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In computing, pipelining is also known as pipeline processing. It is sometimes compared to a manufacturing assembly line in which different parts of a product are assembled simultaneously, even though some parts may have to be assembled before others. Even if there is some sequential dependency, many operations can proceed concurrently, which facilitates overall time savings.</a:t>
            </a:r>
            <a:endParaRPr lang="en-IN" sz="18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15000"/>
              </a:lnSpc>
              <a:spcBef>
                <a:spcPts val="1200"/>
              </a:spcBef>
              <a:spcAft>
                <a:spcPts val="0"/>
              </a:spcAft>
              <a:buSzPts val="1800"/>
            </a:pPr>
            <a:r>
              <a:rPr lang="en-IN" sz="18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However, pipelining also introduces challenges such as data hazards (dependencies between instructions), control hazards (branch instructions), and structural hazards (resource conflicts), which need to be managed through techniques like forwarding, stalling, and branch prediction.</a:t>
            </a:r>
            <a:endParaRPr sz="18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0"/>
              </a:spcAft>
              <a:buSzPts val="1800"/>
              <a:buNone/>
            </a:pPr>
            <a:endParaRPr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1200"/>
              </a:spcAft>
              <a:buSzPts val="1800"/>
              <a:buNone/>
            </a:pPr>
            <a:r>
              <a:rPr lang="en-US" sz="3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a:t>
            </a:r>
            <a:endParaRPr sz="30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103" name="Google Shape;103;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825812" y="0"/>
            <a:ext cx="5808345" cy="838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solidFill>
                  <a:schemeClr val="tx1"/>
                </a:solidFill>
              </a:rPr>
              <a:t>Pipelining (Example)</a:t>
            </a:r>
          </a:p>
        </p:txBody>
      </p:sp>
      <p:sp>
        <p:nvSpPr>
          <p:cNvPr id="110" name="Google Shape;110;p7"/>
          <p:cNvSpPr txBox="1">
            <a:spLocks noGrp="1"/>
          </p:cNvSpPr>
          <p:nvPr>
            <p:ph type="body" idx="1"/>
          </p:nvPr>
        </p:nvSpPr>
        <p:spPr>
          <a:xfrm>
            <a:off x="361313" y="693488"/>
            <a:ext cx="8534400" cy="5799412"/>
          </a:xfrm>
          <a:prstGeom prst="rect">
            <a:avLst/>
          </a:prstGeom>
          <a:noFill/>
          <a:ln>
            <a:noFill/>
          </a:ln>
        </p:spPr>
        <p:txBody>
          <a:bodyPr spcFirstLastPara="1" wrap="square" lIns="91425" tIns="45700" rIns="91425" bIns="45700" anchor="t" anchorCtr="0">
            <a:noAutofit/>
          </a:bodyPr>
          <a:lstStyle/>
          <a:p>
            <a:pPr marL="127000" lvl="0" indent="0" algn="l" rtl="0">
              <a:lnSpc>
                <a:spcPct val="115000"/>
              </a:lnSpc>
              <a:spcBef>
                <a:spcPts val="0"/>
              </a:spcBef>
              <a:spcAft>
                <a:spcPts val="0"/>
              </a:spcAft>
              <a:buClr>
                <a:srgbClr val="000000"/>
              </a:buClr>
              <a:buSzPts val="1600"/>
              <a:buNone/>
            </a:pPr>
            <a:endParaRPr lang="en-US" sz="16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127000" lvl="0" indent="0" algn="l" rtl="0">
              <a:lnSpc>
                <a:spcPct val="115000"/>
              </a:lnSpc>
              <a:spcBef>
                <a:spcPts val="0"/>
              </a:spcBef>
              <a:spcAft>
                <a:spcPts val="0"/>
              </a:spcAft>
              <a:buClr>
                <a:srgbClr val="000000"/>
              </a:buClr>
              <a:buSzPts val="1600"/>
              <a:buNone/>
            </a:pPr>
            <a:r>
              <a:rPr lang="en-US" sz="18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Example: </a:t>
            </a:r>
            <a:endParaRPr sz="18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SzPts val="1800"/>
              <a:buNone/>
            </a:pPr>
            <a:r>
              <a:rPr lang="en-US" sz="18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Suppose that we want to perform the combined multiply and add operations with a stream of numbers.</a:t>
            </a:r>
            <a:endParaRPr sz="18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1200"/>
              </a:spcAft>
              <a:buSzPts val="1800"/>
              <a:buNone/>
            </a:pPr>
            <a:endParaRPr lang="en-US" sz="1800" dirty="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1200"/>
              </a:spcAft>
              <a:buSzPts val="1800"/>
              <a:buNone/>
            </a:pPr>
            <a:endParaRPr lang="en-US" sz="1800" dirty="0" smtClean="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200"/>
              </a:spcBef>
              <a:spcAft>
                <a:spcPts val="1200"/>
              </a:spcAft>
              <a:buSzPts val="1800"/>
              <a:buNone/>
            </a:pPr>
            <a:r>
              <a:rPr lang="en-US" sz="1800" dirty="0" smtClean="0">
                <a:latin typeface="Times New Roman" panose="02020603050405020304"/>
                <a:ea typeface="Times New Roman" panose="02020603050405020304"/>
                <a:cs typeface="Times New Roman" panose="02020603050405020304"/>
                <a:sym typeface="Times New Roman" panose="02020603050405020304"/>
              </a:rPr>
              <a:t>Each </a:t>
            </a:r>
            <a:r>
              <a:rPr lang="en-US" sz="1800" dirty="0">
                <a:latin typeface="Times New Roman" panose="02020603050405020304"/>
                <a:ea typeface="Times New Roman" panose="02020603050405020304"/>
                <a:cs typeface="Times New Roman" panose="02020603050405020304"/>
                <a:sym typeface="Times New Roman" panose="02020603050405020304"/>
              </a:rPr>
              <a:t>sub operation is to be implemented in a segment within a pipeline. Each segment has one or two registers and a combinational circuit as shown in below  Fig. 2. R1 through R5 are registers that receive new data with every clock pulse. The multiplier and adder are combinational circuits. The sub operations performed in each segment of the pipeline are as follows:</a:t>
            </a:r>
            <a:endParaRPr sz="18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11" name="Google Shape;111;p7"/>
          <p:cNvSpPr txBox="1">
            <a:spLocks noGrp="1"/>
          </p:cNvSpPr>
          <p:nvPr>
            <p:ph type="sldNum" idx="12"/>
          </p:nvPr>
        </p:nvSpPr>
        <p:spPr>
          <a:xfrm>
            <a:off x="6762113" y="649290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lang="en-US"/>
          </a:p>
        </p:txBody>
      </p:sp>
      <p:pic>
        <p:nvPicPr>
          <p:cNvPr id="112" name="Google Shape;112;p7"/>
          <p:cNvPicPr preferRelativeResize="0"/>
          <p:nvPr/>
        </p:nvPicPr>
        <p:blipFill rotWithShape="1">
          <a:blip r:embed="rId3"/>
          <a:srcRect/>
          <a:stretch>
            <a:fillRect/>
          </a:stretch>
        </p:blipFill>
        <p:spPr>
          <a:xfrm>
            <a:off x="2381887" y="2044982"/>
            <a:ext cx="4380225" cy="1175738"/>
          </a:xfrm>
          <a:prstGeom prst="rect">
            <a:avLst/>
          </a:prstGeom>
          <a:noFill/>
          <a:ln>
            <a:noFill/>
          </a:ln>
        </p:spPr>
      </p:pic>
      <p:pic>
        <p:nvPicPr>
          <p:cNvPr id="113" name="Google Shape;113;p7"/>
          <p:cNvPicPr preferRelativeResize="0"/>
          <p:nvPr/>
        </p:nvPicPr>
        <p:blipFill rotWithShape="1">
          <a:blip r:embed="rId4"/>
          <a:srcRect/>
          <a:stretch>
            <a:fillRect/>
          </a:stretch>
        </p:blipFill>
        <p:spPr>
          <a:xfrm>
            <a:off x="2042161" y="5103050"/>
            <a:ext cx="4719952" cy="128825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2758</Words>
  <Application>Microsoft Office PowerPoint</Application>
  <PresentationFormat>On-screen Show (4:3)</PresentationFormat>
  <Paragraphs>220</Paragraphs>
  <Slides>28</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Söhne</vt:lpstr>
      <vt:lpstr>Tahoma</vt:lpstr>
      <vt:lpstr>Times New Roman</vt:lpstr>
      <vt:lpstr>Office Theme</vt:lpstr>
      <vt:lpstr> Pipelining and parallel processing:  Basics of pipelining, pipeline hazards, techniques for handling hazards, parallel processing architectures (Lecture 35-39)   </vt:lpstr>
      <vt:lpstr>Contents</vt:lpstr>
      <vt:lpstr>Parallel Processing</vt:lpstr>
      <vt:lpstr>Processor with Multiple Functional Units</vt:lpstr>
      <vt:lpstr> Processor with Multiple Functional Units  </vt:lpstr>
      <vt:lpstr>Classification of Parallel Processing</vt:lpstr>
      <vt:lpstr>Classification of Parallel Processing</vt:lpstr>
      <vt:lpstr>Pipelining</vt:lpstr>
      <vt:lpstr>Pipelining (Example)</vt:lpstr>
      <vt:lpstr>Pipelining (Example)</vt:lpstr>
      <vt:lpstr>Pipelining</vt:lpstr>
      <vt:lpstr>General Considerations</vt:lpstr>
      <vt:lpstr>General Considerations</vt:lpstr>
      <vt:lpstr>General Considerations</vt:lpstr>
      <vt:lpstr>PowerPoint Presentation</vt:lpstr>
      <vt:lpstr>General Considerations</vt:lpstr>
      <vt:lpstr>Arithmetic Pipelining </vt:lpstr>
      <vt:lpstr>Arithmetic Pipelining </vt:lpstr>
      <vt:lpstr>The Concept of Pipeline Hazards</vt:lpstr>
      <vt:lpstr>The Concept of Pipeline Hazards</vt:lpstr>
      <vt:lpstr>Different Types of Pipeline Hazards</vt:lpstr>
      <vt:lpstr>Data Hazards in Pipelining</vt:lpstr>
      <vt:lpstr>Analysing Control Hazards in Pipelining Example</vt:lpstr>
      <vt:lpstr>Structural dependency scenario</vt:lpstr>
      <vt:lpstr>Structural Hazard solution using "stall"  in a 4 stage pipeline design</vt:lpstr>
      <vt:lpstr>Data Hazard scenario</vt:lpstr>
      <vt:lpstr>Data forwarding solution for Data Hazard</vt:lpstr>
      <vt:lpstr>Control Hazard scenario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Parallel Processing/Pipelining  Basics of pipelining, pipeline hazards, techniques for handling hazards   Lecture 35-39</dc:title>
  <dc:creator>ABC</dc:creator>
  <cp:lastModifiedBy>HP</cp:lastModifiedBy>
  <cp:revision>25</cp:revision>
  <dcterms:created xsi:type="dcterms:W3CDTF">2024-03-17T05:28:30Z</dcterms:created>
  <dcterms:modified xsi:type="dcterms:W3CDTF">2024-03-19T07:43:43Z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844E5F138B254E1FA7CF5348205727E1_13</vt:lpwstr>
  </property>
  <property fmtid="{D5CDD505-2E9C-101B-9397-08002B2CF9AE}" pid="3" name="KSOProductBuildVer">
    <vt:lpwstr>1033-12.2.0.13489</vt:lpwstr>
  </property>
</Properties>
</file>