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Candar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ndara-bold.fntdata"/><Relationship Id="rId12" Type="http://schemas.openxmlformats.org/officeDocument/2006/relationships/font" Target="fonts/Canda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ndara-boldItalic.fntdata"/><Relationship Id="rId14" Type="http://schemas.openxmlformats.org/officeDocument/2006/relationships/font" Target="fonts/Candara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25" name="Google Shape;25;p8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8" name="Google Shape;28;p8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30" name="Google Shape;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flipH="1" rot="10800000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7" name="Google Shape;17;p7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8" name="Google Shape;18;p7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1" name="Google Shape;21;p7"/>
            <p:cNvPicPr preferRelativeResize="0"/>
            <p:nvPr/>
          </p:nvPicPr>
          <p:blipFill rotWithShape="1">
            <a:blip r:embed="rId3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3" name="Google Shape;2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CS118</a:t>
            </a:r>
            <a:endParaRPr/>
          </a:p>
        </p:txBody>
      </p:sp>
      <p:sp>
        <p:nvSpPr>
          <p:cNvPr id="47" name="Google Shape;47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3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TOPIC: </a:t>
            </a:r>
            <a:endParaRPr b="1" i="0" sz="3200" u="none" cap="none" strike="noStrik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Modes of Transfer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(Lecture 32)</a:t>
            </a:r>
            <a:endParaRPr b="1" i="0" sz="3200" u="none" cap="none" strike="noStrik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By - Sagar Juneja (Asst. Dean, CURIN)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ndara"/>
                <a:ea typeface="Candara"/>
                <a:cs typeface="Candara"/>
                <a:sym typeface="Candara"/>
              </a:rPr>
              <a:t>Three predominant modes of transfer</a:t>
            </a:r>
            <a:endParaRPr b="1" sz="28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275617" y="9144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Different modes of data transfer between computer (memory) and I/O devices - 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5" name="Google Shape;55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CS118</a:t>
            </a:r>
            <a:endParaRPr/>
          </a:p>
        </p:txBody>
      </p:sp>
      <p:sp>
        <p:nvSpPr>
          <p:cNvPr id="56" name="Google Shape;5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>
            <a:off x="278284" y="2084628"/>
            <a:ext cx="8529064" cy="3984142"/>
            <a:chOff x="2667" y="789228"/>
            <a:chExt cx="8529064" cy="3984142"/>
          </a:xfrm>
        </p:grpSpPr>
        <p:sp>
          <p:nvSpPr>
            <p:cNvPr id="58" name="Google Shape;58;p2"/>
            <p:cNvSpPr/>
            <p:nvPr/>
          </p:nvSpPr>
          <p:spPr>
            <a:xfrm>
              <a:off x="2667" y="789228"/>
              <a:ext cx="2600324" cy="1040130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 txBox="1"/>
            <p:nvPr/>
          </p:nvSpPr>
          <p:spPr>
            <a:xfrm>
              <a:off x="2667" y="789228"/>
              <a:ext cx="2600324" cy="104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Programmed I/O</a:t>
              </a:r>
              <a:endPara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67" y="1829358"/>
              <a:ext cx="2600324" cy="2944012"/>
            </a:xfrm>
            <a:prstGeom prst="rect">
              <a:avLst/>
            </a:prstGeom>
            <a:solidFill>
              <a:srgbClr val="E7CFCF">
                <a:alpha val="89803"/>
              </a:srgbClr>
            </a:solidFill>
            <a:ln cap="flat" cmpd="sng" w="25400">
              <a:solidFill>
                <a:srgbClr val="E7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 txBox="1"/>
            <p:nvPr/>
          </p:nvSpPr>
          <p:spPr>
            <a:xfrm>
              <a:off x="2667" y="1829358"/>
              <a:ext cx="2600324" cy="2944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ndar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CPU controls the transfer</a:t>
              </a:r>
              <a:endPara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ndar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CPU executes several instructions</a:t>
              </a:r>
              <a:endPara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ndar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Continuous monitoring of flag bit</a:t>
              </a:r>
              <a:endPara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ndar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Slow and inefficient</a:t>
              </a:r>
              <a:endPara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967037" y="789228"/>
              <a:ext cx="2600324" cy="104013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 txBox="1"/>
            <p:nvPr/>
          </p:nvSpPr>
          <p:spPr>
            <a:xfrm>
              <a:off x="2967037" y="789228"/>
              <a:ext cx="2600324" cy="104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Interrupt-Initiated</a:t>
              </a:r>
              <a:endPara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67037" y="1829358"/>
              <a:ext cx="2600324" cy="2944012"/>
            </a:xfrm>
            <a:prstGeom prst="rect">
              <a:avLst/>
            </a:prstGeom>
            <a:solidFill>
              <a:srgbClr val="DDE5D0">
                <a:alpha val="89803"/>
              </a:srgbClr>
            </a:solidFill>
            <a:ln cap="flat" cmpd="sng" w="25400">
              <a:solidFill>
                <a:srgbClr val="DDE5D0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 txBox="1"/>
            <p:nvPr/>
          </p:nvSpPr>
          <p:spPr>
            <a:xfrm>
              <a:off x="2967037" y="1829358"/>
              <a:ext cx="2600324" cy="2944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ndar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CPU is involved in the transfer</a:t>
              </a:r>
              <a:endPara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ndar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No continuous monitoring of flag bit </a:t>
              </a:r>
              <a:endPara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ndar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Interface interrupts the CPU</a:t>
              </a:r>
              <a:endPara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931407" y="789228"/>
              <a:ext cx="2600324" cy="104013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 txBox="1"/>
            <p:nvPr/>
          </p:nvSpPr>
          <p:spPr>
            <a:xfrm>
              <a:off x="5931407" y="789228"/>
              <a:ext cx="2600324" cy="104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Direct Memory Access (DMA)</a:t>
              </a:r>
              <a:endPara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931407" y="1829358"/>
              <a:ext cx="2600324" cy="2944012"/>
            </a:xfrm>
            <a:prstGeom prst="rect">
              <a:avLst/>
            </a:prstGeom>
            <a:solidFill>
              <a:srgbClr val="D7D1DF">
                <a:alpha val="89803"/>
              </a:srgbClr>
            </a:solidFill>
            <a:ln cap="flat" cmpd="sng" w="25400">
              <a:solidFill>
                <a:srgbClr val="D7D1D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 txBox="1"/>
            <p:nvPr/>
          </p:nvSpPr>
          <p:spPr>
            <a:xfrm>
              <a:off x="5931407" y="1829358"/>
              <a:ext cx="2600324" cy="2944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ndar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CPU is not involved in the transfer of data between memory and I/O</a:t>
              </a:r>
              <a:endPara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ndar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DMA controller takes control of the memory bus</a:t>
              </a:r>
              <a:endPara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ndar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Ideal for fast memories</a:t>
              </a:r>
              <a:endPara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29629" l="23751" r="27083" t="38519"/>
          <a:stretch/>
        </p:blipFill>
        <p:spPr>
          <a:xfrm>
            <a:off x="3988708" y="946807"/>
            <a:ext cx="4698092" cy="171201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ndara"/>
                <a:ea typeface="Candara"/>
                <a:cs typeface="Candara"/>
                <a:sym typeface="Candara"/>
              </a:rPr>
              <a:t>Programmed I/O Example and Flow Chart</a:t>
            </a:r>
            <a:endParaRPr b="1" sz="28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6" name="Google Shape;7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CS118</a:t>
            </a:r>
            <a:endParaRPr/>
          </a:p>
        </p:txBody>
      </p:sp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 b="7008" l="28977" r="44318" t="22283"/>
          <a:stretch/>
        </p:blipFill>
        <p:spPr>
          <a:xfrm>
            <a:off x="152400" y="946807"/>
            <a:ext cx="3193694" cy="4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/>
        </p:nvSpPr>
        <p:spPr>
          <a:xfrm>
            <a:off x="3238500" y="2658824"/>
            <a:ext cx="588247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1190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I/O devices access memory through CPU using CPU instructions</a:t>
            </a:r>
            <a:endParaRPr/>
          </a:p>
          <a:p>
            <a:pPr indent="-114300" lvl="0" marL="1190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I/O device puts the data on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I/O bus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and enables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data valid line</a:t>
            </a:r>
            <a:endParaRPr/>
          </a:p>
          <a:p>
            <a:pPr indent="-114300" lvl="0" marL="1190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interface accepts data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in data register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and enables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data accepted line</a:t>
            </a:r>
            <a:endParaRPr/>
          </a:p>
          <a:p>
            <a:pPr indent="-114300" lvl="0" marL="1190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Interface set the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flag bit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which allows I/O device to disable the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data valid line</a:t>
            </a:r>
            <a:endParaRPr/>
          </a:p>
          <a:p>
            <a:pPr indent="-114300" lvl="0" marL="1190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CPU program checks the flag bit and controls the data transfer</a:t>
            </a:r>
            <a:endParaRPr/>
          </a:p>
          <a:p>
            <a:pPr indent="-114300" lvl="0" marL="1190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CPU (or interface) clears the flag after data transfer</a:t>
            </a:r>
            <a:endParaRPr/>
          </a:p>
          <a:p>
            <a:pPr indent="-114300" lvl="0" marL="1190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disables the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data accepted line</a:t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114300" lvl="0" marL="1190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I/O device is now ready to send next byte</a:t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ndara"/>
                <a:ea typeface="Candara"/>
                <a:cs typeface="Candara"/>
                <a:sym typeface="Candara"/>
              </a:rPr>
              <a:t>Interrupt-Initiated I/O</a:t>
            </a:r>
            <a:endParaRPr b="1" sz="36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04800" y="914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CPU doesn’t monitor the flag continuously, rather it waits for interface to interrupt the CPU when </a:t>
            </a:r>
            <a:r>
              <a:rPr lang="en-US" sz="20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flag bit</a:t>
            </a: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 is set.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CPU runs a interrupt service routine (ISR) and store the return address on stack.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Two types of interrupts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lang="en-US" sz="20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Non-vectored interrupts </a:t>
            </a: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: branch address of ISR is at a fixed memory location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lang="en-US" sz="20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Vectored interrupts</a:t>
            </a: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: source of interrupt provides the branch address of the ISR.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Software Consideration</a:t>
            </a:r>
            <a:endParaRPr/>
          </a:p>
          <a:p>
            <a:pPr indent="-285750" lvl="1" marL="685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Computers have software programs (functions) to control the transfer between I/O devices and memory. </a:t>
            </a:r>
            <a:endParaRPr/>
          </a:p>
          <a:p>
            <a:pPr indent="-285750" lvl="1" marL="685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These programs issues control commands to activate the I/O devices and also to control other transfer functionalities of the peripherals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6" name="Google Shape;8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CS118</a:t>
            </a:r>
            <a:endParaRPr/>
          </a:p>
        </p:txBody>
      </p:sp>
      <p:sp>
        <p:nvSpPr>
          <p:cNvPr id="87" name="Google Shape;8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ndara"/>
                <a:ea typeface="Candara"/>
                <a:cs typeface="Candara"/>
                <a:sym typeface="Candara"/>
              </a:rPr>
              <a:t>Direct Memory Access (DMA)</a:t>
            </a:r>
            <a:endParaRPr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152400" y="1066800"/>
            <a:ext cx="875489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Transfer of data between memory and I/O devices without the intervention of CPU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During DMA transfer CPU is idle, and control of the memory bus is with the DMA controller.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DMA controller sends a Bus Request (BR) signal to CPU to relinquish control of buses.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CPU terminates the execution of current instructions and put data bus, address bus and memory read/write lines in high impedance state.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CPU then issues a Bus Grant (BG) access to DMA controller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After the transfer, DMA disables the BR line and CPU disables the BG line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DMA is ideal for high speed memories </a:t>
            </a:r>
            <a:endParaRPr sz="18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4" name="Google Shape;9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CS118</a:t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8951" y="4111831"/>
            <a:ext cx="4306099" cy="245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ndara"/>
                <a:ea typeface="Candara"/>
                <a:cs typeface="Candara"/>
                <a:sym typeface="Candara"/>
              </a:rPr>
              <a:t>Tutorial Question</a:t>
            </a:r>
            <a:endParaRPr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Why is Programmed I/O mode of data transfer is slow?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Why CPU is in the idle state during the Direct Memory Access?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Direct Memory Access is ideal for slow memories. True or False? Justify your answer.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What is a vectored interrupt?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CPU is actively involved in the transfer of data in interrupt-initiated I/O mode. True or False? Justify your answer.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" name="Google Shape;10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CS118</a:t>
            </a:r>
            <a:endParaRPr/>
          </a:p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2010-04-09T07:36:15Z</dcterms:created>
  <dc:creator>ABC</dc:creator>
</cp:coreProperties>
</file>