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313" r:id="rId4"/>
    <p:sldId id="314" r:id="rId5"/>
    <p:sldId id="316" r:id="rId6"/>
    <p:sldId id="315" r:id="rId7"/>
    <p:sldId id="325" r:id="rId8"/>
    <p:sldId id="317" r:id="rId9"/>
    <p:sldId id="318" r:id="rId10"/>
    <p:sldId id="321" r:id="rId11"/>
    <p:sldId id="319" r:id="rId12"/>
    <p:sldId id="320" r:id="rId13"/>
    <p:sldId id="322" r:id="rId14"/>
    <p:sldId id="323" r:id="rId15"/>
    <p:sldId id="324" r:id="rId16"/>
  </p:sldIdLst>
  <p:sldSz cx="9144000" cy="6858000" type="screen4x3"/>
  <p:notesSz cx="6858000" cy="9144000"/>
  <p:embeddedFontLst>
    <p:embeddedFont>
      <p:font typeface="Candara" panose="020E05020303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0xsihnaAQnR/7PSBjVcidkV3VY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al Saluja" initials="KS" lastIdx="1" clrIdx="0">
    <p:extLst>
      <p:ext uri="{19B8F6BF-5375-455C-9EA6-DF929625EA0E}">
        <p15:presenceInfo xmlns:p15="http://schemas.microsoft.com/office/powerpoint/2012/main" userId="205c01a7027a36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106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15T20:47:25.99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249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670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3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59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08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75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38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86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191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44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90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57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182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Direct Memory Access (DMA)</a:t>
            </a:r>
            <a:endParaRPr dirty="0"/>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49-50)</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Master Vs Slave Mode - 8257 DMA Controller</a:t>
            </a:r>
          </a:p>
        </p:txBody>
      </p:sp>
      <p:sp>
        <p:nvSpPr>
          <p:cNvPr id="54" name="Google Shape;54;p2"/>
          <p:cNvSpPr txBox="1">
            <a:spLocks noGrp="1"/>
          </p:cNvSpPr>
          <p:nvPr>
            <p:ph type="body" idx="1"/>
          </p:nvPr>
        </p:nvSpPr>
        <p:spPr>
          <a:xfrm>
            <a:off x="258792" y="838200"/>
            <a:ext cx="8428008" cy="5719313"/>
          </a:xfrm>
          <a:prstGeom prst="rect">
            <a:avLst/>
          </a:prstGeom>
          <a:noFill/>
          <a:ln>
            <a:noFill/>
          </a:ln>
        </p:spPr>
        <p:txBody>
          <a:bodyPr spcFirstLastPara="1" wrap="square" lIns="91425" tIns="45700" rIns="91425" bIns="45700" anchor="t" anchorCtr="0">
            <a:noAutofit/>
          </a:bodyPr>
          <a:lstStyle/>
          <a:p>
            <a:pPr marL="114300" indent="0" algn="l">
              <a:buNone/>
            </a:pP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DMA 8257, the master and slave modes refer to different operational modes of the DMA controller:</a:t>
            </a:r>
          </a:p>
          <a:p>
            <a:pPr algn="l">
              <a:buFont typeface="+mj-lt"/>
              <a:buAutoNum type="arabicPeriod"/>
            </a:pPr>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Master Mode</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 master mode, the DMA controller 8257 acts as the master controller, managing and initiating data transfers between memory and peripheral devices </a:t>
            </a:r>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independently of the CPU</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 can handle multiple peripheral devices and prioritize data transfers based on preconfigured settings.</a:t>
            </a:r>
          </a:p>
          <a:p>
            <a:pPr algn="l">
              <a:buFont typeface="+mj-lt"/>
              <a:buAutoNum type="arabicPeriod"/>
            </a:pPr>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Slave Mode</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 slave mode, the DMA controller 8257 acts as a slave device controlled by the CPU. In this mode, the CPU manages and initiates data transfers by issuing commands to the DMA controller. The DMA controller executes the data transfer operations as instructed by the CPU, typically under direct program control. This mode is useful when the CPU needs to have </a:t>
            </a:r>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more precise control over data transfers</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or when specific timing or synchronization is required.</a:t>
            </a:r>
          </a:p>
          <a:p>
            <a:pPr marL="114300" indent="0" algn="l">
              <a:buNone/>
            </a:pP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Master mode is often used in systems where high-speed, autonomous data transfers are required to offload the CPU, while slave mode is used when the CPU needs to manage and coordinate data transfers more directly.</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80149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 Block Diagram</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5" name="Picture 4">
            <a:extLst>
              <a:ext uri="{FF2B5EF4-FFF2-40B4-BE49-F238E27FC236}">
                <a16:creationId xmlns:a16="http://schemas.microsoft.com/office/drawing/2014/main" id="{D743B57B-7B8C-ADF4-E5FC-E1249690B9C6}"/>
              </a:ext>
            </a:extLst>
          </p:cNvPr>
          <p:cNvPicPr>
            <a:picLocks noChangeAspect="1"/>
          </p:cNvPicPr>
          <p:nvPr/>
        </p:nvPicPr>
        <p:blipFill>
          <a:blip r:embed="rId3"/>
          <a:stretch>
            <a:fillRect/>
          </a:stretch>
        </p:blipFill>
        <p:spPr>
          <a:xfrm>
            <a:off x="1128966" y="838200"/>
            <a:ext cx="6332883" cy="5518150"/>
          </a:xfrm>
          <a:prstGeom prst="rect">
            <a:avLst/>
          </a:prstGeom>
        </p:spPr>
      </p:pic>
      <p:sp>
        <p:nvSpPr>
          <p:cNvPr id="7" name="TextBox 6">
            <a:extLst>
              <a:ext uri="{FF2B5EF4-FFF2-40B4-BE49-F238E27FC236}">
                <a16:creationId xmlns:a16="http://schemas.microsoft.com/office/drawing/2014/main" id="{BAC75CFB-D502-F17F-B8CD-BFDF1BDD8634}"/>
              </a:ext>
            </a:extLst>
          </p:cNvPr>
          <p:cNvSpPr txBox="1"/>
          <p:nvPr/>
        </p:nvSpPr>
        <p:spPr>
          <a:xfrm>
            <a:off x="3048000" y="6356350"/>
            <a:ext cx="2654060" cy="307777"/>
          </a:xfrm>
          <a:prstGeom prst="rect">
            <a:avLst/>
          </a:prstGeom>
          <a:noFill/>
        </p:spPr>
        <p:txBody>
          <a:bodyPr wrap="square">
            <a:spAutoFit/>
          </a:bodyPr>
          <a:lstStyle/>
          <a:p>
            <a:r>
              <a:rPr lang="en-US" sz="1400" b="1" dirty="0">
                <a:latin typeface="Candara"/>
                <a:ea typeface="Candara"/>
                <a:cs typeface="Candara"/>
                <a:sym typeface="Candara"/>
              </a:rPr>
              <a:t>Fig: Intel 8257 – Block Diagram</a:t>
            </a:r>
            <a:endParaRPr lang="en-IN" dirty="0"/>
          </a:p>
        </p:txBody>
      </p:sp>
    </p:spTree>
    <p:extLst>
      <p:ext uri="{BB962C8B-B14F-4D97-AF65-F5344CB8AC3E}">
        <p14:creationId xmlns:p14="http://schemas.microsoft.com/office/powerpoint/2010/main" val="115428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 Pin Diagram</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7" name="TextBox 6">
            <a:extLst>
              <a:ext uri="{FF2B5EF4-FFF2-40B4-BE49-F238E27FC236}">
                <a16:creationId xmlns:a16="http://schemas.microsoft.com/office/drawing/2014/main" id="{BAC75CFB-D502-F17F-B8CD-BFDF1BDD8634}"/>
              </a:ext>
            </a:extLst>
          </p:cNvPr>
          <p:cNvSpPr txBox="1"/>
          <p:nvPr/>
        </p:nvSpPr>
        <p:spPr>
          <a:xfrm>
            <a:off x="3048000" y="6356350"/>
            <a:ext cx="2498785" cy="307777"/>
          </a:xfrm>
          <a:prstGeom prst="rect">
            <a:avLst/>
          </a:prstGeom>
          <a:noFill/>
        </p:spPr>
        <p:txBody>
          <a:bodyPr wrap="square">
            <a:spAutoFit/>
          </a:bodyPr>
          <a:lstStyle/>
          <a:p>
            <a:r>
              <a:rPr lang="en-US" sz="1400" b="1" dirty="0">
                <a:latin typeface="Candara"/>
                <a:ea typeface="Candara"/>
                <a:cs typeface="Candara"/>
                <a:sym typeface="Candara"/>
              </a:rPr>
              <a:t>Fig: Intel 8257 – Pin Diagram</a:t>
            </a:r>
            <a:endParaRPr lang="en-IN" dirty="0"/>
          </a:p>
        </p:txBody>
      </p:sp>
      <p:pic>
        <p:nvPicPr>
          <p:cNvPr id="3" name="Picture 2">
            <a:extLst>
              <a:ext uri="{FF2B5EF4-FFF2-40B4-BE49-F238E27FC236}">
                <a16:creationId xmlns:a16="http://schemas.microsoft.com/office/drawing/2014/main" id="{4874870A-57CA-0992-E472-DA7621B8B215}"/>
              </a:ext>
            </a:extLst>
          </p:cNvPr>
          <p:cNvPicPr>
            <a:picLocks noChangeAspect="1"/>
          </p:cNvPicPr>
          <p:nvPr/>
        </p:nvPicPr>
        <p:blipFill>
          <a:blip r:embed="rId3"/>
          <a:stretch>
            <a:fillRect/>
          </a:stretch>
        </p:blipFill>
        <p:spPr>
          <a:xfrm>
            <a:off x="1956480" y="884750"/>
            <a:ext cx="4334480" cy="5334895"/>
          </a:xfrm>
          <a:prstGeom prst="rect">
            <a:avLst/>
          </a:prstGeom>
        </p:spPr>
      </p:pic>
    </p:spTree>
    <p:extLst>
      <p:ext uri="{BB962C8B-B14F-4D97-AF65-F5344CB8AC3E}">
        <p14:creationId xmlns:p14="http://schemas.microsoft.com/office/powerpoint/2010/main" val="88445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 Pin Description</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4" name="TextBox 3">
            <a:extLst>
              <a:ext uri="{FF2B5EF4-FFF2-40B4-BE49-F238E27FC236}">
                <a16:creationId xmlns:a16="http://schemas.microsoft.com/office/drawing/2014/main" id="{3369CB33-381B-7A80-679F-F1B666E182A8}"/>
              </a:ext>
            </a:extLst>
          </p:cNvPr>
          <p:cNvSpPr txBox="1"/>
          <p:nvPr/>
        </p:nvSpPr>
        <p:spPr>
          <a:xfrm>
            <a:off x="224287" y="838200"/>
            <a:ext cx="8807570" cy="5632311"/>
          </a:xfrm>
          <a:prstGeom prst="rect">
            <a:avLst/>
          </a:prstGeom>
          <a:noFill/>
        </p:spPr>
        <p:txBody>
          <a:bodyPr wrap="square">
            <a:spAutoFit/>
          </a:bodyPr>
          <a:lstStyle/>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DB0-DB7 (Data Bus)</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These are the bidirectional data lines used for transferring data between the DMA controller and the system bus.</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DACK0-DACK3 (DMA Acknowledge)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These are active-low, bidirectional signals used by peripheral devices to acknowledge DMA requests.</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DEN (DMA Enable)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when active (low), enables DMA transfers.</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AEN (Address Enable)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when active (low), enables the generation of the DMA address on the address lines.</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CS (Chip Select)</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when active (low), enables the DMA controller.</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RD (Read)</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when active (low), indicates that a read operation is to be performed.</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WR (Write)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when active (low), indicates that a write operation is to be performed.</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CLK (Clock)</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provides the clock for internal timing operations of the DMA controller.</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HRQ (Hold Request)</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is used by peripheral devices to request control of the system bus for DMA operations.</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HLDA (Hold Acknowledge)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output signal indicates that the DMA controller has gained control of the system bus.</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M/IO (Memory/Input-Output)</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input signal selects the memory or I/O mode of the DMA controller.</a:t>
            </a:r>
            <a:endParaRPr lang="en-IN" sz="18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37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 Pin Description</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4" name="TextBox 3">
            <a:extLst>
              <a:ext uri="{FF2B5EF4-FFF2-40B4-BE49-F238E27FC236}">
                <a16:creationId xmlns:a16="http://schemas.microsoft.com/office/drawing/2014/main" id="{3369CB33-381B-7A80-679F-F1B666E182A8}"/>
              </a:ext>
            </a:extLst>
          </p:cNvPr>
          <p:cNvSpPr txBox="1"/>
          <p:nvPr/>
        </p:nvSpPr>
        <p:spPr>
          <a:xfrm>
            <a:off x="0" y="777815"/>
            <a:ext cx="9066361" cy="6186309"/>
          </a:xfrm>
          <a:prstGeom prst="rect">
            <a:avLst/>
          </a:prstGeom>
          <a:noFill/>
        </p:spPr>
        <p:txBody>
          <a:bodyPr wrap="square">
            <a:spAutoFit/>
          </a:bodyPr>
          <a:lstStyle/>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ALE (Address Latch Enable)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output signal is used to latch the address during DMA operations.</a:t>
            </a:r>
          </a:p>
          <a:p>
            <a:pPr algn="l">
              <a:buFont typeface="+mj-lt"/>
              <a:buAutoNum type="arabicPeriod"/>
            </a:pP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Terminal Count (TC)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This is active high signal concern with the completion of DMA service. The TC output signal is activated at the end of DMA service, i.e. when present cycle is a last cycle for the current data block.</a:t>
            </a:r>
          </a:p>
          <a:p>
            <a:pPr algn="l">
              <a:buFont typeface="+mj-lt"/>
              <a:buAutoNum type="arabicPeriod"/>
            </a:pP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MARK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This output notifies the selected peripheral that the current DMA cycle is the 128</a:t>
            </a:r>
            <a:r>
              <a:rPr lang="en-IN" sz="1800" b="0" i="0" baseline="30000" dirty="0">
                <a:solidFill>
                  <a:srgbClr val="3A3A3A"/>
                </a:solidFill>
                <a:effectLst/>
                <a:highlight>
                  <a:srgbClr val="FFFFFF"/>
                </a:highlight>
                <a:latin typeface="Times New Roman" panose="02020603050405020304" pitchFamily="18" charset="0"/>
                <a:cs typeface="Times New Roman" panose="02020603050405020304" pitchFamily="18" charset="0"/>
              </a:rPr>
              <a:t>th</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cycle since the previous MARK output. MARK always occurs at 128 (all multiplies of 128) cycles from the end of the data block.</a:t>
            </a:r>
          </a:p>
          <a:p>
            <a:pPr algn="l">
              <a:buFont typeface="+mj-lt"/>
              <a:buAutoNum type="arabicPeriod"/>
            </a:pPr>
            <a:r>
              <a:rPr lang="en-IN" sz="1800" dirty="0">
                <a:solidFill>
                  <a:srgbClr val="3A3A3A"/>
                </a:solidFill>
                <a:highlight>
                  <a:srgbClr val="FFFFFF"/>
                </a:highlight>
                <a:latin typeface="Times New Roman" panose="02020603050405020304" pitchFamily="18" charset="0"/>
                <a:cs typeface="Times New Roman" panose="02020603050405020304" pitchFamily="18" charset="0"/>
              </a:rPr>
              <a:t> </a:t>
            </a:r>
            <a:r>
              <a:rPr lang="en-IN" sz="1800" b="1" dirty="0">
                <a:solidFill>
                  <a:srgbClr val="3A3A3A"/>
                </a:solidFill>
                <a:highlight>
                  <a:srgbClr val="FFFFFF"/>
                </a:highlight>
                <a:latin typeface="Times New Roman" panose="02020603050405020304" pitchFamily="18" charset="0"/>
                <a:cs typeface="Times New Roman" panose="02020603050405020304" pitchFamily="18" charset="0"/>
              </a:rPr>
              <a:t>Address Bus (A0-A3 and A4-A7) </a:t>
            </a:r>
            <a:r>
              <a:rPr lang="en-IN" sz="1800" dirty="0">
                <a:solidFill>
                  <a:srgbClr val="3A3A3A"/>
                </a:solidFill>
                <a:highlight>
                  <a:srgbClr val="FFFFFF"/>
                </a:highlight>
                <a:latin typeface="Times New Roman" panose="02020603050405020304" pitchFamily="18" charset="0"/>
                <a:cs typeface="Times New Roman" panose="02020603050405020304" pitchFamily="18" charset="0"/>
              </a:rPr>
              <a:t>: The four least significant lines A0-A3 are bi – directional tri – state signals. In the idle cycle they are inputs and used by the CPU to address the register to be loaded or read. In the Active cycle they output the lower 4 bits of the address for DMA operation. A4-A7 are unidirectional lines, provide 4-bits of address during DMA service.</a:t>
            </a:r>
          </a:p>
          <a:p>
            <a:pPr algn="l">
              <a:buFont typeface="+mj-lt"/>
              <a:buAutoNum type="arabicPeriod"/>
            </a:pPr>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Address Strobe (ADSTB)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This signal is used to demultiplex higher byte address and data using external latch.</a:t>
            </a:r>
          </a:p>
          <a:p>
            <a:pPr algn="l">
              <a:buFont typeface="+mj-lt"/>
              <a:buAutoNum type="arabicPeriod"/>
            </a:pPr>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DREQ0-DREQ3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These are DMA request lines, which are activated to obtain DMA service, until the corresponding DACK signal goes active.</a:t>
            </a:r>
          </a:p>
          <a:p>
            <a:pPr algn="l">
              <a:buFont typeface="+mj-lt"/>
              <a:buAutoNum type="arabicPeriod"/>
            </a:pP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Reset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This active high signal clears, the command, status, request and temporary registers. It also clears the first/last flip-flop and sets the Master Register. After reset, device is in idle cycle.</a:t>
            </a:r>
          </a:p>
          <a:p>
            <a:pPr algn="l">
              <a:buFont typeface="+mj-lt"/>
              <a:buAutoNum type="arabicPeriod"/>
            </a:pP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Ready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This input is used to extend the memory read and write signals from the 8257 to interface slow memories or I/O devices.</a:t>
            </a:r>
          </a:p>
          <a:p>
            <a:pPr algn="l">
              <a:buFont typeface="+mj-lt"/>
              <a:buAutoNum type="arabicPeriod"/>
            </a:pPr>
            <a:endPar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endPar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47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 Pin Description</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6" name="Picture 5">
            <a:extLst>
              <a:ext uri="{FF2B5EF4-FFF2-40B4-BE49-F238E27FC236}">
                <a16:creationId xmlns:a16="http://schemas.microsoft.com/office/drawing/2014/main" id="{879CACF4-1B6E-6694-E34A-99779C0ABCC0}"/>
              </a:ext>
            </a:extLst>
          </p:cNvPr>
          <p:cNvPicPr>
            <a:picLocks noChangeAspect="1"/>
          </p:cNvPicPr>
          <p:nvPr/>
        </p:nvPicPr>
        <p:blipFill>
          <a:blip r:embed="rId3"/>
          <a:stretch>
            <a:fillRect/>
          </a:stretch>
        </p:blipFill>
        <p:spPr>
          <a:xfrm>
            <a:off x="0" y="838200"/>
            <a:ext cx="4829849" cy="5485242"/>
          </a:xfrm>
          <a:prstGeom prst="rect">
            <a:avLst/>
          </a:prstGeom>
        </p:spPr>
      </p:pic>
      <p:pic>
        <p:nvPicPr>
          <p:cNvPr id="8" name="Picture 7">
            <a:extLst>
              <a:ext uri="{FF2B5EF4-FFF2-40B4-BE49-F238E27FC236}">
                <a16:creationId xmlns:a16="http://schemas.microsoft.com/office/drawing/2014/main" id="{C93C2EBF-5D98-77C5-215C-0640537E64FB}"/>
              </a:ext>
            </a:extLst>
          </p:cNvPr>
          <p:cNvPicPr>
            <a:picLocks noChangeAspect="1"/>
          </p:cNvPicPr>
          <p:nvPr/>
        </p:nvPicPr>
        <p:blipFill>
          <a:blip r:embed="rId4"/>
          <a:stretch>
            <a:fillRect/>
          </a:stretch>
        </p:blipFill>
        <p:spPr>
          <a:xfrm>
            <a:off x="4684143" y="1139597"/>
            <a:ext cx="4500114" cy="2387698"/>
          </a:xfrm>
          <a:prstGeom prst="rect">
            <a:avLst/>
          </a:prstGeom>
        </p:spPr>
      </p:pic>
      <p:sp>
        <p:nvSpPr>
          <p:cNvPr id="9" name="Rectangle 8">
            <a:extLst>
              <a:ext uri="{FF2B5EF4-FFF2-40B4-BE49-F238E27FC236}">
                <a16:creationId xmlns:a16="http://schemas.microsoft.com/office/drawing/2014/main" id="{C63CE39F-C1C4-B893-2C65-95EC0E306E85}"/>
              </a:ext>
            </a:extLst>
          </p:cNvPr>
          <p:cNvSpPr/>
          <p:nvPr/>
        </p:nvSpPr>
        <p:spPr>
          <a:xfrm>
            <a:off x="5403012" y="3588011"/>
            <a:ext cx="2950234" cy="33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 Set Register</a:t>
            </a:r>
          </a:p>
        </p:txBody>
      </p:sp>
      <p:pic>
        <p:nvPicPr>
          <p:cNvPr id="11" name="Picture 10">
            <a:extLst>
              <a:ext uri="{FF2B5EF4-FFF2-40B4-BE49-F238E27FC236}">
                <a16:creationId xmlns:a16="http://schemas.microsoft.com/office/drawing/2014/main" id="{E7625D4E-44FC-863F-5C59-DD7CD75D651F}"/>
              </a:ext>
            </a:extLst>
          </p:cNvPr>
          <p:cNvPicPr>
            <a:picLocks noChangeAspect="1"/>
          </p:cNvPicPr>
          <p:nvPr/>
        </p:nvPicPr>
        <p:blipFill>
          <a:blip r:embed="rId5"/>
          <a:stretch>
            <a:fillRect/>
          </a:stretch>
        </p:blipFill>
        <p:spPr>
          <a:xfrm>
            <a:off x="4571999" y="4237141"/>
            <a:ext cx="4572001" cy="2249923"/>
          </a:xfrm>
          <a:prstGeom prst="rect">
            <a:avLst/>
          </a:prstGeom>
        </p:spPr>
      </p:pic>
      <p:sp>
        <p:nvSpPr>
          <p:cNvPr id="12" name="Rectangle 11">
            <a:extLst>
              <a:ext uri="{FF2B5EF4-FFF2-40B4-BE49-F238E27FC236}">
                <a16:creationId xmlns:a16="http://schemas.microsoft.com/office/drawing/2014/main" id="{0763E982-C9A0-770D-CA90-8CB0F6743F20}"/>
              </a:ext>
            </a:extLst>
          </p:cNvPr>
          <p:cNvSpPr/>
          <p:nvPr/>
        </p:nvSpPr>
        <p:spPr>
          <a:xfrm>
            <a:off x="5382882" y="6323442"/>
            <a:ext cx="2950234" cy="324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Status Register</a:t>
            </a:r>
          </a:p>
        </p:txBody>
      </p:sp>
    </p:spTree>
    <p:extLst>
      <p:ext uri="{BB962C8B-B14F-4D97-AF65-F5344CB8AC3E}">
        <p14:creationId xmlns:p14="http://schemas.microsoft.com/office/powerpoint/2010/main" val="103627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Modes of Data Transfer</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75617" y="914400"/>
            <a:ext cx="8534400" cy="5512279"/>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transfer can be made in several ways that are: </a:t>
            </a:r>
          </a:p>
          <a:p>
            <a:pPr marL="628650" indent="-514350" algn="just">
              <a:lnSpc>
                <a:spcPct val="107000"/>
              </a:lnSpc>
              <a:spcAft>
                <a:spcPts val="800"/>
              </a:spcAft>
              <a:buAutoNum type="romanLcParenR"/>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Burst :- In DMA Burst transfer, a block sequence consisting of a number of memory words is transferred in continuous burst while the DMA controller is master of the memory buses. Used for fast devices such as magnetic disks, where data transmission cannot be stopped or slowed down until an entire block is transferred.</a:t>
            </a:r>
          </a:p>
          <a:p>
            <a:pPr marL="628650" indent="-514350" algn="just">
              <a:lnSpc>
                <a:spcPct val="107000"/>
              </a:lnSpc>
              <a:spcAft>
                <a:spcPts val="800"/>
              </a:spcAft>
              <a:buAutoNum type="romanLcParenR"/>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Cycle Stealing :- Cycle stealing allows the DMA controller to transfer one data word at a time, after which it must returns control of the buses to the CPU. CPU is usually much faster than I/O (DMA), thus CPU uses the most of the memory cycles. DMA Controller steals the memory cycles from CPU and CPU remains idle. For slow CPU, DMA Controller may steal most of the memory cycles which may cause CPU remain idle long time.</a:t>
            </a:r>
          </a:p>
          <a:p>
            <a:pPr marL="628650" indent="-514350" algn="just">
              <a:lnSpc>
                <a:spcPct val="107000"/>
              </a:lnSpc>
              <a:spcAft>
                <a:spcPts val="800"/>
              </a:spcAft>
              <a:buAutoNum type="romanLcParenR"/>
            </a:pPr>
            <a:r>
              <a:rPr lang="en-IN" sz="2000" kern="100" dirty="0">
                <a:solidFill>
                  <a:srgbClr val="0D0D0D"/>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Interleaving</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Mode: Whenever CPU does not require the system bus then only control of buses will be given to DMAC. This is slowest mode of </a:t>
            </a:r>
            <a:r>
              <a:rPr lang="en-IN" sz="2000" kern="10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data transfer.</a:t>
            </a:r>
            <a:endPar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628650" indent="-514350" algn="just">
              <a:lnSpc>
                <a:spcPct val="107000"/>
              </a:lnSpc>
              <a:spcAft>
                <a:spcPts val="800"/>
              </a:spcAft>
              <a:buAutoNum type="romanLcParen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Controller (DMAC)</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58793" y="914400"/>
            <a:ext cx="8428008" cy="5719313"/>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DMA controller communicates with the CPU through the data bus and control lines as shown in figure on next slide. DMA select signal is used for selecting the controller, the register select is for selecting the register. </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When the BG (Bus </a:t>
            </a:r>
            <a:r>
              <a:rPr lang="en-IN" sz="1800" kern="100" dirty="0">
                <a:solidFill>
                  <a:srgbClr val="0D0D0D"/>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G</a:t>
            </a: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rant) = 0, the CPU can communicate through the data bus to read or write into the DMA register. </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When BG = 1, the DMA controller takes the control of buses and transfers the data between the memory and I/O.</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DMA controller has three registers.</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address register specifies the desired location of the memory which is incremented after each word is transferred to the memory.</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word count register holds the number of words to be transferred which is decremented after each transfer until it is zero. When it is zero, it indicates the end of transfer. After which the bus grant signal from CPU is made low (BG=0) and CPU returns to its normal operation. </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control register specifies the mode of transfer which is Read or Write. </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37658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Controller – Block Diagram</a:t>
            </a:r>
            <a:endParaRPr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050" name="Picture 2"/>
          <p:cNvPicPr>
            <a:picLocks noChangeAspect="1" noChangeArrowheads="1"/>
          </p:cNvPicPr>
          <p:nvPr/>
        </p:nvPicPr>
        <p:blipFill>
          <a:blip r:embed="rId3"/>
          <a:srcRect/>
          <a:stretch>
            <a:fillRect/>
          </a:stretch>
        </p:blipFill>
        <p:spPr bwMode="auto">
          <a:xfrm>
            <a:off x="1130059" y="972382"/>
            <a:ext cx="6374921" cy="4913235"/>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BA1883C8-BF8B-5489-BDCD-43B90417C1CA}"/>
              </a:ext>
            </a:extLst>
          </p:cNvPr>
          <p:cNvSpPr txBox="1"/>
          <p:nvPr/>
        </p:nvSpPr>
        <p:spPr>
          <a:xfrm>
            <a:off x="2329132" y="5967096"/>
            <a:ext cx="3493698" cy="307777"/>
          </a:xfrm>
          <a:prstGeom prst="rect">
            <a:avLst/>
          </a:prstGeom>
          <a:noFill/>
        </p:spPr>
        <p:txBody>
          <a:bodyPr wrap="square">
            <a:spAutoFit/>
          </a:bodyPr>
          <a:lstStyle/>
          <a:p>
            <a:r>
              <a:rPr lang="en-IN" b="1" dirty="0"/>
              <a:t>Fig: Block diagram of a DMA Controller </a:t>
            </a:r>
          </a:p>
        </p:txBody>
      </p:sp>
    </p:spTree>
    <p:extLst>
      <p:ext uri="{BB962C8B-B14F-4D97-AF65-F5344CB8AC3E}">
        <p14:creationId xmlns:p14="http://schemas.microsoft.com/office/powerpoint/2010/main" val="47540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Transfer in Computer System</a:t>
            </a:r>
            <a:endParaRPr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7" name="TextBox 6">
            <a:extLst>
              <a:ext uri="{FF2B5EF4-FFF2-40B4-BE49-F238E27FC236}">
                <a16:creationId xmlns:a16="http://schemas.microsoft.com/office/drawing/2014/main" id="{36CADE47-7403-E25F-C1EB-819EA6F9598A}"/>
              </a:ext>
            </a:extLst>
          </p:cNvPr>
          <p:cNvSpPr txBox="1"/>
          <p:nvPr/>
        </p:nvSpPr>
        <p:spPr>
          <a:xfrm>
            <a:off x="496019" y="900053"/>
            <a:ext cx="8151962" cy="6463308"/>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Connection between DMAC and other components of computer (Memory and peripheral devices) is shown in next slide. </a:t>
            </a:r>
          </a:p>
          <a:p>
            <a:r>
              <a:rPr lang="en-IN" sz="1800" b="1" dirty="0">
                <a:latin typeface="Times New Roman" panose="02020603050405020304" pitchFamily="18" charset="0"/>
                <a:cs typeface="Times New Roman" panose="02020603050405020304" pitchFamily="18" charset="0"/>
              </a:rPr>
              <a:t>Following are the steps for DMA transfer:</a:t>
            </a:r>
          </a:p>
          <a:p>
            <a:r>
              <a:rPr lang="en-IN" sz="18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I/O Device sends a DMA request.</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DMA Controller activates the </a:t>
            </a:r>
            <a:r>
              <a:rPr lang="en-IN" sz="1800" b="1" dirty="0">
                <a:latin typeface="Times New Roman" panose="02020603050405020304" pitchFamily="18" charset="0"/>
                <a:cs typeface="Times New Roman" panose="02020603050405020304" pitchFamily="18" charset="0"/>
              </a:rPr>
              <a:t>BR line</a:t>
            </a:r>
            <a:r>
              <a:rPr lang="en-IN"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CPU </a:t>
            </a:r>
            <a:r>
              <a:rPr lang="en-IN" sz="1800" b="1" dirty="0">
                <a:latin typeface="Times New Roman" panose="02020603050405020304" pitchFamily="18" charset="0"/>
                <a:cs typeface="Times New Roman" panose="02020603050405020304" pitchFamily="18" charset="0"/>
              </a:rPr>
              <a:t>responds with BG line</a:t>
            </a:r>
            <a:r>
              <a:rPr lang="en-IN"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DMA puts the current value of its address register into the address bus, initiates the RD or WR signal, and sends a DMA acknowledge to the I/O device.</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I/O device puts a word in the data bus (for write) or receives a word from the data bus (for read).</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peripheral unit can then communicate with memory through the data bus for direct transfer between the two units while the CPU is momentarily disabled.</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each word that is transferred, the DMA increments its address register and decrements its word count register. If the word count does not reach zero, the DMA checks the request line coming from the I/O Device.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there is no request ,the DMA disables BR so that the CPU continues to execute its own program.</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I/O requests another transfer, DMA requests bus again.</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 word count register reaches zero, the DMA stops any further transfer and removes its bus request. It also informs the CPU of the termination by an interrupt.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31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Transfer in Computer System</a:t>
            </a:r>
            <a:endParaRPr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 name="TextBox 2">
            <a:extLst>
              <a:ext uri="{FF2B5EF4-FFF2-40B4-BE49-F238E27FC236}">
                <a16:creationId xmlns:a16="http://schemas.microsoft.com/office/drawing/2014/main" id="{BA1883C8-BF8B-5489-BDCD-43B90417C1CA}"/>
              </a:ext>
            </a:extLst>
          </p:cNvPr>
          <p:cNvSpPr txBox="1"/>
          <p:nvPr/>
        </p:nvSpPr>
        <p:spPr>
          <a:xfrm>
            <a:off x="1337093" y="5967096"/>
            <a:ext cx="5917721" cy="307777"/>
          </a:xfrm>
          <a:prstGeom prst="rect">
            <a:avLst/>
          </a:prstGeom>
          <a:noFill/>
        </p:spPr>
        <p:txBody>
          <a:bodyPr wrap="square">
            <a:spAutoFit/>
          </a:bodyPr>
          <a:lstStyle/>
          <a:p>
            <a:r>
              <a:rPr lang="en-IN" b="1" dirty="0"/>
              <a:t>Fig: Connection between DMAC and other components of computer</a:t>
            </a:r>
          </a:p>
        </p:txBody>
      </p:sp>
      <p:pic>
        <p:nvPicPr>
          <p:cNvPr id="4" name="Picture 3">
            <a:extLst>
              <a:ext uri="{FF2B5EF4-FFF2-40B4-BE49-F238E27FC236}">
                <a16:creationId xmlns:a16="http://schemas.microsoft.com/office/drawing/2014/main" id="{98D443A7-2E09-4AE2-62E2-DF72785105D3}"/>
              </a:ext>
            </a:extLst>
          </p:cNvPr>
          <p:cNvPicPr>
            <a:picLocks noChangeAspect="1"/>
          </p:cNvPicPr>
          <p:nvPr/>
        </p:nvPicPr>
        <p:blipFill>
          <a:blip r:embed="rId3"/>
          <a:stretch>
            <a:fillRect/>
          </a:stretch>
        </p:blipFill>
        <p:spPr>
          <a:xfrm>
            <a:off x="1099653" y="1052423"/>
            <a:ext cx="6362196" cy="4761781"/>
          </a:xfrm>
          <a:prstGeom prst="rect">
            <a:avLst/>
          </a:prstGeom>
        </p:spPr>
      </p:pic>
    </p:spTree>
    <p:extLst>
      <p:ext uri="{BB962C8B-B14F-4D97-AF65-F5344CB8AC3E}">
        <p14:creationId xmlns:p14="http://schemas.microsoft.com/office/powerpoint/2010/main" val="64052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2800" b="1" dirty="0">
                <a:latin typeface="Candara"/>
                <a:ea typeface="Candara"/>
                <a:cs typeface="Candara"/>
                <a:sym typeface="Candara"/>
              </a:rPr>
              <a:t>How does data transfer work in direct memory access?</a:t>
            </a:r>
            <a:endParaRPr lang="en-US"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026" name="Picture 2">
            <a:extLst>
              <a:ext uri="{FF2B5EF4-FFF2-40B4-BE49-F238E27FC236}">
                <a16:creationId xmlns:a16="http://schemas.microsoft.com/office/drawing/2014/main" id="{3FCFBEE0-E624-BA04-4B49-FB760122D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6" y="838200"/>
            <a:ext cx="7303757" cy="551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8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Advantages and Disadvantages</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357996" y="756310"/>
            <a:ext cx="8428008" cy="5965165"/>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Advantages of DMA Controller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Data Memory Access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speeds up memory operations and data transfer.</a:t>
            </a:r>
          </a:p>
          <a:p>
            <a:pPr algn="just">
              <a:lnSpc>
                <a:spcPct val="107000"/>
              </a:lnSpc>
              <a:spcAft>
                <a:spcPts val="800"/>
              </a:spcAft>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CPU is not involved </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while transferring data.</a:t>
            </a:r>
          </a:p>
          <a:p>
            <a:pPr algn="just">
              <a:lnSpc>
                <a:spcPct val="107000"/>
              </a:lnSpc>
              <a:spcAft>
                <a:spcPts val="800"/>
              </a:spcAft>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requires very few clock cycles </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while transferring data.</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supports large data transfer</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helps the CPU in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decreasing its load</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p>
          <a:p>
            <a:pPr marL="114300" indent="0" algn="just">
              <a:lnSpc>
                <a:spcPct val="107000"/>
              </a:lnSpc>
              <a:spcAft>
                <a:spcPts val="800"/>
              </a:spcAft>
              <a:buNone/>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Disadvantages of DMA Controller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Direct Memory Access is a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costly operation </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because of additional operations.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functionality may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not be universally supported</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across all hardware platforms or peripherals.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Controller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increases resource conflicts and security risks</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Controller</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increases the complexity of the software</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04848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DMA Controller</a:t>
            </a:r>
          </a:p>
        </p:txBody>
      </p:sp>
      <p:sp>
        <p:nvSpPr>
          <p:cNvPr id="54" name="Google Shape;54;p2"/>
          <p:cNvSpPr txBox="1">
            <a:spLocks noGrp="1"/>
          </p:cNvSpPr>
          <p:nvPr>
            <p:ph type="body" idx="1"/>
          </p:nvPr>
        </p:nvSpPr>
        <p:spPr>
          <a:xfrm>
            <a:off x="258792" y="838200"/>
            <a:ext cx="8428008" cy="5719313"/>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Features of Intel 8257:-</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chip is supplied in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40-pin DIP (Dual Inline Package)</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It has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four channels </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(CH0-CH3) which can be used over</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four I/O devices</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has 16-bit address and 14-bit counter.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can transfer data up to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64kb or 2^16</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can be programmed independently.</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can perform read transfer, write transfer and verify transfer operations.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It generates MARK signal to the peripheral device that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128 bytes have been transferred.</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Its frequency ranges from 250Hz to 3MHz.</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It operates in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 modes, i.e., Master mode and Slave mode.</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4004233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1727</Words>
  <Application>Microsoft Office PowerPoint</Application>
  <PresentationFormat>On-screen Show (4:3)</PresentationFormat>
  <Paragraphs>123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Candara</vt:lpstr>
      <vt:lpstr>Times New Roman</vt:lpstr>
      <vt:lpstr>Arial</vt:lpstr>
      <vt:lpstr>Calibri</vt:lpstr>
      <vt:lpstr>Office Theme</vt:lpstr>
      <vt:lpstr>PowerPoint Presentation</vt:lpstr>
      <vt:lpstr>Modes of Data Transfer</vt:lpstr>
      <vt:lpstr>DMA Controller (DMAC)</vt:lpstr>
      <vt:lpstr>DMA Controller – Block Diagram</vt:lpstr>
      <vt:lpstr>DMA Transfer in Computer System</vt:lpstr>
      <vt:lpstr>DMA Transfer in Computer System</vt:lpstr>
      <vt:lpstr>How does data transfer work in direct memory access?</vt:lpstr>
      <vt:lpstr>Advantages and Disadvantages</vt:lpstr>
      <vt:lpstr>Intel 8257 DMA Controller</vt:lpstr>
      <vt:lpstr>Master Vs Slave Mode - 8257 DMA Controller</vt:lpstr>
      <vt:lpstr>Intel 8257 – Block Diagram</vt:lpstr>
      <vt:lpstr>Intel 8257 – Pin Diagram</vt:lpstr>
      <vt:lpstr>Intel 8257 – Pin Description</vt:lpstr>
      <vt:lpstr>Intel 8257 – Pin Description</vt:lpstr>
      <vt:lpstr>Intel 8257 – Pin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75</cp:revision>
  <dcterms:created xsi:type="dcterms:W3CDTF">2010-04-09T07:36:15Z</dcterms:created>
  <dcterms:modified xsi:type="dcterms:W3CDTF">2024-04-16T14:54:53Z</dcterms:modified>
</cp:coreProperties>
</file>