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301" r:id="rId2"/>
    <p:sldId id="261" r:id="rId3"/>
    <p:sldId id="312" r:id="rId4"/>
    <p:sldId id="319" r:id="rId5"/>
    <p:sldId id="313" r:id="rId6"/>
    <p:sldId id="336" r:id="rId7"/>
    <p:sldId id="315" r:id="rId8"/>
    <p:sldId id="320" r:id="rId9"/>
    <p:sldId id="317" r:id="rId10"/>
    <p:sldId id="318" r:id="rId11"/>
    <p:sldId id="322" r:id="rId12"/>
    <p:sldId id="324" r:id="rId13"/>
    <p:sldId id="323" r:id="rId14"/>
    <p:sldId id="337" r:id="rId15"/>
    <p:sldId id="298" r:id="rId16"/>
    <p:sldId id="344" r:id="rId17"/>
    <p:sldId id="325" r:id="rId18"/>
    <p:sldId id="326" r:id="rId19"/>
    <p:sldId id="338" r:id="rId20"/>
    <p:sldId id="327" r:id="rId21"/>
    <p:sldId id="328" r:id="rId22"/>
    <p:sldId id="329" r:id="rId23"/>
    <p:sldId id="331" r:id="rId24"/>
    <p:sldId id="330" r:id="rId25"/>
    <p:sldId id="332" r:id="rId26"/>
    <p:sldId id="287" r:id="rId27"/>
    <p:sldId id="288" r:id="rId28"/>
    <p:sldId id="289" r:id="rId29"/>
    <p:sldId id="290" r:id="rId30"/>
    <p:sldId id="310" r:id="rId31"/>
    <p:sldId id="311" r:id="rId32"/>
    <p:sldId id="346" r:id="rId33"/>
    <p:sldId id="347" r:id="rId34"/>
    <p:sldId id="314" r:id="rId35"/>
    <p:sldId id="348" r:id="rId36"/>
    <p:sldId id="316" r:id="rId37"/>
    <p:sldId id="349" r:id="rId38"/>
    <p:sldId id="350" r:id="rId39"/>
    <p:sldId id="351" r:id="rId40"/>
    <p:sldId id="304" r:id="rId41"/>
    <p:sldId id="305" r:id="rId42"/>
    <p:sldId id="339" r:id="rId43"/>
    <p:sldId id="334" r:id="rId44"/>
    <p:sldId id="333" r:id="rId45"/>
    <p:sldId id="335" r:id="rId46"/>
    <p:sldId id="340" r:id="rId47"/>
    <p:sldId id="341" r:id="rId48"/>
    <p:sldId id="342" r:id="rId49"/>
    <p:sldId id="343" r:id="rId50"/>
    <p:sldId id="345" r:id="rId51"/>
  </p:sldIdLst>
  <p:sldSz cx="9144000" cy="6858000" type="screen4x3"/>
  <p:notesSz cx="6858000" cy="9144000"/>
  <p:embeddedFontLst>
    <p:embeddedFont>
      <p:font typeface="Candara" panose="020E0502030303020204" pitchFamily="34" charset="0"/>
      <p:regular r:id="rId53"/>
      <p:bold r:id="rId54"/>
      <p:italic r:id="rId55"/>
      <p:boldItalic r:id="rId56"/>
    </p:embeddedFont>
    <p:embeddedFont>
      <p:font typeface="Poppins" panose="000005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06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0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915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289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776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76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686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54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794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83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169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948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22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385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DDD91DF-4E08-6F4C-0727-BE5EE2C61138}"/>
              </a:ext>
            </a:extLst>
          </p:cNvPr>
          <p:cNvSpPr>
            <a:spLocks noGrp="1" noRot="1" noChangeAspect="1" noChangeArrowheads="1" noTextEdit="1"/>
          </p:cNvSpPr>
          <p:nvPr>
            <p:ph type="sldImg"/>
          </p:nvPr>
        </p:nvSpPr>
        <p:spPr>
          <a:xfrm>
            <a:off x="1147763" y="688975"/>
            <a:ext cx="4679950" cy="3509963"/>
          </a:xfrm>
        </p:spPr>
      </p:sp>
      <p:sp>
        <p:nvSpPr>
          <p:cNvPr id="115715" name="Rectangle 3">
            <a:extLst>
              <a:ext uri="{FF2B5EF4-FFF2-40B4-BE49-F238E27FC236}">
                <a16:creationId xmlns:a16="http://schemas.microsoft.com/office/drawing/2014/main" id="{A5CEEBC6-0EEA-02A4-7162-ADCD685E8230}"/>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3267347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7505692-253A-FD0C-0FED-9A5897F89561}"/>
              </a:ext>
            </a:extLst>
          </p:cNvPr>
          <p:cNvSpPr>
            <a:spLocks noGrp="1" noRot="1" noChangeAspect="1" noChangeArrowheads="1" noTextEdit="1"/>
          </p:cNvSpPr>
          <p:nvPr>
            <p:ph type="sldImg"/>
          </p:nvPr>
        </p:nvSpPr>
        <p:spPr>
          <a:xfrm>
            <a:off x="1147763" y="688975"/>
            <a:ext cx="4679950" cy="3509963"/>
          </a:xfrm>
        </p:spPr>
      </p:sp>
      <p:sp>
        <p:nvSpPr>
          <p:cNvPr id="117763" name="Rectangle 3">
            <a:extLst>
              <a:ext uri="{FF2B5EF4-FFF2-40B4-BE49-F238E27FC236}">
                <a16:creationId xmlns:a16="http://schemas.microsoft.com/office/drawing/2014/main" id="{A21A3A2D-CE46-3A71-9077-CB19353245E7}"/>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2072399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ABE6A61-27CA-77B4-F560-D5CDBF907053}"/>
              </a:ext>
            </a:extLst>
          </p:cNvPr>
          <p:cNvSpPr>
            <a:spLocks noGrp="1" noRot="1" noChangeAspect="1" noChangeArrowheads="1" noTextEdit="1"/>
          </p:cNvSpPr>
          <p:nvPr>
            <p:ph type="sldImg"/>
          </p:nvPr>
        </p:nvSpPr>
        <p:spPr>
          <a:xfrm>
            <a:off x="1147763" y="688975"/>
            <a:ext cx="4679950" cy="3509963"/>
          </a:xfrm>
        </p:spPr>
      </p:sp>
      <p:sp>
        <p:nvSpPr>
          <p:cNvPr id="119811" name="Rectangle 3">
            <a:extLst>
              <a:ext uri="{FF2B5EF4-FFF2-40B4-BE49-F238E27FC236}">
                <a16:creationId xmlns:a16="http://schemas.microsoft.com/office/drawing/2014/main" id="{BAA3C87C-C2DC-95C0-009F-521EC0F5C192}"/>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314823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F7ECEE5-57D5-39B3-1E8F-B67B7A986307}"/>
              </a:ext>
            </a:extLst>
          </p:cNvPr>
          <p:cNvSpPr>
            <a:spLocks noGrp="1" noRot="1" noChangeAspect="1" noChangeArrowheads="1" noTextEdit="1"/>
          </p:cNvSpPr>
          <p:nvPr>
            <p:ph type="sldImg"/>
          </p:nvPr>
        </p:nvSpPr>
        <p:spPr>
          <a:xfrm>
            <a:off x="1147763" y="688975"/>
            <a:ext cx="4679950" cy="3509963"/>
          </a:xfrm>
        </p:spPr>
      </p:sp>
      <p:sp>
        <p:nvSpPr>
          <p:cNvPr id="121859" name="Rectangle 3">
            <a:extLst>
              <a:ext uri="{FF2B5EF4-FFF2-40B4-BE49-F238E27FC236}">
                <a16:creationId xmlns:a16="http://schemas.microsoft.com/office/drawing/2014/main" id="{62DF115C-35BA-26CE-C8B6-6BA6D7444699}"/>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2963988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C613B383-EEAA-B61A-E256-00DF191AFB2B}"/>
              </a:ext>
            </a:extLst>
          </p:cNvPr>
          <p:cNvSpPr>
            <a:spLocks noGrp="1" noRot="1" noChangeAspect="1" noChangeArrowheads="1" noTextEdit="1"/>
          </p:cNvSpPr>
          <p:nvPr>
            <p:ph type="sldImg"/>
          </p:nvPr>
        </p:nvSpPr>
        <p:spPr>
          <a:xfrm>
            <a:off x="1147763" y="688975"/>
            <a:ext cx="4679950" cy="3509963"/>
          </a:xfrm>
        </p:spPr>
      </p:sp>
      <p:sp>
        <p:nvSpPr>
          <p:cNvPr id="123907" name="Rectangle 3">
            <a:extLst>
              <a:ext uri="{FF2B5EF4-FFF2-40B4-BE49-F238E27FC236}">
                <a16:creationId xmlns:a16="http://schemas.microsoft.com/office/drawing/2014/main" id="{B71F30EF-4116-DD1E-2523-68638791B14F}"/>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3691302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8002D19-B090-8971-A5CC-9E072FF9BA5E}"/>
              </a:ext>
            </a:extLst>
          </p:cNvPr>
          <p:cNvSpPr>
            <a:spLocks noGrp="1" noRot="1" noChangeAspect="1" noChangeArrowheads="1" noTextEdit="1"/>
          </p:cNvSpPr>
          <p:nvPr>
            <p:ph type="sldImg"/>
          </p:nvPr>
        </p:nvSpPr>
        <p:spPr>
          <a:xfrm>
            <a:off x="1147763" y="688975"/>
            <a:ext cx="4679950" cy="3509963"/>
          </a:xfrm>
        </p:spPr>
      </p:sp>
      <p:sp>
        <p:nvSpPr>
          <p:cNvPr id="125955" name="Rectangle 3">
            <a:extLst>
              <a:ext uri="{FF2B5EF4-FFF2-40B4-BE49-F238E27FC236}">
                <a16:creationId xmlns:a16="http://schemas.microsoft.com/office/drawing/2014/main" id="{EAC79869-0B12-97E4-67E4-20B83C1446CC}"/>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2812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03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E6DD9952-E8A1-BB82-EF13-2BBDF679383A}"/>
              </a:ext>
            </a:extLst>
          </p:cNvPr>
          <p:cNvSpPr>
            <a:spLocks noGrp="1" noRot="1" noChangeAspect="1" noChangeArrowheads="1" noTextEdit="1"/>
          </p:cNvSpPr>
          <p:nvPr>
            <p:ph type="sldImg"/>
          </p:nvPr>
        </p:nvSpPr>
        <p:spPr>
          <a:xfrm>
            <a:off x="1147763" y="688975"/>
            <a:ext cx="4679950" cy="3509963"/>
          </a:xfrm>
        </p:spPr>
      </p:sp>
      <p:sp>
        <p:nvSpPr>
          <p:cNvPr id="128003" name="Rectangle 3">
            <a:extLst>
              <a:ext uri="{FF2B5EF4-FFF2-40B4-BE49-F238E27FC236}">
                <a16:creationId xmlns:a16="http://schemas.microsoft.com/office/drawing/2014/main" id="{77C9B43A-258D-76E5-4C7E-3487C7756E2B}"/>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3511801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933AD38-18C7-B003-6EE0-36AEED48FEE8}"/>
              </a:ext>
            </a:extLst>
          </p:cNvPr>
          <p:cNvSpPr>
            <a:spLocks noGrp="1" noRot="1" noChangeAspect="1" noChangeArrowheads="1" noTextEdit="1"/>
          </p:cNvSpPr>
          <p:nvPr>
            <p:ph type="sldImg"/>
          </p:nvPr>
        </p:nvSpPr>
        <p:spPr>
          <a:xfrm>
            <a:off x="1147763" y="688975"/>
            <a:ext cx="4679950" cy="3509963"/>
          </a:xfrm>
        </p:spPr>
      </p:sp>
      <p:sp>
        <p:nvSpPr>
          <p:cNvPr id="130051" name="Rectangle 3">
            <a:extLst>
              <a:ext uri="{FF2B5EF4-FFF2-40B4-BE49-F238E27FC236}">
                <a16:creationId xmlns:a16="http://schemas.microsoft.com/office/drawing/2014/main" id="{1597A6A9-A590-AA83-7589-7A76C680B89A}"/>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2740191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F0C6AEF-754A-B298-A173-D4C6331F7774}"/>
              </a:ext>
            </a:extLst>
          </p:cNvPr>
          <p:cNvSpPr>
            <a:spLocks noGrp="1" noRot="1" noChangeAspect="1" noChangeArrowheads="1" noTextEdit="1"/>
          </p:cNvSpPr>
          <p:nvPr>
            <p:ph type="sldImg"/>
          </p:nvPr>
        </p:nvSpPr>
        <p:spPr>
          <a:xfrm>
            <a:off x="1147763" y="688975"/>
            <a:ext cx="4679950" cy="3509963"/>
          </a:xfrm>
        </p:spPr>
      </p:sp>
      <p:sp>
        <p:nvSpPr>
          <p:cNvPr id="132099" name="Rectangle 3">
            <a:extLst>
              <a:ext uri="{FF2B5EF4-FFF2-40B4-BE49-F238E27FC236}">
                <a16:creationId xmlns:a16="http://schemas.microsoft.com/office/drawing/2014/main" id="{D4507C17-D2AC-31A2-FF08-CF27493F49BB}"/>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141717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08F2D9E2-10B6-D3F5-01D5-7FAB090C0797}"/>
              </a:ext>
            </a:extLst>
          </p:cNvPr>
          <p:cNvSpPr>
            <a:spLocks noGrp="1" noRot="1" noChangeAspect="1" noChangeArrowheads="1" noTextEdit="1"/>
          </p:cNvSpPr>
          <p:nvPr>
            <p:ph type="sldImg"/>
          </p:nvPr>
        </p:nvSpPr>
        <p:spPr>
          <a:xfrm>
            <a:off x="1147763" y="688975"/>
            <a:ext cx="4679950" cy="3509963"/>
          </a:xfrm>
        </p:spPr>
      </p:sp>
      <p:sp>
        <p:nvSpPr>
          <p:cNvPr id="134147" name="Rectangle 3">
            <a:extLst>
              <a:ext uri="{FF2B5EF4-FFF2-40B4-BE49-F238E27FC236}">
                <a16:creationId xmlns:a16="http://schemas.microsoft.com/office/drawing/2014/main" id="{51B84171-70A7-F957-5F6A-AA8007C01D10}"/>
              </a:ext>
            </a:extLst>
          </p:cNvPr>
          <p:cNvSpPr>
            <a:spLocks noGrp="1" noChangeArrowheads="1"/>
          </p:cNvSpPr>
          <p:nvPr>
            <p:ph type="body" idx="1"/>
          </p:nvPr>
        </p:nvSpPr>
        <p:spPr>
          <a:xfrm>
            <a:off x="909638" y="4427538"/>
            <a:ext cx="5151437" cy="4194175"/>
          </a:xfrm>
        </p:spPr>
        <p:txBody>
          <a:bodyPr lIns="91395" tIns="45696" rIns="91395" bIns="45696"/>
          <a:lstStyle/>
          <a:p>
            <a:r>
              <a:rPr lang="en-US" altLang="en-US"/>
              <a:t>Goal:</a:t>
            </a:r>
          </a:p>
          <a:p>
            <a:r>
              <a:rPr lang="en-US" altLang="en-US"/>
              <a:t>	Show the inefficeincy of current disk requests.</a:t>
            </a:r>
          </a:p>
          <a:p>
            <a:r>
              <a:rPr lang="en-US" altLang="en-US"/>
              <a:t>Conveyed Ideas:</a:t>
            </a:r>
          </a:p>
          <a:p>
            <a:r>
              <a:rPr lang="en-US" altLang="en-US"/>
              <a:t>	Rotational latency is wasted time that can be used to service tasks</a:t>
            </a:r>
          </a:p>
          <a:p>
            <a:r>
              <a:rPr lang="en-US" altLang="en-US"/>
              <a:t>Background Information:</a:t>
            </a:r>
          </a:p>
          <a:p>
            <a:r>
              <a:rPr lang="en-US" altLang="en-US"/>
              <a:t>	None.</a:t>
            </a:r>
          </a:p>
          <a:p>
            <a:r>
              <a:rPr lang="en-US" altLang="en-US"/>
              <a:t>Slide Background:</a:t>
            </a:r>
          </a:p>
          <a:p>
            <a:r>
              <a:rPr lang="en-US" altLang="en-US"/>
              <a:t>	None.</a:t>
            </a:r>
          </a:p>
          <a:p>
            <a:endParaRPr lang="en-US" altLang="en-US"/>
          </a:p>
          <a:p>
            <a:r>
              <a:rPr lang="en-US" altLang="en-US"/>
              <a:t>Kill text and arrows</a:t>
            </a:r>
          </a:p>
          <a:p>
            <a:endParaRPr lang="en-US" altLang="en-US"/>
          </a:p>
        </p:txBody>
      </p:sp>
    </p:spTree>
    <p:extLst>
      <p:ext uri="{BB962C8B-B14F-4D97-AF65-F5344CB8AC3E}">
        <p14:creationId xmlns:p14="http://schemas.microsoft.com/office/powerpoint/2010/main" val="102075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9544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8225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183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241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85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768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0532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638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91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44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5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17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42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90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 name="Date Placeholder 1">
            <a:extLst>
              <a:ext uri="{FF2B5EF4-FFF2-40B4-BE49-F238E27FC236}">
                <a16:creationId xmlns:a16="http://schemas.microsoft.com/office/drawing/2014/main" id="{D72CB7E5-21BA-AB72-1CC7-E3DB406F7A41}"/>
              </a:ext>
            </a:extLst>
          </p:cNvPr>
          <p:cNvSpPr>
            <a:spLocks noGrp="1"/>
          </p:cNvSpPr>
          <p:nvPr>
            <p:ph type="dt" idx="10"/>
          </p:nvPr>
        </p:nvSpPr>
        <p:spPr/>
        <p:txBody>
          <a:bodyPr/>
          <a:lstStyle/>
          <a:p>
            <a:r>
              <a:rPr lang="en-US"/>
              <a:t>22CS016</a:t>
            </a:r>
            <a:endParaRPr lang="en-IN"/>
          </a:p>
        </p:txBody>
      </p:sp>
      <p:sp>
        <p:nvSpPr>
          <p:cNvPr id="3" name="Footer Placeholder 2">
            <a:extLst>
              <a:ext uri="{FF2B5EF4-FFF2-40B4-BE49-F238E27FC236}">
                <a16:creationId xmlns:a16="http://schemas.microsoft.com/office/drawing/2014/main" id="{F0DA9EE4-E36B-8FD4-1681-7CEE673C3608}"/>
              </a:ext>
            </a:extLst>
          </p:cNvPr>
          <p:cNvSpPr>
            <a:spLocks noGrp="1"/>
          </p:cNvSpPr>
          <p:nvPr>
            <p:ph type="ftr" idx="11"/>
          </p:nvPr>
        </p:nvSpPr>
        <p:spPr/>
        <p:txBody>
          <a:bodyPr/>
          <a:lstStyle/>
          <a:p>
            <a:endParaRPr lang="en-IN"/>
          </a:p>
        </p:txBody>
      </p:sp>
      <p:sp>
        <p:nvSpPr>
          <p:cNvPr id="4" name="Slide Number Placeholder 3">
            <a:extLst>
              <a:ext uri="{FF2B5EF4-FFF2-40B4-BE49-F238E27FC236}">
                <a16:creationId xmlns:a16="http://schemas.microsoft.com/office/drawing/2014/main" id="{F88A1572-3E2A-D204-8FC3-488CEEA84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Organization:</a:t>
            </a: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Hierarchy, Main Memory, Auxiliary Memory </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a:t>
            </a:r>
            <a:r>
              <a:rPr lang="en-US" sz="3200" b="1" i="0" u="none" strike="noStrike" cap="none">
                <a:solidFill>
                  <a:srgbClr val="FF0000"/>
                </a:solidFill>
                <a:latin typeface="Candara"/>
                <a:ea typeface="Candara"/>
                <a:cs typeface="Candara"/>
                <a:sym typeface="Candara"/>
              </a:rPr>
              <a:t>Lecture </a:t>
            </a:r>
            <a:r>
              <a:rPr lang="en-US" sz="3200" b="1">
                <a:solidFill>
                  <a:srgbClr val="FF0000"/>
                </a:solidFill>
                <a:latin typeface="Candara"/>
                <a:ea typeface="Candara"/>
                <a:cs typeface="Candara"/>
                <a:sym typeface="Candara"/>
              </a:rPr>
              <a:t>54</a:t>
            </a:r>
            <a:r>
              <a:rPr lang="en-US" sz="3200" b="1" i="0" u="none" strike="noStrike" cap="none">
                <a:solidFill>
                  <a:srgbClr val="FF0000"/>
                </a:solidFill>
                <a:latin typeface="Candara"/>
                <a:ea typeface="Candara"/>
                <a:cs typeface="Candara"/>
                <a:sym typeface="Candara"/>
              </a:rPr>
              <a:t>-57)</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114300" indent="0" algn="l">
              <a:buNone/>
            </a:pPr>
            <a:r>
              <a:rPr lang="en-IN" sz="2000" b="0" i="0" u="none" strike="noStrike" baseline="0" dirty="0">
                <a:latin typeface="Times New Roman" panose="02020603050405020304" pitchFamily="18" charset="0"/>
                <a:cs typeface="Times New Roman" panose="02020603050405020304" pitchFamily="18" charset="0"/>
              </a:rPr>
              <a:t>The main memory is the central storage unit in a computer system. It is a relatively large and fast memory used to store programs and data during the computer operation.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We can broadly classify Primary Memory into two parts:</a:t>
            </a:r>
          </a:p>
          <a:p>
            <a:pPr marL="571500" lvl="1" indent="0">
              <a:buNone/>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 Read-Only Memory or ROM</a:t>
            </a:r>
          </a:p>
          <a:p>
            <a:pPr marL="571500" lvl="1" indent="0">
              <a:buNone/>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2. Random Access Memory or RAM</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6" name="Picture 5">
            <a:extLst>
              <a:ext uri="{FF2B5EF4-FFF2-40B4-BE49-F238E27FC236}">
                <a16:creationId xmlns:a16="http://schemas.microsoft.com/office/drawing/2014/main" id="{52EEBD19-4ACD-97BD-E9C8-84F58A4A971B}"/>
              </a:ext>
            </a:extLst>
          </p:cNvPr>
          <p:cNvPicPr>
            <a:picLocks noChangeAspect="1"/>
          </p:cNvPicPr>
          <p:nvPr/>
        </p:nvPicPr>
        <p:blipFill>
          <a:blip r:embed="rId3"/>
          <a:stretch>
            <a:fillRect/>
          </a:stretch>
        </p:blipFill>
        <p:spPr>
          <a:xfrm>
            <a:off x="931653" y="3001992"/>
            <a:ext cx="7341080" cy="3328628"/>
          </a:xfrm>
          <a:prstGeom prst="rect">
            <a:avLst/>
          </a:prstGeom>
        </p:spPr>
      </p:pic>
    </p:spTree>
    <p:extLst>
      <p:ext uri="{BB962C8B-B14F-4D97-AF65-F5344CB8AC3E}">
        <p14:creationId xmlns:p14="http://schemas.microsoft.com/office/powerpoint/2010/main" val="33185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b="0" i="0" u="none" strike="noStrike" baseline="0" dirty="0">
                <a:latin typeface="Fd1277008-Identity-H"/>
              </a:rPr>
              <a:t>The principal technology used for the main memory is based on semiconductor integrated circuits. Integrated circuit RAM chips are available in two possible operating modes, static and dynamic.</a:t>
            </a:r>
          </a:p>
          <a:p>
            <a:pPr algn="just">
              <a:buFont typeface="Wingdings" panose="05000000000000000000" pitchFamily="2" charset="2"/>
              <a:buChar char="v"/>
            </a:pPr>
            <a:r>
              <a:rPr lang="en-IN" sz="2000" b="0" i="0" u="none" strike="noStrike" baseline="0" dirty="0">
                <a:latin typeface="Fd1277008-Identity-H"/>
              </a:rPr>
              <a:t>The static </a:t>
            </a:r>
            <a:r>
              <a:rPr lang="en-IN" sz="2000" b="0" i="0" u="none" strike="noStrike" baseline="0" dirty="0">
                <a:latin typeface="Fd1277024-Identity-H"/>
              </a:rPr>
              <a:t>RAM </a:t>
            </a:r>
            <a:r>
              <a:rPr lang="en-IN" sz="2000" b="0" i="0" u="none" strike="noStrike" baseline="0" dirty="0">
                <a:latin typeface="Fd1277008-Identity-H"/>
              </a:rPr>
              <a:t>consists essentially of internal flip-flops that store the binary information. The stored information remains valid as long as power is applied to the unit. </a:t>
            </a:r>
          </a:p>
          <a:p>
            <a:pPr algn="just">
              <a:buFont typeface="Wingdings" panose="05000000000000000000" pitchFamily="2" charset="2"/>
              <a:buChar char="v"/>
            </a:pPr>
            <a:r>
              <a:rPr lang="en-IN" sz="2000" b="0" i="0" u="none" strike="noStrike" baseline="0" dirty="0">
                <a:latin typeface="Fd1277008-Identity-H"/>
              </a:rPr>
              <a:t>The</a:t>
            </a:r>
            <a:r>
              <a:rPr lang="en-IN" sz="2000" dirty="0">
                <a:latin typeface="Fd1277008-Identity-H"/>
              </a:rPr>
              <a:t> </a:t>
            </a:r>
            <a:r>
              <a:rPr lang="en-IN" sz="2000" b="0" i="0" u="none" strike="noStrike" baseline="0" dirty="0">
                <a:latin typeface="Fd1277008-Identity-H"/>
              </a:rPr>
              <a:t>dynamic </a:t>
            </a:r>
            <a:r>
              <a:rPr lang="en-IN" sz="2000" b="0" i="0" u="none" strike="noStrike" baseline="0" dirty="0">
                <a:latin typeface="Fd1277024-Identity-H"/>
              </a:rPr>
              <a:t>RAM </a:t>
            </a:r>
            <a:r>
              <a:rPr lang="en-IN" sz="2000" b="0" i="0" u="none" strike="noStrike" baseline="0" dirty="0">
                <a:latin typeface="Fd1277008-Identity-H"/>
              </a:rPr>
              <a:t>stores the binary information in the form of electric charges that are applied to capacitors. The capacitors are provided inside the chip by MOS transistors. The stored charge on the capacitors tend to discharge with time and the capacitors must </a:t>
            </a:r>
            <a:r>
              <a:rPr lang="en-IN" sz="2000" b="0" i="0" u="none" strike="noStrike" baseline="0" dirty="0">
                <a:latin typeface="Fd989197-Identity-H"/>
              </a:rPr>
              <a:t>be </a:t>
            </a:r>
            <a:r>
              <a:rPr lang="en-IN" sz="2000" b="0" i="0" u="none" strike="noStrike" baseline="0" dirty="0">
                <a:latin typeface="Fd1277008-Identity-H"/>
              </a:rPr>
              <a:t>periodically recharged by refreshing the dynamic memory.</a:t>
            </a:r>
          </a:p>
          <a:p>
            <a:pPr algn="just">
              <a:buFont typeface="Wingdings" panose="05000000000000000000" pitchFamily="2" charset="2"/>
              <a:buChar char="v"/>
            </a:pPr>
            <a:r>
              <a:rPr lang="en-IN" sz="2000" b="0" i="0" u="none" strike="noStrike" baseline="0" dirty="0">
                <a:latin typeface="Fd1277008-Identity-H"/>
              </a:rPr>
              <a:t>Refreshing is done by cycling through the words every few milliseconds to restore the decaying charge. </a:t>
            </a:r>
          </a:p>
          <a:p>
            <a:pPr algn="just">
              <a:buFont typeface="Wingdings" panose="05000000000000000000" pitchFamily="2" charset="2"/>
              <a:buChar char="v"/>
            </a:pPr>
            <a:r>
              <a:rPr lang="en-IN" sz="2000" b="1" i="0" u="none" strike="noStrike" baseline="0" dirty="0">
                <a:latin typeface="Fd1277008-Identity-H"/>
              </a:rPr>
              <a:t>The dynamic </a:t>
            </a:r>
            <a:r>
              <a:rPr lang="en-IN" sz="2000" b="1" i="0" u="none" strike="noStrike" baseline="0" dirty="0">
                <a:latin typeface="Fd1277024-Identity-H"/>
              </a:rPr>
              <a:t>RAM </a:t>
            </a:r>
            <a:r>
              <a:rPr lang="en-IN" sz="2000" b="1" i="0" u="none" strike="noStrike" baseline="0" dirty="0">
                <a:latin typeface="Fd1277008-Identity-H"/>
              </a:rPr>
              <a:t>offers reduced power consumption and larger storage capacity in a single memory chip whereas static </a:t>
            </a:r>
            <a:r>
              <a:rPr lang="en-IN" sz="2000" b="1" i="0" u="none" strike="noStrike" baseline="0" dirty="0">
                <a:latin typeface="Fd1277024-Identity-H"/>
              </a:rPr>
              <a:t>RAM </a:t>
            </a:r>
            <a:r>
              <a:rPr lang="en-IN" sz="2000" b="1" i="0" u="none" strike="noStrike" baseline="0" dirty="0">
                <a:latin typeface="Fd1277008-Identity-H"/>
              </a:rPr>
              <a:t>is easier to use and has shorter read and write cycles.</a:t>
            </a:r>
          </a:p>
          <a:p>
            <a:pPr algn="just">
              <a:buFont typeface="Wingdings" panose="05000000000000000000" pitchFamily="2" charset="2"/>
              <a:buChar char="v"/>
            </a:pPr>
            <a:r>
              <a:rPr lang="en-IN" sz="1800" b="0" i="0" u="none" strike="noStrike" baseline="0" dirty="0">
                <a:latin typeface="Fd1277008-Identity-H"/>
              </a:rPr>
              <a:t>Most of the main memory in a general-purpose computer is made up of </a:t>
            </a:r>
            <a:r>
              <a:rPr lang="en-IN" sz="1800" b="0" i="0" u="none" strike="noStrike" baseline="0" dirty="0">
                <a:latin typeface="Fd1277024-Identity-H"/>
              </a:rPr>
              <a:t>RAM </a:t>
            </a:r>
            <a:r>
              <a:rPr lang="en-IN" sz="1800" b="0" i="0" u="none" strike="noStrike" baseline="0" dirty="0">
                <a:latin typeface="Fd1277008-Identity-H"/>
              </a:rPr>
              <a:t>integrated circuit chips, but a portion of the memory may be constructed with </a:t>
            </a:r>
            <a:r>
              <a:rPr lang="en-IN" sz="1800" b="1" i="0" u="none" strike="noStrike" baseline="0" dirty="0">
                <a:latin typeface="Fd1277008-Identity-H"/>
              </a:rPr>
              <a:t>ROM chips</a:t>
            </a:r>
            <a:r>
              <a:rPr lang="en-IN" sz="1800" b="0" i="0" u="none" strike="noStrike" baseline="0" dirty="0">
                <a:latin typeface="Fd1277008-Identity-H"/>
              </a:rPr>
              <a:t>.</a:t>
            </a:r>
            <a:endParaRPr lang="en-IN" sz="1050" b="1" dirty="0"/>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5014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RAM: 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199" y="838199"/>
            <a:ext cx="8462513"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term, Random Access Memory (RAM), is basically applied to the memory system that is easily read from and written to by the processor. For a memory to be random access means that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any address can be accessed at any time, i.e., any memory, location</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can be accessed in a random manner without going through any other memory location. The access search time for each memory location is same. The block diagram of a RAM chip is shown in below figure.</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6A20FF89-0E39-9016-C0AF-73365A492C22}"/>
              </a:ext>
            </a:extLst>
          </p:cNvPr>
          <p:cNvPicPr>
            <a:picLocks noChangeAspect="1"/>
          </p:cNvPicPr>
          <p:nvPr/>
        </p:nvPicPr>
        <p:blipFill>
          <a:blip r:embed="rId3"/>
          <a:stretch>
            <a:fillRect/>
          </a:stretch>
        </p:blipFill>
        <p:spPr>
          <a:xfrm>
            <a:off x="1030359" y="2968090"/>
            <a:ext cx="4829849" cy="3622790"/>
          </a:xfrm>
          <a:prstGeom prst="rect">
            <a:avLst/>
          </a:prstGeom>
        </p:spPr>
      </p:pic>
      <p:sp>
        <p:nvSpPr>
          <p:cNvPr id="6" name="Rectangle 5">
            <a:extLst>
              <a:ext uri="{FF2B5EF4-FFF2-40B4-BE49-F238E27FC236}">
                <a16:creationId xmlns:a16="http://schemas.microsoft.com/office/drawing/2014/main" id="{CB276D5C-61FA-B59E-19FA-D34164DAE5B5}"/>
              </a:ext>
            </a:extLst>
          </p:cNvPr>
          <p:cNvSpPr/>
          <p:nvPr/>
        </p:nvSpPr>
        <p:spPr>
          <a:xfrm>
            <a:off x="5860209" y="3761117"/>
            <a:ext cx="2826591" cy="14923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Typical RAM Chip</a:t>
            </a:r>
            <a:r>
              <a:rPr lang="en-IN" sz="1600" dirty="0">
                <a:solidFill>
                  <a:schemeClr val="tx1"/>
                </a:solidFill>
                <a:latin typeface="Times New Roman" panose="02020603050405020304" pitchFamily="18" charset="0"/>
                <a:cs typeface="Times New Roman" panose="02020603050405020304" pitchFamily="18" charset="0"/>
              </a:rPr>
              <a:t> (The capacity of</a:t>
            </a:r>
          </a:p>
          <a:p>
            <a:pPr algn="ctr"/>
            <a:r>
              <a:rPr lang="en-IN" sz="1600" dirty="0">
                <a:solidFill>
                  <a:schemeClr val="tx1"/>
                </a:solidFill>
                <a:latin typeface="Times New Roman" panose="02020603050405020304" pitchFamily="18" charset="0"/>
                <a:cs typeface="Times New Roman" panose="02020603050405020304" pitchFamily="18" charset="0"/>
              </a:rPr>
              <a:t>the memory is 128 words of eight bits per word. This requires a 7-bit address and an 8-bit bidirectional data bus)</a:t>
            </a:r>
          </a:p>
        </p:txBody>
      </p:sp>
    </p:spTree>
    <p:extLst>
      <p:ext uri="{BB962C8B-B14F-4D97-AF65-F5344CB8AC3E}">
        <p14:creationId xmlns:p14="http://schemas.microsoft.com/office/powerpoint/2010/main" val="179193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RAM Pin Description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b="0" i="0" u="none" strike="noStrike" baseline="0" dirty="0">
                <a:latin typeface="Fd1277008-Identity-H"/>
              </a:rPr>
              <a:t>The </a:t>
            </a:r>
            <a:r>
              <a:rPr lang="en-IN" sz="2000" b="1" i="0" u="none" strike="noStrike" baseline="0" dirty="0">
                <a:latin typeface="Fd1277008-Identity-H"/>
              </a:rPr>
              <a:t>read and write inputs </a:t>
            </a:r>
            <a:r>
              <a:rPr lang="en-IN" sz="2000" b="0" i="0" u="none" strike="noStrike" baseline="0" dirty="0">
                <a:latin typeface="Fd1277008-Identity-H"/>
              </a:rPr>
              <a:t>specify the memory operation and the </a:t>
            </a:r>
            <a:r>
              <a:rPr lang="en-IN" sz="2000" b="1" i="0" u="none" strike="noStrike" baseline="0" dirty="0">
                <a:latin typeface="Fd1277008-Identity-H"/>
              </a:rPr>
              <a:t>two chips select (CS) control inputs</a:t>
            </a:r>
            <a:r>
              <a:rPr lang="en-IN" sz="2000" b="0" i="0" u="none" strike="noStrike" baseline="0" dirty="0">
                <a:latin typeface="Fd1277008-Identity-H"/>
              </a:rPr>
              <a:t> are for enabling the chip only when it is selected by the microprocessor. </a:t>
            </a:r>
          </a:p>
          <a:p>
            <a:pPr algn="just">
              <a:buFont typeface="Wingdings" panose="05000000000000000000" pitchFamily="2" charset="2"/>
              <a:buChar char="v"/>
            </a:pPr>
            <a:r>
              <a:rPr lang="en-IN" sz="2000" b="0" i="0" u="none" strike="noStrike" baseline="0" dirty="0">
                <a:latin typeface="Fd1277008-Identity-H"/>
              </a:rPr>
              <a:t>The availability of more than one control input to select the chip facilitates the decoding of the address lines when multiple chips are used in the microcomputer. </a:t>
            </a:r>
          </a:p>
          <a:p>
            <a:pPr algn="just">
              <a:buFont typeface="Wingdings" panose="05000000000000000000" pitchFamily="2" charset="2"/>
              <a:buChar char="v"/>
            </a:pPr>
            <a:r>
              <a:rPr lang="en-IN" sz="2000" b="0" i="0" u="none" strike="noStrike" baseline="0" dirty="0">
                <a:latin typeface="Fd1277008-Identity-H"/>
              </a:rPr>
              <a:t>The function table listed in last slide specifies the operation of the RAM Chip.</a:t>
            </a:r>
            <a:r>
              <a:rPr lang="en-IN" sz="2000" dirty="0">
                <a:latin typeface="Fd1277008-Identity-H"/>
              </a:rPr>
              <a:t> </a:t>
            </a:r>
            <a:r>
              <a:rPr lang="en-IN" sz="2000" b="0" i="0" u="none" strike="noStrike" baseline="0" dirty="0">
                <a:latin typeface="Fd1277008-Identity-H"/>
              </a:rPr>
              <a:t>The unit is in operation only when CS1 = 1 and CS2 = 0. The bar on top of the second select variable indicates that this input is enabled when it is equa</a:t>
            </a:r>
            <a:r>
              <a:rPr lang="en-IN" sz="2000" dirty="0">
                <a:latin typeface="Fd1277008-Identity-H"/>
              </a:rPr>
              <a:t>l </a:t>
            </a:r>
            <a:r>
              <a:rPr lang="en-IN" sz="2000" b="0" i="0" u="none" strike="noStrike" baseline="0" dirty="0">
                <a:latin typeface="Fd1277008-Identity-H"/>
              </a:rPr>
              <a:t>to 0.</a:t>
            </a:r>
          </a:p>
          <a:p>
            <a:pPr algn="just">
              <a:buFont typeface="Wingdings" panose="05000000000000000000" pitchFamily="2" charset="2"/>
              <a:buChar char="v"/>
            </a:pPr>
            <a:r>
              <a:rPr lang="en-IN" sz="2000" b="0" i="0" u="none" strike="noStrike" baseline="0" dirty="0">
                <a:latin typeface="Fd1277008-Identity-H"/>
              </a:rPr>
              <a:t>If the chip select inputs are not enabled, or if they are enabled but the read or write inputs are not enabled, the memory is inhibited and its data bus is in a high-impedance state. </a:t>
            </a:r>
          </a:p>
          <a:p>
            <a:pPr algn="just">
              <a:buFont typeface="Wingdings" panose="05000000000000000000" pitchFamily="2" charset="2"/>
              <a:buChar char="v"/>
            </a:pPr>
            <a:r>
              <a:rPr lang="en-IN" sz="2000" b="0" i="0" u="none" strike="noStrike" baseline="0" dirty="0">
                <a:latin typeface="Fd1277008-Identity-H"/>
              </a:rPr>
              <a:t>When CS1 = 1 and CS2 = 0, the memory can be placed in a write or read mode. When the WR input is enabled, the memory stores a byte from the data bus into a location specified by the address input lines. </a:t>
            </a:r>
          </a:p>
          <a:p>
            <a:pPr algn="just">
              <a:buFont typeface="Wingdings" panose="05000000000000000000" pitchFamily="2" charset="2"/>
              <a:buChar char="v"/>
            </a:pPr>
            <a:r>
              <a:rPr lang="en-IN" sz="2000" b="0" i="0" u="none" strike="noStrike" baseline="0" dirty="0">
                <a:latin typeface="Fd1277008-Identity-H"/>
              </a:rPr>
              <a:t>When the RD input is enabled, the content of the selected byte is placed into the data bus. In this data can be output from RAM.</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96451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Classification of RAM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1" y="838199"/>
            <a:ext cx="8919712" cy="5752681"/>
          </a:xfrm>
          <a:prstGeom prst="rect">
            <a:avLst/>
          </a:prstGeom>
          <a:noFill/>
          <a:ln>
            <a:noFill/>
          </a:ln>
        </p:spPr>
        <p:txBody>
          <a:bodyPr spcFirstLastPara="1" wrap="square" lIns="91425" tIns="45700" rIns="91425" bIns="45700" anchor="t" anchorCtr="0">
            <a:noAutofit/>
          </a:bodyPr>
          <a:lstStyle/>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The two main classifications of RAM are Static RAM (SRAM) and Dynamic RAM (DRAM).</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Static RAM or SRAM is </a:t>
            </a:r>
            <a:r>
              <a:rPr lang="en-IN" sz="2000" b="1" i="0" u="none" strike="noStrike" baseline="0" dirty="0">
                <a:latin typeface="Times New Roman" panose="02020603050405020304" pitchFamily="18" charset="0"/>
                <a:cs typeface="Times New Roman" panose="02020603050405020304" pitchFamily="18" charset="0"/>
              </a:rPr>
              <a:t>made from an array of flip-flops </a:t>
            </a:r>
            <a:r>
              <a:rPr lang="en-IN" sz="2000" b="0" i="0" u="none" strike="noStrike" baseline="0" dirty="0">
                <a:latin typeface="Times New Roman" panose="02020603050405020304" pitchFamily="18" charset="0"/>
                <a:cs typeface="Times New Roman" panose="02020603050405020304" pitchFamily="18" charset="0"/>
              </a:rPr>
              <a:t>where each flip-flop maintains a single bit of data within a single memory address or location.</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SRAM is a type of RAM that holds its data without external refresh as long as power is supplied to the circuit. The word ‘static’ indicates that the memory retains its content as long as power is applied to the circuit.</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Dynamic RAM is a type of RAM that only holds its data if it is continuously accessed by special logic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refresh circuit.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This circuitry reads the contents of each memory cell many hundreds of times per second to find out whether the memory cell is being used at that time by computer or not. </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Due to the way in which DRAM memory cells are constructed, the reading action itself refreshes the contents of the memory. If this is not done regularly, then DRAM will lose its contents even if it continues to have power supplied to it. Because of this refreshing action, the memory is called dynamic.</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33979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86D99FFE-EFE2-6694-6603-6EACFBA22300}"/>
              </a:ext>
            </a:extLst>
          </p:cNvPr>
          <p:cNvSpPr>
            <a:spLocks noGrp="1" noChangeArrowheads="1"/>
          </p:cNvSpPr>
          <p:nvPr>
            <p:ph type="title"/>
          </p:nvPr>
        </p:nvSpPr>
        <p:spPr/>
        <p:txBody>
          <a:bodyPr/>
          <a:lstStyle/>
          <a:p>
            <a:pPr eaLnBrk="1" hangingPunct="1"/>
            <a:r>
              <a:rPr lang="en-US" sz="32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SRAM and DRAM</a:t>
            </a:r>
            <a:endParaRPr lang="en-US" altLang="en-US" dirty="0"/>
          </a:p>
        </p:txBody>
      </p:sp>
      <p:sp>
        <p:nvSpPr>
          <p:cNvPr id="119813" name="Rectangle 5">
            <a:extLst>
              <a:ext uri="{FF2B5EF4-FFF2-40B4-BE49-F238E27FC236}">
                <a16:creationId xmlns:a16="http://schemas.microsoft.com/office/drawing/2014/main" id="{E448CC52-28DE-34A3-2B1D-FFE307579EC9}"/>
              </a:ext>
            </a:extLst>
          </p:cNvPr>
          <p:cNvSpPr>
            <a:spLocks noGrp="1" noChangeArrowheads="1"/>
          </p:cNvSpPr>
          <p:nvPr>
            <p:ph type="body" idx="1"/>
          </p:nvPr>
        </p:nvSpPr>
        <p:spPr>
          <a:xfrm>
            <a:off x="370936" y="838200"/>
            <a:ext cx="8307237" cy="6019800"/>
          </a:xfrm>
        </p:spPr>
        <p:txBody>
          <a:bodyPr/>
          <a:lstStyle/>
          <a:p>
            <a:pPr eaLnBrk="1" hangingPunct="1">
              <a:defRPr/>
            </a:pPr>
            <a:r>
              <a:rPr lang="en-US" altLang="en-US" sz="2000" dirty="0">
                <a:latin typeface="Times New Roman" panose="02020603050405020304" pitchFamily="18" charset="0"/>
                <a:cs typeface="Times New Roman" panose="02020603050405020304" pitchFamily="18" charset="0"/>
              </a:rPr>
              <a:t>RAM Key features</a:t>
            </a:r>
          </a:p>
          <a:p>
            <a:pPr lvl="1" eaLnBrk="1" hangingPunct="1">
              <a:defRPr/>
            </a:pPr>
            <a:r>
              <a:rPr lang="en-US" altLang="en-US" sz="2000" dirty="0">
                <a:solidFill>
                  <a:srgbClr val="FF0000"/>
                </a:solidFill>
                <a:latin typeface="Times New Roman" panose="02020603050405020304" pitchFamily="18" charset="0"/>
                <a:cs typeface="Times New Roman" panose="02020603050405020304" pitchFamily="18" charset="0"/>
              </a:rPr>
              <a:t>RAM</a:t>
            </a:r>
            <a:r>
              <a:rPr lang="en-US" altLang="en-US" sz="2000" dirty="0">
                <a:latin typeface="Times New Roman" panose="02020603050405020304" pitchFamily="18" charset="0"/>
                <a:cs typeface="Times New Roman" panose="02020603050405020304" pitchFamily="18" charset="0"/>
              </a:rPr>
              <a:t> is packaged as a chip</a:t>
            </a:r>
          </a:p>
          <a:p>
            <a:pPr lvl="1" eaLnBrk="1" hangingPunct="1">
              <a:defRPr/>
            </a:pPr>
            <a:r>
              <a:rPr lang="en-US" altLang="en-US" sz="2000" dirty="0">
                <a:latin typeface="Times New Roman" panose="02020603050405020304" pitchFamily="18" charset="0"/>
                <a:cs typeface="Times New Roman" panose="02020603050405020304" pitchFamily="18" charset="0"/>
              </a:rPr>
              <a:t>Basic storage unit is a </a:t>
            </a:r>
            <a:r>
              <a:rPr lang="en-US" altLang="en-US" sz="2000" dirty="0">
                <a:solidFill>
                  <a:srgbClr val="FF0000"/>
                </a:solidFill>
                <a:latin typeface="Times New Roman" panose="02020603050405020304" pitchFamily="18" charset="0"/>
                <a:cs typeface="Times New Roman" panose="02020603050405020304" pitchFamily="18" charset="0"/>
              </a:rPr>
              <a:t>cell</a:t>
            </a:r>
            <a:r>
              <a:rPr lang="en-US" altLang="en-US" sz="2000" dirty="0">
                <a:latin typeface="Times New Roman" panose="02020603050405020304" pitchFamily="18" charset="0"/>
                <a:cs typeface="Times New Roman" panose="02020603050405020304" pitchFamily="18" charset="0"/>
              </a:rPr>
              <a:t> (one bit per cell)</a:t>
            </a:r>
          </a:p>
          <a:p>
            <a:pPr lvl="1" eaLnBrk="1" hangingPunct="1">
              <a:defRPr/>
            </a:pPr>
            <a:r>
              <a:rPr lang="en-US" altLang="en-US" sz="2000" dirty="0">
                <a:latin typeface="Times New Roman" panose="02020603050405020304" pitchFamily="18" charset="0"/>
                <a:cs typeface="Times New Roman" panose="02020603050405020304" pitchFamily="18" charset="0"/>
              </a:rPr>
              <a:t>Multiple RAM chips form a memory</a:t>
            </a:r>
          </a:p>
          <a:p>
            <a:pPr eaLnBrk="1" hangingPunct="1">
              <a:defRPr/>
            </a:pPr>
            <a:r>
              <a:rPr lang="en-US" altLang="en-US" sz="2000" dirty="0">
                <a:latin typeface="Times New Roman" panose="02020603050405020304" pitchFamily="18" charset="0"/>
                <a:cs typeface="Times New Roman" panose="02020603050405020304" pitchFamily="18" charset="0"/>
              </a:rPr>
              <a:t>Static RAM (</a:t>
            </a:r>
            <a:r>
              <a:rPr lang="en-US" altLang="en-US" sz="2000" dirty="0">
                <a:solidFill>
                  <a:srgbClr val="FF0000"/>
                </a:solidFill>
                <a:latin typeface="Times New Roman" panose="02020603050405020304" pitchFamily="18" charset="0"/>
                <a:cs typeface="Times New Roman" panose="02020603050405020304" pitchFamily="18" charset="0"/>
              </a:rPr>
              <a:t>SRAM</a:t>
            </a:r>
            <a:r>
              <a:rPr lang="en-US" altLang="en-US" sz="2000" dirty="0">
                <a:latin typeface="Times New Roman" panose="02020603050405020304" pitchFamily="18" charset="0"/>
                <a:cs typeface="Times New Roman" panose="02020603050405020304" pitchFamily="18" charset="0"/>
              </a:rPr>
              <a:t>)</a:t>
            </a:r>
          </a:p>
          <a:p>
            <a:pPr lvl="1" eaLnBrk="1" hangingPunct="1">
              <a:defRPr/>
            </a:pPr>
            <a:r>
              <a:rPr lang="en-US" altLang="en-US" sz="2000" dirty="0">
                <a:latin typeface="Times New Roman" panose="02020603050405020304" pitchFamily="18" charset="0"/>
                <a:cs typeface="Times New Roman" panose="02020603050405020304" pitchFamily="18" charset="0"/>
              </a:rPr>
              <a:t>Each cell stores bit using a latch and a six-transistor circuit</a:t>
            </a:r>
          </a:p>
          <a:p>
            <a:pPr lvl="1" eaLnBrk="1" hangingPunct="1">
              <a:defRPr/>
            </a:pPr>
            <a:r>
              <a:rPr lang="en-US" altLang="en-US" sz="2000" dirty="0">
                <a:latin typeface="Times New Roman" panose="02020603050405020304" pitchFamily="18" charset="0"/>
                <a:cs typeface="Times New Roman" panose="02020603050405020304" pitchFamily="18" charset="0"/>
              </a:rPr>
              <a:t>Retains value indefinitely, as long as it is kept powered</a:t>
            </a:r>
          </a:p>
          <a:p>
            <a:pPr lvl="1" eaLnBrk="1" hangingPunct="1">
              <a:defRPr/>
            </a:pPr>
            <a:r>
              <a:rPr lang="en-US" altLang="en-US" sz="2000" dirty="0">
                <a:latin typeface="Times New Roman" panose="02020603050405020304" pitchFamily="18" charset="0"/>
                <a:cs typeface="Times New Roman" panose="02020603050405020304" pitchFamily="18" charset="0"/>
              </a:rPr>
              <a:t>Relatively insensitive to disturbances such as electrical noise</a:t>
            </a:r>
          </a:p>
          <a:p>
            <a:pPr lvl="1" eaLnBrk="1" hangingPunct="1">
              <a:defRPr/>
            </a:pPr>
            <a:r>
              <a:rPr lang="en-US" altLang="en-US" sz="2000" dirty="0">
                <a:latin typeface="Times New Roman" panose="02020603050405020304" pitchFamily="18" charset="0"/>
                <a:cs typeface="Times New Roman" panose="02020603050405020304" pitchFamily="18" charset="0"/>
              </a:rPr>
              <a:t>Faster and more expensive than DRAM</a:t>
            </a:r>
          </a:p>
          <a:p>
            <a:pPr lvl="1" eaLnBrk="1" hangingPunct="1">
              <a:defRPr/>
            </a:pPr>
            <a:r>
              <a:rPr lang="en-IN" altLang="en-US" sz="2000" dirty="0">
                <a:latin typeface="Times New Roman" panose="02020603050405020304" pitchFamily="18" charset="0"/>
                <a:cs typeface="Times New Roman" panose="02020603050405020304" pitchFamily="18" charset="0"/>
              </a:rPr>
              <a:t>SRAM is used in CPU caches and registers</a:t>
            </a:r>
            <a:endParaRPr lang="en-US" altLang="en-US" sz="2000" dirty="0">
              <a:latin typeface="Times New Roman" panose="02020603050405020304" pitchFamily="18" charset="0"/>
              <a:cs typeface="Times New Roman" panose="02020603050405020304" pitchFamily="18" charset="0"/>
            </a:endParaRPr>
          </a:p>
          <a:p>
            <a:pPr eaLnBrk="1" hangingPunct="1">
              <a:defRPr/>
            </a:pPr>
            <a:r>
              <a:rPr lang="en-US" altLang="en-US" sz="2000" dirty="0">
                <a:latin typeface="Times New Roman" panose="02020603050405020304" pitchFamily="18" charset="0"/>
                <a:cs typeface="Times New Roman" panose="02020603050405020304" pitchFamily="18" charset="0"/>
              </a:rPr>
              <a:t>Dynamic RAM (</a:t>
            </a:r>
            <a:r>
              <a:rPr lang="en-US" altLang="en-US" sz="2000" dirty="0">
                <a:solidFill>
                  <a:srgbClr val="FF0000"/>
                </a:solidFill>
                <a:latin typeface="Times New Roman" panose="02020603050405020304" pitchFamily="18" charset="0"/>
                <a:cs typeface="Times New Roman" panose="02020603050405020304" pitchFamily="18" charset="0"/>
              </a:rPr>
              <a:t>DRAM</a:t>
            </a:r>
            <a:r>
              <a:rPr lang="en-US" altLang="en-US" sz="2000" dirty="0">
                <a:latin typeface="Times New Roman" panose="02020603050405020304" pitchFamily="18" charset="0"/>
                <a:cs typeface="Times New Roman" panose="02020603050405020304" pitchFamily="18" charset="0"/>
              </a:rPr>
              <a:t>)</a:t>
            </a:r>
          </a:p>
          <a:p>
            <a:pPr lvl="1" eaLnBrk="1" hangingPunct="1">
              <a:defRPr/>
            </a:pPr>
            <a:r>
              <a:rPr lang="en-US" altLang="en-US" sz="2000" dirty="0">
                <a:latin typeface="Times New Roman" panose="02020603050405020304" pitchFamily="18" charset="0"/>
                <a:cs typeface="Times New Roman" panose="02020603050405020304" pitchFamily="18" charset="0"/>
              </a:rPr>
              <a:t>Each cell stores bit with a capacitor and transistor</a:t>
            </a:r>
          </a:p>
          <a:p>
            <a:pPr lvl="1" eaLnBrk="1" hangingPunct="1">
              <a:defRPr/>
            </a:pPr>
            <a:r>
              <a:rPr lang="en-US" altLang="en-US" sz="2000" dirty="0">
                <a:latin typeface="Times New Roman" panose="02020603050405020304" pitchFamily="18" charset="0"/>
                <a:cs typeface="Times New Roman" panose="02020603050405020304" pitchFamily="18" charset="0"/>
              </a:rPr>
              <a:t>Value must be refreshed every 10-100 </a:t>
            </a:r>
            <a:r>
              <a:rPr lang="en-US" altLang="en-US" sz="2000" dirty="0" err="1">
                <a:latin typeface="Times New Roman" panose="02020603050405020304" pitchFamily="18" charset="0"/>
                <a:cs typeface="Times New Roman" panose="02020603050405020304" pitchFamily="18" charset="0"/>
              </a:rPr>
              <a:t>ms</a:t>
            </a:r>
            <a:endParaRPr lang="en-US" altLang="en-US" sz="2000" dirty="0">
              <a:latin typeface="Times New Roman" panose="02020603050405020304" pitchFamily="18" charset="0"/>
              <a:cs typeface="Times New Roman" panose="02020603050405020304" pitchFamily="18" charset="0"/>
            </a:endParaRPr>
          </a:p>
          <a:p>
            <a:pPr lvl="1" eaLnBrk="1" hangingPunct="1">
              <a:defRPr/>
            </a:pPr>
            <a:r>
              <a:rPr lang="en-US" altLang="en-US" sz="2000" dirty="0">
                <a:latin typeface="Times New Roman" panose="02020603050405020304" pitchFamily="18" charset="0"/>
                <a:cs typeface="Times New Roman" panose="02020603050405020304" pitchFamily="18" charset="0"/>
              </a:rPr>
              <a:t>Sensitive to disturbances</a:t>
            </a:r>
          </a:p>
          <a:p>
            <a:pPr lvl="1" eaLnBrk="1" hangingPunct="1">
              <a:defRPr/>
            </a:pPr>
            <a:r>
              <a:rPr lang="en-US" altLang="en-US" sz="2000" dirty="0">
                <a:latin typeface="Times New Roman" panose="02020603050405020304" pitchFamily="18" charset="0"/>
                <a:cs typeface="Times New Roman" panose="02020603050405020304" pitchFamily="18" charset="0"/>
              </a:rPr>
              <a:t>Slower and cheaper than SRAM</a:t>
            </a:r>
          </a:p>
          <a:p>
            <a:pPr lvl="1" eaLnBrk="1" hangingPunct="1">
              <a:defRPr/>
            </a:pPr>
            <a:r>
              <a:rPr lang="en-IN" altLang="en-US" sz="2000" dirty="0">
                <a:latin typeface="Times New Roman" panose="02020603050405020304" pitchFamily="18" charset="0"/>
                <a:cs typeface="Times New Roman" panose="02020603050405020304" pitchFamily="18" charset="0"/>
              </a:rPr>
              <a:t>DRAM is mostly used for main memory</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EDE4F7-AD19-9591-4236-9DCF80448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extLst>
      <p:ext uri="{BB962C8B-B14F-4D97-AF65-F5344CB8AC3E}">
        <p14:creationId xmlns:p14="http://schemas.microsoft.com/office/powerpoint/2010/main" val="367617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86D99FFE-EFE2-6694-6603-6EACFBA22300}"/>
              </a:ext>
            </a:extLst>
          </p:cNvPr>
          <p:cNvSpPr>
            <a:spLocks noGrp="1" noChangeArrowheads="1"/>
          </p:cNvSpPr>
          <p:nvPr>
            <p:ph type="title"/>
          </p:nvPr>
        </p:nvSpPr>
        <p:spPr/>
        <p:txBody>
          <a:bodyPr/>
          <a:lstStyle/>
          <a:p>
            <a:pPr eaLnBrk="1" hangingPunct="1"/>
            <a:r>
              <a:rPr lang="en-US" sz="32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SRAM </a:t>
            </a:r>
            <a:r>
              <a:rPr lang="en-US" sz="32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v</a:t>
            </a:r>
            <a:r>
              <a:rPr lang="en-US" sz="32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s DRAM</a:t>
            </a:r>
            <a:endParaRPr lang="en-US" altLang="en-US" dirty="0"/>
          </a:p>
        </p:txBody>
      </p:sp>
      <p:pic>
        <p:nvPicPr>
          <p:cNvPr id="5" name="Picture 4">
            <a:extLst>
              <a:ext uri="{FF2B5EF4-FFF2-40B4-BE49-F238E27FC236}">
                <a16:creationId xmlns:a16="http://schemas.microsoft.com/office/drawing/2014/main" id="{101220CC-E770-C359-EE4B-540D3C2CEBE4}"/>
              </a:ext>
            </a:extLst>
          </p:cNvPr>
          <p:cNvPicPr>
            <a:picLocks noChangeAspect="1"/>
          </p:cNvPicPr>
          <p:nvPr/>
        </p:nvPicPr>
        <p:blipFill>
          <a:blip r:embed="rId2"/>
          <a:stretch>
            <a:fillRect/>
          </a:stretch>
        </p:blipFill>
        <p:spPr>
          <a:xfrm>
            <a:off x="552091" y="838200"/>
            <a:ext cx="7927676" cy="5666117"/>
          </a:xfrm>
          <a:prstGeom prst="rect">
            <a:avLst/>
          </a:prstGeom>
        </p:spPr>
      </p:pic>
      <p:sp>
        <p:nvSpPr>
          <p:cNvPr id="6" name="Slide Number Placeholder 5">
            <a:extLst>
              <a:ext uri="{FF2B5EF4-FFF2-40B4-BE49-F238E27FC236}">
                <a16:creationId xmlns:a16="http://schemas.microsoft.com/office/drawing/2014/main" id="{07422939-B83B-6A1F-651D-265CDE1F62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p14="http://schemas.microsoft.com/office/powerpoint/2010/main" val="172063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ROM: Main (Primary) Memory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796294"/>
            <a:ext cx="8462513"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ROM, which stands for read-only memory, is non-volatile memory that permanently stores instructions for your computer, although ROM is also random access.</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he ROM portion of main memory is needed for storing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 initial program called a bootstrap loader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bootstrap loader is a program whose function is to start the computer software operating when power is turned on. The startup of a computer consists of turning the power on and starting the execution of an initial program. Thus when power is turned on, the hardware of the computer sets the program counter to the first address of the bootstrap loader. The bootstrap program loads a portion of the operating system from disk to main memory and control is then transferred to the operating system, which prepares the computer for general use. ROM chips are also available in a variety of sizes.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4" name="Picture 3">
            <a:extLst>
              <a:ext uri="{FF2B5EF4-FFF2-40B4-BE49-F238E27FC236}">
                <a16:creationId xmlns:a16="http://schemas.microsoft.com/office/drawing/2014/main" id="{82BF6061-3DBC-CB50-BB6B-A063DDF050B8}"/>
              </a:ext>
            </a:extLst>
          </p:cNvPr>
          <p:cNvPicPr>
            <a:picLocks noChangeAspect="1"/>
          </p:cNvPicPr>
          <p:nvPr/>
        </p:nvPicPr>
        <p:blipFill>
          <a:blip r:embed="rId3"/>
          <a:stretch>
            <a:fillRect/>
          </a:stretch>
        </p:blipFill>
        <p:spPr>
          <a:xfrm>
            <a:off x="1524000" y="5043815"/>
            <a:ext cx="4344006" cy="1505160"/>
          </a:xfrm>
          <a:prstGeom prst="rect">
            <a:avLst/>
          </a:prstGeom>
        </p:spPr>
      </p:pic>
      <p:sp>
        <p:nvSpPr>
          <p:cNvPr id="5" name="Rectangle 4">
            <a:extLst>
              <a:ext uri="{FF2B5EF4-FFF2-40B4-BE49-F238E27FC236}">
                <a16:creationId xmlns:a16="http://schemas.microsoft.com/office/drawing/2014/main" id="{1E8868CC-6146-6167-F798-48F437879830}"/>
              </a:ext>
            </a:extLst>
          </p:cNvPr>
          <p:cNvSpPr/>
          <p:nvPr/>
        </p:nvSpPr>
        <p:spPr>
          <a:xfrm>
            <a:off x="5644548" y="4905886"/>
            <a:ext cx="2826591" cy="14923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Typical ROM Chip</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68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ROM Pin Description </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block diagram of a ROM chip is shown in previous slide.</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ROM chip is organized externally in a similar manner to RAM.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since a ROM can only read, the data bus can only be in an output mode.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For the same-size chip, it is possible to have more bits of ROM than of RAM, because the internal binary cells in ROM occupy less space than in RAM. For this reason, the diagram specifies a 512-byte ROM, while the RAM has only 128 bytes.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nine address lines in the ROM chip specify any one of the 512 bytes stored in it.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two chip select inputs must be CS1 = 1 and CS2 = 0 for the unit to operate. Otherwise, the data bus is in a high-impedance state.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is no need for a read or write control because the unit can only read.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Thus when the chip is enabled by the two select inputs, the byte selected by the address lines appears on the data bus.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52569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Classification of ROM </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different types of ROMs. They are as follows: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PROM or Programmable Read Only Memory: Data is written into a ROM at the time of manufacture. However, the contents can be programmed by a user with a special PROM programmer. PROM provides flexible and economical storage for fixed programs and data.</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EPROM or Erasable Programmable Read Only Memory: This allows the programmer to erase the contents of the ROM and reprogram it. The contents of EPROM cells can be erased using ultra violet light using an EPROM programmer. This type of ROM provides more flexibility than ROM during the development of digital systems. Since they are able to retain the stored information for longer duration, any change can be easily made.</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EEPROM or Electrically Erasable Programmable Read Only Memory: In this type of ROM, the contents of the cell can be erased electrically by applying a high voltage. EEPROM need not be removed physically for reprogramming.</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02644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6"/>
          <p:cNvSpPr txBox="1">
            <a:spLocks noGrp="1"/>
          </p:cNvSpPr>
          <p:nvPr>
            <p:ph type="body" idx="1"/>
          </p:nvPr>
        </p:nvSpPr>
        <p:spPr>
          <a:xfrm>
            <a:off x="457200" y="1028700"/>
            <a:ext cx="8229600" cy="5415232"/>
          </a:xfrm>
          <a:prstGeom prst="rect">
            <a:avLst/>
          </a:prstGeom>
          <a:noFill/>
          <a:ln>
            <a:noFill/>
          </a:ln>
        </p:spPr>
        <p:txBody>
          <a:bodyPr spcFirstLastPara="1" wrap="square" lIns="91425" tIns="45700" rIns="91425" bIns="45700" anchor="t" anchorCtr="0">
            <a:noAutofit/>
          </a:bodyPr>
          <a:lstStyle/>
          <a:p>
            <a:pPr marL="29447" indent="0" algn="ctr">
              <a:spcBef>
                <a:spcPts val="805"/>
              </a:spcBef>
              <a:buNone/>
              <a:tabLst>
                <a:tab pos="351815" algn="l"/>
              </a:tabLst>
            </a:pPr>
            <a:r>
              <a:rPr lang="en-IN" sz="2000" spc="-37" dirty="0">
                <a:solidFill>
                  <a:srgbClr val="FF0000"/>
                </a:solidFill>
                <a:latin typeface="Times New Roman"/>
                <a:cs typeface="Times New Roman"/>
              </a:rPr>
              <a:t>INDEX</a:t>
            </a:r>
          </a:p>
          <a:p>
            <a:pPr marL="29447" indent="0">
              <a:spcBef>
                <a:spcPts val="805"/>
              </a:spcBef>
              <a:buNone/>
              <a:tabLst>
                <a:tab pos="351815" algn="l"/>
              </a:tabLst>
            </a:pPr>
            <a:endParaRPr lang="en-IN" sz="2000" spc="-37" dirty="0">
              <a:latin typeface="Times New Roman"/>
              <a:cs typeface="Times New Roman"/>
            </a:endParaRPr>
          </a:p>
          <a:p>
            <a:pPr marL="350265" indent="-320818">
              <a:spcBef>
                <a:spcPts val="805"/>
              </a:spcBef>
              <a:buFont typeface="Wingdings"/>
              <a:buChar char=""/>
              <a:tabLst>
                <a:tab pos="351815" algn="l"/>
              </a:tabLst>
            </a:pPr>
            <a:r>
              <a:rPr lang="en-IN" sz="2000" spc="-37" dirty="0">
                <a:latin typeface="Times New Roman"/>
                <a:cs typeface="Times New Roman"/>
              </a:rPr>
              <a:t>Introduction</a:t>
            </a:r>
          </a:p>
          <a:p>
            <a:pPr marL="350265" indent="-320818">
              <a:spcBef>
                <a:spcPts val="805"/>
              </a:spcBef>
              <a:buFont typeface="Wingdings"/>
              <a:buChar char=""/>
              <a:tabLst>
                <a:tab pos="351815" algn="l"/>
              </a:tabLst>
            </a:pPr>
            <a:r>
              <a:rPr lang="en-IN" sz="2000" spc="-37" dirty="0">
                <a:latin typeface="Times New Roman"/>
                <a:cs typeface="Times New Roman"/>
              </a:rPr>
              <a:t>Memory Definitions</a:t>
            </a:r>
          </a:p>
          <a:p>
            <a:pPr marL="350265" indent="-320818">
              <a:spcBef>
                <a:spcPts val="805"/>
              </a:spcBef>
              <a:buFont typeface="Wingdings"/>
              <a:buChar char=""/>
              <a:tabLst>
                <a:tab pos="351815" algn="l"/>
              </a:tabLst>
            </a:pPr>
            <a:r>
              <a:rPr lang="en-IN" sz="2000" spc="-37" dirty="0">
                <a:latin typeface="Times New Roman"/>
                <a:cs typeface="Times New Roman"/>
              </a:rPr>
              <a:t>Memory Characteristics </a:t>
            </a:r>
          </a:p>
          <a:p>
            <a:pPr marL="350265" indent="-320818">
              <a:spcBef>
                <a:spcPts val="805"/>
              </a:spcBef>
              <a:buFont typeface="Wingdings"/>
              <a:buChar char=""/>
              <a:tabLst>
                <a:tab pos="351815" algn="l"/>
              </a:tabLst>
            </a:pPr>
            <a:r>
              <a:rPr lang="en-IN" sz="2000" spc="-37" dirty="0">
                <a:latin typeface="Times New Roman"/>
                <a:cs typeface="Times New Roman"/>
              </a:rPr>
              <a:t>Memory</a:t>
            </a:r>
            <a:r>
              <a:rPr lang="en-IN" sz="2000" spc="-61" dirty="0">
                <a:latin typeface="Times New Roman"/>
                <a:cs typeface="Times New Roman"/>
              </a:rPr>
              <a:t> </a:t>
            </a:r>
            <a:r>
              <a:rPr lang="en-IN" sz="2000" spc="-24" dirty="0">
                <a:latin typeface="Times New Roman"/>
                <a:cs typeface="Times New Roman"/>
              </a:rPr>
              <a:t>Hierarchy</a:t>
            </a:r>
            <a:endParaRPr lang="en-IN" sz="2000" dirty="0">
              <a:latin typeface="Times New Roman"/>
              <a:cs typeface="Times New Roman"/>
            </a:endParaRPr>
          </a:p>
          <a:p>
            <a:pPr marL="291371" indent="-260374">
              <a:spcBef>
                <a:spcPts val="549"/>
              </a:spcBef>
              <a:buFont typeface="Wingdings"/>
              <a:buChar char=""/>
              <a:tabLst>
                <a:tab pos="291371" algn="l"/>
              </a:tabLst>
            </a:pPr>
            <a:r>
              <a:rPr lang="en-IN" sz="2000" spc="-12" dirty="0">
                <a:latin typeface="Times New Roman"/>
                <a:cs typeface="Times New Roman"/>
              </a:rPr>
              <a:t> M</a:t>
            </a:r>
            <a:r>
              <a:rPr lang="en-IN" sz="2000" dirty="0">
                <a:latin typeface="Times New Roman"/>
                <a:cs typeface="Times New Roman"/>
              </a:rPr>
              <a:t>ai</a:t>
            </a:r>
            <a:r>
              <a:rPr lang="en-IN" sz="2000" spc="-12" dirty="0">
                <a:latin typeface="Times New Roman"/>
                <a:cs typeface="Times New Roman"/>
              </a:rPr>
              <a:t>n</a:t>
            </a:r>
            <a:r>
              <a:rPr lang="en-IN" sz="2000" spc="-146"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291371" indent="-260374">
              <a:spcBef>
                <a:spcPts val="498"/>
              </a:spcBef>
              <a:buFont typeface="Wingdings"/>
              <a:buChar char=""/>
              <a:tabLst>
                <a:tab pos="291371" algn="l"/>
              </a:tabLst>
            </a:pPr>
            <a:r>
              <a:rPr lang="en-IN" sz="2000" spc="-37" dirty="0">
                <a:latin typeface="Times New Roman"/>
                <a:cs typeface="Times New Roman"/>
              </a:rPr>
              <a:t>A</a:t>
            </a:r>
            <a:r>
              <a:rPr lang="en-IN" sz="2000" spc="-49" dirty="0">
                <a:latin typeface="Times New Roman"/>
                <a:cs typeface="Times New Roman"/>
              </a:rPr>
              <a:t>ux</a:t>
            </a:r>
            <a:r>
              <a:rPr lang="en-IN" sz="2000" dirty="0">
                <a:latin typeface="Times New Roman"/>
                <a:cs typeface="Times New Roman"/>
              </a:rPr>
              <a:t>ilia</a:t>
            </a:r>
            <a:r>
              <a:rPr lang="en-IN" sz="2000" spc="-37" dirty="0">
                <a:latin typeface="Times New Roman"/>
                <a:cs typeface="Times New Roman"/>
              </a:rPr>
              <a:t>r</a:t>
            </a:r>
            <a:r>
              <a:rPr lang="en-IN" sz="2000" spc="-12" dirty="0">
                <a:latin typeface="Times New Roman"/>
                <a:cs typeface="Times New Roman"/>
              </a:rPr>
              <a:t>y</a:t>
            </a:r>
            <a:r>
              <a:rPr lang="en-IN" sz="2000" spc="-85" dirty="0">
                <a:latin typeface="Times New Roman"/>
                <a:cs typeface="Times New Roman"/>
              </a:rPr>
              <a:t> </a:t>
            </a:r>
            <a:r>
              <a:rPr lang="en-IN" sz="2000" spc="-12" dirty="0">
                <a:latin typeface="Times New Roman"/>
                <a:cs typeface="Times New Roman"/>
              </a:rPr>
              <a:t>M</a:t>
            </a:r>
            <a:r>
              <a:rPr lang="en-IN" sz="2000" dirty="0">
                <a:latin typeface="Times New Roman"/>
                <a:cs typeface="Times New Roman"/>
              </a:rPr>
              <a:t>e</a:t>
            </a:r>
            <a:r>
              <a:rPr lang="en-IN" sz="2000" spc="-85" dirty="0">
                <a:latin typeface="Times New Roman"/>
                <a:cs typeface="Times New Roman"/>
              </a:rPr>
              <a:t>m</a:t>
            </a:r>
            <a:r>
              <a:rPr lang="en-IN" sz="2000" spc="-49" dirty="0">
                <a:latin typeface="Times New Roman"/>
                <a:cs typeface="Times New Roman"/>
              </a:rPr>
              <a:t>o</a:t>
            </a:r>
            <a:r>
              <a:rPr lang="en-IN" sz="2000" spc="-37" dirty="0">
                <a:latin typeface="Times New Roman"/>
                <a:cs typeface="Times New Roman"/>
              </a:rPr>
              <a:t>r</a:t>
            </a:r>
            <a:r>
              <a:rPr lang="en-IN" sz="2000" spc="-12" dirty="0">
                <a:latin typeface="Times New Roman"/>
                <a:cs typeface="Times New Roman"/>
              </a:rPr>
              <a:t>y</a:t>
            </a:r>
            <a:endParaRPr lang="en-IN" sz="2000" dirty="0">
              <a:latin typeface="Times New Roman"/>
              <a:cs typeface="Times New Roman"/>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itle 2">
            <a:extLst>
              <a:ext uri="{FF2B5EF4-FFF2-40B4-BE49-F238E27FC236}">
                <a16:creationId xmlns:a16="http://schemas.microsoft.com/office/drawing/2014/main" id="{B082E858-454F-BBC6-27F9-BD21B1705BE4}"/>
              </a:ext>
            </a:extLst>
          </p:cNvPr>
          <p:cNvSpPr>
            <a:spLocks noGrp="1"/>
          </p:cNvSpPr>
          <p:nvPr>
            <p:ph type="title"/>
          </p:nvPr>
        </p:nvSpPr>
        <p:spPr/>
        <p:txBody>
          <a:bodyPr/>
          <a:lstStyle/>
          <a:p>
            <a:r>
              <a:rPr lang="en-IN"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a:t>
            </a:r>
          </a:p>
        </p:txBody>
      </p:sp>
      <p:sp>
        <p:nvSpPr>
          <p:cNvPr id="102" name="Google Shape;102;p6"/>
          <p:cNvSpPr txBox="1">
            <a:spLocks noGrp="1"/>
          </p:cNvSpPr>
          <p:nvPr>
            <p:ph type="body" idx="1"/>
          </p:nvPr>
        </p:nvSpPr>
        <p:spPr>
          <a:xfrm>
            <a:off x="120770" y="796294"/>
            <a:ext cx="8911087" cy="575268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designer of a computer system must calculate the amount of memory required for the particular application and assign it to either RAM or ROM.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a:t>
            </a:r>
            <a:r>
              <a:rPr lang="en-IN" sz="1800" dirty="0">
                <a:latin typeface="Times New Roman" panose="02020603050405020304" pitchFamily="18" charset="0"/>
                <a:ea typeface="Tahoma" panose="020B0604030504040204" pitchFamily="34" charset="0"/>
                <a:cs typeface="Times New Roman" panose="02020603050405020304" pitchFamily="18" charset="0"/>
              </a:rPr>
              <a:t>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interconnection</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between memory and processor is then established from knowledge of the size of memory needed and the type of RAM and ROM chips available.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addressing of memory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can be established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 means of a table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that specifies 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address assigned to each chip</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table</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called a memory address map</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a pictorial representation of assigned address space for each chip in the system.</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demonstrate with a particular example, assume that a computer system needs 512(4*128) bytes of RAM and 512 bytes of ROM. The RAM and ROM chips </a:t>
            </a:r>
            <a:r>
              <a:rPr lang="en-IN" sz="1800" b="0" i="0" u="none" strike="noStrike" baseline="0" dirty="0">
                <a:latin typeface="Fd1277024-Identity-H"/>
              </a:rPr>
              <a:t>to be used are specified in last slides. The memory address map for this configuration is shown </a:t>
            </a:r>
            <a:r>
              <a:rPr lang="en-IN" sz="1800" dirty="0">
                <a:latin typeface="Fd1277024-Identity-H"/>
              </a:rPr>
              <a:t>below.</a:t>
            </a:r>
          </a:p>
          <a:p>
            <a:pPr algn="l"/>
            <a:endParaRPr lang="en-IN" sz="1800" b="0" i="0" u="none" strike="noStrike" baseline="0" dirty="0">
              <a:latin typeface="Fd1277024-Identity-H"/>
            </a:endParaRPr>
          </a:p>
          <a:p>
            <a:pPr algn="l"/>
            <a:endParaRPr lang="en-IN" sz="1800" dirty="0">
              <a:latin typeface="Fd1277024-Identity-H"/>
            </a:endParaRPr>
          </a:p>
          <a:p>
            <a:pPr algn="l"/>
            <a:endParaRPr lang="en-IN" sz="1800" b="0" i="0" u="none" strike="noStrike" baseline="0" dirty="0">
              <a:latin typeface="Fd1277024-Identity-H"/>
            </a:endParaRPr>
          </a:p>
          <a:p>
            <a:pPr algn="l"/>
            <a:endParaRPr lang="en-IN" sz="1800" dirty="0">
              <a:latin typeface="Fd1277024-Identity-H"/>
            </a:endParaRPr>
          </a:p>
          <a:p>
            <a:pPr marL="114300" indent="0" algn="l">
              <a:buNone/>
            </a:pPr>
            <a:endParaRPr lang="en-IN" sz="1800" b="0" i="0" u="none" strike="noStrike" baseline="0" dirty="0">
              <a:latin typeface="Fd1277024-Identity-H"/>
            </a:endParaRPr>
          </a:p>
          <a:p>
            <a:pPr marL="114300" indent="0" algn="l">
              <a:buNone/>
            </a:pPr>
            <a:r>
              <a:rPr lang="en-IN" sz="1800" b="0" i="0" u="none" strike="noStrike" baseline="0" dirty="0">
                <a:latin typeface="Fd1277024-Identity-H"/>
              </a:rPr>
              <a:t>		</a:t>
            </a:r>
            <a:r>
              <a:rPr lang="en-IN" sz="1800" b="1" i="0" u="none" strike="noStrike" baseline="0" dirty="0">
                <a:latin typeface="Fd1277024-Identity-H"/>
              </a:rPr>
              <a:t>Memory address map for microcomputer</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 name="Picture 2">
            <a:extLst>
              <a:ext uri="{FF2B5EF4-FFF2-40B4-BE49-F238E27FC236}">
                <a16:creationId xmlns:a16="http://schemas.microsoft.com/office/drawing/2014/main" id="{BC4C025A-DC63-EA1B-1B5A-B2D2AC50699E}"/>
              </a:ext>
            </a:extLst>
          </p:cNvPr>
          <p:cNvPicPr>
            <a:picLocks noChangeAspect="1"/>
          </p:cNvPicPr>
          <p:nvPr/>
        </p:nvPicPr>
        <p:blipFill>
          <a:blip r:embed="rId3"/>
          <a:stretch>
            <a:fillRect/>
          </a:stretch>
        </p:blipFill>
        <p:spPr>
          <a:xfrm>
            <a:off x="1337094" y="4442230"/>
            <a:ext cx="5339544" cy="1619476"/>
          </a:xfrm>
          <a:prstGeom prst="rect">
            <a:avLst/>
          </a:prstGeom>
        </p:spPr>
      </p:pic>
    </p:spTree>
    <p:extLst>
      <p:ext uri="{BB962C8B-B14F-4D97-AF65-F5344CB8AC3E}">
        <p14:creationId xmlns:p14="http://schemas.microsoft.com/office/powerpoint/2010/main" val="34334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 (Cont..)</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component column specifies whether a RAM or a ROM chip is used.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hexadecimal address column assigns a range of hexadecimal equivalent addresses for each chip. The first hexadecimal digit (group of 4 bits) represents lines 13 to 16 and is always 0. The next hexadecimal digit represents lines 9 to 12, but lines 11 and 12 are always 0.</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address bus lines are listed in the third column. Although </a:t>
            </a:r>
            <a:r>
              <a:rPr lang="en-IN" sz="1800" b="1" i="0" u="none" strike="noStrike" baseline="0" dirty="0">
                <a:latin typeface="Times New Roman" panose="02020603050405020304" pitchFamily="18" charset="0"/>
                <a:cs typeface="Times New Roman" panose="02020603050405020304" pitchFamily="18" charset="0"/>
              </a:rPr>
              <a:t>there are 16 lines </a:t>
            </a:r>
            <a:r>
              <a:rPr lang="en-IN" sz="1800" b="0" i="0" u="none" strike="noStrike" baseline="0" dirty="0">
                <a:latin typeface="Times New Roman" panose="02020603050405020304" pitchFamily="18" charset="0"/>
                <a:cs typeface="Times New Roman" panose="02020603050405020304" pitchFamily="18" charset="0"/>
              </a:rPr>
              <a:t>in the address bus, the table shows only 10 lines because the other 6 are not used in this example and are assumed to be zero.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small x's under the address bus lines designate those </a:t>
            </a:r>
            <a:r>
              <a:rPr lang="en-IN" sz="1800" b="1" i="0" u="none" strike="noStrike" baseline="0" dirty="0">
                <a:latin typeface="Times New Roman" panose="02020603050405020304" pitchFamily="18" charset="0"/>
                <a:cs typeface="Times New Roman" panose="02020603050405020304" pitchFamily="18" charset="0"/>
              </a:rPr>
              <a:t>lines that must be connected to the address inputs in each chip.</a:t>
            </a:r>
            <a:r>
              <a:rPr lang="en-IN" sz="1800" b="0" i="0" u="none" strike="noStrike" baseline="0" dirty="0">
                <a:latin typeface="Times New Roman" panose="02020603050405020304" pitchFamily="18" charset="0"/>
                <a:cs typeface="Times New Roman" panose="02020603050405020304" pitchFamily="18" charset="0"/>
              </a:rPr>
              <a:t>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RAM chips have 128 bytes and need seven address lines.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ROM chip has 512 bytes and needs 9 address lines.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x's are always assigned to the low-order bus lines: lines 1 through 7 for the RAM and lines 1 through 9 for the ROM.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It is now necessary to distinguish between four RAM chips by assigning to each a different address. For this particular example we choose bus </a:t>
            </a:r>
            <a:r>
              <a:rPr lang="en-IN" sz="1800" b="1" i="0" u="none" strike="noStrike" baseline="0" dirty="0">
                <a:latin typeface="Times New Roman" panose="02020603050405020304" pitchFamily="18" charset="0"/>
                <a:cs typeface="Times New Roman" panose="02020603050405020304" pitchFamily="18" charset="0"/>
              </a:rPr>
              <a:t>lines 8 and 9</a:t>
            </a:r>
            <a:r>
              <a:rPr lang="en-IN" sz="1800" b="0" i="0" u="none" strike="noStrike" baseline="0" dirty="0">
                <a:latin typeface="Times New Roman" panose="02020603050405020304" pitchFamily="18" charset="0"/>
                <a:cs typeface="Times New Roman" panose="02020603050405020304" pitchFamily="18" charset="0"/>
              </a:rPr>
              <a:t> to represent four distinct binary combinations. Note that any other pair of unused bus lines can be chosen for this purpose.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52131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Address Map (Cont..)</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table clearly shows that the nine low-order bus lines constitute a memory space for RAM equal to 2^9 = 512 bytes.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distinction between a RAM and ROM address is done with another bus line. Here we choose line 10 for this purpose. When line 10 is 0, the CPU selects a RAM, and when this line is equal to 1, it selects the ROM.</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equivalent hexadecimal address for each chip is obtained from the information under the address bus assignment. The address bus lines are subdivided into groups of four bits each so that each group can be represented with a hexadecimal digit.</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first hexadecimal digit represents lines 13 to 16 and is always 0 so 1</a:t>
            </a:r>
            <a:r>
              <a:rPr lang="en-IN" sz="1800" baseline="30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digit of addresses is 0. The next hexadecimal digit represents lines 9 to 12, but lines 11 and 12 are always 0.</a:t>
            </a:r>
          </a:p>
          <a:p>
            <a:pPr algn="l">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range of hexadecimal addresses for each component is determined from the x's associated with it. These x's represent a binary number that can range from an all-0's to an all-1's value.</a:t>
            </a: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52415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Auxiliary Memory and Classification</a:t>
            </a:r>
          </a:p>
        </p:txBody>
      </p:sp>
      <p:sp>
        <p:nvSpPr>
          <p:cNvPr id="102" name="Google Shape;102;p6"/>
          <p:cNvSpPr txBox="1">
            <a:spLocks noGrp="1"/>
          </p:cNvSpPr>
          <p:nvPr>
            <p:ph type="body" idx="1"/>
          </p:nvPr>
        </p:nvSpPr>
        <p:spPr>
          <a:xfrm>
            <a:off x="0" y="796294"/>
            <a:ext cx="9031857" cy="5752681"/>
          </a:xfrm>
          <a:prstGeom prst="rect">
            <a:avLst/>
          </a:prstGeom>
          <a:noFill/>
          <a:ln>
            <a:noFill/>
          </a:ln>
        </p:spPr>
        <p:txBody>
          <a:bodyPr spcFirstLastPara="1" wrap="square" lIns="91425" tIns="45700" rIns="91425" bIns="45700" anchor="t" anchorCtr="0">
            <a:noAutofit/>
          </a:bodyPr>
          <a:lstStyle/>
          <a:p>
            <a:pPr marL="114300" indent="0" algn="just">
              <a:buNone/>
            </a:pPr>
            <a:r>
              <a:rPr lang="en-IN" sz="1800" b="0" i="0" u="none" strike="noStrike" baseline="0" dirty="0">
                <a:latin typeface="Times New Roman" panose="02020603050405020304" pitchFamily="18" charset="0"/>
                <a:cs typeface="Times New Roman" panose="02020603050405020304" pitchFamily="18" charset="0"/>
              </a:rPr>
              <a:t>The most common auxiliary</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memory devices used in computer systems are magnetic disks and tapes. Other components used, but not as frequently, are magnetic drums, magnetic bubble memory, and optical disks as shown in below figure. This is a permanent storage and does not lose any data when power is switched off so called non volatile memory.</a:t>
            </a:r>
          </a:p>
          <a:p>
            <a:pPr marL="114300" indent="0" algn="just">
              <a:buNone/>
            </a:pPr>
            <a:r>
              <a:rPr lang="en-IN" sz="1800" b="0" i="0" u="none" strike="noStrike" baseline="0" dirty="0">
                <a:latin typeface="Times New Roman" panose="02020603050405020304" pitchFamily="18" charset="0"/>
                <a:cs typeface="Times New Roman" panose="02020603050405020304" pitchFamily="18" charset="0"/>
              </a:rPr>
              <a:t>Auxiliary storage is also referred to as secondary or external storage as it is not embedded in our system memory (RAM) and needs to be provided through external cables or other storage media like Pen drives, DVDs and CDs.</a:t>
            </a:r>
          </a:p>
          <a:p>
            <a:pPr marL="114300" indent="0" algn="just">
              <a:buNone/>
            </a:pP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3" name="Picture 2">
            <a:extLst>
              <a:ext uri="{FF2B5EF4-FFF2-40B4-BE49-F238E27FC236}">
                <a16:creationId xmlns:a16="http://schemas.microsoft.com/office/drawing/2014/main" id="{DBD190F2-BDB2-BB2E-49D6-C3ACFC326C42}"/>
              </a:ext>
            </a:extLst>
          </p:cNvPr>
          <p:cNvPicPr>
            <a:picLocks noChangeAspect="1"/>
          </p:cNvPicPr>
          <p:nvPr/>
        </p:nvPicPr>
        <p:blipFill>
          <a:blip r:embed="rId3"/>
          <a:stretch>
            <a:fillRect/>
          </a:stretch>
        </p:blipFill>
        <p:spPr>
          <a:xfrm>
            <a:off x="1524000" y="3112750"/>
            <a:ext cx="6124520" cy="3436225"/>
          </a:xfrm>
          <a:prstGeom prst="rect">
            <a:avLst/>
          </a:prstGeom>
        </p:spPr>
      </p:pic>
    </p:spTree>
    <p:extLst>
      <p:ext uri="{BB962C8B-B14F-4D97-AF65-F5344CB8AC3E}">
        <p14:creationId xmlns:p14="http://schemas.microsoft.com/office/powerpoint/2010/main" val="426899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Auxiliary Memory (Cont..)</a:t>
            </a:r>
          </a:p>
        </p:txBody>
      </p:sp>
      <p:sp>
        <p:nvSpPr>
          <p:cNvPr id="102" name="Google Shape;102;p6"/>
          <p:cNvSpPr txBox="1">
            <a:spLocks noGrp="1"/>
          </p:cNvSpPr>
          <p:nvPr>
            <p:ph type="body" idx="1"/>
          </p:nvPr>
        </p:nvSpPr>
        <p:spPr>
          <a:xfrm>
            <a:off x="0" y="796294"/>
            <a:ext cx="9031857" cy="592518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electromechanical devices with moving parts such as disks and tapes, the access time consists of a seek time required to position the read-write head to a location and a transfer time required to transfer data to or from the device. Because the seek time is usually much longer than the transfer time, auxiliary storage is organized in records or blocks.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average time required to reach a storage location in memory and obtain its contents is called the access time.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record is a specified number of characters or words. Reading or writing is always done on entire records. The transfer rate is the number of characters or words that the device can transfer per second, after it has been positioned at the beginning of the record.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Magnetic drums and disks are quite similar in operation. Both consist of high-speed rotating surfaces coated with a magnetic recording medium. The rotating surface of the drum is a cylinder and that of the disk, a round flat plate.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recording surface rotates at uniform speed and is not started or stopped during access operations. Bits are recorded as magnetic spots on the surface as it passes a stationary mechanism called a write head.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Stored bits are detected by a change in magnetic field produced by a recorded spot on the surface as it passes through a read head. The amount of surface available for recording in a disk is greater than in a drum of equal physical size.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Therefore, more information can be stored on a disk than on a drum of comparable size. For this reason, disks have replaced drums in more recent computers.</a:t>
            </a:r>
          </a:p>
          <a:p>
            <a:pPr algn="just">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44303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magnetic disk is a circular plate constructed of metal or plastic coated with magnetized material. Often both sides of the disk are used and several disks may be stacked on one spindle with read/write heads available on each surface.</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All disks rotate together at high speed and are not stopped or started for access purposes. Bits are stored in the magnetized surface in spots along concentric circles called tracks.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tracks are commonly divided into sections called sectors. In most systems, the minimum quantity of information which can be transferred is a sector. The subdivision of one disk surface into tracks and sectors is shown in below figure.</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dirty="0"/>
          </a:p>
        </p:txBody>
      </p:sp>
      <p:pic>
        <p:nvPicPr>
          <p:cNvPr id="3" name="Picture 2">
            <a:extLst>
              <a:ext uri="{FF2B5EF4-FFF2-40B4-BE49-F238E27FC236}">
                <a16:creationId xmlns:a16="http://schemas.microsoft.com/office/drawing/2014/main" id="{C658A0FC-04D3-1071-F077-FAB9286041F0}"/>
              </a:ext>
            </a:extLst>
          </p:cNvPr>
          <p:cNvPicPr>
            <a:picLocks noChangeAspect="1"/>
          </p:cNvPicPr>
          <p:nvPr/>
        </p:nvPicPr>
        <p:blipFill>
          <a:blip r:embed="rId3"/>
          <a:stretch>
            <a:fillRect/>
          </a:stretch>
        </p:blipFill>
        <p:spPr>
          <a:xfrm>
            <a:off x="125082" y="3294012"/>
            <a:ext cx="3829584" cy="2857899"/>
          </a:xfrm>
          <a:prstGeom prst="rect">
            <a:avLst/>
          </a:prstGeom>
        </p:spPr>
      </p:pic>
      <p:sp>
        <p:nvSpPr>
          <p:cNvPr id="5" name="TextBox 4">
            <a:extLst>
              <a:ext uri="{FF2B5EF4-FFF2-40B4-BE49-F238E27FC236}">
                <a16:creationId xmlns:a16="http://schemas.microsoft.com/office/drawing/2014/main" id="{5FD8D704-A309-B69C-3B64-C68323AECF54}"/>
              </a:ext>
            </a:extLst>
          </p:cNvPr>
          <p:cNvSpPr txBox="1"/>
          <p:nvPr/>
        </p:nvSpPr>
        <p:spPr>
          <a:xfrm>
            <a:off x="5647426" y="6219825"/>
            <a:ext cx="1811547" cy="307777"/>
          </a:xfrm>
          <a:prstGeom prst="rect">
            <a:avLst/>
          </a:prstGeom>
          <a:noFill/>
        </p:spPr>
        <p:txBody>
          <a:bodyPr wrap="square">
            <a:spAutoFit/>
          </a:bodyPr>
          <a:lstStyle/>
          <a:p>
            <a:r>
              <a:rPr lang="en-IN"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 Magnetic Disk</a:t>
            </a:r>
            <a:endParaRPr lang="en-IN" b="1" dirty="0"/>
          </a:p>
        </p:txBody>
      </p:sp>
      <p:pic>
        <p:nvPicPr>
          <p:cNvPr id="7" name="Picture 6">
            <a:extLst>
              <a:ext uri="{FF2B5EF4-FFF2-40B4-BE49-F238E27FC236}">
                <a16:creationId xmlns:a16="http://schemas.microsoft.com/office/drawing/2014/main" id="{9D5A7845-2A52-4A63-9D3E-D8F180DF38A0}"/>
              </a:ext>
            </a:extLst>
          </p:cNvPr>
          <p:cNvPicPr>
            <a:picLocks noChangeAspect="1"/>
          </p:cNvPicPr>
          <p:nvPr/>
        </p:nvPicPr>
        <p:blipFill>
          <a:blip r:embed="rId4"/>
          <a:stretch>
            <a:fillRect/>
          </a:stretch>
        </p:blipFill>
        <p:spPr>
          <a:xfrm>
            <a:off x="5110010" y="3294012"/>
            <a:ext cx="3024699" cy="2857899"/>
          </a:xfrm>
          <a:prstGeom prst="rect">
            <a:avLst/>
          </a:prstGeom>
        </p:spPr>
      </p:pic>
      <p:sp>
        <p:nvSpPr>
          <p:cNvPr id="8" name="TextBox 7">
            <a:extLst>
              <a:ext uri="{FF2B5EF4-FFF2-40B4-BE49-F238E27FC236}">
                <a16:creationId xmlns:a16="http://schemas.microsoft.com/office/drawing/2014/main" id="{C31C1F46-86F7-5823-6B7A-52CD03D5FE8C}"/>
              </a:ext>
            </a:extLst>
          </p:cNvPr>
          <p:cNvSpPr txBox="1"/>
          <p:nvPr/>
        </p:nvSpPr>
        <p:spPr>
          <a:xfrm>
            <a:off x="1299713" y="6151911"/>
            <a:ext cx="1811547" cy="307777"/>
          </a:xfrm>
          <a:prstGeom prst="rect">
            <a:avLst/>
          </a:prstGeom>
          <a:noFill/>
        </p:spPr>
        <p:txBody>
          <a:bodyPr wrap="square">
            <a:spAutoFit/>
          </a:bodyPr>
          <a:lstStyle/>
          <a:p>
            <a:r>
              <a:rPr lang="en-IN"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Fig: Disk Surface</a:t>
            </a:r>
            <a:endParaRPr lang="en-IN" b="1" dirty="0"/>
          </a:p>
        </p:txBody>
      </p:sp>
    </p:spTree>
    <p:extLst>
      <p:ext uri="{BB962C8B-B14F-4D97-AF65-F5344CB8AC3E}">
        <p14:creationId xmlns:p14="http://schemas.microsoft.com/office/powerpoint/2010/main" val="120397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5">
            <a:extLst>
              <a:ext uri="{FF2B5EF4-FFF2-40B4-BE49-F238E27FC236}">
                <a16:creationId xmlns:a16="http://schemas.microsoft.com/office/drawing/2014/main" id="{A60974C8-6855-6C40-E690-A9B050267D0E}"/>
              </a:ext>
            </a:extLst>
          </p:cNvPr>
          <p:cNvSpPr>
            <a:spLocks noGrp="1" noChangeArrowheads="1"/>
          </p:cNvSpPr>
          <p:nvPr>
            <p:ph type="title"/>
          </p:nvPr>
        </p:nvSpPr>
        <p:spPr/>
        <p:txBody>
          <a:bodyPr/>
          <a:lstStyle/>
          <a:p>
            <a:pPr eaLnBrk="1" hangingPunct="1">
              <a:lnSpc>
                <a:spcPct val="150000"/>
              </a:lnSpc>
            </a:pPr>
            <a:r>
              <a:rPr lang="en-US" altLang="en-US" sz="28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Disk Geometry</a:t>
            </a:r>
          </a:p>
        </p:txBody>
      </p:sp>
      <p:sp>
        <p:nvSpPr>
          <p:cNvPr id="93230" name="Rectangle 46">
            <a:extLst>
              <a:ext uri="{FF2B5EF4-FFF2-40B4-BE49-F238E27FC236}">
                <a16:creationId xmlns:a16="http://schemas.microsoft.com/office/drawing/2014/main" id="{25744E7C-EC12-08D9-B160-619FDAC730A3}"/>
              </a:ext>
            </a:extLst>
          </p:cNvPr>
          <p:cNvSpPr>
            <a:spLocks noGrp="1" noChangeArrowheads="1"/>
          </p:cNvSpPr>
          <p:nvPr>
            <p:ph type="body" idx="1"/>
          </p:nvPr>
        </p:nvSpPr>
        <p:spPr>
          <a:xfrm>
            <a:off x="457200" y="1371600"/>
            <a:ext cx="8151962" cy="4449763"/>
          </a:xfrm>
        </p:spPr>
        <p:txBody>
          <a:bodyPr/>
          <a:lstStyle/>
          <a:p>
            <a:pPr eaLnBrk="1" hangingPunct="1">
              <a:defRPr/>
            </a:pPr>
            <a:r>
              <a:rPr lang="en-US" altLang="en-US" sz="2000" dirty="0">
                <a:latin typeface="Times New Roman" panose="02020603050405020304" pitchFamily="18" charset="0"/>
                <a:cs typeface="Times New Roman" panose="02020603050405020304" pitchFamily="18" charset="0"/>
              </a:rPr>
              <a:t>Disks consist of </a:t>
            </a:r>
            <a:r>
              <a:rPr lang="en-US" altLang="en-US" sz="2000" dirty="0">
                <a:solidFill>
                  <a:srgbClr val="FF0000"/>
                </a:solidFill>
                <a:latin typeface="Times New Roman" panose="02020603050405020304" pitchFamily="18" charset="0"/>
                <a:cs typeface="Times New Roman" panose="02020603050405020304" pitchFamily="18" charset="0"/>
              </a:rPr>
              <a:t>platters</a:t>
            </a:r>
            <a:r>
              <a:rPr lang="en-US" altLang="en-US" sz="2000" dirty="0">
                <a:latin typeface="Times New Roman" panose="02020603050405020304" pitchFamily="18" charset="0"/>
                <a:cs typeface="Times New Roman" panose="02020603050405020304" pitchFamily="18" charset="0"/>
              </a:rPr>
              <a:t>, each with two </a:t>
            </a:r>
            <a:r>
              <a:rPr lang="en-US" altLang="en-US" sz="2000" dirty="0">
                <a:solidFill>
                  <a:srgbClr val="FF0000"/>
                </a:solidFill>
                <a:latin typeface="Times New Roman" panose="02020603050405020304" pitchFamily="18" charset="0"/>
                <a:cs typeface="Times New Roman" panose="02020603050405020304" pitchFamily="18" charset="0"/>
              </a:rPr>
              <a:t>surfaces</a:t>
            </a:r>
            <a:endParaRPr lang="en-US" altLang="en-US" sz="2000" dirty="0">
              <a:latin typeface="Times New Roman" panose="02020603050405020304" pitchFamily="18" charset="0"/>
              <a:cs typeface="Times New Roman" panose="02020603050405020304" pitchFamily="18" charset="0"/>
            </a:endParaRPr>
          </a:p>
          <a:p>
            <a:pPr eaLnBrk="1" hangingPunct="1">
              <a:defRPr/>
            </a:pPr>
            <a:r>
              <a:rPr lang="en-US" altLang="en-US" sz="2000" dirty="0">
                <a:latin typeface="Times New Roman" panose="02020603050405020304" pitchFamily="18" charset="0"/>
                <a:cs typeface="Times New Roman" panose="02020603050405020304" pitchFamily="18" charset="0"/>
              </a:rPr>
              <a:t>Each surface consists of concentric rings called </a:t>
            </a:r>
            <a:r>
              <a:rPr lang="en-US" altLang="en-US" sz="2000" dirty="0">
                <a:solidFill>
                  <a:srgbClr val="FF0000"/>
                </a:solidFill>
                <a:latin typeface="Times New Roman" panose="02020603050405020304" pitchFamily="18" charset="0"/>
                <a:cs typeface="Times New Roman" panose="02020603050405020304" pitchFamily="18" charset="0"/>
              </a:rPr>
              <a:t>tracks</a:t>
            </a:r>
            <a:endParaRPr lang="en-US" altLang="en-US" sz="2000" dirty="0">
              <a:latin typeface="Times New Roman" panose="02020603050405020304" pitchFamily="18" charset="0"/>
              <a:cs typeface="Times New Roman" panose="02020603050405020304" pitchFamily="18" charset="0"/>
            </a:endParaRPr>
          </a:p>
          <a:p>
            <a:pPr eaLnBrk="1" hangingPunct="1">
              <a:defRPr/>
            </a:pPr>
            <a:r>
              <a:rPr lang="en-US" altLang="en-US" sz="2000" dirty="0">
                <a:latin typeface="Times New Roman" panose="02020603050405020304" pitchFamily="18" charset="0"/>
                <a:cs typeface="Times New Roman" panose="02020603050405020304" pitchFamily="18" charset="0"/>
              </a:rPr>
              <a:t>Each track consists of </a:t>
            </a:r>
            <a:r>
              <a:rPr lang="en-US" altLang="en-US" sz="2000" dirty="0">
                <a:solidFill>
                  <a:srgbClr val="FF0000"/>
                </a:solidFill>
                <a:latin typeface="Times New Roman" panose="02020603050405020304" pitchFamily="18" charset="0"/>
                <a:cs typeface="Times New Roman" panose="02020603050405020304" pitchFamily="18" charset="0"/>
              </a:rPr>
              <a:t>sectors</a:t>
            </a:r>
            <a:r>
              <a:rPr lang="en-US" altLang="en-US" sz="2000" dirty="0">
                <a:latin typeface="Times New Roman" panose="02020603050405020304" pitchFamily="18" charset="0"/>
                <a:cs typeface="Times New Roman" panose="02020603050405020304" pitchFamily="18" charset="0"/>
              </a:rPr>
              <a:t> separated by </a:t>
            </a:r>
            <a:r>
              <a:rPr lang="en-US" altLang="en-US" sz="2000" dirty="0">
                <a:solidFill>
                  <a:srgbClr val="FF0000"/>
                </a:solidFill>
                <a:latin typeface="Times New Roman" panose="02020603050405020304" pitchFamily="18" charset="0"/>
                <a:cs typeface="Times New Roman" panose="02020603050405020304" pitchFamily="18" charset="0"/>
              </a:rPr>
              <a:t>gaps</a:t>
            </a:r>
            <a:endParaRPr lang="en-US" altLang="en-US" sz="2000" dirty="0">
              <a:latin typeface="Times New Roman" panose="02020603050405020304" pitchFamily="18" charset="0"/>
              <a:cs typeface="Times New Roman" panose="02020603050405020304" pitchFamily="18" charset="0"/>
            </a:endParaRPr>
          </a:p>
        </p:txBody>
      </p:sp>
      <p:sp>
        <p:nvSpPr>
          <p:cNvPr id="19460" name="Oval 4">
            <a:extLst>
              <a:ext uri="{FF2B5EF4-FFF2-40B4-BE49-F238E27FC236}">
                <a16:creationId xmlns:a16="http://schemas.microsoft.com/office/drawing/2014/main" id="{DA3DE3DD-A7F5-D666-3D8C-F420656666C4}"/>
              </a:ext>
            </a:extLst>
          </p:cNvPr>
          <p:cNvSpPr>
            <a:spLocks noChangeArrowheads="1"/>
          </p:cNvSpPr>
          <p:nvPr/>
        </p:nvSpPr>
        <p:spPr bwMode="auto">
          <a:xfrm>
            <a:off x="2036763" y="3702050"/>
            <a:ext cx="1851025" cy="18129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1" name="Oval 5">
            <a:extLst>
              <a:ext uri="{FF2B5EF4-FFF2-40B4-BE49-F238E27FC236}">
                <a16:creationId xmlns:a16="http://schemas.microsoft.com/office/drawing/2014/main" id="{A08E98B5-0060-6FC0-D62E-11BCE07FE8E3}"/>
              </a:ext>
            </a:extLst>
          </p:cNvPr>
          <p:cNvSpPr>
            <a:spLocks noChangeArrowheads="1"/>
          </p:cNvSpPr>
          <p:nvPr/>
        </p:nvSpPr>
        <p:spPr bwMode="auto">
          <a:xfrm>
            <a:off x="1066800" y="2752725"/>
            <a:ext cx="3790950" cy="371316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2" name="Oval 6">
            <a:extLst>
              <a:ext uri="{FF2B5EF4-FFF2-40B4-BE49-F238E27FC236}">
                <a16:creationId xmlns:a16="http://schemas.microsoft.com/office/drawing/2014/main" id="{EFCEF0FF-2347-FA2E-A459-EC7E1EC490A6}"/>
              </a:ext>
            </a:extLst>
          </p:cNvPr>
          <p:cNvSpPr>
            <a:spLocks noChangeArrowheads="1"/>
          </p:cNvSpPr>
          <p:nvPr/>
        </p:nvSpPr>
        <p:spPr bwMode="auto">
          <a:xfrm>
            <a:off x="1257300" y="2938463"/>
            <a:ext cx="3409950" cy="3340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3" name="Oval 7">
            <a:extLst>
              <a:ext uri="{FF2B5EF4-FFF2-40B4-BE49-F238E27FC236}">
                <a16:creationId xmlns:a16="http://schemas.microsoft.com/office/drawing/2014/main" id="{F45DFD3A-6D70-ED2D-2C88-064007950850}"/>
              </a:ext>
            </a:extLst>
          </p:cNvPr>
          <p:cNvSpPr>
            <a:spLocks noChangeArrowheads="1"/>
          </p:cNvSpPr>
          <p:nvPr/>
        </p:nvSpPr>
        <p:spPr bwMode="auto">
          <a:xfrm>
            <a:off x="1447800" y="3124200"/>
            <a:ext cx="3030538" cy="29686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4" name="Oval 8">
            <a:extLst>
              <a:ext uri="{FF2B5EF4-FFF2-40B4-BE49-F238E27FC236}">
                <a16:creationId xmlns:a16="http://schemas.microsoft.com/office/drawing/2014/main" id="{52503395-C7A9-E268-7303-8CACF13C2167}"/>
              </a:ext>
            </a:extLst>
          </p:cNvPr>
          <p:cNvSpPr>
            <a:spLocks noChangeArrowheads="1"/>
          </p:cNvSpPr>
          <p:nvPr/>
        </p:nvSpPr>
        <p:spPr bwMode="auto">
          <a:xfrm>
            <a:off x="1638300" y="3311525"/>
            <a:ext cx="2649538" cy="25955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5" name="Oval 9">
            <a:extLst>
              <a:ext uri="{FF2B5EF4-FFF2-40B4-BE49-F238E27FC236}">
                <a16:creationId xmlns:a16="http://schemas.microsoft.com/office/drawing/2014/main" id="{7A55F7C5-0965-736A-D3A4-455552832301}"/>
              </a:ext>
            </a:extLst>
          </p:cNvPr>
          <p:cNvSpPr>
            <a:spLocks noChangeArrowheads="1"/>
          </p:cNvSpPr>
          <p:nvPr/>
        </p:nvSpPr>
        <p:spPr bwMode="auto">
          <a:xfrm>
            <a:off x="1827213" y="3497263"/>
            <a:ext cx="2270125" cy="22225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6" name="Oval 10">
            <a:extLst>
              <a:ext uri="{FF2B5EF4-FFF2-40B4-BE49-F238E27FC236}">
                <a16:creationId xmlns:a16="http://schemas.microsoft.com/office/drawing/2014/main" id="{0F0B8D0A-4FC1-D8CC-A1B3-31334C7B6C6E}"/>
              </a:ext>
            </a:extLst>
          </p:cNvPr>
          <p:cNvSpPr>
            <a:spLocks noChangeArrowheads="1"/>
          </p:cNvSpPr>
          <p:nvPr/>
        </p:nvSpPr>
        <p:spPr bwMode="auto">
          <a:xfrm>
            <a:off x="2208213" y="3870325"/>
            <a:ext cx="1508125" cy="14779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67" name="Oval 11">
            <a:extLst>
              <a:ext uri="{FF2B5EF4-FFF2-40B4-BE49-F238E27FC236}">
                <a16:creationId xmlns:a16="http://schemas.microsoft.com/office/drawing/2014/main" id="{36C0BCEE-AA34-C996-ED61-BF500972C77A}"/>
              </a:ext>
            </a:extLst>
          </p:cNvPr>
          <p:cNvSpPr>
            <a:spLocks noChangeArrowheads="1"/>
          </p:cNvSpPr>
          <p:nvPr/>
        </p:nvSpPr>
        <p:spPr bwMode="auto">
          <a:xfrm>
            <a:off x="2408238" y="4035425"/>
            <a:ext cx="1128712" cy="1104900"/>
          </a:xfrm>
          <a:prstGeom prst="ellipse">
            <a:avLst/>
          </a:prstGeom>
          <a:solidFill>
            <a:srgbClr val="00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19468" name="Text Box 12">
            <a:extLst>
              <a:ext uri="{FF2B5EF4-FFF2-40B4-BE49-F238E27FC236}">
                <a16:creationId xmlns:a16="http://schemas.microsoft.com/office/drawing/2014/main" id="{6E90090D-1EAA-EEC8-1CF8-C0997E2AA2D0}"/>
              </a:ext>
            </a:extLst>
          </p:cNvPr>
          <p:cNvSpPr txBox="1">
            <a:spLocks noChangeArrowheads="1"/>
          </p:cNvSpPr>
          <p:nvPr/>
        </p:nvSpPr>
        <p:spPr bwMode="auto">
          <a:xfrm>
            <a:off x="2535238" y="3079750"/>
            <a:ext cx="906462" cy="33655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surface</a:t>
            </a:r>
          </a:p>
        </p:txBody>
      </p:sp>
      <p:sp>
        <p:nvSpPr>
          <p:cNvPr id="19469" name="Line 13">
            <a:extLst>
              <a:ext uri="{FF2B5EF4-FFF2-40B4-BE49-F238E27FC236}">
                <a16:creationId xmlns:a16="http://schemas.microsoft.com/office/drawing/2014/main" id="{98FCB649-3373-6ACC-4684-0EDB02BCB732}"/>
              </a:ext>
            </a:extLst>
          </p:cNvPr>
          <p:cNvSpPr>
            <a:spLocks noChangeShapeType="1"/>
          </p:cNvSpPr>
          <p:nvPr/>
        </p:nvSpPr>
        <p:spPr bwMode="auto">
          <a:xfrm>
            <a:off x="1163638" y="3160713"/>
            <a:ext cx="990600" cy="6762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70" name="Line 14">
            <a:extLst>
              <a:ext uri="{FF2B5EF4-FFF2-40B4-BE49-F238E27FC236}">
                <a16:creationId xmlns:a16="http://schemas.microsoft.com/office/drawing/2014/main" id="{2A7B2411-D01E-3B3A-636A-CCBC5350124B}"/>
              </a:ext>
            </a:extLst>
          </p:cNvPr>
          <p:cNvSpPr>
            <a:spLocks noChangeShapeType="1"/>
          </p:cNvSpPr>
          <p:nvPr/>
        </p:nvSpPr>
        <p:spPr bwMode="auto">
          <a:xfrm>
            <a:off x="1436688" y="3160713"/>
            <a:ext cx="673100" cy="444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71" name="Text Box 15">
            <a:extLst>
              <a:ext uri="{FF2B5EF4-FFF2-40B4-BE49-F238E27FC236}">
                <a16:creationId xmlns:a16="http://schemas.microsoft.com/office/drawing/2014/main" id="{1CC6CA1F-83E5-646E-D372-68151E6D9375}"/>
              </a:ext>
            </a:extLst>
          </p:cNvPr>
          <p:cNvSpPr txBox="1">
            <a:spLocks noChangeArrowheads="1"/>
          </p:cNvSpPr>
          <p:nvPr/>
        </p:nvSpPr>
        <p:spPr bwMode="auto">
          <a:xfrm>
            <a:off x="793750" y="2871788"/>
            <a:ext cx="782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tracks</a:t>
            </a:r>
          </a:p>
        </p:txBody>
      </p:sp>
      <p:sp>
        <p:nvSpPr>
          <p:cNvPr id="19472" name="Oval 16">
            <a:extLst>
              <a:ext uri="{FF2B5EF4-FFF2-40B4-BE49-F238E27FC236}">
                <a16:creationId xmlns:a16="http://schemas.microsoft.com/office/drawing/2014/main" id="{475C530D-1A7E-6646-10F6-B75EF4ECC828}"/>
              </a:ext>
            </a:extLst>
          </p:cNvPr>
          <p:cNvSpPr>
            <a:spLocks noChangeArrowheads="1"/>
          </p:cNvSpPr>
          <p:nvPr/>
        </p:nvSpPr>
        <p:spPr bwMode="auto">
          <a:xfrm>
            <a:off x="5675313" y="3730625"/>
            <a:ext cx="1851025" cy="1812925"/>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73" name="Text Box 17">
            <a:extLst>
              <a:ext uri="{FF2B5EF4-FFF2-40B4-BE49-F238E27FC236}">
                <a16:creationId xmlns:a16="http://schemas.microsoft.com/office/drawing/2014/main" id="{278D954A-C5E6-3899-D322-6B458E112ACE}"/>
              </a:ext>
            </a:extLst>
          </p:cNvPr>
          <p:cNvSpPr txBox="1">
            <a:spLocks noChangeArrowheads="1"/>
          </p:cNvSpPr>
          <p:nvPr/>
        </p:nvSpPr>
        <p:spPr bwMode="auto">
          <a:xfrm>
            <a:off x="6224588" y="3308350"/>
            <a:ext cx="8397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track </a:t>
            </a:r>
            <a:r>
              <a:rPr lang="en-US" altLang="en-US" sz="1600" i="1"/>
              <a:t>k</a:t>
            </a:r>
          </a:p>
        </p:txBody>
      </p:sp>
      <p:grpSp>
        <p:nvGrpSpPr>
          <p:cNvPr id="19474" name="Group 18">
            <a:extLst>
              <a:ext uri="{FF2B5EF4-FFF2-40B4-BE49-F238E27FC236}">
                <a16:creationId xmlns:a16="http://schemas.microsoft.com/office/drawing/2014/main" id="{AC17F62F-68ED-E5DE-C38E-796051D4F840}"/>
              </a:ext>
            </a:extLst>
          </p:cNvPr>
          <p:cNvGrpSpPr>
            <a:grpSpLocks/>
          </p:cNvGrpSpPr>
          <p:nvPr/>
        </p:nvGrpSpPr>
        <p:grpSpPr bwMode="auto">
          <a:xfrm>
            <a:off x="6611938" y="3675063"/>
            <a:ext cx="1066800" cy="990600"/>
            <a:chOff x="4320" y="690"/>
            <a:chExt cx="672" cy="624"/>
          </a:xfrm>
        </p:grpSpPr>
        <p:sp>
          <p:nvSpPr>
            <p:cNvPr id="19497" name="Line 19">
              <a:extLst>
                <a:ext uri="{FF2B5EF4-FFF2-40B4-BE49-F238E27FC236}">
                  <a16:creationId xmlns:a16="http://schemas.microsoft.com/office/drawing/2014/main" id="{86A804FF-16C0-23DC-96EA-44CB18942A2C}"/>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8" name="Line 20">
              <a:extLst>
                <a:ext uri="{FF2B5EF4-FFF2-40B4-BE49-F238E27FC236}">
                  <a16:creationId xmlns:a16="http://schemas.microsoft.com/office/drawing/2014/main" id="{C8EA5070-3135-C737-2755-D00BDFB4D1F2}"/>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9" name="Line 21">
              <a:extLst>
                <a:ext uri="{FF2B5EF4-FFF2-40B4-BE49-F238E27FC236}">
                  <a16:creationId xmlns:a16="http://schemas.microsoft.com/office/drawing/2014/main" id="{4EC949FF-E793-0A19-58E9-64BAB9FEBF47}"/>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500" name="Line 22">
              <a:extLst>
                <a:ext uri="{FF2B5EF4-FFF2-40B4-BE49-F238E27FC236}">
                  <a16:creationId xmlns:a16="http://schemas.microsoft.com/office/drawing/2014/main" id="{90CC1209-F798-2A2C-60B7-99481CD31E20}"/>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grpSp>
        <p:nvGrpSpPr>
          <p:cNvPr id="19475" name="Group 23">
            <a:extLst>
              <a:ext uri="{FF2B5EF4-FFF2-40B4-BE49-F238E27FC236}">
                <a16:creationId xmlns:a16="http://schemas.microsoft.com/office/drawing/2014/main" id="{BEEB2075-01F5-DB0C-99E3-28188A3716DE}"/>
              </a:ext>
            </a:extLst>
          </p:cNvPr>
          <p:cNvGrpSpPr>
            <a:grpSpLocks/>
          </p:cNvGrpSpPr>
          <p:nvPr/>
        </p:nvGrpSpPr>
        <p:grpSpPr bwMode="auto">
          <a:xfrm flipV="1">
            <a:off x="6611938" y="4608513"/>
            <a:ext cx="1066800" cy="990600"/>
            <a:chOff x="4320" y="690"/>
            <a:chExt cx="672" cy="624"/>
          </a:xfrm>
        </p:grpSpPr>
        <p:sp>
          <p:nvSpPr>
            <p:cNvPr id="19493" name="Line 24">
              <a:extLst>
                <a:ext uri="{FF2B5EF4-FFF2-40B4-BE49-F238E27FC236}">
                  <a16:creationId xmlns:a16="http://schemas.microsoft.com/office/drawing/2014/main" id="{D6225851-52B5-F6EF-88FD-C03DE1AFB28F}"/>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4" name="Line 25">
              <a:extLst>
                <a:ext uri="{FF2B5EF4-FFF2-40B4-BE49-F238E27FC236}">
                  <a16:creationId xmlns:a16="http://schemas.microsoft.com/office/drawing/2014/main" id="{4A4AA4B0-4EB2-D7EF-1496-60D3EFBB8BEC}"/>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5" name="Line 26">
              <a:extLst>
                <a:ext uri="{FF2B5EF4-FFF2-40B4-BE49-F238E27FC236}">
                  <a16:creationId xmlns:a16="http://schemas.microsoft.com/office/drawing/2014/main" id="{F65AEBD8-95AA-E4E3-60DC-5669D74C5EE2}"/>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6" name="Line 27">
              <a:extLst>
                <a:ext uri="{FF2B5EF4-FFF2-40B4-BE49-F238E27FC236}">
                  <a16:creationId xmlns:a16="http://schemas.microsoft.com/office/drawing/2014/main" id="{2D4CAFAA-4597-784C-89B8-042E13ABC1DA}"/>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grpSp>
        <p:nvGrpSpPr>
          <p:cNvPr id="19476" name="Group 28">
            <a:extLst>
              <a:ext uri="{FF2B5EF4-FFF2-40B4-BE49-F238E27FC236}">
                <a16:creationId xmlns:a16="http://schemas.microsoft.com/office/drawing/2014/main" id="{D477A5FA-5829-2F6C-C0AD-287541DE3BFC}"/>
              </a:ext>
            </a:extLst>
          </p:cNvPr>
          <p:cNvGrpSpPr>
            <a:grpSpLocks/>
          </p:cNvGrpSpPr>
          <p:nvPr/>
        </p:nvGrpSpPr>
        <p:grpSpPr bwMode="auto">
          <a:xfrm flipH="1" flipV="1">
            <a:off x="5545138" y="4608513"/>
            <a:ext cx="1066800" cy="990600"/>
            <a:chOff x="4320" y="690"/>
            <a:chExt cx="672" cy="624"/>
          </a:xfrm>
        </p:grpSpPr>
        <p:sp>
          <p:nvSpPr>
            <p:cNvPr id="19489" name="Line 29">
              <a:extLst>
                <a:ext uri="{FF2B5EF4-FFF2-40B4-BE49-F238E27FC236}">
                  <a16:creationId xmlns:a16="http://schemas.microsoft.com/office/drawing/2014/main" id="{FAE158BB-BB47-50E4-7D44-D010FDFC7438}"/>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0" name="Line 30">
              <a:extLst>
                <a:ext uri="{FF2B5EF4-FFF2-40B4-BE49-F238E27FC236}">
                  <a16:creationId xmlns:a16="http://schemas.microsoft.com/office/drawing/2014/main" id="{337D429D-7A50-2FA2-BAE5-C3F6EA008395}"/>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1" name="Line 31">
              <a:extLst>
                <a:ext uri="{FF2B5EF4-FFF2-40B4-BE49-F238E27FC236}">
                  <a16:creationId xmlns:a16="http://schemas.microsoft.com/office/drawing/2014/main" id="{2F5DE675-3E51-34CC-6C33-4B448FC47707}"/>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92" name="Line 32">
              <a:extLst>
                <a:ext uri="{FF2B5EF4-FFF2-40B4-BE49-F238E27FC236}">
                  <a16:creationId xmlns:a16="http://schemas.microsoft.com/office/drawing/2014/main" id="{AA1E744F-F52C-896E-54C9-E5019D9BEDAB}"/>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grpSp>
        <p:nvGrpSpPr>
          <p:cNvPr id="19477" name="Group 33">
            <a:extLst>
              <a:ext uri="{FF2B5EF4-FFF2-40B4-BE49-F238E27FC236}">
                <a16:creationId xmlns:a16="http://schemas.microsoft.com/office/drawing/2014/main" id="{4B1B4E8C-60B8-4CFA-B871-BA89CBAB6B2E}"/>
              </a:ext>
            </a:extLst>
          </p:cNvPr>
          <p:cNvGrpSpPr>
            <a:grpSpLocks/>
          </p:cNvGrpSpPr>
          <p:nvPr/>
        </p:nvGrpSpPr>
        <p:grpSpPr bwMode="auto">
          <a:xfrm flipH="1">
            <a:off x="5545138" y="3675063"/>
            <a:ext cx="1066800" cy="990600"/>
            <a:chOff x="4320" y="690"/>
            <a:chExt cx="672" cy="624"/>
          </a:xfrm>
        </p:grpSpPr>
        <p:sp>
          <p:nvSpPr>
            <p:cNvPr id="19485" name="Line 34">
              <a:extLst>
                <a:ext uri="{FF2B5EF4-FFF2-40B4-BE49-F238E27FC236}">
                  <a16:creationId xmlns:a16="http://schemas.microsoft.com/office/drawing/2014/main" id="{17FF7706-86BE-85C2-7D04-7ECB11EEAB4E}"/>
                </a:ext>
              </a:extLst>
            </p:cNvPr>
            <p:cNvSpPr>
              <a:spLocks noChangeShapeType="1"/>
            </p:cNvSpPr>
            <p:nvPr/>
          </p:nvSpPr>
          <p:spPr bwMode="auto">
            <a:xfrm flipV="1">
              <a:off x="4320" y="690"/>
              <a:ext cx="0" cy="624"/>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6" name="Line 35">
              <a:extLst>
                <a:ext uri="{FF2B5EF4-FFF2-40B4-BE49-F238E27FC236}">
                  <a16:creationId xmlns:a16="http://schemas.microsoft.com/office/drawing/2014/main" id="{C4F2A843-B21C-7FD3-2EE0-8812B14EFAE8}"/>
                </a:ext>
              </a:extLst>
            </p:cNvPr>
            <p:cNvSpPr>
              <a:spLocks noChangeShapeType="1"/>
            </p:cNvSpPr>
            <p:nvPr/>
          </p:nvSpPr>
          <p:spPr bwMode="auto">
            <a:xfrm flipV="1">
              <a:off x="4320" y="720"/>
              <a:ext cx="336" cy="57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7" name="Line 36">
              <a:extLst>
                <a:ext uri="{FF2B5EF4-FFF2-40B4-BE49-F238E27FC236}">
                  <a16:creationId xmlns:a16="http://schemas.microsoft.com/office/drawing/2014/main" id="{62AB23F3-1911-E8E4-652A-C96EAB1FD65B}"/>
                </a:ext>
              </a:extLst>
            </p:cNvPr>
            <p:cNvSpPr>
              <a:spLocks noChangeShapeType="1"/>
            </p:cNvSpPr>
            <p:nvPr/>
          </p:nvSpPr>
          <p:spPr bwMode="auto">
            <a:xfrm flipV="1">
              <a:off x="4320" y="1296"/>
              <a:ext cx="672" cy="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8" name="Line 37">
              <a:extLst>
                <a:ext uri="{FF2B5EF4-FFF2-40B4-BE49-F238E27FC236}">
                  <a16:creationId xmlns:a16="http://schemas.microsoft.com/office/drawing/2014/main" id="{4B5E1E9F-8890-AF51-5BE9-E4BC6C04B046}"/>
                </a:ext>
              </a:extLst>
            </p:cNvPr>
            <p:cNvSpPr>
              <a:spLocks noChangeShapeType="1"/>
            </p:cNvSpPr>
            <p:nvPr/>
          </p:nvSpPr>
          <p:spPr bwMode="auto">
            <a:xfrm flipV="1">
              <a:off x="4320" y="960"/>
              <a:ext cx="576" cy="33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sp>
        <p:nvSpPr>
          <p:cNvPr id="19478" name="Text Box 38">
            <a:extLst>
              <a:ext uri="{FF2B5EF4-FFF2-40B4-BE49-F238E27FC236}">
                <a16:creationId xmlns:a16="http://schemas.microsoft.com/office/drawing/2014/main" id="{8AF673B7-9705-98AC-65AA-5E517DC7160D}"/>
              </a:ext>
            </a:extLst>
          </p:cNvPr>
          <p:cNvSpPr txBox="1">
            <a:spLocks noChangeArrowheads="1"/>
          </p:cNvSpPr>
          <p:nvPr/>
        </p:nvSpPr>
        <p:spPr bwMode="auto">
          <a:xfrm>
            <a:off x="6149975" y="6008688"/>
            <a:ext cx="9064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sectors</a:t>
            </a:r>
          </a:p>
        </p:txBody>
      </p:sp>
      <p:sp>
        <p:nvSpPr>
          <p:cNvPr id="19479" name="Line 39">
            <a:extLst>
              <a:ext uri="{FF2B5EF4-FFF2-40B4-BE49-F238E27FC236}">
                <a16:creationId xmlns:a16="http://schemas.microsoft.com/office/drawing/2014/main" id="{5F01741F-31C3-9AF9-FC22-CB67CD7502FE}"/>
              </a:ext>
            </a:extLst>
          </p:cNvPr>
          <p:cNvSpPr>
            <a:spLocks noChangeShapeType="1"/>
          </p:cNvSpPr>
          <p:nvPr/>
        </p:nvSpPr>
        <p:spPr bwMode="auto">
          <a:xfrm flipV="1">
            <a:off x="6383338" y="5551488"/>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0" name="Line 40">
            <a:extLst>
              <a:ext uri="{FF2B5EF4-FFF2-40B4-BE49-F238E27FC236}">
                <a16:creationId xmlns:a16="http://schemas.microsoft.com/office/drawing/2014/main" id="{6412255B-FCF1-A16F-1291-E716D91F444D}"/>
              </a:ext>
            </a:extLst>
          </p:cNvPr>
          <p:cNvSpPr>
            <a:spLocks noChangeShapeType="1"/>
          </p:cNvSpPr>
          <p:nvPr/>
        </p:nvSpPr>
        <p:spPr bwMode="auto">
          <a:xfrm flipV="1">
            <a:off x="6840538" y="5551488"/>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9481" name="AutoShape 41">
            <a:extLst>
              <a:ext uri="{FF2B5EF4-FFF2-40B4-BE49-F238E27FC236}">
                <a16:creationId xmlns:a16="http://schemas.microsoft.com/office/drawing/2014/main" id="{89C5896A-A2FE-6182-E16B-551A47F49556}"/>
              </a:ext>
            </a:extLst>
          </p:cNvPr>
          <p:cNvSpPr>
            <a:spLocks noChangeArrowheads="1"/>
          </p:cNvSpPr>
          <p:nvPr/>
        </p:nvSpPr>
        <p:spPr bwMode="auto">
          <a:xfrm>
            <a:off x="4097338" y="4484688"/>
            <a:ext cx="1524000" cy="304800"/>
          </a:xfrm>
          <a:prstGeom prst="rightArrow">
            <a:avLst>
              <a:gd name="adj1" fmla="val 50000"/>
              <a:gd name="adj2" fmla="val 125000"/>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19482" name="Text Box 42">
            <a:extLst>
              <a:ext uri="{FF2B5EF4-FFF2-40B4-BE49-F238E27FC236}">
                <a16:creationId xmlns:a16="http://schemas.microsoft.com/office/drawing/2014/main" id="{C33E79E2-A6BE-337F-D384-9D202B8A9B5A}"/>
              </a:ext>
            </a:extLst>
          </p:cNvPr>
          <p:cNvSpPr txBox="1">
            <a:spLocks noChangeArrowheads="1"/>
          </p:cNvSpPr>
          <p:nvPr/>
        </p:nvSpPr>
        <p:spPr bwMode="auto">
          <a:xfrm>
            <a:off x="7286625" y="3313113"/>
            <a:ext cx="6572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gaps</a:t>
            </a:r>
          </a:p>
        </p:txBody>
      </p:sp>
      <p:sp>
        <p:nvSpPr>
          <p:cNvPr id="19483" name="Line 43">
            <a:extLst>
              <a:ext uri="{FF2B5EF4-FFF2-40B4-BE49-F238E27FC236}">
                <a16:creationId xmlns:a16="http://schemas.microsoft.com/office/drawing/2014/main" id="{60EB0205-FFA8-A6E4-A21F-2B855027DFCB}"/>
              </a:ext>
            </a:extLst>
          </p:cNvPr>
          <p:cNvSpPr>
            <a:spLocks noChangeShapeType="1"/>
          </p:cNvSpPr>
          <p:nvPr/>
        </p:nvSpPr>
        <p:spPr bwMode="auto">
          <a:xfrm flipH="1">
            <a:off x="7097713" y="3617913"/>
            <a:ext cx="247650" cy="219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9484" name="Line 44">
            <a:extLst>
              <a:ext uri="{FF2B5EF4-FFF2-40B4-BE49-F238E27FC236}">
                <a16:creationId xmlns:a16="http://schemas.microsoft.com/office/drawing/2014/main" id="{81052F99-D1D5-02A9-207F-8CD8369516AA}"/>
              </a:ext>
            </a:extLst>
          </p:cNvPr>
          <p:cNvSpPr>
            <a:spLocks noChangeShapeType="1"/>
          </p:cNvSpPr>
          <p:nvPr/>
        </p:nvSpPr>
        <p:spPr bwMode="auto">
          <a:xfrm flipV="1">
            <a:off x="7421563" y="3665538"/>
            <a:ext cx="190500" cy="51435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 name="Slide Number Placeholder 3">
            <a:extLst>
              <a:ext uri="{FF2B5EF4-FFF2-40B4-BE49-F238E27FC236}">
                <a16:creationId xmlns:a16="http://schemas.microsoft.com/office/drawing/2014/main" id="{38433BF5-0623-1032-A154-2C5BC0A29E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extLst>
      <p:ext uri="{BB962C8B-B14F-4D97-AF65-F5344CB8AC3E}">
        <p14:creationId xmlns:p14="http://schemas.microsoft.com/office/powerpoint/2010/main" val="211130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4">
            <a:extLst>
              <a:ext uri="{FF2B5EF4-FFF2-40B4-BE49-F238E27FC236}">
                <a16:creationId xmlns:a16="http://schemas.microsoft.com/office/drawing/2014/main" id="{27E2565F-6C66-8971-F8D4-4E7277927636}"/>
              </a:ext>
            </a:extLst>
          </p:cNvPr>
          <p:cNvSpPr>
            <a:spLocks noGrp="1" noChangeArrowheads="1"/>
          </p:cNvSpPr>
          <p:nvPr>
            <p:ph type="title"/>
          </p:nvPr>
        </p:nvSpPr>
        <p:spPr/>
        <p:txBody>
          <a:bodyPr/>
          <a:lstStyle/>
          <a:p>
            <a:pPr>
              <a:lnSpc>
                <a:spcPct val="150000"/>
              </a:lnSpc>
            </a:pPr>
            <a:r>
              <a:rPr lang="en-US" altLang="en-US" sz="24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Disk Geometry (Multiple-Platter View)</a:t>
            </a:r>
          </a:p>
        </p:txBody>
      </p:sp>
      <p:sp>
        <p:nvSpPr>
          <p:cNvPr id="94243" name="Rectangle 35">
            <a:extLst>
              <a:ext uri="{FF2B5EF4-FFF2-40B4-BE49-F238E27FC236}">
                <a16:creationId xmlns:a16="http://schemas.microsoft.com/office/drawing/2014/main" id="{78AB4CFD-0B53-2270-931B-80DA7B2A85DA}"/>
              </a:ext>
            </a:extLst>
          </p:cNvPr>
          <p:cNvSpPr>
            <a:spLocks noGrp="1" noChangeArrowheads="1"/>
          </p:cNvSpPr>
          <p:nvPr>
            <p:ph type="body" idx="1"/>
          </p:nvPr>
        </p:nvSpPr>
        <p:spPr/>
        <p:txBody>
          <a:bodyPr/>
          <a:lstStyle/>
          <a:p>
            <a:pPr marL="114300" indent="0" eaLnBrk="1" hangingPunct="1">
              <a:buNone/>
              <a:defRPr/>
            </a:pPr>
            <a:r>
              <a:rPr lang="en-US" altLang="en-US" sz="2000" dirty="0">
                <a:latin typeface="Times New Roman" panose="02020603050405020304" pitchFamily="18" charset="0"/>
                <a:cs typeface="Times New Roman" panose="02020603050405020304" pitchFamily="18" charset="0"/>
              </a:rPr>
              <a:t>Aligned tracks form a </a:t>
            </a:r>
            <a:r>
              <a:rPr lang="en-US" altLang="en-US" sz="2000" dirty="0">
                <a:solidFill>
                  <a:srgbClr val="FF0000"/>
                </a:solidFill>
                <a:latin typeface="Times New Roman" panose="02020603050405020304" pitchFamily="18" charset="0"/>
                <a:cs typeface="Times New Roman" panose="02020603050405020304" pitchFamily="18" charset="0"/>
              </a:rPr>
              <a:t>cylinder</a:t>
            </a:r>
            <a:endParaRPr lang="en-US" altLang="en-US" sz="2000" dirty="0">
              <a:latin typeface="Times New Roman" panose="02020603050405020304" pitchFamily="18" charset="0"/>
              <a:cs typeface="Times New Roman" panose="02020603050405020304" pitchFamily="18" charset="0"/>
            </a:endParaRPr>
          </a:p>
        </p:txBody>
      </p:sp>
      <p:sp>
        <p:nvSpPr>
          <p:cNvPr id="20484" name="Line 4">
            <a:extLst>
              <a:ext uri="{FF2B5EF4-FFF2-40B4-BE49-F238E27FC236}">
                <a16:creationId xmlns:a16="http://schemas.microsoft.com/office/drawing/2014/main" id="{C59E14CC-65F5-4976-F50E-1AB7ED12B87A}"/>
              </a:ext>
            </a:extLst>
          </p:cNvPr>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85" name="Line 5">
            <a:extLst>
              <a:ext uri="{FF2B5EF4-FFF2-40B4-BE49-F238E27FC236}">
                <a16:creationId xmlns:a16="http://schemas.microsoft.com/office/drawing/2014/main" id="{7CCA1162-2B41-D925-538A-FB5054A754A1}"/>
              </a:ext>
            </a:extLst>
          </p:cNvPr>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86" name="AutoShape 6">
            <a:extLst>
              <a:ext uri="{FF2B5EF4-FFF2-40B4-BE49-F238E27FC236}">
                <a16:creationId xmlns:a16="http://schemas.microsoft.com/office/drawing/2014/main" id="{77AFEF35-DFA5-FAB3-DC21-A044C3259814}"/>
              </a:ext>
            </a:extLst>
          </p:cNvPr>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87" name="Oval 7">
            <a:extLst>
              <a:ext uri="{FF2B5EF4-FFF2-40B4-BE49-F238E27FC236}">
                <a16:creationId xmlns:a16="http://schemas.microsoft.com/office/drawing/2014/main" id="{865D5D26-0E1F-6D91-94BD-7EE5DF0D5FBB}"/>
              </a:ext>
            </a:extLst>
          </p:cNvPr>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88" name="Line 8">
            <a:extLst>
              <a:ext uri="{FF2B5EF4-FFF2-40B4-BE49-F238E27FC236}">
                <a16:creationId xmlns:a16="http://schemas.microsoft.com/office/drawing/2014/main" id="{69DE90E7-8D55-9961-9AA1-4D6AC981D9B9}"/>
              </a:ext>
            </a:extLst>
          </p:cNvPr>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89" name="Text Box 9">
            <a:extLst>
              <a:ext uri="{FF2B5EF4-FFF2-40B4-BE49-F238E27FC236}">
                <a16:creationId xmlns:a16="http://schemas.microsoft.com/office/drawing/2014/main" id="{0DE9C928-253A-AFE5-FB89-649F69F67EEC}"/>
              </a:ext>
            </a:extLst>
          </p:cNvPr>
          <p:cNvSpPr txBox="1">
            <a:spLocks noChangeArrowheads="1"/>
          </p:cNvSpPr>
          <p:nvPr/>
        </p:nvSpPr>
        <p:spPr bwMode="auto">
          <a:xfrm>
            <a:off x="1866900" y="2530475"/>
            <a:ext cx="10763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0</a:t>
            </a:r>
          </a:p>
        </p:txBody>
      </p:sp>
      <p:sp>
        <p:nvSpPr>
          <p:cNvPr id="20490" name="Text Box 10">
            <a:extLst>
              <a:ext uri="{FF2B5EF4-FFF2-40B4-BE49-F238E27FC236}">
                <a16:creationId xmlns:a16="http://schemas.microsoft.com/office/drawing/2014/main" id="{3DC2BD32-7BD3-6800-6B61-2282AF4F40E5}"/>
              </a:ext>
            </a:extLst>
          </p:cNvPr>
          <p:cNvSpPr txBox="1">
            <a:spLocks noChangeArrowheads="1"/>
          </p:cNvSpPr>
          <p:nvPr/>
        </p:nvSpPr>
        <p:spPr bwMode="auto">
          <a:xfrm>
            <a:off x="1866900" y="2876550"/>
            <a:ext cx="10763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1</a:t>
            </a:r>
          </a:p>
        </p:txBody>
      </p:sp>
      <p:sp>
        <p:nvSpPr>
          <p:cNvPr id="20491" name="Text Box 11">
            <a:extLst>
              <a:ext uri="{FF2B5EF4-FFF2-40B4-BE49-F238E27FC236}">
                <a16:creationId xmlns:a16="http://schemas.microsoft.com/office/drawing/2014/main" id="{5F7ADE1F-DA91-6492-6289-F875AD4CE4AB}"/>
              </a:ext>
            </a:extLst>
          </p:cNvPr>
          <p:cNvSpPr txBox="1">
            <a:spLocks noChangeArrowheads="1"/>
          </p:cNvSpPr>
          <p:nvPr/>
        </p:nvSpPr>
        <p:spPr bwMode="auto">
          <a:xfrm>
            <a:off x="1866900" y="3101975"/>
            <a:ext cx="10763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2</a:t>
            </a:r>
          </a:p>
        </p:txBody>
      </p:sp>
      <p:sp>
        <p:nvSpPr>
          <p:cNvPr id="20492" name="Text Box 12">
            <a:extLst>
              <a:ext uri="{FF2B5EF4-FFF2-40B4-BE49-F238E27FC236}">
                <a16:creationId xmlns:a16="http://schemas.microsoft.com/office/drawing/2014/main" id="{1CF78E7F-71CC-712C-A9A1-180F67F7DBEA}"/>
              </a:ext>
            </a:extLst>
          </p:cNvPr>
          <p:cNvSpPr txBox="1">
            <a:spLocks noChangeArrowheads="1"/>
          </p:cNvSpPr>
          <p:nvPr/>
        </p:nvSpPr>
        <p:spPr bwMode="auto">
          <a:xfrm>
            <a:off x="1866900" y="3448050"/>
            <a:ext cx="10763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3</a:t>
            </a:r>
          </a:p>
        </p:txBody>
      </p:sp>
      <p:sp>
        <p:nvSpPr>
          <p:cNvPr id="20493" name="Text Box 13">
            <a:extLst>
              <a:ext uri="{FF2B5EF4-FFF2-40B4-BE49-F238E27FC236}">
                <a16:creationId xmlns:a16="http://schemas.microsoft.com/office/drawing/2014/main" id="{734BE61C-07F7-E1AA-E3EC-E7B8A123D4AC}"/>
              </a:ext>
            </a:extLst>
          </p:cNvPr>
          <p:cNvSpPr txBox="1">
            <a:spLocks noChangeArrowheads="1"/>
          </p:cNvSpPr>
          <p:nvPr/>
        </p:nvSpPr>
        <p:spPr bwMode="auto">
          <a:xfrm>
            <a:off x="1866900" y="3686175"/>
            <a:ext cx="10763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4</a:t>
            </a:r>
          </a:p>
        </p:txBody>
      </p:sp>
      <p:sp>
        <p:nvSpPr>
          <p:cNvPr id="20494" name="Text Box 14">
            <a:extLst>
              <a:ext uri="{FF2B5EF4-FFF2-40B4-BE49-F238E27FC236}">
                <a16:creationId xmlns:a16="http://schemas.microsoft.com/office/drawing/2014/main" id="{94994265-BDD7-00E2-F521-A01FD33FC566}"/>
              </a:ext>
            </a:extLst>
          </p:cNvPr>
          <p:cNvSpPr txBox="1">
            <a:spLocks noChangeArrowheads="1"/>
          </p:cNvSpPr>
          <p:nvPr/>
        </p:nvSpPr>
        <p:spPr bwMode="auto">
          <a:xfrm>
            <a:off x="1866900" y="4032250"/>
            <a:ext cx="10763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surface 5</a:t>
            </a:r>
          </a:p>
        </p:txBody>
      </p:sp>
      <p:sp>
        <p:nvSpPr>
          <p:cNvPr id="20495" name="Line 15">
            <a:extLst>
              <a:ext uri="{FF2B5EF4-FFF2-40B4-BE49-F238E27FC236}">
                <a16:creationId xmlns:a16="http://schemas.microsoft.com/office/drawing/2014/main" id="{A3ED7249-810A-58EE-083F-6713047EB2C0}"/>
              </a:ext>
            </a:extLst>
          </p:cNvPr>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96" name="Oval 16">
            <a:extLst>
              <a:ext uri="{FF2B5EF4-FFF2-40B4-BE49-F238E27FC236}">
                <a16:creationId xmlns:a16="http://schemas.microsoft.com/office/drawing/2014/main" id="{DF767CD4-5D7B-F2B4-4BE8-F84735F599B7}"/>
              </a:ext>
            </a:extLst>
          </p:cNvPr>
          <p:cNvSpPr>
            <a:spLocks noChangeArrowheads="1"/>
          </p:cNvSpPr>
          <p:nvPr/>
        </p:nvSpPr>
        <p:spPr bwMode="auto">
          <a:xfrm>
            <a:off x="3765550" y="3997325"/>
            <a:ext cx="1193800" cy="165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97" name="AutoShape 17">
            <a:extLst>
              <a:ext uri="{FF2B5EF4-FFF2-40B4-BE49-F238E27FC236}">
                <a16:creationId xmlns:a16="http://schemas.microsoft.com/office/drawing/2014/main" id="{469FAFAF-DB2A-EB66-6D85-1793688F0496}"/>
              </a:ext>
            </a:extLst>
          </p:cNvPr>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98" name="Oval 18">
            <a:extLst>
              <a:ext uri="{FF2B5EF4-FFF2-40B4-BE49-F238E27FC236}">
                <a16:creationId xmlns:a16="http://schemas.microsoft.com/office/drawing/2014/main" id="{323F9F94-0221-E5D5-36E6-272BC2041E15}"/>
              </a:ext>
            </a:extLst>
          </p:cNvPr>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499" name="Oval 19">
            <a:extLst>
              <a:ext uri="{FF2B5EF4-FFF2-40B4-BE49-F238E27FC236}">
                <a16:creationId xmlns:a16="http://schemas.microsoft.com/office/drawing/2014/main" id="{A5D9F253-0536-FE97-AB67-16767F624B64}"/>
              </a:ext>
            </a:extLst>
          </p:cNvPr>
          <p:cNvSpPr>
            <a:spLocks noChangeArrowheads="1"/>
          </p:cNvSpPr>
          <p:nvPr/>
        </p:nvSpPr>
        <p:spPr bwMode="auto">
          <a:xfrm>
            <a:off x="3752850" y="3425825"/>
            <a:ext cx="1193800" cy="165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0" name="AutoShape 20">
            <a:extLst>
              <a:ext uri="{FF2B5EF4-FFF2-40B4-BE49-F238E27FC236}">
                <a16:creationId xmlns:a16="http://schemas.microsoft.com/office/drawing/2014/main" id="{4DD7C067-EEF4-D78B-E532-A0BAF24B31BF}"/>
              </a:ext>
            </a:extLst>
          </p:cNvPr>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1" name="Oval 21">
            <a:extLst>
              <a:ext uri="{FF2B5EF4-FFF2-40B4-BE49-F238E27FC236}">
                <a16:creationId xmlns:a16="http://schemas.microsoft.com/office/drawing/2014/main" id="{EEBBF9A7-7596-7F0A-8D75-D91239B5290B}"/>
              </a:ext>
            </a:extLst>
          </p:cNvPr>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2" name="Oval 22">
            <a:extLst>
              <a:ext uri="{FF2B5EF4-FFF2-40B4-BE49-F238E27FC236}">
                <a16:creationId xmlns:a16="http://schemas.microsoft.com/office/drawing/2014/main" id="{82053F7D-882A-2B8C-8597-CE1C2338ACE8}"/>
              </a:ext>
            </a:extLst>
          </p:cNvPr>
          <p:cNvSpPr>
            <a:spLocks noChangeArrowheads="1"/>
          </p:cNvSpPr>
          <p:nvPr/>
        </p:nvSpPr>
        <p:spPr bwMode="auto">
          <a:xfrm>
            <a:off x="3752850" y="2816225"/>
            <a:ext cx="1193800" cy="165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3" name="AutoShape 23">
            <a:extLst>
              <a:ext uri="{FF2B5EF4-FFF2-40B4-BE49-F238E27FC236}">
                <a16:creationId xmlns:a16="http://schemas.microsoft.com/office/drawing/2014/main" id="{2E9D02BB-100A-19B2-A7B6-69EBB949A494}"/>
              </a:ext>
            </a:extLst>
          </p:cNvPr>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0504" name="Line 24">
            <a:extLst>
              <a:ext uri="{FF2B5EF4-FFF2-40B4-BE49-F238E27FC236}">
                <a16:creationId xmlns:a16="http://schemas.microsoft.com/office/drawing/2014/main" id="{1939F720-0D4D-828B-71AB-4911B1008C3A}"/>
              </a:ext>
            </a:extLst>
          </p:cNvPr>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505" name="Line 25">
            <a:extLst>
              <a:ext uri="{FF2B5EF4-FFF2-40B4-BE49-F238E27FC236}">
                <a16:creationId xmlns:a16="http://schemas.microsoft.com/office/drawing/2014/main" id="{C3FC31BD-C91F-F0DB-3C02-B3484B09D331}"/>
              </a:ext>
            </a:extLst>
          </p:cNvPr>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506" name="Line 26">
            <a:extLst>
              <a:ext uri="{FF2B5EF4-FFF2-40B4-BE49-F238E27FC236}">
                <a16:creationId xmlns:a16="http://schemas.microsoft.com/office/drawing/2014/main" id="{FB33C137-8E35-C155-BAD9-AB25FB5F78A0}"/>
              </a:ext>
            </a:extLst>
          </p:cNvPr>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507" name="Line 27">
            <a:extLst>
              <a:ext uri="{FF2B5EF4-FFF2-40B4-BE49-F238E27FC236}">
                <a16:creationId xmlns:a16="http://schemas.microsoft.com/office/drawing/2014/main" id="{7ECBFBD0-732A-AAF5-7281-44AF0E5C752B}"/>
              </a:ext>
            </a:extLst>
          </p:cNvPr>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508" name="Text Box 28">
            <a:extLst>
              <a:ext uri="{FF2B5EF4-FFF2-40B4-BE49-F238E27FC236}">
                <a16:creationId xmlns:a16="http://schemas.microsoft.com/office/drawing/2014/main" id="{23B75F54-51B3-B605-CD60-FEC8F5962DEB}"/>
              </a:ext>
            </a:extLst>
          </p:cNvPr>
          <p:cNvSpPr txBox="1">
            <a:spLocks noChangeArrowheads="1"/>
          </p:cNvSpPr>
          <p:nvPr/>
        </p:nvSpPr>
        <p:spPr bwMode="auto">
          <a:xfrm>
            <a:off x="4395788" y="1898650"/>
            <a:ext cx="113347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latin typeface="Arial" panose="020B0604020202020204" pitchFamily="34" charset="0"/>
              </a:rPr>
              <a:t>cylinder </a:t>
            </a:r>
            <a:r>
              <a:rPr lang="en-US" altLang="en-US" sz="1600" i="1">
                <a:latin typeface="Arial" panose="020B0604020202020204" pitchFamily="34" charset="0"/>
              </a:rPr>
              <a:t>k</a:t>
            </a:r>
            <a:endParaRPr lang="en-US" altLang="en-US" sz="1600">
              <a:latin typeface="Arial" panose="020B0604020202020204" pitchFamily="34" charset="0"/>
            </a:endParaRPr>
          </a:p>
        </p:txBody>
      </p:sp>
      <p:sp>
        <p:nvSpPr>
          <p:cNvPr id="20509" name="Line 29">
            <a:extLst>
              <a:ext uri="{FF2B5EF4-FFF2-40B4-BE49-F238E27FC236}">
                <a16:creationId xmlns:a16="http://schemas.microsoft.com/office/drawing/2014/main" id="{1B5B0B55-AEBA-D7C3-925D-C8390B124FE2}"/>
              </a:ext>
            </a:extLst>
          </p:cNvPr>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510" name="Text Box 30">
            <a:extLst>
              <a:ext uri="{FF2B5EF4-FFF2-40B4-BE49-F238E27FC236}">
                <a16:creationId xmlns:a16="http://schemas.microsoft.com/office/drawing/2014/main" id="{6BCD62F5-ACAE-EB7A-70B4-36A7A79F84CF}"/>
              </a:ext>
            </a:extLst>
          </p:cNvPr>
          <p:cNvSpPr txBox="1">
            <a:spLocks noChangeArrowheads="1"/>
          </p:cNvSpPr>
          <p:nvPr/>
        </p:nvSpPr>
        <p:spPr bwMode="auto">
          <a:xfrm>
            <a:off x="3905250" y="4616450"/>
            <a:ext cx="8953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0511" name="Text Box 31">
            <a:extLst>
              <a:ext uri="{FF2B5EF4-FFF2-40B4-BE49-F238E27FC236}">
                <a16:creationId xmlns:a16="http://schemas.microsoft.com/office/drawing/2014/main" id="{8AE1D0D0-515D-35DD-D14F-8FDA80890702}"/>
              </a:ext>
            </a:extLst>
          </p:cNvPr>
          <p:cNvSpPr txBox="1">
            <a:spLocks noChangeArrowheads="1"/>
          </p:cNvSpPr>
          <p:nvPr/>
        </p:nvSpPr>
        <p:spPr bwMode="auto">
          <a:xfrm>
            <a:off x="5529263" y="2724150"/>
            <a:ext cx="9763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0</a:t>
            </a:r>
          </a:p>
        </p:txBody>
      </p:sp>
      <p:sp>
        <p:nvSpPr>
          <p:cNvPr id="20512" name="Text Box 32">
            <a:extLst>
              <a:ext uri="{FF2B5EF4-FFF2-40B4-BE49-F238E27FC236}">
                <a16:creationId xmlns:a16="http://schemas.microsoft.com/office/drawing/2014/main" id="{1947748C-F34B-663D-BE07-5CCB84AC8F85}"/>
              </a:ext>
            </a:extLst>
          </p:cNvPr>
          <p:cNvSpPr txBox="1">
            <a:spLocks noChangeArrowheads="1"/>
          </p:cNvSpPr>
          <p:nvPr/>
        </p:nvSpPr>
        <p:spPr bwMode="auto">
          <a:xfrm>
            <a:off x="5529263" y="3282950"/>
            <a:ext cx="9763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1</a:t>
            </a:r>
          </a:p>
        </p:txBody>
      </p:sp>
      <p:sp>
        <p:nvSpPr>
          <p:cNvPr id="20513" name="Text Box 33">
            <a:extLst>
              <a:ext uri="{FF2B5EF4-FFF2-40B4-BE49-F238E27FC236}">
                <a16:creationId xmlns:a16="http://schemas.microsoft.com/office/drawing/2014/main" id="{DFC56D16-F34E-9B6F-0E52-174A3F690B49}"/>
              </a:ext>
            </a:extLst>
          </p:cNvPr>
          <p:cNvSpPr txBox="1">
            <a:spLocks noChangeArrowheads="1"/>
          </p:cNvSpPr>
          <p:nvPr/>
        </p:nvSpPr>
        <p:spPr bwMode="auto">
          <a:xfrm>
            <a:off x="5529263" y="3892550"/>
            <a:ext cx="9763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platter 2</a:t>
            </a:r>
          </a:p>
        </p:txBody>
      </p:sp>
      <p:sp>
        <p:nvSpPr>
          <p:cNvPr id="4" name="Slide Number Placeholder 3">
            <a:extLst>
              <a:ext uri="{FF2B5EF4-FFF2-40B4-BE49-F238E27FC236}">
                <a16:creationId xmlns:a16="http://schemas.microsoft.com/office/drawing/2014/main" id="{79D6351F-0AB4-DBA3-34D8-809DB55D23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Tree>
    <p:extLst>
      <p:ext uri="{BB962C8B-B14F-4D97-AF65-F5344CB8AC3E}">
        <p14:creationId xmlns:p14="http://schemas.microsoft.com/office/powerpoint/2010/main" val="385169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7">
            <a:extLst>
              <a:ext uri="{FF2B5EF4-FFF2-40B4-BE49-F238E27FC236}">
                <a16:creationId xmlns:a16="http://schemas.microsoft.com/office/drawing/2014/main" id="{386DC205-4E3A-E039-2803-A76AE446AD1D}"/>
              </a:ext>
            </a:extLst>
          </p:cNvPr>
          <p:cNvSpPr>
            <a:spLocks noGrp="1" noChangeArrowheads="1"/>
          </p:cNvSpPr>
          <p:nvPr>
            <p:ph type="title"/>
          </p:nvPr>
        </p:nvSpPr>
        <p:spPr/>
        <p:txBody>
          <a:bodyPr/>
          <a:lstStyle/>
          <a:p>
            <a:pPr eaLnBrk="1" hangingPunct="1"/>
            <a:r>
              <a:rPr lang="en-US" altLang="en-US" sz="2800" b="1" dirty="0">
                <a:latin typeface="Times New Roman" panose="02020603050405020304" pitchFamily="18" charset="0"/>
                <a:cs typeface="Times New Roman" panose="02020603050405020304" pitchFamily="18" charset="0"/>
              </a:rPr>
              <a:t>Disk Operation (Single-Platter View)</a:t>
            </a:r>
          </a:p>
        </p:txBody>
      </p:sp>
      <p:sp>
        <p:nvSpPr>
          <p:cNvPr id="95260" name="Rectangle 28">
            <a:extLst>
              <a:ext uri="{FF2B5EF4-FFF2-40B4-BE49-F238E27FC236}">
                <a16:creationId xmlns:a16="http://schemas.microsoft.com/office/drawing/2014/main" id="{A096DD4C-A4B3-A089-0993-53FA7C2B28C3}"/>
              </a:ext>
            </a:extLst>
          </p:cNvPr>
          <p:cNvSpPr>
            <a:spLocks noGrp="1" noChangeArrowheads="1"/>
          </p:cNvSpPr>
          <p:nvPr>
            <p:ph type="body" idx="1"/>
          </p:nvPr>
        </p:nvSpPr>
        <p:spPr/>
        <p:txBody>
          <a:bodyPr/>
          <a:lstStyle/>
          <a:p>
            <a:pPr eaLnBrk="1" hangingPunct="1">
              <a:defRPr/>
            </a:pPr>
            <a:r>
              <a:rPr lang="en-US" altLang="en-US"/>
              <a:t> </a:t>
            </a:r>
          </a:p>
        </p:txBody>
      </p:sp>
      <p:sp>
        <p:nvSpPr>
          <p:cNvPr id="21508" name="Oval 4">
            <a:extLst>
              <a:ext uri="{FF2B5EF4-FFF2-40B4-BE49-F238E27FC236}">
                <a16:creationId xmlns:a16="http://schemas.microsoft.com/office/drawing/2014/main" id="{3E767ABC-60FC-0500-07D8-82C5BF38B0F2}"/>
              </a:ext>
            </a:extLst>
          </p:cNvPr>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09" name="Oval 6">
            <a:extLst>
              <a:ext uri="{FF2B5EF4-FFF2-40B4-BE49-F238E27FC236}">
                <a16:creationId xmlns:a16="http://schemas.microsoft.com/office/drawing/2014/main" id="{31FDBA59-8996-E195-3081-EB79B01AD791}"/>
              </a:ext>
            </a:extLst>
          </p:cNvPr>
          <p:cNvSpPr>
            <a:spLocks noChangeArrowheads="1"/>
          </p:cNvSpPr>
          <p:nvPr/>
        </p:nvSpPr>
        <p:spPr bwMode="auto">
          <a:xfrm>
            <a:off x="1992313" y="1773238"/>
            <a:ext cx="3790950" cy="371316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0" name="Oval 7">
            <a:extLst>
              <a:ext uri="{FF2B5EF4-FFF2-40B4-BE49-F238E27FC236}">
                <a16:creationId xmlns:a16="http://schemas.microsoft.com/office/drawing/2014/main" id="{F3D8A777-3CCE-80A1-EA95-65070171485D}"/>
              </a:ext>
            </a:extLst>
          </p:cNvPr>
          <p:cNvSpPr>
            <a:spLocks noChangeArrowheads="1"/>
          </p:cNvSpPr>
          <p:nvPr/>
        </p:nvSpPr>
        <p:spPr bwMode="auto">
          <a:xfrm>
            <a:off x="2182813" y="1958975"/>
            <a:ext cx="3409950" cy="3340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1" name="Oval 8">
            <a:extLst>
              <a:ext uri="{FF2B5EF4-FFF2-40B4-BE49-F238E27FC236}">
                <a16:creationId xmlns:a16="http://schemas.microsoft.com/office/drawing/2014/main" id="{212462FD-2306-3086-B511-E8B74BB8CF5B}"/>
              </a:ext>
            </a:extLst>
          </p:cNvPr>
          <p:cNvSpPr>
            <a:spLocks noChangeArrowheads="1"/>
          </p:cNvSpPr>
          <p:nvPr/>
        </p:nvSpPr>
        <p:spPr bwMode="auto">
          <a:xfrm>
            <a:off x="2373313" y="2144713"/>
            <a:ext cx="3030537" cy="29686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2" name="Oval 9">
            <a:extLst>
              <a:ext uri="{FF2B5EF4-FFF2-40B4-BE49-F238E27FC236}">
                <a16:creationId xmlns:a16="http://schemas.microsoft.com/office/drawing/2014/main" id="{5E361CC8-FA2B-8337-ABD1-74D1335D6D85}"/>
              </a:ext>
            </a:extLst>
          </p:cNvPr>
          <p:cNvSpPr>
            <a:spLocks noChangeArrowheads="1"/>
          </p:cNvSpPr>
          <p:nvPr/>
        </p:nvSpPr>
        <p:spPr bwMode="auto">
          <a:xfrm>
            <a:off x="2563813" y="2332038"/>
            <a:ext cx="2649537" cy="25955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3" name="Oval 10">
            <a:extLst>
              <a:ext uri="{FF2B5EF4-FFF2-40B4-BE49-F238E27FC236}">
                <a16:creationId xmlns:a16="http://schemas.microsoft.com/office/drawing/2014/main" id="{AF93CC8F-959A-E348-E4C1-E5942B901593}"/>
              </a:ext>
            </a:extLst>
          </p:cNvPr>
          <p:cNvSpPr>
            <a:spLocks noChangeArrowheads="1"/>
          </p:cNvSpPr>
          <p:nvPr/>
        </p:nvSpPr>
        <p:spPr bwMode="auto">
          <a:xfrm>
            <a:off x="2752725" y="2517775"/>
            <a:ext cx="2270125" cy="2222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4" name="Oval 11">
            <a:extLst>
              <a:ext uri="{FF2B5EF4-FFF2-40B4-BE49-F238E27FC236}">
                <a16:creationId xmlns:a16="http://schemas.microsoft.com/office/drawing/2014/main" id="{D1920978-4C6C-E2F5-132B-DFC3009EB137}"/>
              </a:ext>
            </a:extLst>
          </p:cNvPr>
          <p:cNvSpPr>
            <a:spLocks noChangeArrowheads="1"/>
          </p:cNvSpPr>
          <p:nvPr/>
        </p:nvSpPr>
        <p:spPr bwMode="auto">
          <a:xfrm>
            <a:off x="3133725" y="2890838"/>
            <a:ext cx="1508125" cy="14779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15" name="Arc 13">
            <a:extLst>
              <a:ext uri="{FF2B5EF4-FFF2-40B4-BE49-F238E27FC236}">
                <a16:creationId xmlns:a16="http://schemas.microsoft.com/office/drawing/2014/main" id="{AF61C8A0-24F3-CA10-64C9-4626F8146F8E}"/>
              </a:ext>
            </a:extLst>
          </p:cNvPr>
          <p:cNvSpPr>
            <a:spLocks/>
          </p:cNvSpPr>
          <p:nvPr/>
        </p:nvSpPr>
        <p:spPr bwMode="auto">
          <a:xfrm rot="-1879939">
            <a:off x="1814513" y="2114550"/>
            <a:ext cx="1231900" cy="508000"/>
          </a:xfrm>
          <a:custGeom>
            <a:avLst/>
            <a:gdLst>
              <a:gd name="T0" fmla="*/ 0 w 19775"/>
              <a:gd name="T1" fmla="*/ 303624 h 21600"/>
              <a:gd name="T2" fmla="*/ 1230343 w 19775"/>
              <a:gd name="T3" fmla="*/ 0 h 21600"/>
              <a:gd name="T4" fmla="*/ 1231900 w 19775"/>
              <a:gd name="T5" fmla="*/ 508000 h 21600"/>
              <a:gd name="T6" fmla="*/ 0 60000 65536"/>
              <a:gd name="T7" fmla="*/ 0 60000 65536"/>
              <a:gd name="T8" fmla="*/ 0 60000 65536"/>
            </a:gdLst>
            <a:ahLst/>
            <a:cxnLst>
              <a:cxn ang="T6">
                <a:pos x="T0" y="T1"/>
              </a:cxn>
              <a:cxn ang="T7">
                <a:pos x="T2" y="T3"/>
              </a:cxn>
              <a:cxn ang="T8">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lnTo>
                  <a:pt x="0" y="12910"/>
                </a:lnTo>
                <a:close/>
              </a:path>
            </a:pathLst>
          </a:custGeom>
          <a:noFill/>
          <a:ln w="28575">
            <a:solidFill>
              <a:srgbClr val="00FFFF"/>
            </a:solidFill>
            <a:prstDash val="dash"/>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6" name="Rectangle 14">
            <a:extLst>
              <a:ext uri="{FF2B5EF4-FFF2-40B4-BE49-F238E27FC236}">
                <a16:creationId xmlns:a16="http://schemas.microsoft.com/office/drawing/2014/main" id="{38206BA3-A30E-66E6-59A0-346AA19CB7BD}"/>
              </a:ext>
            </a:extLst>
          </p:cNvPr>
          <p:cNvSpPr>
            <a:spLocks noChangeArrowheads="1"/>
          </p:cNvSpPr>
          <p:nvPr/>
        </p:nvSpPr>
        <p:spPr bwMode="auto">
          <a:xfrm>
            <a:off x="457200" y="1647825"/>
            <a:ext cx="1735138"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The disk surface </a:t>
            </a:r>
          </a:p>
          <a:p>
            <a:pPr algn="l">
              <a:lnSpc>
                <a:spcPct val="100000"/>
              </a:lnSpc>
            </a:pPr>
            <a:r>
              <a:rPr lang="en-US" altLang="en-US" sz="1600"/>
              <a:t>spins at a fixed</a:t>
            </a:r>
          </a:p>
          <a:p>
            <a:pPr algn="l">
              <a:lnSpc>
                <a:spcPct val="100000"/>
              </a:lnSpc>
            </a:pPr>
            <a:r>
              <a:rPr lang="en-US" altLang="en-US" sz="1600"/>
              <a:t>rotational rate</a:t>
            </a:r>
          </a:p>
        </p:txBody>
      </p:sp>
      <p:sp>
        <p:nvSpPr>
          <p:cNvPr id="21517" name="Oval 32">
            <a:extLst>
              <a:ext uri="{FF2B5EF4-FFF2-40B4-BE49-F238E27FC236}">
                <a16:creationId xmlns:a16="http://schemas.microsoft.com/office/drawing/2014/main" id="{D8B690D8-5C26-5368-8613-CEDF74B01156}"/>
              </a:ext>
            </a:extLst>
          </p:cNvPr>
          <p:cNvSpPr>
            <a:spLocks noChangeArrowheads="1"/>
          </p:cNvSpPr>
          <p:nvPr/>
        </p:nvSpPr>
        <p:spPr bwMode="auto">
          <a:xfrm>
            <a:off x="3355975" y="3078163"/>
            <a:ext cx="1128713" cy="1104900"/>
          </a:xfrm>
          <a:prstGeom prst="ellipse">
            <a:avLst/>
          </a:prstGeom>
          <a:solidFill>
            <a:srgbClr val="00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grpSp>
        <p:nvGrpSpPr>
          <p:cNvPr id="95330" name="Group 98">
            <a:extLst>
              <a:ext uri="{FF2B5EF4-FFF2-40B4-BE49-F238E27FC236}">
                <a16:creationId xmlns:a16="http://schemas.microsoft.com/office/drawing/2014/main" id="{1535003D-43F1-240C-2142-75D2621307D5}"/>
              </a:ext>
            </a:extLst>
          </p:cNvPr>
          <p:cNvGrpSpPr>
            <a:grpSpLocks/>
          </p:cNvGrpSpPr>
          <p:nvPr/>
        </p:nvGrpSpPr>
        <p:grpSpPr bwMode="auto">
          <a:xfrm>
            <a:off x="4394200" y="1787525"/>
            <a:ext cx="4140200" cy="3629025"/>
            <a:chOff x="2768" y="1126"/>
            <a:chExt cx="2608" cy="2286"/>
          </a:xfrm>
        </p:grpSpPr>
        <p:grpSp>
          <p:nvGrpSpPr>
            <p:cNvPr id="21560" name="Group 67">
              <a:extLst>
                <a:ext uri="{FF2B5EF4-FFF2-40B4-BE49-F238E27FC236}">
                  <a16:creationId xmlns:a16="http://schemas.microsoft.com/office/drawing/2014/main" id="{6CD6F2B5-FD01-BED5-C168-F5A7B3998BCE}"/>
                </a:ext>
              </a:extLst>
            </p:cNvPr>
            <p:cNvGrpSpPr>
              <a:grpSpLocks/>
            </p:cNvGrpSpPr>
            <p:nvPr/>
          </p:nvGrpSpPr>
          <p:grpSpPr bwMode="auto">
            <a:xfrm>
              <a:off x="2768" y="2607"/>
              <a:ext cx="2608" cy="805"/>
              <a:chOff x="2768" y="2607"/>
              <a:chExt cx="2608" cy="805"/>
            </a:xfrm>
          </p:grpSpPr>
          <p:sp>
            <p:nvSpPr>
              <p:cNvPr id="21562" name="Rectangle 5">
                <a:extLst>
                  <a:ext uri="{FF2B5EF4-FFF2-40B4-BE49-F238E27FC236}">
                    <a16:creationId xmlns:a16="http://schemas.microsoft.com/office/drawing/2014/main" id="{F3ACE479-D900-925B-500A-A8388257902E}"/>
                  </a:ext>
                </a:extLst>
              </p:cNvPr>
              <p:cNvSpPr>
                <a:spLocks noChangeArrowheads="1"/>
              </p:cNvSpPr>
              <p:nvPr/>
            </p:nvSpPr>
            <p:spPr bwMode="auto">
              <a:xfrm>
                <a:off x="3520" y="2894"/>
                <a:ext cx="1856"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By moving radially, arm can position read/write head over any track</a:t>
                </a:r>
              </a:p>
            </p:txBody>
          </p:sp>
          <p:sp>
            <p:nvSpPr>
              <p:cNvPr id="21563" name="Arc 16">
                <a:extLst>
                  <a:ext uri="{FF2B5EF4-FFF2-40B4-BE49-F238E27FC236}">
                    <a16:creationId xmlns:a16="http://schemas.microsoft.com/office/drawing/2014/main" id="{066464C3-0AED-D2C3-3F13-9EBABF63644B}"/>
                  </a:ext>
                </a:extLst>
              </p:cNvPr>
              <p:cNvSpPr>
                <a:spLocks noChangeAspect="1"/>
              </p:cNvSpPr>
              <p:nvPr/>
            </p:nvSpPr>
            <p:spPr bwMode="auto">
              <a:xfrm rot="2822162" flipV="1">
                <a:off x="2493" y="2882"/>
                <a:ext cx="713" cy="163"/>
              </a:xfrm>
              <a:custGeom>
                <a:avLst/>
                <a:gdLst>
                  <a:gd name="T0" fmla="*/ 0 w 37393"/>
                  <a:gd name="T1" fmla="*/ 82 h 21600"/>
                  <a:gd name="T2" fmla="*/ 713 w 37393"/>
                  <a:gd name="T3" fmla="*/ 81 h 21600"/>
                  <a:gd name="T4" fmla="*/ 358 w 37393"/>
                  <a:gd name="T5" fmla="*/ 163 h 21600"/>
                  <a:gd name="T6" fmla="*/ 0 60000 65536"/>
                  <a:gd name="T7" fmla="*/ 0 60000 65536"/>
                  <a:gd name="T8" fmla="*/ 0 60000 65536"/>
                </a:gdLst>
                <a:ahLst/>
                <a:cxnLst>
                  <a:cxn ang="T6">
                    <a:pos x="T0" y="T1"/>
                  </a:cxn>
                  <a:cxn ang="T7">
                    <a:pos x="T2" y="T3"/>
                  </a:cxn>
                  <a:cxn ang="T8">
                    <a:pos x="T4" y="T5"/>
                  </a:cxn>
                </a:cxnLst>
                <a:rect l="0" t="0" r="r" b="b"/>
                <a:pathLst>
                  <a:path w="37393" h="21600" fill="none" extrusionOk="0">
                    <a:moveTo>
                      <a:pt x="-1" y="10886"/>
                    </a:moveTo>
                    <a:cubicBezTo>
                      <a:pt x="3845" y="4154"/>
                      <a:pt x="11003" y="0"/>
                      <a:pt x="18756" y="0"/>
                    </a:cubicBezTo>
                    <a:cubicBezTo>
                      <a:pt x="26423" y="0"/>
                      <a:pt x="33516" y="4065"/>
                      <a:pt x="37392" y="10681"/>
                    </a:cubicBezTo>
                  </a:path>
                  <a:path w="37393" h="21600" stroke="0" extrusionOk="0">
                    <a:moveTo>
                      <a:pt x="-1" y="10886"/>
                    </a:moveTo>
                    <a:cubicBezTo>
                      <a:pt x="3845" y="4154"/>
                      <a:pt x="11003" y="0"/>
                      <a:pt x="18756" y="0"/>
                    </a:cubicBezTo>
                    <a:cubicBezTo>
                      <a:pt x="26423" y="0"/>
                      <a:pt x="33516" y="4065"/>
                      <a:pt x="37392" y="10681"/>
                    </a:cubicBezTo>
                    <a:lnTo>
                      <a:pt x="18756" y="21600"/>
                    </a:lnTo>
                    <a:lnTo>
                      <a:pt x="-1" y="10886"/>
                    </a:lnTo>
                    <a:close/>
                  </a:path>
                </a:pathLst>
              </a:custGeom>
              <a:noFill/>
              <a:ln w="28575">
                <a:solidFill>
                  <a:srgbClr val="00FFFF"/>
                </a:solidFill>
                <a:prstDash val="dash"/>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sp>
          <p:nvSpPr>
            <p:cNvPr id="21561" name="Rectangle 15">
              <a:extLst>
                <a:ext uri="{FF2B5EF4-FFF2-40B4-BE49-F238E27FC236}">
                  <a16:creationId xmlns:a16="http://schemas.microsoft.com/office/drawing/2014/main" id="{A551ACAD-607E-D564-5540-947E35FFB0D1}"/>
                </a:ext>
              </a:extLst>
            </p:cNvPr>
            <p:cNvSpPr>
              <a:spLocks noChangeArrowheads="1"/>
            </p:cNvSpPr>
            <p:nvPr/>
          </p:nvSpPr>
          <p:spPr bwMode="auto">
            <a:xfrm>
              <a:off x="3604" y="1126"/>
              <a:ext cx="1594" cy="8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Read/write </a:t>
              </a:r>
              <a:r>
                <a:rPr lang="en-US" altLang="en-US" sz="1600" i="1"/>
                <a:t>head</a:t>
              </a:r>
            </a:p>
            <a:p>
              <a:pPr algn="l">
                <a:lnSpc>
                  <a:spcPct val="100000"/>
                </a:lnSpc>
              </a:pPr>
              <a:r>
                <a:rPr lang="en-US" altLang="en-US" sz="1600"/>
                <a:t>is attached to end</a:t>
              </a:r>
            </a:p>
            <a:p>
              <a:pPr algn="l">
                <a:lnSpc>
                  <a:spcPct val="100000"/>
                </a:lnSpc>
              </a:pPr>
              <a:r>
                <a:rPr lang="en-US" altLang="en-US" sz="1600"/>
                <a:t>of the </a:t>
              </a:r>
              <a:r>
                <a:rPr lang="en-US" altLang="en-US" sz="1600" i="1"/>
                <a:t>arm</a:t>
              </a:r>
              <a:r>
                <a:rPr lang="en-US" altLang="en-US" sz="1600"/>
                <a:t> and flies over</a:t>
              </a:r>
            </a:p>
            <a:p>
              <a:pPr algn="l">
                <a:lnSpc>
                  <a:spcPct val="100000"/>
                </a:lnSpc>
              </a:pPr>
              <a:r>
                <a:rPr lang="en-US" altLang="en-US" sz="1600"/>
                <a:t>disk surface on</a:t>
              </a:r>
            </a:p>
            <a:p>
              <a:pPr algn="l">
                <a:lnSpc>
                  <a:spcPct val="100000"/>
                </a:lnSpc>
              </a:pPr>
              <a:r>
                <a:rPr lang="en-US" altLang="en-US" sz="1600"/>
                <a:t>thin cushion of air</a:t>
              </a:r>
            </a:p>
          </p:txBody>
        </p:sp>
      </p:grpSp>
      <p:grpSp>
        <p:nvGrpSpPr>
          <p:cNvPr id="95278" name="Group 46">
            <a:extLst>
              <a:ext uri="{FF2B5EF4-FFF2-40B4-BE49-F238E27FC236}">
                <a16:creationId xmlns:a16="http://schemas.microsoft.com/office/drawing/2014/main" id="{EB40DAF1-7F1C-704D-D9C7-CC0C00AD4A82}"/>
              </a:ext>
            </a:extLst>
          </p:cNvPr>
          <p:cNvGrpSpPr>
            <a:grpSpLocks/>
          </p:cNvGrpSpPr>
          <p:nvPr/>
        </p:nvGrpSpPr>
        <p:grpSpPr bwMode="auto">
          <a:xfrm>
            <a:off x="4287838" y="3209925"/>
            <a:ext cx="2205037" cy="850900"/>
            <a:chOff x="2701" y="2022"/>
            <a:chExt cx="1389" cy="536"/>
          </a:xfrm>
        </p:grpSpPr>
        <p:grpSp>
          <p:nvGrpSpPr>
            <p:cNvPr id="21556" name="Group 23">
              <a:extLst>
                <a:ext uri="{FF2B5EF4-FFF2-40B4-BE49-F238E27FC236}">
                  <a16:creationId xmlns:a16="http://schemas.microsoft.com/office/drawing/2014/main" id="{7804DF09-3394-DE6D-D293-AAF1ADA3ED64}"/>
                </a:ext>
              </a:extLst>
            </p:cNvPr>
            <p:cNvGrpSpPr>
              <a:grpSpLocks/>
            </p:cNvGrpSpPr>
            <p:nvPr/>
          </p:nvGrpSpPr>
          <p:grpSpPr bwMode="auto">
            <a:xfrm rot="-2659851">
              <a:off x="2701" y="2430"/>
              <a:ext cx="1389" cy="128"/>
              <a:chOff x="2264" y="2992"/>
              <a:chExt cx="1389" cy="128"/>
            </a:xfrm>
          </p:grpSpPr>
          <p:sp>
            <p:nvSpPr>
              <p:cNvPr id="21558" name="Oval 24">
                <a:extLst>
                  <a:ext uri="{FF2B5EF4-FFF2-40B4-BE49-F238E27FC236}">
                    <a16:creationId xmlns:a16="http://schemas.microsoft.com/office/drawing/2014/main" id="{ED4F6B9B-AC3C-9B1C-618A-DB18F4A74563}"/>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59" name="Rectangle 25">
                <a:extLst>
                  <a:ext uri="{FF2B5EF4-FFF2-40B4-BE49-F238E27FC236}">
                    <a16:creationId xmlns:a16="http://schemas.microsoft.com/office/drawing/2014/main" id="{A6311FB2-5D86-E978-EA3C-A66443219AB9}"/>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57" name="Oval 26">
              <a:extLst>
                <a:ext uri="{FF2B5EF4-FFF2-40B4-BE49-F238E27FC236}">
                  <a16:creationId xmlns:a16="http://schemas.microsoft.com/office/drawing/2014/main" id="{808F8396-0AFB-43A5-5E86-E942E109F3DB}"/>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279" name="Group 47">
            <a:extLst>
              <a:ext uri="{FF2B5EF4-FFF2-40B4-BE49-F238E27FC236}">
                <a16:creationId xmlns:a16="http://schemas.microsoft.com/office/drawing/2014/main" id="{1618D840-9C20-384F-8B1A-863A5CEC5403}"/>
              </a:ext>
            </a:extLst>
          </p:cNvPr>
          <p:cNvGrpSpPr>
            <a:grpSpLocks/>
          </p:cNvGrpSpPr>
          <p:nvPr/>
        </p:nvGrpSpPr>
        <p:grpSpPr bwMode="auto">
          <a:xfrm rot="-809166">
            <a:off x="4383088" y="3343275"/>
            <a:ext cx="2205037" cy="850900"/>
            <a:chOff x="2701" y="2022"/>
            <a:chExt cx="1389" cy="536"/>
          </a:xfrm>
        </p:grpSpPr>
        <p:grpSp>
          <p:nvGrpSpPr>
            <p:cNvPr id="21552" name="Group 48">
              <a:extLst>
                <a:ext uri="{FF2B5EF4-FFF2-40B4-BE49-F238E27FC236}">
                  <a16:creationId xmlns:a16="http://schemas.microsoft.com/office/drawing/2014/main" id="{58FCC53A-D30C-C279-A1CE-AB6701051070}"/>
                </a:ext>
              </a:extLst>
            </p:cNvPr>
            <p:cNvGrpSpPr>
              <a:grpSpLocks/>
            </p:cNvGrpSpPr>
            <p:nvPr/>
          </p:nvGrpSpPr>
          <p:grpSpPr bwMode="auto">
            <a:xfrm rot="-2659851">
              <a:off x="2701" y="2430"/>
              <a:ext cx="1389" cy="128"/>
              <a:chOff x="2264" y="2992"/>
              <a:chExt cx="1389" cy="128"/>
            </a:xfrm>
          </p:grpSpPr>
          <p:sp>
            <p:nvSpPr>
              <p:cNvPr id="21554" name="Oval 49">
                <a:extLst>
                  <a:ext uri="{FF2B5EF4-FFF2-40B4-BE49-F238E27FC236}">
                    <a16:creationId xmlns:a16="http://schemas.microsoft.com/office/drawing/2014/main" id="{91E414F6-8EA1-2179-2669-5521B00866C9}"/>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55" name="Rectangle 50">
                <a:extLst>
                  <a:ext uri="{FF2B5EF4-FFF2-40B4-BE49-F238E27FC236}">
                    <a16:creationId xmlns:a16="http://schemas.microsoft.com/office/drawing/2014/main" id="{96FCB345-2754-8046-1714-AFAD40BA1BCC}"/>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53" name="Oval 51">
              <a:extLst>
                <a:ext uri="{FF2B5EF4-FFF2-40B4-BE49-F238E27FC236}">
                  <a16:creationId xmlns:a16="http://schemas.microsoft.com/office/drawing/2014/main" id="{AFF551D9-07BD-0372-BEB9-FC0CCED6B768}"/>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294" name="Group 62">
            <a:extLst>
              <a:ext uri="{FF2B5EF4-FFF2-40B4-BE49-F238E27FC236}">
                <a16:creationId xmlns:a16="http://schemas.microsoft.com/office/drawing/2014/main" id="{1FDAA387-4438-74FC-A0EF-B936A911365C}"/>
              </a:ext>
            </a:extLst>
          </p:cNvPr>
          <p:cNvGrpSpPr>
            <a:grpSpLocks/>
          </p:cNvGrpSpPr>
          <p:nvPr/>
        </p:nvGrpSpPr>
        <p:grpSpPr bwMode="auto">
          <a:xfrm rot="905387">
            <a:off x="4211638" y="2960688"/>
            <a:ext cx="2205037" cy="850900"/>
            <a:chOff x="2701" y="2022"/>
            <a:chExt cx="1389" cy="536"/>
          </a:xfrm>
        </p:grpSpPr>
        <p:grpSp>
          <p:nvGrpSpPr>
            <p:cNvPr id="21548" name="Group 63">
              <a:extLst>
                <a:ext uri="{FF2B5EF4-FFF2-40B4-BE49-F238E27FC236}">
                  <a16:creationId xmlns:a16="http://schemas.microsoft.com/office/drawing/2014/main" id="{C6F508AB-B79F-D83F-5886-B07A32D49DD1}"/>
                </a:ext>
              </a:extLst>
            </p:cNvPr>
            <p:cNvGrpSpPr>
              <a:grpSpLocks/>
            </p:cNvGrpSpPr>
            <p:nvPr/>
          </p:nvGrpSpPr>
          <p:grpSpPr bwMode="auto">
            <a:xfrm rot="-2659851">
              <a:off x="2701" y="2430"/>
              <a:ext cx="1389" cy="128"/>
              <a:chOff x="2264" y="2992"/>
              <a:chExt cx="1389" cy="128"/>
            </a:xfrm>
          </p:grpSpPr>
          <p:sp>
            <p:nvSpPr>
              <p:cNvPr id="21550" name="Oval 64">
                <a:extLst>
                  <a:ext uri="{FF2B5EF4-FFF2-40B4-BE49-F238E27FC236}">
                    <a16:creationId xmlns:a16="http://schemas.microsoft.com/office/drawing/2014/main" id="{0A827024-AB22-30B3-36AA-174679900391}"/>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51" name="Rectangle 65">
                <a:extLst>
                  <a:ext uri="{FF2B5EF4-FFF2-40B4-BE49-F238E27FC236}">
                    <a16:creationId xmlns:a16="http://schemas.microsoft.com/office/drawing/2014/main" id="{54B30000-1B2F-D892-6B84-4BDDA99404E2}"/>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49" name="Oval 66">
              <a:extLst>
                <a:ext uri="{FF2B5EF4-FFF2-40B4-BE49-F238E27FC236}">
                  <a16:creationId xmlns:a16="http://schemas.microsoft.com/office/drawing/2014/main" id="{981A466E-C10B-A19B-7C15-E2A9F7CD57E0}"/>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95261" name="Oval 29">
            <a:extLst>
              <a:ext uri="{FF2B5EF4-FFF2-40B4-BE49-F238E27FC236}">
                <a16:creationId xmlns:a16="http://schemas.microsoft.com/office/drawing/2014/main" id="{29C746E5-5101-2160-4A90-D48E7DA27888}"/>
              </a:ext>
            </a:extLst>
          </p:cNvPr>
          <p:cNvSpPr>
            <a:spLocks noChangeArrowheads="1"/>
          </p:cNvSpPr>
          <p:nvPr/>
        </p:nvSpPr>
        <p:spPr bwMode="auto">
          <a:xfrm>
            <a:off x="3344863" y="3068638"/>
            <a:ext cx="1128712" cy="1123950"/>
          </a:xfrm>
          <a:prstGeom prst="ellipse">
            <a:avLst/>
          </a:prstGeom>
          <a:solidFill>
            <a:srgbClr val="00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grpSp>
        <p:nvGrpSpPr>
          <p:cNvPr id="95300" name="Group 68">
            <a:extLst>
              <a:ext uri="{FF2B5EF4-FFF2-40B4-BE49-F238E27FC236}">
                <a16:creationId xmlns:a16="http://schemas.microsoft.com/office/drawing/2014/main" id="{656FADE2-515D-B222-1F2E-BF5C00EFD670}"/>
              </a:ext>
            </a:extLst>
          </p:cNvPr>
          <p:cNvGrpSpPr>
            <a:grpSpLocks/>
          </p:cNvGrpSpPr>
          <p:nvPr/>
        </p:nvGrpSpPr>
        <p:grpSpPr bwMode="auto">
          <a:xfrm rot="905387">
            <a:off x="4202113" y="2960688"/>
            <a:ext cx="2205037" cy="850900"/>
            <a:chOff x="2701" y="2022"/>
            <a:chExt cx="1389" cy="536"/>
          </a:xfrm>
        </p:grpSpPr>
        <p:grpSp>
          <p:nvGrpSpPr>
            <p:cNvPr id="21544" name="Group 69">
              <a:extLst>
                <a:ext uri="{FF2B5EF4-FFF2-40B4-BE49-F238E27FC236}">
                  <a16:creationId xmlns:a16="http://schemas.microsoft.com/office/drawing/2014/main" id="{D93C7CCB-752B-FA4D-EAAB-4C58A83AF527}"/>
                </a:ext>
              </a:extLst>
            </p:cNvPr>
            <p:cNvGrpSpPr>
              <a:grpSpLocks/>
            </p:cNvGrpSpPr>
            <p:nvPr/>
          </p:nvGrpSpPr>
          <p:grpSpPr bwMode="auto">
            <a:xfrm rot="-2659851">
              <a:off x="2701" y="2430"/>
              <a:ext cx="1389" cy="128"/>
              <a:chOff x="2264" y="2992"/>
              <a:chExt cx="1389" cy="128"/>
            </a:xfrm>
          </p:grpSpPr>
          <p:sp>
            <p:nvSpPr>
              <p:cNvPr id="21546" name="Oval 70">
                <a:extLst>
                  <a:ext uri="{FF2B5EF4-FFF2-40B4-BE49-F238E27FC236}">
                    <a16:creationId xmlns:a16="http://schemas.microsoft.com/office/drawing/2014/main" id="{C4543A8E-0D7F-7C9E-0924-EF32C36FDFDB}"/>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47" name="Rectangle 71">
                <a:extLst>
                  <a:ext uri="{FF2B5EF4-FFF2-40B4-BE49-F238E27FC236}">
                    <a16:creationId xmlns:a16="http://schemas.microsoft.com/office/drawing/2014/main" id="{0B98FD04-0207-39AC-5BE1-D99AC0329F9F}"/>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45" name="Oval 72">
              <a:extLst>
                <a:ext uri="{FF2B5EF4-FFF2-40B4-BE49-F238E27FC236}">
                  <a16:creationId xmlns:a16="http://schemas.microsoft.com/office/drawing/2014/main" id="{CD2010D5-5D18-BD46-C545-9DD235A891E0}"/>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05" name="Group 73">
            <a:extLst>
              <a:ext uri="{FF2B5EF4-FFF2-40B4-BE49-F238E27FC236}">
                <a16:creationId xmlns:a16="http://schemas.microsoft.com/office/drawing/2014/main" id="{CF1B3CFA-D215-1BD1-E533-0C3FAC3B3F65}"/>
              </a:ext>
            </a:extLst>
          </p:cNvPr>
          <p:cNvGrpSpPr>
            <a:grpSpLocks/>
          </p:cNvGrpSpPr>
          <p:nvPr/>
        </p:nvGrpSpPr>
        <p:grpSpPr bwMode="auto">
          <a:xfrm rot="905387">
            <a:off x="4202113" y="2960688"/>
            <a:ext cx="2205037" cy="850900"/>
            <a:chOff x="2701" y="2022"/>
            <a:chExt cx="1389" cy="536"/>
          </a:xfrm>
        </p:grpSpPr>
        <p:grpSp>
          <p:nvGrpSpPr>
            <p:cNvPr id="21540" name="Group 74">
              <a:extLst>
                <a:ext uri="{FF2B5EF4-FFF2-40B4-BE49-F238E27FC236}">
                  <a16:creationId xmlns:a16="http://schemas.microsoft.com/office/drawing/2014/main" id="{9F52694D-7E1A-5529-AD8B-E19EA08C4E53}"/>
                </a:ext>
              </a:extLst>
            </p:cNvPr>
            <p:cNvGrpSpPr>
              <a:grpSpLocks/>
            </p:cNvGrpSpPr>
            <p:nvPr/>
          </p:nvGrpSpPr>
          <p:grpSpPr bwMode="auto">
            <a:xfrm rot="-2659851">
              <a:off x="2701" y="2430"/>
              <a:ext cx="1389" cy="128"/>
              <a:chOff x="2264" y="2992"/>
              <a:chExt cx="1389" cy="128"/>
            </a:xfrm>
          </p:grpSpPr>
          <p:sp>
            <p:nvSpPr>
              <p:cNvPr id="21542" name="Oval 75">
                <a:extLst>
                  <a:ext uri="{FF2B5EF4-FFF2-40B4-BE49-F238E27FC236}">
                    <a16:creationId xmlns:a16="http://schemas.microsoft.com/office/drawing/2014/main" id="{75F00285-71E1-10C8-02FE-ADB5BDF3F0C1}"/>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43" name="Rectangle 76">
                <a:extLst>
                  <a:ext uri="{FF2B5EF4-FFF2-40B4-BE49-F238E27FC236}">
                    <a16:creationId xmlns:a16="http://schemas.microsoft.com/office/drawing/2014/main" id="{7414AF57-BDA9-0294-56C7-E0AFAE2E26A5}"/>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41" name="Oval 77">
              <a:extLst>
                <a:ext uri="{FF2B5EF4-FFF2-40B4-BE49-F238E27FC236}">
                  <a16:creationId xmlns:a16="http://schemas.microsoft.com/office/drawing/2014/main" id="{DFADEE75-3560-8178-A7A2-F30D3EE6B6C3}"/>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15" name="Group 83">
            <a:extLst>
              <a:ext uri="{FF2B5EF4-FFF2-40B4-BE49-F238E27FC236}">
                <a16:creationId xmlns:a16="http://schemas.microsoft.com/office/drawing/2014/main" id="{857040AC-3614-35E2-4221-11A688F31786}"/>
              </a:ext>
            </a:extLst>
          </p:cNvPr>
          <p:cNvGrpSpPr>
            <a:grpSpLocks/>
          </p:cNvGrpSpPr>
          <p:nvPr/>
        </p:nvGrpSpPr>
        <p:grpSpPr bwMode="auto">
          <a:xfrm rot="-809166">
            <a:off x="4384675" y="3341688"/>
            <a:ext cx="2205038" cy="850900"/>
            <a:chOff x="2701" y="2022"/>
            <a:chExt cx="1389" cy="536"/>
          </a:xfrm>
        </p:grpSpPr>
        <p:grpSp>
          <p:nvGrpSpPr>
            <p:cNvPr id="21536" name="Group 84">
              <a:extLst>
                <a:ext uri="{FF2B5EF4-FFF2-40B4-BE49-F238E27FC236}">
                  <a16:creationId xmlns:a16="http://schemas.microsoft.com/office/drawing/2014/main" id="{986A8B43-D14D-D28B-19DE-C817370092C1}"/>
                </a:ext>
              </a:extLst>
            </p:cNvPr>
            <p:cNvGrpSpPr>
              <a:grpSpLocks/>
            </p:cNvGrpSpPr>
            <p:nvPr/>
          </p:nvGrpSpPr>
          <p:grpSpPr bwMode="auto">
            <a:xfrm rot="-2659851">
              <a:off x="2701" y="2430"/>
              <a:ext cx="1389" cy="128"/>
              <a:chOff x="2264" y="2992"/>
              <a:chExt cx="1389" cy="128"/>
            </a:xfrm>
          </p:grpSpPr>
          <p:sp>
            <p:nvSpPr>
              <p:cNvPr id="21538" name="Oval 85">
                <a:extLst>
                  <a:ext uri="{FF2B5EF4-FFF2-40B4-BE49-F238E27FC236}">
                    <a16:creationId xmlns:a16="http://schemas.microsoft.com/office/drawing/2014/main" id="{59D1EEAA-0B17-546F-6E96-B97E8559F272}"/>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39" name="Rectangle 86">
                <a:extLst>
                  <a:ext uri="{FF2B5EF4-FFF2-40B4-BE49-F238E27FC236}">
                    <a16:creationId xmlns:a16="http://schemas.microsoft.com/office/drawing/2014/main" id="{0B610B2A-18DC-104F-94ED-4CA1E3A61251}"/>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37" name="Oval 87">
              <a:extLst>
                <a:ext uri="{FF2B5EF4-FFF2-40B4-BE49-F238E27FC236}">
                  <a16:creationId xmlns:a16="http://schemas.microsoft.com/office/drawing/2014/main" id="{391BDEB6-CE5B-AA4A-0F43-16BC6A66CA9B}"/>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20" name="Group 88">
            <a:extLst>
              <a:ext uri="{FF2B5EF4-FFF2-40B4-BE49-F238E27FC236}">
                <a16:creationId xmlns:a16="http://schemas.microsoft.com/office/drawing/2014/main" id="{2551169B-031A-9A7F-A0C9-FDFA0BC432A6}"/>
              </a:ext>
            </a:extLst>
          </p:cNvPr>
          <p:cNvGrpSpPr>
            <a:grpSpLocks/>
          </p:cNvGrpSpPr>
          <p:nvPr/>
        </p:nvGrpSpPr>
        <p:grpSpPr bwMode="auto">
          <a:xfrm rot="-809166">
            <a:off x="4383088" y="3341688"/>
            <a:ext cx="2205037" cy="850900"/>
            <a:chOff x="2701" y="2022"/>
            <a:chExt cx="1389" cy="536"/>
          </a:xfrm>
        </p:grpSpPr>
        <p:grpSp>
          <p:nvGrpSpPr>
            <p:cNvPr id="21532" name="Group 89">
              <a:extLst>
                <a:ext uri="{FF2B5EF4-FFF2-40B4-BE49-F238E27FC236}">
                  <a16:creationId xmlns:a16="http://schemas.microsoft.com/office/drawing/2014/main" id="{C5E31B52-9008-3A64-F485-7D72DC0BF831}"/>
                </a:ext>
              </a:extLst>
            </p:cNvPr>
            <p:cNvGrpSpPr>
              <a:grpSpLocks/>
            </p:cNvGrpSpPr>
            <p:nvPr/>
          </p:nvGrpSpPr>
          <p:grpSpPr bwMode="auto">
            <a:xfrm rot="-2659851">
              <a:off x="2701" y="2430"/>
              <a:ext cx="1389" cy="128"/>
              <a:chOff x="2264" y="2992"/>
              <a:chExt cx="1389" cy="128"/>
            </a:xfrm>
          </p:grpSpPr>
          <p:sp>
            <p:nvSpPr>
              <p:cNvPr id="21534" name="Oval 90">
                <a:extLst>
                  <a:ext uri="{FF2B5EF4-FFF2-40B4-BE49-F238E27FC236}">
                    <a16:creationId xmlns:a16="http://schemas.microsoft.com/office/drawing/2014/main" id="{BD53D9BD-F76F-EE78-8C9B-8862D08BDABC}"/>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35" name="Rectangle 91">
                <a:extLst>
                  <a:ext uri="{FF2B5EF4-FFF2-40B4-BE49-F238E27FC236}">
                    <a16:creationId xmlns:a16="http://schemas.microsoft.com/office/drawing/2014/main" id="{C51DEEDE-6375-90D5-A55C-60E4B346B509}"/>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33" name="Oval 92">
              <a:extLst>
                <a:ext uri="{FF2B5EF4-FFF2-40B4-BE49-F238E27FC236}">
                  <a16:creationId xmlns:a16="http://schemas.microsoft.com/office/drawing/2014/main" id="{F785F851-8092-DF04-0C18-15C921494928}"/>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grpSp>
        <p:nvGrpSpPr>
          <p:cNvPr id="95325" name="Group 93">
            <a:extLst>
              <a:ext uri="{FF2B5EF4-FFF2-40B4-BE49-F238E27FC236}">
                <a16:creationId xmlns:a16="http://schemas.microsoft.com/office/drawing/2014/main" id="{EC481F7A-25F2-699A-6AF5-5A4946E906E1}"/>
              </a:ext>
            </a:extLst>
          </p:cNvPr>
          <p:cNvGrpSpPr>
            <a:grpSpLocks/>
          </p:cNvGrpSpPr>
          <p:nvPr/>
        </p:nvGrpSpPr>
        <p:grpSpPr bwMode="auto">
          <a:xfrm rot="-809166">
            <a:off x="4383088" y="3341688"/>
            <a:ext cx="2205037" cy="850900"/>
            <a:chOff x="2701" y="2022"/>
            <a:chExt cx="1389" cy="536"/>
          </a:xfrm>
        </p:grpSpPr>
        <p:grpSp>
          <p:nvGrpSpPr>
            <p:cNvPr id="21528" name="Group 94">
              <a:extLst>
                <a:ext uri="{FF2B5EF4-FFF2-40B4-BE49-F238E27FC236}">
                  <a16:creationId xmlns:a16="http://schemas.microsoft.com/office/drawing/2014/main" id="{AEF308C7-6A0A-6086-C40F-07695773FDC1}"/>
                </a:ext>
              </a:extLst>
            </p:cNvPr>
            <p:cNvGrpSpPr>
              <a:grpSpLocks/>
            </p:cNvGrpSpPr>
            <p:nvPr/>
          </p:nvGrpSpPr>
          <p:grpSpPr bwMode="auto">
            <a:xfrm rot="-2659851">
              <a:off x="2701" y="2430"/>
              <a:ext cx="1389" cy="128"/>
              <a:chOff x="2264" y="2992"/>
              <a:chExt cx="1389" cy="128"/>
            </a:xfrm>
          </p:grpSpPr>
          <p:sp>
            <p:nvSpPr>
              <p:cNvPr id="21530" name="Oval 95">
                <a:extLst>
                  <a:ext uri="{FF2B5EF4-FFF2-40B4-BE49-F238E27FC236}">
                    <a16:creationId xmlns:a16="http://schemas.microsoft.com/office/drawing/2014/main" id="{9CF56982-40D9-4A22-C4C9-D0306FFA902F}"/>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1531" name="Rectangle 96">
                <a:extLst>
                  <a:ext uri="{FF2B5EF4-FFF2-40B4-BE49-F238E27FC236}">
                    <a16:creationId xmlns:a16="http://schemas.microsoft.com/office/drawing/2014/main" id="{0237CB86-F05C-BD7B-4535-85EBFA24367C}"/>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21529" name="Oval 97">
              <a:extLst>
                <a:ext uri="{FF2B5EF4-FFF2-40B4-BE49-F238E27FC236}">
                  <a16:creationId xmlns:a16="http://schemas.microsoft.com/office/drawing/2014/main" id="{DD216FDD-627E-362B-BD3D-60EE3D95318D}"/>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grpSp>
      <p:sp>
        <p:nvSpPr>
          <p:cNvPr id="4" name="Slide Number Placeholder 3">
            <a:extLst>
              <a:ext uri="{FF2B5EF4-FFF2-40B4-BE49-F238E27FC236}">
                <a16:creationId xmlns:a16="http://schemas.microsoft.com/office/drawing/2014/main" id="{477C5F68-CFB4-0AF2-3230-06BFC63A0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extLst>
      <p:ext uri="{BB962C8B-B14F-4D97-AF65-F5344CB8AC3E}">
        <p14:creationId xmlns:p14="http://schemas.microsoft.com/office/powerpoint/2010/main" val="3455170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2000" fill="hold"/>
                                        <p:tgtEl>
                                          <p:spTgt spid="95261"/>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53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95278"/>
                                        </p:tgtEl>
                                        <p:attrNameLst>
                                          <p:attrName>style.visibility</p:attrName>
                                        </p:attrNameLst>
                                      </p:cBhvr>
                                      <p:to>
                                        <p:strVal val="visible"/>
                                      </p:to>
                                    </p:set>
                                  </p:childTnLst>
                                  <p:subTnLst>
                                    <p:set>
                                      <p:cBhvr override="childStyle">
                                        <p:cTn dur="1" fill="hold" display="0" masterRel="nextClick" afterEffect="1"/>
                                        <p:tgtEl>
                                          <p:spTgt spid="9527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95279"/>
                                        </p:tgtEl>
                                        <p:attrNameLst>
                                          <p:attrName>style.visibility</p:attrName>
                                        </p:attrNameLst>
                                      </p:cBhvr>
                                      <p:to>
                                        <p:strVal val="visible"/>
                                      </p:to>
                                    </p:set>
                                  </p:childTnLst>
                                  <p:subTnLst>
                                    <p:set>
                                      <p:cBhvr override="childStyle">
                                        <p:cTn dur="1" fill="hold" display="0" masterRel="nextClick" afterEffect="1"/>
                                        <p:tgtEl>
                                          <p:spTgt spid="95279"/>
                                        </p:tgtEl>
                                        <p:attrNameLst>
                                          <p:attrName>style.visibility</p:attrName>
                                        </p:attrNameLst>
                                      </p:cBhvr>
                                      <p:to>
                                        <p:strVal val="hidden"/>
                                      </p:to>
                                    </p:set>
                                  </p:subTnLst>
                                </p:cTn>
                              </p:par>
                            </p:childTnLst>
                          </p:cTn>
                        </p:par>
                        <p:par>
                          <p:cTn id="17" fill="hold" nodeType="afterGroup">
                            <p:stCondLst>
                              <p:cond delay="500"/>
                            </p:stCondLst>
                            <p:childTnLst>
                              <p:par>
                                <p:cTn id="18" presetID="1" presetClass="entr" presetSubtype="0" fill="hold" nodeType="afterEffect">
                                  <p:stCondLst>
                                    <p:cond delay="500"/>
                                  </p:stCondLst>
                                  <p:childTnLst>
                                    <p:set>
                                      <p:cBhvr>
                                        <p:cTn id="19" dur="1" fill="hold">
                                          <p:stCondLst>
                                            <p:cond delay="499"/>
                                          </p:stCondLst>
                                        </p:cTn>
                                        <p:tgtEl>
                                          <p:spTgt spid="95294"/>
                                        </p:tgtEl>
                                        <p:attrNameLst>
                                          <p:attrName>style.visibility</p:attrName>
                                        </p:attrNameLst>
                                      </p:cBhvr>
                                      <p:to>
                                        <p:strVal val="visible"/>
                                      </p:to>
                                    </p:set>
                                  </p:childTnLst>
                                  <p:subTnLst>
                                    <p:set>
                                      <p:cBhvr override="childStyle">
                                        <p:cTn dur="1" fill="hold" display="0" masterRel="nextClick" afterEffect="1"/>
                                        <p:tgtEl>
                                          <p:spTgt spid="95294"/>
                                        </p:tgtEl>
                                        <p:attrNameLst>
                                          <p:attrName>style.visibility</p:attrName>
                                        </p:attrNameLst>
                                      </p:cBhvr>
                                      <p:to>
                                        <p:strVal val="hidden"/>
                                      </p:to>
                                    </p:set>
                                  </p:subTnLst>
                                </p:cTn>
                              </p:par>
                            </p:childTnLst>
                          </p:cTn>
                        </p:par>
                        <p:par>
                          <p:cTn id="20" fill="hold" nodeType="afterGroup">
                            <p:stCondLst>
                              <p:cond delay="1500"/>
                            </p:stCondLst>
                            <p:childTnLst>
                              <p:par>
                                <p:cTn id="21" presetID="1" presetClass="entr" presetSubtype="0" fill="hold" nodeType="afterEffect">
                                  <p:stCondLst>
                                    <p:cond delay="500"/>
                                  </p:stCondLst>
                                  <p:childTnLst>
                                    <p:set>
                                      <p:cBhvr>
                                        <p:cTn id="22" dur="1" fill="hold">
                                          <p:stCondLst>
                                            <p:cond delay="499"/>
                                          </p:stCondLst>
                                        </p:cTn>
                                        <p:tgtEl>
                                          <p:spTgt spid="95320"/>
                                        </p:tgtEl>
                                        <p:attrNameLst>
                                          <p:attrName>style.visibility</p:attrName>
                                        </p:attrNameLst>
                                      </p:cBhvr>
                                      <p:to>
                                        <p:strVal val="visible"/>
                                      </p:to>
                                    </p:set>
                                  </p:childTnLst>
                                  <p:subTnLst>
                                    <p:set>
                                      <p:cBhvr override="childStyle">
                                        <p:cTn dur="1" fill="hold" display="0" masterRel="nextClick" afterEffect="1"/>
                                        <p:tgtEl>
                                          <p:spTgt spid="95320"/>
                                        </p:tgtEl>
                                        <p:attrNameLst>
                                          <p:attrName>style.visibility</p:attrName>
                                        </p:attrNameLst>
                                      </p:cBhvr>
                                      <p:to>
                                        <p:strVal val="hidden"/>
                                      </p:to>
                                    </p:set>
                                  </p:subTnLst>
                                </p:cTn>
                              </p:par>
                            </p:childTnLst>
                          </p:cTn>
                        </p:par>
                        <p:par>
                          <p:cTn id="23" fill="hold" nodeType="afterGroup">
                            <p:stCondLst>
                              <p:cond delay="2500"/>
                            </p:stCondLst>
                            <p:childTnLst>
                              <p:par>
                                <p:cTn id="24" presetID="1" presetClass="entr" presetSubtype="0" fill="hold" nodeType="afterEffect">
                                  <p:stCondLst>
                                    <p:cond delay="500"/>
                                  </p:stCondLst>
                                  <p:childTnLst>
                                    <p:set>
                                      <p:cBhvr>
                                        <p:cTn id="25" dur="1" fill="hold">
                                          <p:stCondLst>
                                            <p:cond delay="499"/>
                                          </p:stCondLst>
                                        </p:cTn>
                                        <p:tgtEl>
                                          <p:spTgt spid="95300"/>
                                        </p:tgtEl>
                                        <p:attrNameLst>
                                          <p:attrName>style.visibility</p:attrName>
                                        </p:attrNameLst>
                                      </p:cBhvr>
                                      <p:to>
                                        <p:strVal val="visible"/>
                                      </p:to>
                                    </p:set>
                                  </p:childTnLst>
                                  <p:subTnLst>
                                    <p:set>
                                      <p:cBhvr override="childStyle">
                                        <p:cTn dur="1" fill="hold" display="0" masterRel="nextClick" afterEffect="1"/>
                                        <p:tgtEl>
                                          <p:spTgt spid="95300"/>
                                        </p:tgtEl>
                                        <p:attrNameLst>
                                          <p:attrName>style.visibility</p:attrName>
                                        </p:attrNameLst>
                                      </p:cBhvr>
                                      <p:to>
                                        <p:strVal val="hidden"/>
                                      </p:to>
                                    </p:set>
                                  </p:subTnLst>
                                </p:cTn>
                              </p:par>
                            </p:childTnLst>
                          </p:cTn>
                        </p:par>
                        <p:par>
                          <p:cTn id="26" fill="hold" nodeType="afterGroup">
                            <p:stCondLst>
                              <p:cond delay="3500"/>
                            </p:stCondLst>
                            <p:childTnLst>
                              <p:par>
                                <p:cTn id="27" presetID="1" presetClass="entr" presetSubtype="0" fill="hold" nodeType="afterEffect">
                                  <p:stCondLst>
                                    <p:cond delay="500"/>
                                  </p:stCondLst>
                                  <p:childTnLst>
                                    <p:set>
                                      <p:cBhvr>
                                        <p:cTn id="28" dur="1" fill="hold">
                                          <p:stCondLst>
                                            <p:cond delay="499"/>
                                          </p:stCondLst>
                                        </p:cTn>
                                        <p:tgtEl>
                                          <p:spTgt spid="95325"/>
                                        </p:tgtEl>
                                        <p:attrNameLst>
                                          <p:attrName>style.visibility</p:attrName>
                                        </p:attrNameLst>
                                      </p:cBhvr>
                                      <p:to>
                                        <p:strVal val="visible"/>
                                      </p:to>
                                    </p:set>
                                  </p:childTnLst>
                                  <p:subTnLst>
                                    <p:set>
                                      <p:cBhvr override="childStyle">
                                        <p:cTn dur="1" fill="hold" display="0" masterRel="nextClick" afterEffect="1"/>
                                        <p:tgtEl>
                                          <p:spTgt spid="95325"/>
                                        </p:tgtEl>
                                        <p:attrNameLst>
                                          <p:attrName>style.visibility</p:attrName>
                                        </p:attrNameLst>
                                      </p:cBhvr>
                                      <p:to>
                                        <p:strVal val="hidden"/>
                                      </p:to>
                                    </p:set>
                                  </p:subTnLst>
                                </p:cTn>
                              </p:par>
                            </p:childTnLst>
                          </p:cTn>
                        </p:par>
                        <p:par>
                          <p:cTn id="29" fill="hold" nodeType="afterGroup">
                            <p:stCondLst>
                              <p:cond delay="4500"/>
                            </p:stCondLst>
                            <p:childTnLst>
                              <p:par>
                                <p:cTn id="30" presetID="1" presetClass="entr" presetSubtype="0" fill="hold" nodeType="afterEffect">
                                  <p:stCondLst>
                                    <p:cond delay="500"/>
                                  </p:stCondLst>
                                  <p:childTnLst>
                                    <p:set>
                                      <p:cBhvr>
                                        <p:cTn id="31" dur="1" fill="hold">
                                          <p:stCondLst>
                                            <p:cond delay="499"/>
                                          </p:stCondLst>
                                        </p:cTn>
                                        <p:tgtEl>
                                          <p:spTgt spid="95305"/>
                                        </p:tgtEl>
                                        <p:attrNameLst>
                                          <p:attrName>style.visibility</p:attrName>
                                        </p:attrNameLst>
                                      </p:cBhvr>
                                      <p:to>
                                        <p:strVal val="visible"/>
                                      </p:to>
                                    </p:set>
                                  </p:childTnLst>
                                  <p:subTnLst>
                                    <p:set>
                                      <p:cBhvr override="childStyle">
                                        <p:cTn dur="1" fill="hold" display="0" masterRel="nextClick" afterEffect="1"/>
                                        <p:tgtEl>
                                          <p:spTgt spid="95305"/>
                                        </p:tgtEl>
                                        <p:attrNameLst>
                                          <p:attrName>style.visibility</p:attrName>
                                        </p:attrNameLst>
                                      </p:cBhvr>
                                      <p:to>
                                        <p:strVal val="hidden"/>
                                      </p:to>
                                    </p:set>
                                  </p:subTnLst>
                                </p:cTn>
                              </p:par>
                            </p:childTnLst>
                          </p:cTn>
                        </p:par>
                        <p:par>
                          <p:cTn id="32" fill="hold" nodeType="afterGroup">
                            <p:stCondLst>
                              <p:cond delay="5500"/>
                            </p:stCondLst>
                            <p:childTnLst>
                              <p:par>
                                <p:cTn id="33" presetID="1" presetClass="entr" presetSubtype="0" fill="hold" nodeType="afterEffect">
                                  <p:stCondLst>
                                    <p:cond delay="500"/>
                                  </p:stCondLst>
                                  <p:childTnLst>
                                    <p:set>
                                      <p:cBhvr>
                                        <p:cTn id="34" dur="1" fill="hold">
                                          <p:stCondLst>
                                            <p:cond delay="499"/>
                                          </p:stCondLst>
                                        </p:cTn>
                                        <p:tgtEl>
                                          <p:spTgt spid="95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0">
            <a:extLst>
              <a:ext uri="{FF2B5EF4-FFF2-40B4-BE49-F238E27FC236}">
                <a16:creationId xmlns:a16="http://schemas.microsoft.com/office/drawing/2014/main" id="{2E51EA0E-ABB4-5B19-0983-6DF4B3284ECD}"/>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Disk Operation (Multi-Platter View)</a:t>
            </a:r>
          </a:p>
        </p:txBody>
      </p:sp>
      <p:sp>
        <p:nvSpPr>
          <p:cNvPr id="96287" name="Rectangle 31">
            <a:extLst>
              <a:ext uri="{FF2B5EF4-FFF2-40B4-BE49-F238E27FC236}">
                <a16:creationId xmlns:a16="http://schemas.microsoft.com/office/drawing/2014/main" id="{A1968064-5578-3B1B-971F-5F7706488991}"/>
              </a:ext>
            </a:extLst>
          </p:cNvPr>
          <p:cNvSpPr>
            <a:spLocks noGrp="1" noChangeArrowheads="1"/>
          </p:cNvSpPr>
          <p:nvPr>
            <p:ph type="body" idx="1"/>
          </p:nvPr>
        </p:nvSpPr>
        <p:spPr/>
        <p:txBody>
          <a:bodyPr/>
          <a:lstStyle/>
          <a:p>
            <a:pPr eaLnBrk="1" hangingPunct="1">
              <a:defRPr/>
            </a:pPr>
            <a:r>
              <a:rPr lang="en-US" altLang="en-US"/>
              <a:t> </a:t>
            </a:r>
          </a:p>
        </p:txBody>
      </p:sp>
      <p:sp>
        <p:nvSpPr>
          <p:cNvPr id="22532" name="Line 4">
            <a:extLst>
              <a:ext uri="{FF2B5EF4-FFF2-40B4-BE49-F238E27FC236}">
                <a16:creationId xmlns:a16="http://schemas.microsoft.com/office/drawing/2014/main" id="{4ED82F1E-0BB4-069B-E26F-6F2B6CFBC7A6}"/>
              </a:ext>
            </a:extLst>
          </p:cNvPr>
          <p:cNvSpPr>
            <a:spLocks noChangeShapeType="1"/>
          </p:cNvSpPr>
          <p:nvPr/>
        </p:nvSpPr>
        <p:spPr bwMode="auto">
          <a:xfrm flipH="1">
            <a:off x="5218113" y="2720975"/>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33" name="Oval 5">
            <a:extLst>
              <a:ext uri="{FF2B5EF4-FFF2-40B4-BE49-F238E27FC236}">
                <a16:creationId xmlns:a16="http://schemas.microsoft.com/office/drawing/2014/main" id="{D919E720-2FE9-DDA0-F27A-8D550DF7BD18}"/>
              </a:ext>
            </a:extLst>
          </p:cNvPr>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4" name="Line 6">
            <a:extLst>
              <a:ext uri="{FF2B5EF4-FFF2-40B4-BE49-F238E27FC236}">
                <a16:creationId xmlns:a16="http://schemas.microsoft.com/office/drawing/2014/main" id="{C3482BFC-40FA-88D3-24C1-B9EDA1B8B82D}"/>
              </a:ext>
            </a:extLst>
          </p:cNvPr>
          <p:cNvSpPr>
            <a:spLocks noChangeShapeType="1"/>
          </p:cNvSpPr>
          <p:nvPr/>
        </p:nvSpPr>
        <p:spPr bwMode="auto">
          <a:xfrm flipH="1">
            <a:off x="5221288" y="3279775"/>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35" name="Oval 7">
            <a:extLst>
              <a:ext uri="{FF2B5EF4-FFF2-40B4-BE49-F238E27FC236}">
                <a16:creationId xmlns:a16="http://schemas.microsoft.com/office/drawing/2014/main" id="{D23AC02D-E428-B98B-0ED9-E399D719CCBD}"/>
              </a:ext>
            </a:extLst>
          </p:cNvPr>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6" name="Line 8">
            <a:extLst>
              <a:ext uri="{FF2B5EF4-FFF2-40B4-BE49-F238E27FC236}">
                <a16:creationId xmlns:a16="http://schemas.microsoft.com/office/drawing/2014/main" id="{10590D78-A79D-6FF3-3BEE-DE26CF9F740A}"/>
              </a:ext>
            </a:extLst>
          </p:cNvPr>
          <p:cNvSpPr>
            <a:spLocks noChangeShapeType="1"/>
          </p:cNvSpPr>
          <p:nvPr/>
        </p:nvSpPr>
        <p:spPr bwMode="auto">
          <a:xfrm flipH="1">
            <a:off x="5218113" y="3889375"/>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37" name="Oval 9">
            <a:extLst>
              <a:ext uri="{FF2B5EF4-FFF2-40B4-BE49-F238E27FC236}">
                <a16:creationId xmlns:a16="http://schemas.microsoft.com/office/drawing/2014/main" id="{451E7C4D-AA58-6AB4-2B04-19BD706B6461}"/>
              </a:ext>
            </a:extLst>
          </p:cNvPr>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8" name="AutoShape 10">
            <a:extLst>
              <a:ext uri="{FF2B5EF4-FFF2-40B4-BE49-F238E27FC236}">
                <a16:creationId xmlns:a16="http://schemas.microsoft.com/office/drawing/2014/main" id="{A4A60672-B4AA-F280-CF4A-805EF985C54F}"/>
              </a:ext>
            </a:extLst>
          </p:cNvPr>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39" name="Oval 11">
            <a:extLst>
              <a:ext uri="{FF2B5EF4-FFF2-40B4-BE49-F238E27FC236}">
                <a16:creationId xmlns:a16="http://schemas.microsoft.com/office/drawing/2014/main" id="{71F93291-6405-93BB-6549-BD8A31AE1BD8}"/>
              </a:ext>
            </a:extLst>
          </p:cNvPr>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0" name="Line 12">
            <a:extLst>
              <a:ext uri="{FF2B5EF4-FFF2-40B4-BE49-F238E27FC236}">
                <a16:creationId xmlns:a16="http://schemas.microsoft.com/office/drawing/2014/main" id="{412EAEC3-1B80-09AC-3EDD-42E48397E9F4}"/>
              </a:ext>
            </a:extLst>
          </p:cNvPr>
          <p:cNvSpPr>
            <a:spLocks noChangeShapeType="1"/>
          </p:cNvSpPr>
          <p:nvPr/>
        </p:nvSpPr>
        <p:spPr bwMode="auto">
          <a:xfrm>
            <a:off x="5675313" y="2479675"/>
            <a:ext cx="3175" cy="1409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2541" name="Line 13">
            <a:extLst>
              <a:ext uri="{FF2B5EF4-FFF2-40B4-BE49-F238E27FC236}">
                <a16:creationId xmlns:a16="http://schemas.microsoft.com/office/drawing/2014/main" id="{4C696937-DF3A-414C-8459-F6E555CB5C42}"/>
              </a:ext>
            </a:extLst>
          </p:cNvPr>
          <p:cNvSpPr>
            <a:spLocks noChangeShapeType="1"/>
          </p:cNvSpPr>
          <p:nvPr/>
        </p:nvSpPr>
        <p:spPr bwMode="auto">
          <a:xfrm flipH="1">
            <a:off x="5218113" y="3660775"/>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42" name="Oval 14">
            <a:extLst>
              <a:ext uri="{FF2B5EF4-FFF2-40B4-BE49-F238E27FC236}">
                <a16:creationId xmlns:a16="http://schemas.microsoft.com/office/drawing/2014/main" id="{A91E484C-F80A-3910-48D7-0F8C89136153}"/>
              </a:ext>
            </a:extLst>
          </p:cNvPr>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3" name="Line 15">
            <a:extLst>
              <a:ext uri="{FF2B5EF4-FFF2-40B4-BE49-F238E27FC236}">
                <a16:creationId xmlns:a16="http://schemas.microsoft.com/office/drawing/2014/main" id="{601D7755-2413-257B-DB69-B7A5D4B1B2DA}"/>
              </a:ext>
            </a:extLst>
          </p:cNvPr>
          <p:cNvSpPr>
            <a:spLocks noChangeShapeType="1"/>
          </p:cNvSpPr>
          <p:nvPr/>
        </p:nvSpPr>
        <p:spPr bwMode="auto">
          <a:xfrm>
            <a:off x="5678488" y="3165475"/>
            <a:ext cx="6397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2544" name="AutoShape 16">
            <a:extLst>
              <a:ext uri="{FF2B5EF4-FFF2-40B4-BE49-F238E27FC236}">
                <a16:creationId xmlns:a16="http://schemas.microsoft.com/office/drawing/2014/main" id="{496543C6-30E1-D331-8901-E18AB045CA9C}"/>
              </a:ext>
            </a:extLst>
          </p:cNvPr>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5" name="Oval 17">
            <a:extLst>
              <a:ext uri="{FF2B5EF4-FFF2-40B4-BE49-F238E27FC236}">
                <a16:creationId xmlns:a16="http://schemas.microsoft.com/office/drawing/2014/main" id="{706190F6-4F4A-4149-0616-355575A5B2B2}"/>
              </a:ext>
            </a:extLst>
          </p:cNvPr>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6" name="AutoShape 18">
            <a:extLst>
              <a:ext uri="{FF2B5EF4-FFF2-40B4-BE49-F238E27FC236}">
                <a16:creationId xmlns:a16="http://schemas.microsoft.com/office/drawing/2014/main" id="{5B8420F3-E907-6189-EB3F-51CD6C269A4C}"/>
              </a:ext>
            </a:extLst>
          </p:cNvPr>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7" name="Oval 19">
            <a:extLst>
              <a:ext uri="{FF2B5EF4-FFF2-40B4-BE49-F238E27FC236}">
                <a16:creationId xmlns:a16="http://schemas.microsoft.com/office/drawing/2014/main" id="{7C5C8E4C-30DA-8083-62DE-5230777FC39A}"/>
              </a:ext>
            </a:extLst>
          </p:cNvPr>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8" name="AutoShape 20">
            <a:extLst>
              <a:ext uri="{FF2B5EF4-FFF2-40B4-BE49-F238E27FC236}">
                <a16:creationId xmlns:a16="http://schemas.microsoft.com/office/drawing/2014/main" id="{BF72544E-CE42-4D89-2BF0-D6AAD0C2F591}"/>
              </a:ext>
            </a:extLst>
          </p:cNvPr>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49" name="Line 21">
            <a:extLst>
              <a:ext uri="{FF2B5EF4-FFF2-40B4-BE49-F238E27FC236}">
                <a16:creationId xmlns:a16="http://schemas.microsoft.com/office/drawing/2014/main" id="{84FFEDB1-E63D-65DC-D1BD-91D9F6C0CB4C}"/>
              </a:ext>
            </a:extLst>
          </p:cNvPr>
          <p:cNvSpPr>
            <a:spLocks noChangeShapeType="1"/>
          </p:cNvSpPr>
          <p:nvPr/>
        </p:nvSpPr>
        <p:spPr bwMode="auto">
          <a:xfrm flipH="1">
            <a:off x="5218113" y="2479675"/>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50" name="Oval 22">
            <a:extLst>
              <a:ext uri="{FF2B5EF4-FFF2-40B4-BE49-F238E27FC236}">
                <a16:creationId xmlns:a16="http://schemas.microsoft.com/office/drawing/2014/main" id="{4285A2DE-1491-DE96-539A-4FD9E9D8C8E7}"/>
              </a:ext>
            </a:extLst>
          </p:cNvPr>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51" name="Line 23">
            <a:extLst>
              <a:ext uri="{FF2B5EF4-FFF2-40B4-BE49-F238E27FC236}">
                <a16:creationId xmlns:a16="http://schemas.microsoft.com/office/drawing/2014/main" id="{81217322-A0EB-9FE1-4161-4E5596312A16}"/>
              </a:ext>
            </a:extLst>
          </p:cNvPr>
          <p:cNvSpPr>
            <a:spLocks noChangeShapeType="1"/>
          </p:cNvSpPr>
          <p:nvPr/>
        </p:nvSpPr>
        <p:spPr bwMode="auto">
          <a:xfrm flipH="1">
            <a:off x="5218113" y="3038475"/>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2552" name="Oval 24">
            <a:extLst>
              <a:ext uri="{FF2B5EF4-FFF2-40B4-BE49-F238E27FC236}">
                <a16:creationId xmlns:a16="http://schemas.microsoft.com/office/drawing/2014/main" id="{8FD006A6-109D-6841-D3F8-B355753B52C5}"/>
              </a:ext>
            </a:extLst>
          </p:cNvPr>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IN" altLang="en-US"/>
          </a:p>
        </p:txBody>
      </p:sp>
      <p:sp>
        <p:nvSpPr>
          <p:cNvPr id="22553" name="Text Box 25">
            <a:extLst>
              <a:ext uri="{FF2B5EF4-FFF2-40B4-BE49-F238E27FC236}">
                <a16:creationId xmlns:a16="http://schemas.microsoft.com/office/drawing/2014/main" id="{8D06D8CA-A088-E7CC-34D0-5EE7C7D3AF58}"/>
              </a:ext>
            </a:extLst>
          </p:cNvPr>
          <p:cNvSpPr txBox="1">
            <a:spLocks noChangeArrowheads="1"/>
          </p:cNvSpPr>
          <p:nvPr/>
        </p:nvSpPr>
        <p:spPr bwMode="auto">
          <a:xfrm>
            <a:off x="5772150" y="2828925"/>
            <a:ext cx="5572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arm</a:t>
            </a:r>
          </a:p>
        </p:txBody>
      </p:sp>
      <p:sp>
        <p:nvSpPr>
          <p:cNvPr id="22554" name="Text Box 26">
            <a:extLst>
              <a:ext uri="{FF2B5EF4-FFF2-40B4-BE49-F238E27FC236}">
                <a16:creationId xmlns:a16="http://schemas.microsoft.com/office/drawing/2014/main" id="{985B6F03-5FE9-8F98-CAD0-F929A634C888}"/>
              </a:ext>
            </a:extLst>
          </p:cNvPr>
          <p:cNvSpPr txBox="1">
            <a:spLocks noChangeArrowheads="1"/>
          </p:cNvSpPr>
          <p:nvPr/>
        </p:nvSpPr>
        <p:spPr bwMode="auto">
          <a:xfrm>
            <a:off x="4581525" y="1325563"/>
            <a:ext cx="255905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read/write heads </a:t>
            </a:r>
          </a:p>
          <a:p>
            <a:pPr>
              <a:lnSpc>
                <a:spcPct val="100000"/>
              </a:lnSpc>
            </a:pPr>
            <a:r>
              <a:rPr lang="en-US" altLang="en-US" sz="1600"/>
              <a:t>move in unison</a:t>
            </a:r>
          </a:p>
          <a:p>
            <a:pPr>
              <a:lnSpc>
                <a:spcPct val="100000"/>
              </a:lnSpc>
            </a:pPr>
            <a:r>
              <a:rPr lang="en-US" altLang="en-US" sz="1600"/>
              <a:t>from cylinder to cylinder</a:t>
            </a:r>
          </a:p>
        </p:txBody>
      </p:sp>
      <p:sp>
        <p:nvSpPr>
          <p:cNvPr id="22555" name="Line 27">
            <a:extLst>
              <a:ext uri="{FF2B5EF4-FFF2-40B4-BE49-F238E27FC236}">
                <a16:creationId xmlns:a16="http://schemas.microsoft.com/office/drawing/2014/main" id="{93F3D2FF-E202-EF48-19B8-1694F0ABAE79}"/>
              </a:ext>
            </a:extLst>
          </p:cNvPr>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2556" name="Text Box 28">
            <a:extLst>
              <a:ext uri="{FF2B5EF4-FFF2-40B4-BE49-F238E27FC236}">
                <a16:creationId xmlns:a16="http://schemas.microsoft.com/office/drawing/2014/main" id="{B11B3992-8B25-F8A9-6833-551DC4BDE9BA}"/>
              </a:ext>
            </a:extLst>
          </p:cNvPr>
          <p:cNvSpPr txBox="1">
            <a:spLocks noChangeArrowheads="1"/>
          </p:cNvSpPr>
          <p:nvPr/>
        </p:nvSpPr>
        <p:spPr bwMode="auto">
          <a:xfrm>
            <a:off x="4411663" y="4035425"/>
            <a:ext cx="8953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lnSpc>
                <a:spcPct val="90000"/>
              </a:lnSpc>
              <a:defRPr b="1">
                <a:solidFill>
                  <a:schemeClr val="tx1"/>
                </a:solidFill>
                <a:latin typeface="Helvetica" panose="020B0604020202020204" pitchFamily="34" charset="0"/>
              </a:defRPr>
            </a:lvl1pPr>
            <a:lvl2pPr marL="742950" indent="-285750" algn="ctr">
              <a:lnSpc>
                <a:spcPct val="90000"/>
              </a:lnSpc>
              <a:defRPr b="1">
                <a:solidFill>
                  <a:schemeClr val="tx1"/>
                </a:solidFill>
                <a:latin typeface="Helvetica" panose="020B0604020202020204" pitchFamily="34" charset="0"/>
              </a:defRPr>
            </a:lvl2pPr>
            <a:lvl3pPr marL="1143000" indent="-228600" algn="ctr">
              <a:lnSpc>
                <a:spcPct val="90000"/>
              </a:lnSpc>
              <a:defRPr b="1">
                <a:solidFill>
                  <a:schemeClr val="tx1"/>
                </a:solidFill>
                <a:latin typeface="Helvetica" panose="020B0604020202020204" pitchFamily="34" charset="0"/>
              </a:defRPr>
            </a:lvl3pPr>
            <a:lvl4pPr marL="1600200" indent="-228600" algn="ctr">
              <a:lnSpc>
                <a:spcPct val="90000"/>
              </a:lnSpc>
              <a:defRPr b="1">
                <a:solidFill>
                  <a:schemeClr val="tx1"/>
                </a:solidFill>
                <a:latin typeface="Helvetica" panose="020B0604020202020204" pitchFamily="34" charset="0"/>
              </a:defRPr>
            </a:lvl4pPr>
            <a:lvl5pPr marL="2057400" indent="-228600" algn="ctr">
              <a:lnSpc>
                <a:spcPct val="90000"/>
              </a:lnSpc>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600"/>
              <a:t>spindle</a:t>
            </a:r>
          </a:p>
        </p:txBody>
      </p:sp>
      <p:sp>
        <p:nvSpPr>
          <p:cNvPr id="22557" name="Line 29">
            <a:extLst>
              <a:ext uri="{FF2B5EF4-FFF2-40B4-BE49-F238E27FC236}">
                <a16:creationId xmlns:a16="http://schemas.microsoft.com/office/drawing/2014/main" id="{9B25E8CF-9157-D38A-5BFD-5CABD0D73C44}"/>
              </a:ext>
            </a:extLst>
          </p:cNvPr>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 name="Slide Number Placeholder 3">
            <a:extLst>
              <a:ext uri="{FF2B5EF4-FFF2-40B4-BE49-F238E27FC236}">
                <a16:creationId xmlns:a16="http://schemas.microsoft.com/office/drawing/2014/main" id="{DB36E812-8A2E-31CD-52A1-EE4777AEC1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extLst>
      <p:ext uri="{BB962C8B-B14F-4D97-AF65-F5344CB8AC3E}">
        <p14:creationId xmlns:p14="http://schemas.microsoft.com/office/powerpoint/2010/main" val="117753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Introduction</a:t>
            </a:r>
          </a:p>
        </p:txBody>
      </p:sp>
      <p:sp>
        <p:nvSpPr>
          <p:cNvPr id="102" name="Google Shape;102;p6"/>
          <p:cNvSpPr txBox="1">
            <a:spLocks noGrp="1"/>
          </p:cNvSpPr>
          <p:nvPr>
            <p:ph type="body" idx="1"/>
          </p:nvPr>
        </p:nvSpPr>
        <p:spPr>
          <a:xfrm>
            <a:off x="457200" y="838199"/>
            <a:ext cx="8229600"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unit is an essential component in any digital </a:t>
            </a:r>
            <a:r>
              <a:rPr lang="en-IN" sz="2000" dirty="0">
                <a:latin typeface="Times New Roman" panose="02020603050405020304" pitchFamily="18" charset="0"/>
                <a:ea typeface="Tahoma" panose="020B0604030504040204" pitchFamily="34" charset="0"/>
                <a:cs typeface="Times New Roman" panose="02020603050405020304" pitchFamily="18" charset="0"/>
              </a:rPr>
              <a:t>c</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omputer since It is needed for storing programs and data.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unit that communicates directly with the CPU is called the main memory.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Most general purpose computers would run more efficiently if they were equipped with additional storage beyond the capacity of the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Devices that provide backup storage are called auxiliary memory. The most common auxiliary memory devices used in computer systems are magnetic disks and tapes. They are used for storing system</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programs, large data files, and other backup information.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Only pro­grams and data currently needed by the processor reside in main memory. All other information is stored in auxiliary memory and transferred to main memory when needed.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total memory capacity of a computer can be visualized as being a hierarchy of components.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8413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2204FCA4-CB96-B0BE-A9AF-CA340654A70D}"/>
              </a:ext>
            </a:extLst>
          </p:cNvPr>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grpSp>
        <p:nvGrpSpPr>
          <p:cNvPr id="114691" name="Group 3">
            <a:extLst>
              <a:ext uri="{FF2B5EF4-FFF2-40B4-BE49-F238E27FC236}">
                <a16:creationId xmlns:a16="http://schemas.microsoft.com/office/drawing/2014/main" id="{82181A60-47E6-03D8-A4D6-A068524F855E}"/>
              </a:ext>
            </a:extLst>
          </p:cNvPr>
          <p:cNvGrpSpPr>
            <a:grpSpLocks/>
          </p:cNvGrpSpPr>
          <p:nvPr/>
        </p:nvGrpSpPr>
        <p:grpSpPr bwMode="auto">
          <a:xfrm>
            <a:off x="735013" y="2090738"/>
            <a:ext cx="7799387" cy="1722437"/>
            <a:chOff x="463" y="1317"/>
            <a:chExt cx="4913" cy="1085"/>
          </a:xfrm>
        </p:grpSpPr>
        <p:grpSp>
          <p:nvGrpSpPr>
            <p:cNvPr id="114692" name="Group 4">
              <a:extLst>
                <a:ext uri="{FF2B5EF4-FFF2-40B4-BE49-F238E27FC236}">
                  <a16:creationId xmlns:a16="http://schemas.microsoft.com/office/drawing/2014/main" id="{8DB72403-59B0-67A8-9D67-BE14AEBC7E8B}"/>
                </a:ext>
              </a:extLst>
            </p:cNvPr>
            <p:cNvGrpSpPr>
              <a:grpSpLocks/>
            </p:cNvGrpSpPr>
            <p:nvPr/>
          </p:nvGrpSpPr>
          <p:grpSpPr bwMode="auto">
            <a:xfrm>
              <a:off x="463" y="1317"/>
              <a:ext cx="1088" cy="1085"/>
              <a:chOff x="463" y="1317"/>
              <a:chExt cx="1088" cy="1085"/>
            </a:xfrm>
          </p:grpSpPr>
          <p:sp>
            <p:nvSpPr>
              <p:cNvPr id="114693" name="Line 5">
                <a:extLst>
                  <a:ext uri="{FF2B5EF4-FFF2-40B4-BE49-F238E27FC236}">
                    <a16:creationId xmlns:a16="http://schemas.microsoft.com/office/drawing/2014/main" id="{A8391E99-E758-371D-D0C8-E601D8EC8071}"/>
                  </a:ext>
                </a:extLst>
              </p:cNvPr>
              <p:cNvSpPr>
                <a:spLocks noChangeAspect="1" noChangeShapeType="1"/>
              </p:cNvSpPr>
              <p:nvPr/>
            </p:nvSpPr>
            <p:spPr bwMode="auto">
              <a:xfrm>
                <a:off x="1006" y="1317"/>
                <a:ext cx="0" cy="10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4" name="Line 6">
                <a:extLst>
                  <a:ext uri="{FF2B5EF4-FFF2-40B4-BE49-F238E27FC236}">
                    <a16:creationId xmlns:a16="http://schemas.microsoft.com/office/drawing/2014/main" id="{DD7D6002-AB60-4247-DD51-BC3E6DFAD2ED}"/>
                  </a:ext>
                </a:extLst>
              </p:cNvPr>
              <p:cNvSpPr>
                <a:spLocks noChangeAspect="1" noChangeShapeType="1"/>
              </p:cNvSpPr>
              <p:nvPr/>
            </p:nvSpPr>
            <p:spPr bwMode="auto">
              <a:xfrm rot="1800000">
                <a:off x="1008" y="1319"/>
                <a:ext cx="0" cy="10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5" name="Line 7">
                <a:extLst>
                  <a:ext uri="{FF2B5EF4-FFF2-40B4-BE49-F238E27FC236}">
                    <a16:creationId xmlns:a16="http://schemas.microsoft.com/office/drawing/2014/main" id="{62CB78D0-C413-CC19-D680-AFE614F8D7FB}"/>
                  </a:ext>
                </a:extLst>
              </p:cNvPr>
              <p:cNvSpPr>
                <a:spLocks noChangeAspect="1" noChangeShapeType="1"/>
              </p:cNvSpPr>
              <p:nvPr/>
            </p:nvSpPr>
            <p:spPr bwMode="auto">
              <a:xfrm rot="3600000">
                <a:off x="1004" y="1321"/>
                <a:ext cx="0" cy="10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6" name="Line 8">
                <a:extLst>
                  <a:ext uri="{FF2B5EF4-FFF2-40B4-BE49-F238E27FC236}">
                    <a16:creationId xmlns:a16="http://schemas.microsoft.com/office/drawing/2014/main" id="{69115925-4BB8-F2B6-A5CE-12F1DBC6FDDC}"/>
                  </a:ext>
                </a:extLst>
              </p:cNvPr>
              <p:cNvSpPr>
                <a:spLocks noChangeAspect="1" noChangeShapeType="1"/>
              </p:cNvSpPr>
              <p:nvPr/>
            </p:nvSpPr>
            <p:spPr bwMode="auto">
              <a:xfrm rot="5400000">
                <a:off x="1004" y="1307"/>
                <a:ext cx="0" cy="10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7" name="Line 9">
                <a:extLst>
                  <a:ext uri="{FF2B5EF4-FFF2-40B4-BE49-F238E27FC236}">
                    <a16:creationId xmlns:a16="http://schemas.microsoft.com/office/drawing/2014/main" id="{FE6D1A02-09EA-9B3F-65BF-75FF5F375BCD}"/>
                  </a:ext>
                </a:extLst>
              </p:cNvPr>
              <p:cNvSpPr>
                <a:spLocks noChangeAspect="1" noChangeShapeType="1"/>
              </p:cNvSpPr>
              <p:nvPr/>
            </p:nvSpPr>
            <p:spPr bwMode="auto">
              <a:xfrm rot="7200000">
                <a:off x="1011" y="1300"/>
                <a:ext cx="0" cy="10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698" name="Line 10">
                <a:extLst>
                  <a:ext uri="{FF2B5EF4-FFF2-40B4-BE49-F238E27FC236}">
                    <a16:creationId xmlns:a16="http://schemas.microsoft.com/office/drawing/2014/main" id="{4F25F20A-8AB1-B3DB-C9D3-1391BF389AA3}"/>
                  </a:ext>
                </a:extLst>
              </p:cNvPr>
              <p:cNvSpPr>
                <a:spLocks noChangeAspect="1" noChangeShapeType="1"/>
              </p:cNvSpPr>
              <p:nvPr/>
            </p:nvSpPr>
            <p:spPr bwMode="auto">
              <a:xfrm rot="9000000">
                <a:off x="1017" y="1322"/>
                <a:ext cx="0" cy="10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4699" name="Rectangle 11">
              <a:extLst>
                <a:ext uri="{FF2B5EF4-FFF2-40B4-BE49-F238E27FC236}">
                  <a16:creationId xmlns:a16="http://schemas.microsoft.com/office/drawing/2014/main" id="{75174827-590D-4316-7A9B-E541F8F6AE7A}"/>
                </a:ext>
              </a:extLst>
            </p:cNvPr>
            <p:cNvSpPr>
              <a:spLocks noChangeArrowheads="1"/>
            </p:cNvSpPr>
            <p:nvPr/>
          </p:nvSpPr>
          <p:spPr bwMode="auto">
            <a:xfrm>
              <a:off x="1776" y="1488"/>
              <a:ext cx="360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Tracks divided into sectors</a:t>
              </a:r>
            </a:p>
          </p:txBody>
        </p:sp>
      </p:grpSp>
      <p:sp>
        <p:nvSpPr>
          <p:cNvPr id="114700" name="Rectangle 12">
            <a:extLst>
              <a:ext uri="{FF2B5EF4-FFF2-40B4-BE49-F238E27FC236}">
                <a16:creationId xmlns:a16="http://schemas.microsoft.com/office/drawing/2014/main" id="{0EAFDA1B-2BC5-7CAD-5B28-2CDF4B1BFBEE}"/>
              </a:ext>
            </a:extLst>
          </p:cNvPr>
          <p:cNvSpPr>
            <a:spLocks noGrp="1" noChangeArrowheads="1"/>
          </p:cNvSpPr>
          <p:nvPr>
            <p:ph type="title"/>
          </p:nvPr>
        </p:nvSpPr>
        <p:spPr>
          <a:xfrm>
            <a:off x="0" y="0"/>
            <a:ext cx="6590581" cy="990600"/>
          </a:xfrm>
        </p:spPr>
        <p:txBody>
          <a:bodyPr/>
          <a:lstStyle/>
          <a:p>
            <a:r>
              <a:rPr lang="en-US" altLang="en-US" dirty="0"/>
              <a:t>Disk Structure - top view of single platter</a:t>
            </a:r>
          </a:p>
        </p:txBody>
      </p:sp>
      <p:grpSp>
        <p:nvGrpSpPr>
          <p:cNvPr id="114701" name="Group 13">
            <a:extLst>
              <a:ext uri="{FF2B5EF4-FFF2-40B4-BE49-F238E27FC236}">
                <a16:creationId xmlns:a16="http://schemas.microsoft.com/office/drawing/2014/main" id="{D7EAB2DC-3C49-1FF4-8E00-1AF1CBF19619}"/>
              </a:ext>
            </a:extLst>
          </p:cNvPr>
          <p:cNvGrpSpPr>
            <a:grpSpLocks/>
          </p:cNvGrpSpPr>
          <p:nvPr/>
        </p:nvGrpSpPr>
        <p:grpSpPr bwMode="auto">
          <a:xfrm>
            <a:off x="928688" y="1524000"/>
            <a:ext cx="7300912" cy="2117725"/>
            <a:chOff x="585" y="960"/>
            <a:chExt cx="4599" cy="1334"/>
          </a:xfrm>
        </p:grpSpPr>
        <p:grpSp>
          <p:nvGrpSpPr>
            <p:cNvPr id="114702" name="Group 14">
              <a:extLst>
                <a:ext uri="{FF2B5EF4-FFF2-40B4-BE49-F238E27FC236}">
                  <a16:creationId xmlns:a16="http://schemas.microsoft.com/office/drawing/2014/main" id="{3E885920-7CCF-D6FF-74E5-A415F3B18619}"/>
                </a:ext>
              </a:extLst>
            </p:cNvPr>
            <p:cNvGrpSpPr>
              <a:grpSpLocks/>
            </p:cNvGrpSpPr>
            <p:nvPr/>
          </p:nvGrpSpPr>
          <p:grpSpPr bwMode="auto">
            <a:xfrm>
              <a:off x="585" y="1430"/>
              <a:ext cx="865" cy="864"/>
              <a:chOff x="585" y="1430"/>
              <a:chExt cx="865" cy="864"/>
            </a:xfrm>
          </p:grpSpPr>
          <p:sp>
            <p:nvSpPr>
              <p:cNvPr id="114703" name="Oval 15">
                <a:extLst>
                  <a:ext uri="{FF2B5EF4-FFF2-40B4-BE49-F238E27FC236}">
                    <a16:creationId xmlns:a16="http://schemas.microsoft.com/office/drawing/2014/main" id="{7E917549-ABAF-2065-65A6-B682EA9C523A}"/>
                  </a:ext>
                </a:extLst>
              </p:cNvPr>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4" name="Oval 16">
                <a:extLst>
                  <a:ext uri="{FF2B5EF4-FFF2-40B4-BE49-F238E27FC236}">
                    <a16:creationId xmlns:a16="http://schemas.microsoft.com/office/drawing/2014/main" id="{6A3940AA-4FD6-8E48-3E06-6644329063B6}"/>
                  </a:ext>
                </a:extLst>
              </p:cNvPr>
              <p:cNvSpPr>
                <a:spLocks noChangeAspect="1" noChangeArrowheads="1"/>
              </p:cNvSpPr>
              <p:nvPr/>
            </p:nvSpPr>
            <p:spPr bwMode="auto">
              <a:xfrm>
                <a:off x="585" y="1430"/>
                <a:ext cx="865" cy="8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5" name="Oval 17">
                <a:extLst>
                  <a:ext uri="{FF2B5EF4-FFF2-40B4-BE49-F238E27FC236}">
                    <a16:creationId xmlns:a16="http://schemas.microsoft.com/office/drawing/2014/main" id="{3E60F654-1549-A00F-A0EB-C5ABF1972DC2}"/>
                  </a:ext>
                </a:extLst>
              </p:cNvPr>
              <p:cNvSpPr>
                <a:spLocks noChangeAspect="1" noChangeArrowheads="1"/>
              </p:cNvSpPr>
              <p:nvPr/>
            </p:nvSpPr>
            <p:spPr bwMode="auto">
              <a:xfrm>
                <a:off x="693" y="1538"/>
                <a:ext cx="649" cy="6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6" name="Oval 18">
                <a:extLst>
                  <a:ext uri="{FF2B5EF4-FFF2-40B4-BE49-F238E27FC236}">
                    <a16:creationId xmlns:a16="http://schemas.microsoft.com/office/drawing/2014/main" id="{7837A53F-B15F-552F-D4F5-94F1967DBD5C}"/>
                  </a:ext>
                </a:extLst>
              </p:cNvPr>
              <p:cNvSpPr>
                <a:spLocks noChangeAspect="1" noChangeArrowheads="1"/>
              </p:cNvSpPr>
              <p:nvPr/>
            </p:nvSpPr>
            <p:spPr bwMode="auto">
              <a:xfrm>
                <a:off x="792" y="1657"/>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4707" name="Rectangle 19">
              <a:extLst>
                <a:ext uri="{FF2B5EF4-FFF2-40B4-BE49-F238E27FC236}">
                  <a16:creationId xmlns:a16="http://schemas.microsoft.com/office/drawing/2014/main" id="{4269AB65-D850-B194-EDC9-D29D80E4E5EB}"/>
                </a:ext>
              </a:extLst>
            </p:cNvPr>
            <p:cNvSpPr>
              <a:spLocks noChangeArrowheads="1"/>
            </p:cNvSpPr>
            <p:nvPr/>
          </p:nvSpPr>
          <p:spPr bwMode="auto">
            <a:xfrm>
              <a:off x="1776" y="960"/>
              <a:ext cx="340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Surface organized into tracks</a:t>
              </a:r>
            </a:p>
          </p:txBody>
        </p:sp>
      </p:grpSp>
      <p:sp>
        <p:nvSpPr>
          <p:cNvPr id="2" name="Slide Number Placeholder 1">
            <a:extLst>
              <a:ext uri="{FF2B5EF4-FFF2-40B4-BE49-F238E27FC236}">
                <a16:creationId xmlns:a16="http://schemas.microsoft.com/office/drawing/2014/main" id="{C447323A-290B-A807-F2CE-8B5E438D72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Tree>
    <p:extLst>
      <p:ext uri="{BB962C8B-B14F-4D97-AF65-F5344CB8AC3E}">
        <p14:creationId xmlns:p14="http://schemas.microsoft.com/office/powerpoint/2010/main" val="2809706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02BE869E-8994-B3B1-5F34-F5A19EED1C55}"/>
              </a:ext>
            </a:extLst>
          </p:cNvPr>
          <p:cNvSpPr>
            <a:spLocks noGrp="1" noChangeArrowheads="1"/>
          </p:cNvSpPr>
          <p:nvPr>
            <p:ph type="title"/>
          </p:nvPr>
        </p:nvSpPr>
        <p:spPr>
          <a:xfrm>
            <a:off x="304800" y="152400"/>
            <a:ext cx="7772400" cy="838200"/>
          </a:xfrm>
        </p:spPr>
        <p:txBody>
          <a:bodyPr/>
          <a:lstStyle/>
          <a:p>
            <a:r>
              <a:rPr lang="en-US" altLang="en-US"/>
              <a:t>Disk Access</a:t>
            </a:r>
            <a:endParaRPr lang="en-US" altLang="en-US" sz="4600"/>
          </a:p>
        </p:txBody>
      </p:sp>
      <p:grpSp>
        <p:nvGrpSpPr>
          <p:cNvPr id="116739" name="Group 3">
            <a:extLst>
              <a:ext uri="{FF2B5EF4-FFF2-40B4-BE49-F238E27FC236}">
                <a16:creationId xmlns:a16="http://schemas.microsoft.com/office/drawing/2014/main" id="{B14D828A-CF7F-D363-3A5A-B240F80EBFC1}"/>
              </a:ext>
            </a:extLst>
          </p:cNvPr>
          <p:cNvGrpSpPr>
            <a:grpSpLocks noChangeAspect="1"/>
          </p:cNvGrpSpPr>
          <p:nvPr/>
        </p:nvGrpSpPr>
        <p:grpSpPr bwMode="auto">
          <a:xfrm>
            <a:off x="735013" y="2090738"/>
            <a:ext cx="1727200" cy="1722437"/>
            <a:chOff x="525" y="1152"/>
            <a:chExt cx="1449" cy="1446"/>
          </a:xfrm>
        </p:grpSpPr>
        <p:sp>
          <p:nvSpPr>
            <p:cNvPr id="116740" name="Oval 4">
              <a:extLst>
                <a:ext uri="{FF2B5EF4-FFF2-40B4-BE49-F238E27FC236}">
                  <a16:creationId xmlns:a16="http://schemas.microsoft.com/office/drawing/2014/main" id="{C92C1866-0976-F541-81D7-DF1063DF8509}"/>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16741" name="Oval 5">
              <a:extLst>
                <a:ext uri="{FF2B5EF4-FFF2-40B4-BE49-F238E27FC236}">
                  <a16:creationId xmlns:a16="http://schemas.microsoft.com/office/drawing/2014/main" id="{85531BCA-4715-7593-F634-F9419E0D5F10}"/>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2" name="Oval 6">
              <a:extLst>
                <a:ext uri="{FF2B5EF4-FFF2-40B4-BE49-F238E27FC236}">
                  <a16:creationId xmlns:a16="http://schemas.microsoft.com/office/drawing/2014/main" id="{B2DDDBB7-C2FC-114C-904D-D03923A3AD4D}"/>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3" name="Oval 7">
              <a:extLst>
                <a:ext uri="{FF2B5EF4-FFF2-40B4-BE49-F238E27FC236}">
                  <a16:creationId xmlns:a16="http://schemas.microsoft.com/office/drawing/2014/main" id="{6E0D2629-54E3-5953-5F32-585A0EE596AB}"/>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4" name="Line 8">
              <a:extLst>
                <a:ext uri="{FF2B5EF4-FFF2-40B4-BE49-F238E27FC236}">
                  <a16:creationId xmlns:a16="http://schemas.microsoft.com/office/drawing/2014/main" id="{FA1B084B-53E0-D13A-9E20-B37C1928A0DF}"/>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5" name="Line 9">
              <a:extLst>
                <a:ext uri="{FF2B5EF4-FFF2-40B4-BE49-F238E27FC236}">
                  <a16:creationId xmlns:a16="http://schemas.microsoft.com/office/drawing/2014/main" id="{CEFB074C-F6CB-0B14-4B11-9A830FF6DCB3}"/>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6" name="Line 10">
              <a:extLst>
                <a:ext uri="{FF2B5EF4-FFF2-40B4-BE49-F238E27FC236}">
                  <a16:creationId xmlns:a16="http://schemas.microsoft.com/office/drawing/2014/main" id="{22A55B2C-1264-0E20-018F-AFFB20B159DD}"/>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7" name="Line 11">
              <a:extLst>
                <a:ext uri="{FF2B5EF4-FFF2-40B4-BE49-F238E27FC236}">
                  <a16:creationId xmlns:a16="http://schemas.microsoft.com/office/drawing/2014/main" id="{AF9D2326-32FE-D6A3-8332-B13300B7D80F}"/>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8" name="Line 12">
              <a:extLst>
                <a:ext uri="{FF2B5EF4-FFF2-40B4-BE49-F238E27FC236}">
                  <a16:creationId xmlns:a16="http://schemas.microsoft.com/office/drawing/2014/main" id="{7988CCD1-D7D5-7BEE-AECB-152220A73CF0}"/>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49" name="Line 13">
              <a:extLst>
                <a:ext uri="{FF2B5EF4-FFF2-40B4-BE49-F238E27FC236}">
                  <a16:creationId xmlns:a16="http://schemas.microsoft.com/office/drawing/2014/main" id="{0EB0D651-482B-32BC-063B-47BB6AF9CBE2}"/>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750" name="Oval 14">
              <a:extLst>
                <a:ext uri="{FF2B5EF4-FFF2-40B4-BE49-F238E27FC236}">
                  <a16:creationId xmlns:a16="http://schemas.microsoft.com/office/drawing/2014/main" id="{84E47388-E485-CCDF-5CD2-609F93E4B3B8}"/>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6751" name="AutoShape 15">
            <a:extLst>
              <a:ext uri="{FF2B5EF4-FFF2-40B4-BE49-F238E27FC236}">
                <a16:creationId xmlns:a16="http://schemas.microsoft.com/office/drawing/2014/main" id="{4FB1DCE1-C86C-E54A-4EA0-C6DA7686748E}"/>
              </a:ext>
            </a:extLst>
          </p:cNvPr>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52" name="Rectangle 16">
            <a:extLst>
              <a:ext uri="{FF2B5EF4-FFF2-40B4-BE49-F238E27FC236}">
                <a16:creationId xmlns:a16="http://schemas.microsoft.com/office/drawing/2014/main" id="{D57598C5-6E52-05F3-8183-4087C61DB9AE}"/>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Head in position above a track</a:t>
            </a:r>
          </a:p>
        </p:txBody>
      </p:sp>
      <p:sp>
        <p:nvSpPr>
          <p:cNvPr id="2" name="Slide Number Placeholder 1">
            <a:extLst>
              <a:ext uri="{FF2B5EF4-FFF2-40B4-BE49-F238E27FC236}">
                <a16:creationId xmlns:a16="http://schemas.microsoft.com/office/drawing/2014/main" id="{E033512D-2117-5074-CE40-2FECA2DB70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Tree>
    <p:extLst>
      <p:ext uri="{BB962C8B-B14F-4D97-AF65-F5344CB8AC3E}">
        <p14:creationId xmlns:p14="http://schemas.microsoft.com/office/powerpoint/2010/main" val="331353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C3AC0F6-9CBE-5E57-0D3D-709089680A9F}"/>
              </a:ext>
            </a:extLst>
          </p:cNvPr>
          <p:cNvSpPr>
            <a:spLocks noGrp="1" noChangeArrowheads="1"/>
          </p:cNvSpPr>
          <p:nvPr>
            <p:ph type="title"/>
          </p:nvPr>
        </p:nvSpPr>
        <p:spPr>
          <a:xfrm>
            <a:off x="457200" y="152400"/>
            <a:ext cx="7772400" cy="838200"/>
          </a:xfrm>
        </p:spPr>
        <p:txBody>
          <a:bodyPr/>
          <a:lstStyle/>
          <a:p>
            <a:r>
              <a:rPr lang="en-US" altLang="en-US"/>
              <a:t>Disk Access</a:t>
            </a:r>
          </a:p>
        </p:txBody>
      </p:sp>
      <p:grpSp>
        <p:nvGrpSpPr>
          <p:cNvPr id="118787" name="Group 3">
            <a:extLst>
              <a:ext uri="{FF2B5EF4-FFF2-40B4-BE49-F238E27FC236}">
                <a16:creationId xmlns:a16="http://schemas.microsoft.com/office/drawing/2014/main" id="{A7201619-E4ED-D645-7183-B0874992C4FC}"/>
              </a:ext>
            </a:extLst>
          </p:cNvPr>
          <p:cNvGrpSpPr>
            <a:grpSpLocks noChangeAspect="1"/>
          </p:cNvGrpSpPr>
          <p:nvPr/>
        </p:nvGrpSpPr>
        <p:grpSpPr bwMode="auto">
          <a:xfrm>
            <a:off x="735013" y="2090738"/>
            <a:ext cx="1727200" cy="1722437"/>
            <a:chOff x="525" y="1152"/>
            <a:chExt cx="1449" cy="1446"/>
          </a:xfrm>
        </p:grpSpPr>
        <p:sp>
          <p:nvSpPr>
            <p:cNvPr id="118788" name="Oval 4">
              <a:extLst>
                <a:ext uri="{FF2B5EF4-FFF2-40B4-BE49-F238E27FC236}">
                  <a16:creationId xmlns:a16="http://schemas.microsoft.com/office/drawing/2014/main" id="{B18E95FC-6756-8CA6-B270-51DC6E686C10}"/>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18789" name="Oval 5">
              <a:extLst>
                <a:ext uri="{FF2B5EF4-FFF2-40B4-BE49-F238E27FC236}">
                  <a16:creationId xmlns:a16="http://schemas.microsoft.com/office/drawing/2014/main" id="{FBE04E66-4247-603E-AC66-F64C1740E66A}"/>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0" name="Oval 6">
              <a:extLst>
                <a:ext uri="{FF2B5EF4-FFF2-40B4-BE49-F238E27FC236}">
                  <a16:creationId xmlns:a16="http://schemas.microsoft.com/office/drawing/2014/main" id="{E209805F-E38D-4635-EAA1-D86619C74234}"/>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1" name="Oval 7">
              <a:extLst>
                <a:ext uri="{FF2B5EF4-FFF2-40B4-BE49-F238E27FC236}">
                  <a16:creationId xmlns:a16="http://schemas.microsoft.com/office/drawing/2014/main" id="{B23B6CC5-591C-2908-3EDA-3B2A138EAD31}"/>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2" name="Line 8">
              <a:extLst>
                <a:ext uri="{FF2B5EF4-FFF2-40B4-BE49-F238E27FC236}">
                  <a16:creationId xmlns:a16="http://schemas.microsoft.com/office/drawing/2014/main" id="{9CACE96E-4B14-AA28-4B94-35B749EBD118}"/>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3" name="Line 9">
              <a:extLst>
                <a:ext uri="{FF2B5EF4-FFF2-40B4-BE49-F238E27FC236}">
                  <a16:creationId xmlns:a16="http://schemas.microsoft.com/office/drawing/2014/main" id="{541A6CB1-4E82-C581-F2B9-BEF4A44AF1EF}"/>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4" name="Line 10">
              <a:extLst>
                <a:ext uri="{FF2B5EF4-FFF2-40B4-BE49-F238E27FC236}">
                  <a16:creationId xmlns:a16="http://schemas.microsoft.com/office/drawing/2014/main" id="{2D694026-D99C-D8F0-0511-D10AAA513BA9}"/>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5" name="Line 11">
              <a:extLst>
                <a:ext uri="{FF2B5EF4-FFF2-40B4-BE49-F238E27FC236}">
                  <a16:creationId xmlns:a16="http://schemas.microsoft.com/office/drawing/2014/main" id="{D9D90353-AE64-5CE6-22D9-8A6F8B7962DF}"/>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6" name="Line 12">
              <a:extLst>
                <a:ext uri="{FF2B5EF4-FFF2-40B4-BE49-F238E27FC236}">
                  <a16:creationId xmlns:a16="http://schemas.microsoft.com/office/drawing/2014/main" id="{DB2EA969-EF7E-10C1-4B5B-AC404268FC30}"/>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7" name="Line 13">
              <a:extLst>
                <a:ext uri="{FF2B5EF4-FFF2-40B4-BE49-F238E27FC236}">
                  <a16:creationId xmlns:a16="http://schemas.microsoft.com/office/drawing/2014/main" id="{427F16A3-CA5B-7021-C6D6-3A82D28C32FC}"/>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8" name="Oval 14">
              <a:extLst>
                <a:ext uri="{FF2B5EF4-FFF2-40B4-BE49-F238E27FC236}">
                  <a16:creationId xmlns:a16="http://schemas.microsoft.com/office/drawing/2014/main" id="{BFF5F47D-7A59-2DFF-046E-DC7B1A29200E}"/>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8799" name="AutoShape 15">
            <a:extLst>
              <a:ext uri="{FF2B5EF4-FFF2-40B4-BE49-F238E27FC236}">
                <a16:creationId xmlns:a16="http://schemas.microsoft.com/office/drawing/2014/main" id="{6CCE3C1D-8304-BD2C-D6AA-9F8019722DB0}"/>
              </a:ext>
            </a:extLst>
          </p:cNvPr>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800" name="AutoShape 16">
            <a:extLst>
              <a:ext uri="{FF2B5EF4-FFF2-40B4-BE49-F238E27FC236}">
                <a16:creationId xmlns:a16="http://schemas.microsoft.com/office/drawing/2014/main" id="{CB84311E-94AE-ECA1-63EF-26137C04D6B1}"/>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801" name="Rectangle 17">
            <a:extLst>
              <a:ext uri="{FF2B5EF4-FFF2-40B4-BE49-F238E27FC236}">
                <a16:creationId xmlns:a16="http://schemas.microsoft.com/office/drawing/2014/main" id="{8DB39F32-2B8D-64EC-623F-093EE76F4E2E}"/>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Rotation is counter-clockwise</a:t>
            </a:r>
          </a:p>
        </p:txBody>
      </p:sp>
      <p:sp>
        <p:nvSpPr>
          <p:cNvPr id="2" name="Slide Number Placeholder 1">
            <a:extLst>
              <a:ext uri="{FF2B5EF4-FFF2-40B4-BE49-F238E27FC236}">
                <a16:creationId xmlns:a16="http://schemas.microsoft.com/office/drawing/2014/main" id="{F9F366CA-05EB-66E8-EE6C-29681B10E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Tree>
    <p:extLst>
      <p:ext uri="{BB962C8B-B14F-4D97-AF65-F5344CB8AC3E}">
        <p14:creationId xmlns:p14="http://schemas.microsoft.com/office/powerpoint/2010/main" val="264739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CC13AC4-63C2-A565-BE3F-59144D5DC95A}"/>
              </a:ext>
            </a:extLst>
          </p:cNvPr>
          <p:cNvSpPr>
            <a:spLocks noGrp="1" noChangeArrowheads="1"/>
          </p:cNvSpPr>
          <p:nvPr>
            <p:ph type="title"/>
          </p:nvPr>
        </p:nvSpPr>
        <p:spPr>
          <a:xfrm>
            <a:off x="381000" y="152400"/>
            <a:ext cx="7772400" cy="838200"/>
          </a:xfrm>
        </p:spPr>
        <p:txBody>
          <a:bodyPr/>
          <a:lstStyle/>
          <a:p>
            <a:r>
              <a:rPr lang="en-US" altLang="en-US"/>
              <a:t>Disk Access – Read</a:t>
            </a:r>
            <a:endParaRPr lang="en-US" altLang="en-US" sz="4600"/>
          </a:p>
        </p:txBody>
      </p:sp>
      <p:grpSp>
        <p:nvGrpSpPr>
          <p:cNvPr id="120835" name="Group 3">
            <a:extLst>
              <a:ext uri="{FF2B5EF4-FFF2-40B4-BE49-F238E27FC236}">
                <a16:creationId xmlns:a16="http://schemas.microsoft.com/office/drawing/2014/main" id="{E79552FD-38D1-C2FB-0E82-448348A90352}"/>
              </a:ext>
            </a:extLst>
          </p:cNvPr>
          <p:cNvGrpSpPr>
            <a:grpSpLocks/>
          </p:cNvGrpSpPr>
          <p:nvPr/>
        </p:nvGrpSpPr>
        <p:grpSpPr bwMode="auto">
          <a:xfrm>
            <a:off x="735013" y="1962150"/>
            <a:ext cx="1727200" cy="1851025"/>
            <a:chOff x="463" y="1236"/>
            <a:chExt cx="1088" cy="1166"/>
          </a:xfrm>
        </p:grpSpPr>
        <p:grpSp>
          <p:nvGrpSpPr>
            <p:cNvPr id="120836" name="Group 4">
              <a:extLst>
                <a:ext uri="{FF2B5EF4-FFF2-40B4-BE49-F238E27FC236}">
                  <a16:creationId xmlns:a16="http://schemas.microsoft.com/office/drawing/2014/main" id="{A2599E8A-17CA-D634-29A7-9C5C479B1D35}"/>
                </a:ext>
              </a:extLst>
            </p:cNvPr>
            <p:cNvGrpSpPr>
              <a:grpSpLocks/>
            </p:cNvGrpSpPr>
            <p:nvPr/>
          </p:nvGrpSpPr>
          <p:grpSpPr bwMode="auto">
            <a:xfrm>
              <a:off x="463" y="1317"/>
              <a:ext cx="1088" cy="1085"/>
              <a:chOff x="463" y="1317"/>
              <a:chExt cx="1088" cy="1085"/>
            </a:xfrm>
          </p:grpSpPr>
          <p:grpSp>
            <p:nvGrpSpPr>
              <p:cNvPr id="120837" name="Group 5">
                <a:extLst>
                  <a:ext uri="{FF2B5EF4-FFF2-40B4-BE49-F238E27FC236}">
                    <a16:creationId xmlns:a16="http://schemas.microsoft.com/office/drawing/2014/main" id="{B28099DB-5232-93C5-C0F1-9AE3A3E9459E}"/>
                  </a:ext>
                </a:extLst>
              </p:cNvPr>
              <p:cNvGrpSpPr>
                <a:grpSpLocks noChangeAspect="1"/>
              </p:cNvGrpSpPr>
              <p:nvPr/>
            </p:nvGrpSpPr>
            <p:grpSpPr bwMode="auto">
              <a:xfrm>
                <a:off x="463" y="1317"/>
                <a:ext cx="1088" cy="1085"/>
                <a:chOff x="525" y="1152"/>
                <a:chExt cx="1449" cy="1446"/>
              </a:xfrm>
            </p:grpSpPr>
            <p:sp>
              <p:nvSpPr>
                <p:cNvPr id="120838" name="Oval 6">
                  <a:extLst>
                    <a:ext uri="{FF2B5EF4-FFF2-40B4-BE49-F238E27FC236}">
                      <a16:creationId xmlns:a16="http://schemas.microsoft.com/office/drawing/2014/main" id="{743D1169-F1E6-128C-F178-3360BB6DDABB}"/>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0839" name="Oval 7">
                  <a:extLst>
                    <a:ext uri="{FF2B5EF4-FFF2-40B4-BE49-F238E27FC236}">
                      <a16:creationId xmlns:a16="http://schemas.microsoft.com/office/drawing/2014/main" id="{21861A5B-EB46-BAAC-C09C-55D1F6CA4C03}"/>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0" name="Oval 8">
                  <a:extLst>
                    <a:ext uri="{FF2B5EF4-FFF2-40B4-BE49-F238E27FC236}">
                      <a16:creationId xmlns:a16="http://schemas.microsoft.com/office/drawing/2014/main" id="{5C8F10E0-59B9-44C9-A779-4F7B947D5229}"/>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1" name="Oval 9">
                  <a:extLst>
                    <a:ext uri="{FF2B5EF4-FFF2-40B4-BE49-F238E27FC236}">
                      <a16:creationId xmlns:a16="http://schemas.microsoft.com/office/drawing/2014/main" id="{2CB7E2BB-46FB-C005-91EC-20862D8A6A50}"/>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2" name="Line 10">
                  <a:extLst>
                    <a:ext uri="{FF2B5EF4-FFF2-40B4-BE49-F238E27FC236}">
                      <a16:creationId xmlns:a16="http://schemas.microsoft.com/office/drawing/2014/main" id="{FB206187-597B-1496-4CA3-F01ABA3F6F42}"/>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3" name="Line 11">
                  <a:extLst>
                    <a:ext uri="{FF2B5EF4-FFF2-40B4-BE49-F238E27FC236}">
                      <a16:creationId xmlns:a16="http://schemas.microsoft.com/office/drawing/2014/main" id="{1402B184-5D08-9FDC-325A-A1436BFCA681}"/>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4" name="Line 12">
                  <a:extLst>
                    <a:ext uri="{FF2B5EF4-FFF2-40B4-BE49-F238E27FC236}">
                      <a16:creationId xmlns:a16="http://schemas.microsoft.com/office/drawing/2014/main" id="{3940D5A6-1EEE-CDAC-E2BD-402C703D1660}"/>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5" name="Line 13">
                  <a:extLst>
                    <a:ext uri="{FF2B5EF4-FFF2-40B4-BE49-F238E27FC236}">
                      <a16:creationId xmlns:a16="http://schemas.microsoft.com/office/drawing/2014/main" id="{C6477879-59D7-8AEE-9AD9-7D531A0D860D}"/>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6" name="Line 14">
                  <a:extLst>
                    <a:ext uri="{FF2B5EF4-FFF2-40B4-BE49-F238E27FC236}">
                      <a16:creationId xmlns:a16="http://schemas.microsoft.com/office/drawing/2014/main" id="{16303EE7-3D8F-2C21-BB57-AE03F4ED5E74}"/>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7" name="Line 15">
                  <a:extLst>
                    <a:ext uri="{FF2B5EF4-FFF2-40B4-BE49-F238E27FC236}">
                      <a16:creationId xmlns:a16="http://schemas.microsoft.com/office/drawing/2014/main" id="{5E40A385-51F2-C4C5-1BD5-20E8F9A94B63}"/>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848" name="Oval 16">
                  <a:extLst>
                    <a:ext uri="{FF2B5EF4-FFF2-40B4-BE49-F238E27FC236}">
                      <a16:creationId xmlns:a16="http://schemas.microsoft.com/office/drawing/2014/main" id="{A8A147DA-4B68-B551-BC31-927525D420E9}"/>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0849" name="Freeform 17">
                <a:extLst>
                  <a:ext uri="{FF2B5EF4-FFF2-40B4-BE49-F238E27FC236}">
                    <a16:creationId xmlns:a16="http://schemas.microsoft.com/office/drawing/2014/main" id="{477ED891-6708-B0A2-AA70-171188FF2DDB}"/>
                  </a:ext>
                </a:extLst>
              </p:cNvPr>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0850" name="AutoShape 18">
              <a:extLst>
                <a:ext uri="{FF2B5EF4-FFF2-40B4-BE49-F238E27FC236}">
                  <a16:creationId xmlns:a16="http://schemas.microsoft.com/office/drawing/2014/main" id="{F4737BCB-3B6A-2F79-DBC1-CB3B1B6176D3}"/>
                </a:ext>
              </a:extLst>
            </p:cNvPr>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0851" name="AutoShape 19">
            <a:extLst>
              <a:ext uri="{FF2B5EF4-FFF2-40B4-BE49-F238E27FC236}">
                <a16:creationId xmlns:a16="http://schemas.microsoft.com/office/drawing/2014/main" id="{3E8047DB-54C4-2C42-A9EC-51B034837B51}"/>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52" name="Rectangle 20">
            <a:extLst>
              <a:ext uri="{FF2B5EF4-FFF2-40B4-BE49-F238E27FC236}">
                <a16:creationId xmlns:a16="http://schemas.microsoft.com/office/drawing/2014/main" id="{9B0FC2B7-B5B4-0395-E1BA-87B7CAB83433}"/>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About to read blue sector</a:t>
            </a:r>
          </a:p>
        </p:txBody>
      </p:sp>
      <p:sp>
        <p:nvSpPr>
          <p:cNvPr id="2" name="Slide Number Placeholder 1">
            <a:extLst>
              <a:ext uri="{FF2B5EF4-FFF2-40B4-BE49-F238E27FC236}">
                <a16:creationId xmlns:a16="http://schemas.microsoft.com/office/drawing/2014/main" id="{7A2F1376-536F-8C3B-F269-AE29843267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Tree>
    <p:extLst>
      <p:ext uri="{BB962C8B-B14F-4D97-AF65-F5344CB8AC3E}">
        <p14:creationId xmlns:p14="http://schemas.microsoft.com/office/powerpoint/2010/main" val="286785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3C886F5-83AA-2EA1-D1F0-57EBB740E3E9}"/>
              </a:ext>
            </a:extLst>
          </p:cNvPr>
          <p:cNvSpPr>
            <a:spLocks noGrp="1" noChangeArrowheads="1"/>
          </p:cNvSpPr>
          <p:nvPr>
            <p:ph type="title"/>
          </p:nvPr>
        </p:nvSpPr>
        <p:spPr>
          <a:xfrm>
            <a:off x="381000" y="152400"/>
            <a:ext cx="7772400" cy="838200"/>
          </a:xfrm>
        </p:spPr>
        <p:txBody>
          <a:bodyPr/>
          <a:lstStyle/>
          <a:p>
            <a:r>
              <a:rPr lang="en-US" altLang="en-US"/>
              <a:t>Disk Access – Read</a:t>
            </a:r>
            <a:endParaRPr lang="en-US" altLang="en-US" sz="4600"/>
          </a:p>
        </p:txBody>
      </p:sp>
      <p:sp>
        <p:nvSpPr>
          <p:cNvPr id="122883" name="Text Box 3">
            <a:extLst>
              <a:ext uri="{FF2B5EF4-FFF2-40B4-BE49-F238E27FC236}">
                <a16:creationId xmlns:a16="http://schemas.microsoft.com/office/drawing/2014/main" id="{369C97A0-8944-F8EF-2B9D-34EED78E205A}"/>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grpSp>
        <p:nvGrpSpPr>
          <p:cNvPr id="122884" name="Group 4">
            <a:extLst>
              <a:ext uri="{FF2B5EF4-FFF2-40B4-BE49-F238E27FC236}">
                <a16:creationId xmlns:a16="http://schemas.microsoft.com/office/drawing/2014/main" id="{D68AEE1B-D4F6-4BE6-0540-0CBD008C312E}"/>
              </a:ext>
            </a:extLst>
          </p:cNvPr>
          <p:cNvGrpSpPr>
            <a:grpSpLocks noChangeAspect="1"/>
          </p:cNvGrpSpPr>
          <p:nvPr/>
        </p:nvGrpSpPr>
        <p:grpSpPr bwMode="auto">
          <a:xfrm>
            <a:off x="735013" y="2090738"/>
            <a:ext cx="1727200" cy="1722437"/>
            <a:chOff x="525" y="1152"/>
            <a:chExt cx="1449" cy="1446"/>
          </a:xfrm>
        </p:grpSpPr>
        <p:sp>
          <p:nvSpPr>
            <p:cNvPr id="122885" name="Oval 5">
              <a:extLst>
                <a:ext uri="{FF2B5EF4-FFF2-40B4-BE49-F238E27FC236}">
                  <a16:creationId xmlns:a16="http://schemas.microsoft.com/office/drawing/2014/main" id="{D9B4B919-CE0E-78ED-DADE-26DD8A1C36B8}"/>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2886" name="Oval 6">
              <a:extLst>
                <a:ext uri="{FF2B5EF4-FFF2-40B4-BE49-F238E27FC236}">
                  <a16:creationId xmlns:a16="http://schemas.microsoft.com/office/drawing/2014/main" id="{CFD43908-83B2-FFF8-F62A-C71C96DE3733}"/>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7" name="Oval 7">
              <a:extLst>
                <a:ext uri="{FF2B5EF4-FFF2-40B4-BE49-F238E27FC236}">
                  <a16:creationId xmlns:a16="http://schemas.microsoft.com/office/drawing/2014/main" id="{5E34F58A-AC27-C881-5620-F5555598A11E}"/>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8" name="Oval 8">
              <a:extLst>
                <a:ext uri="{FF2B5EF4-FFF2-40B4-BE49-F238E27FC236}">
                  <a16:creationId xmlns:a16="http://schemas.microsoft.com/office/drawing/2014/main" id="{CDAA4FD9-01B5-DF50-391D-06B8C35D157C}"/>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9" name="Line 9">
              <a:extLst>
                <a:ext uri="{FF2B5EF4-FFF2-40B4-BE49-F238E27FC236}">
                  <a16:creationId xmlns:a16="http://schemas.microsoft.com/office/drawing/2014/main" id="{CCA047A8-9921-F8E8-75CE-65597741A25D}"/>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0" name="Line 10">
              <a:extLst>
                <a:ext uri="{FF2B5EF4-FFF2-40B4-BE49-F238E27FC236}">
                  <a16:creationId xmlns:a16="http://schemas.microsoft.com/office/drawing/2014/main" id="{89361732-5F10-AFD8-1E75-BBD85A125CB9}"/>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1" name="Line 11">
              <a:extLst>
                <a:ext uri="{FF2B5EF4-FFF2-40B4-BE49-F238E27FC236}">
                  <a16:creationId xmlns:a16="http://schemas.microsoft.com/office/drawing/2014/main" id="{47A602B2-FEDD-BD68-4E9F-15B04B31B1DB}"/>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2" name="Line 12">
              <a:extLst>
                <a:ext uri="{FF2B5EF4-FFF2-40B4-BE49-F238E27FC236}">
                  <a16:creationId xmlns:a16="http://schemas.microsoft.com/office/drawing/2014/main" id="{80E02460-8F36-5566-6444-02EC029E0AAC}"/>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3" name="Line 13">
              <a:extLst>
                <a:ext uri="{FF2B5EF4-FFF2-40B4-BE49-F238E27FC236}">
                  <a16:creationId xmlns:a16="http://schemas.microsoft.com/office/drawing/2014/main" id="{D379B505-8ABC-C89A-369B-DFE9087EDE8F}"/>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4" name="Line 14">
              <a:extLst>
                <a:ext uri="{FF2B5EF4-FFF2-40B4-BE49-F238E27FC236}">
                  <a16:creationId xmlns:a16="http://schemas.microsoft.com/office/drawing/2014/main" id="{95BCC80D-A89C-3832-C3FF-790415570C62}"/>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5" name="Oval 15">
              <a:extLst>
                <a:ext uri="{FF2B5EF4-FFF2-40B4-BE49-F238E27FC236}">
                  <a16:creationId xmlns:a16="http://schemas.microsoft.com/office/drawing/2014/main" id="{F1114325-0A4D-D258-C9B3-2A126881615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2896" name="Freeform 16">
            <a:extLst>
              <a:ext uri="{FF2B5EF4-FFF2-40B4-BE49-F238E27FC236}">
                <a16:creationId xmlns:a16="http://schemas.microsoft.com/office/drawing/2014/main" id="{3EED58AF-DC6D-5DCB-2F53-9C041E63BAB7}"/>
              </a:ext>
            </a:extLst>
          </p:cNvPr>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897" name="AutoShape 17">
            <a:extLst>
              <a:ext uri="{FF2B5EF4-FFF2-40B4-BE49-F238E27FC236}">
                <a16:creationId xmlns:a16="http://schemas.microsoft.com/office/drawing/2014/main" id="{C368EFD1-A6E9-4DCE-438B-FF545BA0A20C}"/>
              </a:ext>
            </a:extLst>
          </p:cNvPr>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98" name="AutoShape 18">
            <a:extLst>
              <a:ext uri="{FF2B5EF4-FFF2-40B4-BE49-F238E27FC236}">
                <a16:creationId xmlns:a16="http://schemas.microsoft.com/office/drawing/2014/main" id="{E15D924A-392B-A7BA-AF84-7CDDDBB9F9C3}"/>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99" name="Rectangle 19">
            <a:extLst>
              <a:ext uri="{FF2B5EF4-FFF2-40B4-BE49-F238E27FC236}">
                <a16:creationId xmlns:a16="http://schemas.microsoft.com/office/drawing/2014/main" id="{DF37D90B-4A36-D1D8-B463-F587657095B2}"/>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After reading blue sector</a:t>
            </a:r>
          </a:p>
        </p:txBody>
      </p:sp>
      <p:sp>
        <p:nvSpPr>
          <p:cNvPr id="2" name="Slide Number Placeholder 1">
            <a:extLst>
              <a:ext uri="{FF2B5EF4-FFF2-40B4-BE49-F238E27FC236}">
                <a16:creationId xmlns:a16="http://schemas.microsoft.com/office/drawing/2014/main" id="{D7B5B2C7-9B68-D014-9B3C-53AE7ABACA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Tree>
    <p:extLst>
      <p:ext uri="{BB962C8B-B14F-4D97-AF65-F5344CB8AC3E}">
        <p14:creationId xmlns:p14="http://schemas.microsoft.com/office/powerpoint/2010/main" val="2137584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CFA0ECB-CE2F-0BA0-A612-6EBC312E2527}"/>
              </a:ext>
            </a:extLst>
          </p:cNvPr>
          <p:cNvSpPr>
            <a:spLocks noGrp="1" noChangeArrowheads="1"/>
          </p:cNvSpPr>
          <p:nvPr>
            <p:ph type="title"/>
          </p:nvPr>
        </p:nvSpPr>
        <p:spPr>
          <a:xfrm>
            <a:off x="381000" y="152400"/>
            <a:ext cx="7772400" cy="838200"/>
          </a:xfrm>
        </p:spPr>
        <p:txBody>
          <a:bodyPr/>
          <a:lstStyle/>
          <a:p>
            <a:r>
              <a:rPr lang="en-US" altLang="en-US"/>
              <a:t>Disk Access – Read</a:t>
            </a:r>
            <a:endParaRPr lang="en-US" altLang="en-US" sz="4600"/>
          </a:p>
        </p:txBody>
      </p:sp>
      <p:sp>
        <p:nvSpPr>
          <p:cNvPr id="124931" name="Text Box 3">
            <a:extLst>
              <a:ext uri="{FF2B5EF4-FFF2-40B4-BE49-F238E27FC236}">
                <a16:creationId xmlns:a16="http://schemas.microsoft.com/office/drawing/2014/main" id="{A87CD448-35EC-5F08-52CD-193ECD97AB64}"/>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grpSp>
        <p:nvGrpSpPr>
          <p:cNvPr id="124932" name="Group 4">
            <a:extLst>
              <a:ext uri="{FF2B5EF4-FFF2-40B4-BE49-F238E27FC236}">
                <a16:creationId xmlns:a16="http://schemas.microsoft.com/office/drawing/2014/main" id="{04A8A9C8-EE54-0BE0-DF92-B88374C9F023}"/>
              </a:ext>
            </a:extLst>
          </p:cNvPr>
          <p:cNvGrpSpPr>
            <a:grpSpLocks noChangeAspect="1"/>
          </p:cNvGrpSpPr>
          <p:nvPr/>
        </p:nvGrpSpPr>
        <p:grpSpPr bwMode="auto">
          <a:xfrm>
            <a:off x="735013" y="1962150"/>
            <a:ext cx="1727200" cy="1855788"/>
            <a:chOff x="444" y="1113"/>
            <a:chExt cx="1163" cy="1251"/>
          </a:xfrm>
        </p:grpSpPr>
        <p:grpSp>
          <p:nvGrpSpPr>
            <p:cNvPr id="124933" name="Group 5">
              <a:extLst>
                <a:ext uri="{FF2B5EF4-FFF2-40B4-BE49-F238E27FC236}">
                  <a16:creationId xmlns:a16="http://schemas.microsoft.com/office/drawing/2014/main" id="{1362FEAD-5078-1114-049E-3423471ACAE4}"/>
                </a:ext>
              </a:extLst>
            </p:cNvPr>
            <p:cNvGrpSpPr>
              <a:grpSpLocks noChangeAspect="1"/>
            </p:cNvGrpSpPr>
            <p:nvPr/>
          </p:nvGrpSpPr>
          <p:grpSpPr bwMode="auto">
            <a:xfrm>
              <a:off x="444" y="1200"/>
              <a:ext cx="1163" cy="1164"/>
              <a:chOff x="444" y="1200"/>
              <a:chExt cx="1163" cy="1164"/>
            </a:xfrm>
          </p:grpSpPr>
          <p:grpSp>
            <p:nvGrpSpPr>
              <p:cNvPr id="124934" name="Group 6">
                <a:extLst>
                  <a:ext uri="{FF2B5EF4-FFF2-40B4-BE49-F238E27FC236}">
                    <a16:creationId xmlns:a16="http://schemas.microsoft.com/office/drawing/2014/main" id="{FAABB3B5-F4B0-4242-1922-BCAA7400C8CB}"/>
                  </a:ext>
                </a:extLst>
              </p:cNvPr>
              <p:cNvGrpSpPr>
                <a:grpSpLocks noChangeAspect="1"/>
              </p:cNvGrpSpPr>
              <p:nvPr/>
            </p:nvGrpSpPr>
            <p:grpSpPr bwMode="auto">
              <a:xfrm>
                <a:off x="444" y="1200"/>
                <a:ext cx="1163" cy="1161"/>
                <a:chOff x="525" y="1152"/>
                <a:chExt cx="1449" cy="1446"/>
              </a:xfrm>
            </p:grpSpPr>
            <p:sp>
              <p:nvSpPr>
                <p:cNvPr id="124935" name="Oval 7">
                  <a:extLst>
                    <a:ext uri="{FF2B5EF4-FFF2-40B4-BE49-F238E27FC236}">
                      <a16:creationId xmlns:a16="http://schemas.microsoft.com/office/drawing/2014/main" id="{D100756F-FF19-74B7-243B-99C21B6BA788}"/>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4936" name="Oval 8">
                  <a:extLst>
                    <a:ext uri="{FF2B5EF4-FFF2-40B4-BE49-F238E27FC236}">
                      <a16:creationId xmlns:a16="http://schemas.microsoft.com/office/drawing/2014/main" id="{C8F6FDC3-A749-3B2B-E7E0-596229DA0FAB}"/>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37" name="Oval 9">
                  <a:extLst>
                    <a:ext uri="{FF2B5EF4-FFF2-40B4-BE49-F238E27FC236}">
                      <a16:creationId xmlns:a16="http://schemas.microsoft.com/office/drawing/2014/main" id="{A1FEB0C2-C718-AAD4-4546-847C2C1283AB}"/>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38" name="Oval 10">
                  <a:extLst>
                    <a:ext uri="{FF2B5EF4-FFF2-40B4-BE49-F238E27FC236}">
                      <a16:creationId xmlns:a16="http://schemas.microsoft.com/office/drawing/2014/main" id="{DCAA6985-8F50-F647-9AC8-FD4A838E6B35}"/>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39" name="Line 11">
                  <a:extLst>
                    <a:ext uri="{FF2B5EF4-FFF2-40B4-BE49-F238E27FC236}">
                      <a16:creationId xmlns:a16="http://schemas.microsoft.com/office/drawing/2014/main" id="{9715EFC0-FED1-1FE5-9845-524EC99AAFD7}"/>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0" name="Line 12">
                  <a:extLst>
                    <a:ext uri="{FF2B5EF4-FFF2-40B4-BE49-F238E27FC236}">
                      <a16:creationId xmlns:a16="http://schemas.microsoft.com/office/drawing/2014/main" id="{C9E3A60E-A9B4-8061-5EF7-507D56674F25}"/>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1" name="Line 13">
                  <a:extLst>
                    <a:ext uri="{FF2B5EF4-FFF2-40B4-BE49-F238E27FC236}">
                      <a16:creationId xmlns:a16="http://schemas.microsoft.com/office/drawing/2014/main" id="{336C6854-4DB9-4206-DC27-8EA9FA601AE0}"/>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2" name="Line 14">
                  <a:extLst>
                    <a:ext uri="{FF2B5EF4-FFF2-40B4-BE49-F238E27FC236}">
                      <a16:creationId xmlns:a16="http://schemas.microsoft.com/office/drawing/2014/main" id="{26B5D476-FDB9-A5E9-EDAC-4DC72D151EBA}"/>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3" name="Line 15">
                  <a:extLst>
                    <a:ext uri="{FF2B5EF4-FFF2-40B4-BE49-F238E27FC236}">
                      <a16:creationId xmlns:a16="http://schemas.microsoft.com/office/drawing/2014/main" id="{32060FCB-F21C-5030-A3BF-8AAA735C3B2F}"/>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4" name="Line 16">
                  <a:extLst>
                    <a:ext uri="{FF2B5EF4-FFF2-40B4-BE49-F238E27FC236}">
                      <a16:creationId xmlns:a16="http://schemas.microsoft.com/office/drawing/2014/main" id="{BDD35052-6ACF-C761-4FB9-783A2E94923C}"/>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5" name="Oval 17">
                  <a:extLst>
                    <a:ext uri="{FF2B5EF4-FFF2-40B4-BE49-F238E27FC236}">
                      <a16:creationId xmlns:a16="http://schemas.microsoft.com/office/drawing/2014/main" id="{E7875A22-8E65-3C75-4DA6-7522D097B05C}"/>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4946" name="Freeform 18">
                <a:extLst>
                  <a:ext uri="{FF2B5EF4-FFF2-40B4-BE49-F238E27FC236}">
                    <a16:creationId xmlns:a16="http://schemas.microsoft.com/office/drawing/2014/main" id="{7DCA89F8-050B-9F90-91CC-A4599310D75F}"/>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947" name="Freeform 19">
                <a:extLst>
                  <a:ext uri="{FF2B5EF4-FFF2-40B4-BE49-F238E27FC236}">
                    <a16:creationId xmlns:a16="http://schemas.microsoft.com/office/drawing/2014/main" id="{E2E80A8E-0CF7-E582-2425-1CA790412869}"/>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4948" name="AutoShape 20">
              <a:extLst>
                <a:ext uri="{FF2B5EF4-FFF2-40B4-BE49-F238E27FC236}">
                  <a16:creationId xmlns:a16="http://schemas.microsoft.com/office/drawing/2014/main" id="{83491492-EB8E-4A3D-D9A3-D8B59F4A058E}"/>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4949" name="AutoShape 21">
            <a:extLst>
              <a:ext uri="{FF2B5EF4-FFF2-40B4-BE49-F238E27FC236}">
                <a16:creationId xmlns:a16="http://schemas.microsoft.com/office/drawing/2014/main" id="{3F14767A-DB0C-EE22-E81C-AF1FA5A96365}"/>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950" name="Rectangle 22">
            <a:extLst>
              <a:ext uri="{FF2B5EF4-FFF2-40B4-BE49-F238E27FC236}">
                <a16:creationId xmlns:a16="http://schemas.microsoft.com/office/drawing/2014/main" id="{10653A2E-BFED-D2AC-00B0-868F9CEF98E8}"/>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Red request scheduled next</a:t>
            </a:r>
          </a:p>
        </p:txBody>
      </p:sp>
      <p:sp>
        <p:nvSpPr>
          <p:cNvPr id="2" name="Slide Number Placeholder 1">
            <a:extLst>
              <a:ext uri="{FF2B5EF4-FFF2-40B4-BE49-F238E27FC236}">
                <a16:creationId xmlns:a16="http://schemas.microsoft.com/office/drawing/2014/main" id="{E872F69C-6F7E-0823-C3C8-E982171DC2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Tree>
    <p:extLst>
      <p:ext uri="{BB962C8B-B14F-4D97-AF65-F5344CB8AC3E}">
        <p14:creationId xmlns:p14="http://schemas.microsoft.com/office/powerpoint/2010/main" val="4224157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B31F4D9B-7C12-B428-CD50-57D6908D1980}"/>
              </a:ext>
            </a:extLst>
          </p:cNvPr>
          <p:cNvSpPr>
            <a:spLocks noGrp="1" noChangeArrowheads="1"/>
          </p:cNvSpPr>
          <p:nvPr>
            <p:ph type="title"/>
          </p:nvPr>
        </p:nvSpPr>
        <p:spPr>
          <a:xfrm>
            <a:off x="381000" y="152400"/>
            <a:ext cx="7772400" cy="838200"/>
          </a:xfrm>
        </p:spPr>
        <p:txBody>
          <a:bodyPr/>
          <a:lstStyle/>
          <a:p>
            <a:r>
              <a:rPr lang="en-US" altLang="en-US"/>
              <a:t>Disk Access – Seek</a:t>
            </a:r>
            <a:endParaRPr lang="en-US" altLang="en-US" sz="4600"/>
          </a:p>
        </p:txBody>
      </p:sp>
      <p:sp>
        <p:nvSpPr>
          <p:cNvPr id="126979" name="Text Box 3">
            <a:extLst>
              <a:ext uri="{FF2B5EF4-FFF2-40B4-BE49-F238E27FC236}">
                <a16:creationId xmlns:a16="http://schemas.microsoft.com/office/drawing/2014/main" id="{E1088FE6-041B-7748-EA31-80681AE48DE7}"/>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26980" name="Text Box 4">
            <a:extLst>
              <a:ext uri="{FF2B5EF4-FFF2-40B4-BE49-F238E27FC236}">
                <a16:creationId xmlns:a16="http://schemas.microsoft.com/office/drawing/2014/main" id="{C31F2036-B368-4A46-7F48-1C592CBE1373}"/>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grpSp>
        <p:nvGrpSpPr>
          <p:cNvPr id="126981" name="Group 5">
            <a:extLst>
              <a:ext uri="{FF2B5EF4-FFF2-40B4-BE49-F238E27FC236}">
                <a16:creationId xmlns:a16="http://schemas.microsoft.com/office/drawing/2014/main" id="{AFFB7314-72D6-9806-2EB8-831CF1CEBAC8}"/>
              </a:ext>
            </a:extLst>
          </p:cNvPr>
          <p:cNvGrpSpPr>
            <a:grpSpLocks noChangeAspect="1"/>
          </p:cNvGrpSpPr>
          <p:nvPr/>
        </p:nvGrpSpPr>
        <p:grpSpPr bwMode="auto">
          <a:xfrm>
            <a:off x="735013" y="1962150"/>
            <a:ext cx="1727200" cy="1855788"/>
            <a:chOff x="444" y="1113"/>
            <a:chExt cx="1163" cy="1251"/>
          </a:xfrm>
        </p:grpSpPr>
        <p:grpSp>
          <p:nvGrpSpPr>
            <p:cNvPr id="126982" name="Group 6">
              <a:extLst>
                <a:ext uri="{FF2B5EF4-FFF2-40B4-BE49-F238E27FC236}">
                  <a16:creationId xmlns:a16="http://schemas.microsoft.com/office/drawing/2014/main" id="{0D1F86D9-8E46-1DD4-A8B5-F0A5F8BBBA61}"/>
                </a:ext>
              </a:extLst>
            </p:cNvPr>
            <p:cNvGrpSpPr>
              <a:grpSpLocks noChangeAspect="1"/>
            </p:cNvGrpSpPr>
            <p:nvPr/>
          </p:nvGrpSpPr>
          <p:grpSpPr bwMode="auto">
            <a:xfrm>
              <a:off x="444" y="1200"/>
              <a:ext cx="1163" cy="1164"/>
              <a:chOff x="444" y="1200"/>
              <a:chExt cx="1163" cy="1164"/>
            </a:xfrm>
          </p:grpSpPr>
          <p:grpSp>
            <p:nvGrpSpPr>
              <p:cNvPr id="126983" name="Group 7">
                <a:extLst>
                  <a:ext uri="{FF2B5EF4-FFF2-40B4-BE49-F238E27FC236}">
                    <a16:creationId xmlns:a16="http://schemas.microsoft.com/office/drawing/2014/main" id="{C4631DFD-9FF8-BCB4-52EB-6EE4C825FC92}"/>
                  </a:ext>
                </a:extLst>
              </p:cNvPr>
              <p:cNvGrpSpPr>
                <a:grpSpLocks noChangeAspect="1"/>
              </p:cNvGrpSpPr>
              <p:nvPr/>
            </p:nvGrpSpPr>
            <p:grpSpPr bwMode="auto">
              <a:xfrm>
                <a:off x="444" y="1200"/>
                <a:ext cx="1163" cy="1161"/>
                <a:chOff x="525" y="1152"/>
                <a:chExt cx="1449" cy="1446"/>
              </a:xfrm>
            </p:grpSpPr>
            <p:sp>
              <p:nvSpPr>
                <p:cNvPr id="126984" name="Oval 8">
                  <a:extLst>
                    <a:ext uri="{FF2B5EF4-FFF2-40B4-BE49-F238E27FC236}">
                      <a16:creationId xmlns:a16="http://schemas.microsoft.com/office/drawing/2014/main" id="{C9EAFA63-6ADC-78BA-4019-88BFA81298DA}"/>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6985" name="Oval 9">
                  <a:extLst>
                    <a:ext uri="{FF2B5EF4-FFF2-40B4-BE49-F238E27FC236}">
                      <a16:creationId xmlns:a16="http://schemas.microsoft.com/office/drawing/2014/main" id="{B271D910-E479-0823-8C80-00DA77EACC16}"/>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6" name="Oval 10">
                  <a:extLst>
                    <a:ext uri="{FF2B5EF4-FFF2-40B4-BE49-F238E27FC236}">
                      <a16:creationId xmlns:a16="http://schemas.microsoft.com/office/drawing/2014/main" id="{27848947-2F4F-0AEB-6CE0-D06AE2CB34CB}"/>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7" name="Oval 11">
                  <a:extLst>
                    <a:ext uri="{FF2B5EF4-FFF2-40B4-BE49-F238E27FC236}">
                      <a16:creationId xmlns:a16="http://schemas.microsoft.com/office/drawing/2014/main" id="{7292A26D-636E-F3F8-3EA6-055A7BAE4B41}"/>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8" name="Line 12">
                  <a:extLst>
                    <a:ext uri="{FF2B5EF4-FFF2-40B4-BE49-F238E27FC236}">
                      <a16:creationId xmlns:a16="http://schemas.microsoft.com/office/drawing/2014/main" id="{63CE2294-F0B5-9289-95C2-2285DE2AC7E7}"/>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89" name="Line 13">
                  <a:extLst>
                    <a:ext uri="{FF2B5EF4-FFF2-40B4-BE49-F238E27FC236}">
                      <a16:creationId xmlns:a16="http://schemas.microsoft.com/office/drawing/2014/main" id="{4F55F0F7-A133-80D6-B2B3-F4FAB10A52EB}"/>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0" name="Line 14">
                  <a:extLst>
                    <a:ext uri="{FF2B5EF4-FFF2-40B4-BE49-F238E27FC236}">
                      <a16:creationId xmlns:a16="http://schemas.microsoft.com/office/drawing/2014/main" id="{6AE9DCD2-0A10-AC9D-5BBD-7B3F5F8B412E}"/>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1" name="Line 15">
                  <a:extLst>
                    <a:ext uri="{FF2B5EF4-FFF2-40B4-BE49-F238E27FC236}">
                      <a16:creationId xmlns:a16="http://schemas.microsoft.com/office/drawing/2014/main" id="{3C046D35-1C8C-F151-C1D6-EDACDC598120}"/>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2" name="Line 16">
                  <a:extLst>
                    <a:ext uri="{FF2B5EF4-FFF2-40B4-BE49-F238E27FC236}">
                      <a16:creationId xmlns:a16="http://schemas.microsoft.com/office/drawing/2014/main" id="{19DEB6E9-76C1-162A-81CD-3421EAD74A5F}"/>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3" name="Line 17">
                  <a:extLst>
                    <a:ext uri="{FF2B5EF4-FFF2-40B4-BE49-F238E27FC236}">
                      <a16:creationId xmlns:a16="http://schemas.microsoft.com/office/drawing/2014/main" id="{78299F37-1387-C6FD-6941-FADBDC2E6F09}"/>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4" name="Oval 18">
                  <a:extLst>
                    <a:ext uri="{FF2B5EF4-FFF2-40B4-BE49-F238E27FC236}">
                      <a16:creationId xmlns:a16="http://schemas.microsoft.com/office/drawing/2014/main" id="{F2F02345-CC9A-66E8-A052-D7D024F10543}"/>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6995" name="Freeform 19">
                <a:extLst>
                  <a:ext uri="{FF2B5EF4-FFF2-40B4-BE49-F238E27FC236}">
                    <a16:creationId xmlns:a16="http://schemas.microsoft.com/office/drawing/2014/main" id="{03D55967-E615-4EDC-BD3C-584FC99C74D3}"/>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6996" name="Freeform 20">
                <a:extLst>
                  <a:ext uri="{FF2B5EF4-FFF2-40B4-BE49-F238E27FC236}">
                    <a16:creationId xmlns:a16="http://schemas.microsoft.com/office/drawing/2014/main" id="{1FC68C1B-3E7B-6516-C736-C68D49ABA1EB}"/>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6997" name="AutoShape 21">
              <a:extLst>
                <a:ext uri="{FF2B5EF4-FFF2-40B4-BE49-F238E27FC236}">
                  <a16:creationId xmlns:a16="http://schemas.microsoft.com/office/drawing/2014/main" id="{FD5DDC8F-B3B8-FAA8-5EF7-E9614DF288BA}"/>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6998" name="Group 22">
            <a:extLst>
              <a:ext uri="{FF2B5EF4-FFF2-40B4-BE49-F238E27FC236}">
                <a16:creationId xmlns:a16="http://schemas.microsoft.com/office/drawing/2014/main" id="{0C320660-E2B3-A6E2-D773-914EAE667812}"/>
              </a:ext>
            </a:extLst>
          </p:cNvPr>
          <p:cNvGrpSpPr>
            <a:grpSpLocks noChangeAspect="1"/>
          </p:cNvGrpSpPr>
          <p:nvPr/>
        </p:nvGrpSpPr>
        <p:grpSpPr bwMode="auto">
          <a:xfrm>
            <a:off x="2784475" y="1600200"/>
            <a:ext cx="1727200" cy="2217738"/>
            <a:chOff x="1716" y="864"/>
            <a:chExt cx="1163" cy="1494"/>
          </a:xfrm>
        </p:grpSpPr>
        <p:grpSp>
          <p:nvGrpSpPr>
            <p:cNvPr id="126999" name="Group 23">
              <a:extLst>
                <a:ext uri="{FF2B5EF4-FFF2-40B4-BE49-F238E27FC236}">
                  <a16:creationId xmlns:a16="http://schemas.microsoft.com/office/drawing/2014/main" id="{B7DDEFA6-5857-CAD5-F3E1-EF3E1B496BD6}"/>
                </a:ext>
              </a:extLst>
            </p:cNvPr>
            <p:cNvGrpSpPr>
              <a:grpSpLocks noChangeAspect="1"/>
            </p:cNvGrpSpPr>
            <p:nvPr/>
          </p:nvGrpSpPr>
          <p:grpSpPr bwMode="auto">
            <a:xfrm>
              <a:off x="1716" y="1197"/>
              <a:ext cx="1163" cy="1161"/>
              <a:chOff x="1716" y="1197"/>
              <a:chExt cx="1163" cy="1161"/>
            </a:xfrm>
          </p:grpSpPr>
          <p:grpSp>
            <p:nvGrpSpPr>
              <p:cNvPr id="127000" name="Group 24">
                <a:extLst>
                  <a:ext uri="{FF2B5EF4-FFF2-40B4-BE49-F238E27FC236}">
                    <a16:creationId xmlns:a16="http://schemas.microsoft.com/office/drawing/2014/main" id="{D1195BA7-D285-BA78-F1DF-01E1DA214535}"/>
                  </a:ext>
                </a:extLst>
              </p:cNvPr>
              <p:cNvGrpSpPr>
                <a:grpSpLocks noChangeAspect="1"/>
              </p:cNvGrpSpPr>
              <p:nvPr/>
            </p:nvGrpSpPr>
            <p:grpSpPr bwMode="auto">
              <a:xfrm>
                <a:off x="1716" y="1197"/>
                <a:ext cx="1163" cy="1161"/>
                <a:chOff x="525" y="1152"/>
                <a:chExt cx="1449" cy="1446"/>
              </a:xfrm>
            </p:grpSpPr>
            <p:sp>
              <p:nvSpPr>
                <p:cNvPr id="127001" name="Oval 25">
                  <a:extLst>
                    <a:ext uri="{FF2B5EF4-FFF2-40B4-BE49-F238E27FC236}">
                      <a16:creationId xmlns:a16="http://schemas.microsoft.com/office/drawing/2014/main" id="{BEC7DA88-E016-7659-DEC0-A6CB0758DD70}"/>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7002" name="Oval 26">
                  <a:extLst>
                    <a:ext uri="{FF2B5EF4-FFF2-40B4-BE49-F238E27FC236}">
                      <a16:creationId xmlns:a16="http://schemas.microsoft.com/office/drawing/2014/main" id="{9BC3EDD5-00E7-D947-6FA0-E37907C99ECA}"/>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3" name="Oval 27">
                  <a:extLst>
                    <a:ext uri="{FF2B5EF4-FFF2-40B4-BE49-F238E27FC236}">
                      <a16:creationId xmlns:a16="http://schemas.microsoft.com/office/drawing/2014/main" id="{5D2F2F53-355E-CAAA-505E-7CC7A21C0B6D}"/>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4" name="Oval 28">
                  <a:extLst>
                    <a:ext uri="{FF2B5EF4-FFF2-40B4-BE49-F238E27FC236}">
                      <a16:creationId xmlns:a16="http://schemas.microsoft.com/office/drawing/2014/main" id="{681DE1C9-EDA6-6183-12AB-99DF78F52EB4}"/>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5" name="Line 29">
                  <a:extLst>
                    <a:ext uri="{FF2B5EF4-FFF2-40B4-BE49-F238E27FC236}">
                      <a16:creationId xmlns:a16="http://schemas.microsoft.com/office/drawing/2014/main" id="{A0DCABFE-A632-A14B-6E99-BFC63232081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6" name="Line 30">
                  <a:extLst>
                    <a:ext uri="{FF2B5EF4-FFF2-40B4-BE49-F238E27FC236}">
                      <a16:creationId xmlns:a16="http://schemas.microsoft.com/office/drawing/2014/main" id="{35091D92-D30F-C07F-B10B-400B8D54A49B}"/>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7" name="Line 31">
                  <a:extLst>
                    <a:ext uri="{FF2B5EF4-FFF2-40B4-BE49-F238E27FC236}">
                      <a16:creationId xmlns:a16="http://schemas.microsoft.com/office/drawing/2014/main" id="{A9B0E66B-8471-2567-441B-7B6E7F434FBD}"/>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8" name="Line 32">
                  <a:extLst>
                    <a:ext uri="{FF2B5EF4-FFF2-40B4-BE49-F238E27FC236}">
                      <a16:creationId xmlns:a16="http://schemas.microsoft.com/office/drawing/2014/main" id="{83482DC9-CCD6-4A2E-F482-0E1CEA2A4350}"/>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09" name="Line 33">
                  <a:extLst>
                    <a:ext uri="{FF2B5EF4-FFF2-40B4-BE49-F238E27FC236}">
                      <a16:creationId xmlns:a16="http://schemas.microsoft.com/office/drawing/2014/main" id="{77EA0733-03A2-6113-49BA-51B3E8B8899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10" name="Line 34">
                  <a:extLst>
                    <a:ext uri="{FF2B5EF4-FFF2-40B4-BE49-F238E27FC236}">
                      <a16:creationId xmlns:a16="http://schemas.microsoft.com/office/drawing/2014/main" id="{6A8DC938-BB52-AD5E-6106-88A56367A5A5}"/>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11" name="Oval 35">
                  <a:extLst>
                    <a:ext uri="{FF2B5EF4-FFF2-40B4-BE49-F238E27FC236}">
                      <a16:creationId xmlns:a16="http://schemas.microsoft.com/office/drawing/2014/main" id="{9544CCF9-39ED-4162-5B38-B03C0D0B7A63}"/>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7012" name="Freeform 36">
                <a:extLst>
                  <a:ext uri="{FF2B5EF4-FFF2-40B4-BE49-F238E27FC236}">
                    <a16:creationId xmlns:a16="http://schemas.microsoft.com/office/drawing/2014/main" id="{BFC5CD28-C638-0567-CDD1-11ADD0893AC5}"/>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7013" name="Freeform 37">
                <a:extLst>
                  <a:ext uri="{FF2B5EF4-FFF2-40B4-BE49-F238E27FC236}">
                    <a16:creationId xmlns:a16="http://schemas.microsoft.com/office/drawing/2014/main" id="{D7B8D247-2DD8-58CD-27B5-28BDECB9D085}"/>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7014" name="AutoShape 38">
              <a:extLst>
                <a:ext uri="{FF2B5EF4-FFF2-40B4-BE49-F238E27FC236}">
                  <a16:creationId xmlns:a16="http://schemas.microsoft.com/office/drawing/2014/main" id="{B3445327-EAA7-0EC6-177B-C9633AF88471}"/>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7015" name="AutoShape 39">
            <a:extLst>
              <a:ext uri="{FF2B5EF4-FFF2-40B4-BE49-F238E27FC236}">
                <a16:creationId xmlns:a16="http://schemas.microsoft.com/office/drawing/2014/main" id="{B1E976CC-A653-C193-FD44-9167A871C4A4}"/>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16" name="Rectangle 40">
            <a:extLst>
              <a:ext uri="{FF2B5EF4-FFF2-40B4-BE49-F238E27FC236}">
                <a16:creationId xmlns:a16="http://schemas.microsoft.com/office/drawing/2014/main" id="{E47B83B7-20B9-6D4E-FF2D-D05A8BC10AA3}"/>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Seek to red’s track</a:t>
            </a:r>
          </a:p>
        </p:txBody>
      </p:sp>
      <p:sp>
        <p:nvSpPr>
          <p:cNvPr id="2" name="Slide Number Placeholder 1">
            <a:extLst>
              <a:ext uri="{FF2B5EF4-FFF2-40B4-BE49-F238E27FC236}">
                <a16:creationId xmlns:a16="http://schemas.microsoft.com/office/drawing/2014/main" id="{6181A2B4-D2E8-8C64-1A9A-8F1EFC18EC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Tree>
    <p:extLst>
      <p:ext uri="{BB962C8B-B14F-4D97-AF65-F5344CB8AC3E}">
        <p14:creationId xmlns:p14="http://schemas.microsoft.com/office/powerpoint/2010/main" val="6852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1A91875-9DC4-12E1-7EA7-B8CFAED1F08E}"/>
              </a:ext>
            </a:extLst>
          </p:cNvPr>
          <p:cNvSpPr>
            <a:spLocks noGrp="1" noChangeArrowheads="1"/>
          </p:cNvSpPr>
          <p:nvPr>
            <p:ph type="title"/>
          </p:nvPr>
        </p:nvSpPr>
        <p:spPr>
          <a:xfrm>
            <a:off x="266019" y="62492"/>
            <a:ext cx="6169410" cy="838200"/>
          </a:xfrm>
        </p:spPr>
        <p:txBody>
          <a:bodyPr/>
          <a:lstStyle/>
          <a:p>
            <a:r>
              <a:rPr lang="en-US" altLang="en-US" dirty="0"/>
              <a:t>Disk Access – Rotational Latency</a:t>
            </a:r>
            <a:endParaRPr lang="en-US" altLang="en-US" sz="4600" dirty="0"/>
          </a:p>
        </p:txBody>
      </p:sp>
      <p:sp>
        <p:nvSpPr>
          <p:cNvPr id="129027" name="Text Box 3">
            <a:extLst>
              <a:ext uri="{FF2B5EF4-FFF2-40B4-BE49-F238E27FC236}">
                <a16:creationId xmlns:a16="http://schemas.microsoft.com/office/drawing/2014/main" id="{CA52D0D5-174D-606F-7EEB-2D47EB174872}"/>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29028" name="Text Box 4">
            <a:extLst>
              <a:ext uri="{FF2B5EF4-FFF2-40B4-BE49-F238E27FC236}">
                <a16:creationId xmlns:a16="http://schemas.microsoft.com/office/drawing/2014/main" id="{AC2B87D9-6255-8F6E-9DDA-5B9BE1BBE045}"/>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sp>
        <p:nvSpPr>
          <p:cNvPr id="129029" name="Text Box 5">
            <a:extLst>
              <a:ext uri="{FF2B5EF4-FFF2-40B4-BE49-F238E27FC236}">
                <a16:creationId xmlns:a16="http://schemas.microsoft.com/office/drawing/2014/main" id="{A1FF82BB-55AA-4C14-BC53-AFF8AFB0965D}"/>
              </a:ext>
            </a:extLst>
          </p:cNvPr>
          <p:cNvSpPr txBox="1">
            <a:spLocks noChangeArrowheads="1"/>
          </p:cNvSpPr>
          <p:nvPr/>
        </p:nvSpPr>
        <p:spPr bwMode="auto">
          <a:xfrm>
            <a:off x="4495800" y="394652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Rotational latency</a:t>
            </a:r>
          </a:p>
        </p:txBody>
      </p:sp>
      <p:grpSp>
        <p:nvGrpSpPr>
          <p:cNvPr id="129030" name="Group 6">
            <a:extLst>
              <a:ext uri="{FF2B5EF4-FFF2-40B4-BE49-F238E27FC236}">
                <a16:creationId xmlns:a16="http://schemas.microsoft.com/office/drawing/2014/main" id="{B0477B6E-9017-1B3D-C397-2E2227F570AD}"/>
              </a:ext>
            </a:extLst>
          </p:cNvPr>
          <p:cNvGrpSpPr>
            <a:grpSpLocks noChangeAspect="1"/>
          </p:cNvGrpSpPr>
          <p:nvPr/>
        </p:nvGrpSpPr>
        <p:grpSpPr bwMode="auto">
          <a:xfrm>
            <a:off x="735013" y="1962150"/>
            <a:ext cx="1727200" cy="1855788"/>
            <a:chOff x="444" y="1113"/>
            <a:chExt cx="1163" cy="1251"/>
          </a:xfrm>
        </p:grpSpPr>
        <p:grpSp>
          <p:nvGrpSpPr>
            <p:cNvPr id="129031" name="Group 7">
              <a:extLst>
                <a:ext uri="{FF2B5EF4-FFF2-40B4-BE49-F238E27FC236}">
                  <a16:creationId xmlns:a16="http://schemas.microsoft.com/office/drawing/2014/main" id="{7E654E37-24A5-F9C2-7265-D3B78DEEDE23}"/>
                </a:ext>
              </a:extLst>
            </p:cNvPr>
            <p:cNvGrpSpPr>
              <a:grpSpLocks noChangeAspect="1"/>
            </p:cNvGrpSpPr>
            <p:nvPr/>
          </p:nvGrpSpPr>
          <p:grpSpPr bwMode="auto">
            <a:xfrm>
              <a:off x="444" y="1200"/>
              <a:ext cx="1163" cy="1164"/>
              <a:chOff x="444" y="1200"/>
              <a:chExt cx="1163" cy="1164"/>
            </a:xfrm>
          </p:grpSpPr>
          <p:grpSp>
            <p:nvGrpSpPr>
              <p:cNvPr id="129032" name="Group 8">
                <a:extLst>
                  <a:ext uri="{FF2B5EF4-FFF2-40B4-BE49-F238E27FC236}">
                    <a16:creationId xmlns:a16="http://schemas.microsoft.com/office/drawing/2014/main" id="{66F09EB8-379A-382D-8DF5-E80A5B8F0919}"/>
                  </a:ext>
                </a:extLst>
              </p:cNvPr>
              <p:cNvGrpSpPr>
                <a:grpSpLocks noChangeAspect="1"/>
              </p:cNvGrpSpPr>
              <p:nvPr/>
            </p:nvGrpSpPr>
            <p:grpSpPr bwMode="auto">
              <a:xfrm>
                <a:off x="444" y="1200"/>
                <a:ext cx="1163" cy="1161"/>
                <a:chOff x="525" y="1152"/>
                <a:chExt cx="1449" cy="1446"/>
              </a:xfrm>
            </p:grpSpPr>
            <p:sp>
              <p:nvSpPr>
                <p:cNvPr id="129033" name="Oval 9">
                  <a:extLst>
                    <a:ext uri="{FF2B5EF4-FFF2-40B4-BE49-F238E27FC236}">
                      <a16:creationId xmlns:a16="http://schemas.microsoft.com/office/drawing/2014/main" id="{F914C3B7-A6DB-6AFD-809C-EF20F4DD46FD}"/>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9034" name="Oval 10">
                  <a:extLst>
                    <a:ext uri="{FF2B5EF4-FFF2-40B4-BE49-F238E27FC236}">
                      <a16:creationId xmlns:a16="http://schemas.microsoft.com/office/drawing/2014/main" id="{6564A872-FF2B-882F-D0DB-55C99548D850}"/>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35" name="Oval 11">
                  <a:extLst>
                    <a:ext uri="{FF2B5EF4-FFF2-40B4-BE49-F238E27FC236}">
                      <a16:creationId xmlns:a16="http://schemas.microsoft.com/office/drawing/2014/main" id="{E20D7616-C730-6A71-D9CD-4B741CDCC83D}"/>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36" name="Oval 12">
                  <a:extLst>
                    <a:ext uri="{FF2B5EF4-FFF2-40B4-BE49-F238E27FC236}">
                      <a16:creationId xmlns:a16="http://schemas.microsoft.com/office/drawing/2014/main" id="{4EE6BC86-6BCE-274A-D40F-6CA1DB382D17}"/>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37" name="Line 13">
                  <a:extLst>
                    <a:ext uri="{FF2B5EF4-FFF2-40B4-BE49-F238E27FC236}">
                      <a16:creationId xmlns:a16="http://schemas.microsoft.com/office/drawing/2014/main" id="{318DCAC4-96B1-EDA2-28E0-6F8C8ABC750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8" name="Line 14">
                  <a:extLst>
                    <a:ext uri="{FF2B5EF4-FFF2-40B4-BE49-F238E27FC236}">
                      <a16:creationId xmlns:a16="http://schemas.microsoft.com/office/drawing/2014/main" id="{FF96CB92-B842-45B7-6BC9-56E891B670FB}"/>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9" name="Line 15">
                  <a:extLst>
                    <a:ext uri="{FF2B5EF4-FFF2-40B4-BE49-F238E27FC236}">
                      <a16:creationId xmlns:a16="http://schemas.microsoft.com/office/drawing/2014/main" id="{66A09631-7569-06FA-8DEB-F5DF57FB4CAF}"/>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0" name="Line 16">
                  <a:extLst>
                    <a:ext uri="{FF2B5EF4-FFF2-40B4-BE49-F238E27FC236}">
                      <a16:creationId xmlns:a16="http://schemas.microsoft.com/office/drawing/2014/main" id="{7698A1A5-4A88-CCC0-E20E-062C258C3385}"/>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1" name="Line 17">
                  <a:extLst>
                    <a:ext uri="{FF2B5EF4-FFF2-40B4-BE49-F238E27FC236}">
                      <a16:creationId xmlns:a16="http://schemas.microsoft.com/office/drawing/2014/main" id="{F39ADF95-6C92-C2E5-F802-8329E7B73F9C}"/>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2" name="Line 18">
                  <a:extLst>
                    <a:ext uri="{FF2B5EF4-FFF2-40B4-BE49-F238E27FC236}">
                      <a16:creationId xmlns:a16="http://schemas.microsoft.com/office/drawing/2014/main" id="{3C3C1FDA-19D9-DFD7-37A6-3DCD9EDE142F}"/>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3" name="Oval 19">
                  <a:extLst>
                    <a:ext uri="{FF2B5EF4-FFF2-40B4-BE49-F238E27FC236}">
                      <a16:creationId xmlns:a16="http://schemas.microsoft.com/office/drawing/2014/main" id="{E8968FCD-C612-294F-115D-559CC0841D6F}"/>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44" name="Freeform 20">
                <a:extLst>
                  <a:ext uri="{FF2B5EF4-FFF2-40B4-BE49-F238E27FC236}">
                    <a16:creationId xmlns:a16="http://schemas.microsoft.com/office/drawing/2014/main" id="{1E53FD68-D1A4-520A-49F2-E206481E78D4}"/>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45" name="Freeform 21">
                <a:extLst>
                  <a:ext uri="{FF2B5EF4-FFF2-40B4-BE49-F238E27FC236}">
                    <a16:creationId xmlns:a16="http://schemas.microsoft.com/office/drawing/2014/main" id="{6ECFE0D9-D8EC-DBE9-F284-A76B707DEBC4}"/>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9046" name="AutoShape 22">
              <a:extLst>
                <a:ext uri="{FF2B5EF4-FFF2-40B4-BE49-F238E27FC236}">
                  <a16:creationId xmlns:a16="http://schemas.microsoft.com/office/drawing/2014/main" id="{D76B592E-AA93-BF4D-16D2-5EB376D00187}"/>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9047" name="Group 23">
            <a:extLst>
              <a:ext uri="{FF2B5EF4-FFF2-40B4-BE49-F238E27FC236}">
                <a16:creationId xmlns:a16="http://schemas.microsoft.com/office/drawing/2014/main" id="{BD86328D-C86A-F025-D2AA-5C51A4997F0A}"/>
              </a:ext>
            </a:extLst>
          </p:cNvPr>
          <p:cNvGrpSpPr>
            <a:grpSpLocks noChangeAspect="1"/>
          </p:cNvGrpSpPr>
          <p:nvPr/>
        </p:nvGrpSpPr>
        <p:grpSpPr bwMode="auto">
          <a:xfrm>
            <a:off x="2784475" y="1600200"/>
            <a:ext cx="1727200" cy="2217738"/>
            <a:chOff x="1716" y="864"/>
            <a:chExt cx="1163" cy="1494"/>
          </a:xfrm>
        </p:grpSpPr>
        <p:grpSp>
          <p:nvGrpSpPr>
            <p:cNvPr id="129048" name="Group 24">
              <a:extLst>
                <a:ext uri="{FF2B5EF4-FFF2-40B4-BE49-F238E27FC236}">
                  <a16:creationId xmlns:a16="http://schemas.microsoft.com/office/drawing/2014/main" id="{51732945-A239-C725-05D1-5765610AE154}"/>
                </a:ext>
              </a:extLst>
            </p:cNvPr>
            <p:cNvGrpSpPr>
              <a:grpSpLocks noChangeAspect="1"/>
            </p:cNvGrpSpPr>
            <p:nvPr/>
          </p:nvGrpSpPr>
          <p:grpSpPr bwMode="auto">
            <a:xfrm>
              <a:off x="1716" y="1197"/>
              <a:ext cx="1163" cy="1161"/>
              <a:chOff x="1716" y="1197"/>
              <a:chExt cx="1163" cy="1161"/>
            </a:xfrm>
          </p:grpSpPr>
          <p:grpSp>
            <p:nvGrpSpPr>
              <p:cNvPr id="129049" name="Group 25">
                <a:extLst>
                  <a:ext uri="{FF2B5EF4-FFF2-40B4-BE49-F238E27FC236}">
                    <a16:creationId xmlns:a16="http://schemas.microsoft.com/office/drawing/2014/main" id="{729757B2-F8A2-0241-14C3-18E33CD9A8E8}"/>
                  </a:ext>
                </a:extLst>
              </p:cNvPr>
              <p:cNvGrpSpPr>
                <a:grpSpLocks noChangeAspect="1"/>
              </p:cNvGrpSpPr>
              <p:nvPr/>
            </p:nvGrpSpPr>
            <p:grpSpPr bwMode="auto">
              <a:xfrm>
                <a:off x="1716" y="1197"/>
                <a:ext cx="1163" cy="1161"/>
                <a:chOff x="525" y="1152"/>
                <a:chExt cx="1449" cy="1446"/>
              </a:xfrm>
            </p:grpSpPr>
            <p:sp>
              <p:nvSpPr>
                <p:cNvPr id="129050" name="Oval 26">
                  <a:extLst>
                    <a:ext uri="{FF2B5EF4-FFF2-40B4-BE49-F238E27FC236}">
                      <a16:creationId xmlns:a16="http://schemas.microsoft.com/office/drawing/2014/main" id="{2B3856E4-0962-8BE7-D6F1-407052AA254D}"/>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9051" name="Oval 27">
                  <a:extLst>
                    <a:ext uri="{FF2B5EF4-FFF2-40B4-BE49-F238E27FC236}">
                      <a16:creationId xmlns:a16="http://schemas.microsoft.com/office/drawing/2014/main" id="{75FFC892-7046-8355-C72E-742624BF73BB}"/>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52" name="Oval 28">
                  <a:extLst>
                    <a:ext uri="{FF2B5EF4-FFF2-40B4-BE49-F238E27FC236}">
                      <a16:creationId xmlns:a16="http://schemas.microsoft.com/office/drawing/2014/main" id="{CB5E0715-331B-0CCD-8598-C76543331717}"/>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53" name="Oval 29">
                  <a:extLst>
                    <a:ext uri="{FF2B5EF4-FFF2-40B4-BE49-F238E27FC236}">
                      <a16:creationId xmlns:a16="http://schemas.microsoft.com/office/drawing/2014/main" id="{49F604AD-83E8-6FF1-C0AD-928ED272786E}"/>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54" name="Line 30">
                  <a:extLst>
                    <a:ext uri="{FF2B5EF4-FFF2-40B4-BE49-F238E27FC236}">
                      <a16:creationId xmlns:a16="http://schemas.microsoft.com/office/drawing/2014/main" id="{7BB817A6-CD85-F284-5D77-0625749CD65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5" name="Line 31">
                  <a:extLst>
                    <a:ext uri="{FF2B5EF4-FFF2-40B4-BE49-F238E27FC236}">
                      <a16:creationId xmlns:a16="http://schemas.microsoft.com/office/drawing/2014/main" id="{2B45D614-9259-FEE0-E85F-045AEE4AE17E}"/>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6" name="Line 32">
                  <a:extLst>
                    <a:ext uri="{FF2B5EF4-FFF2-40B4-BE49-F238E27FC236}">
                      <a16:creationId xmlns:a16="http://schemas.microsoft.com/office/drawing/2014/main" id="{42555688-21B8-56A5-F827-B8AF1120D78C}"/>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7" name="Line 33">
                  <a:extLst>
                    <a:ext uri="{FF2B5EF4-FFF2-40B4-BE49-F238E27FC236}">
                      <a16:creationId xmlns:a16="http://schemas.microsoft.com/office/drawing/2014/main" id="{98031FD4-7CBA-AC01-443F-5FC33EBE437C}"/>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8" name="Line 34">
                  <a:extLst>
                    <a:ext uri="{FF2B5EF4-FFF2-40B4-BE49-F238E27FC236}">
                      <a16:creationId xmlns:a16="http://schemas.microsoft.com/office/drawing/2014/main" id="{61F79E50-E708-F6BE-1289-AECD6D04FA5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59" name="Line 35">
                  <a:extLst>
                    <a:ext uri="{FF2B5EF4-FFF2-40B4-BE49-F238E27FC236}">
                      <a16:creationId xmlns:a16="http://schemas.microsoft.com/office/drawing/2014/main" id="{64AF8E2E-F8F1-2517-9DD4-8DA46E365A2F}"/>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60" name="Oval 36">
                  <a:extLst>
                    <a:ext uri="{FF2B5EF4-FFF2-40B4-BE49-F238E27FC236}">
                      <a16:creationId xmlns:a16="http://schemas.microsoft.com/office/drawing/2014/main" id="{5D3C917E-8D01-923B-2390-849C681442CA}"/>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61" name="Freeform 37">
                <a:extLst>
                  <a:ext uri="{FF2B5EF4-FFF2-40B4-BE49-F238E27FC236}">
                    <a16:creationId xmlns:a16="http://schemas.microsoft.com/office/drawing/2014/main" id="{85F6044D-CEEB-E2AE-BD68-B2E951699C3C}"/>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62" name="Freeform 38">
                <a:extLst>
                  <a:ext uri="{FF2B5EF4-FFF2-40B4-BE49-F238E27FC236}">
                    <a16:creationId xmlns:a16="http://schemas.microsoft.com/office/drawing/2014/main" id="{36F9830D-AE56-8B71-8863-C33919ADBD54}"/>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9063" name="AutoShape 39">
              <a:extLst>
                <a:ext uri="{FF2B5EF4-FFF2-40B4-BE49-F238E27FC236}">
                  <a16:creationId xmlns:a16="http://schemas.microsoft.com/office/drawing/2014/main" id="{E0E2FF91-6F29-D86B-1F5A-29EF443408DB}"/>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9064" name="Group 40">
            <a:extLst>
              <a:ext uri="{FF2B5EF4-FFF2-40B4-BE49-F238E27FC236}">
                <a16:creationId xmlns:a16="http://schemas.microsoft.com/office/drawing/2014/main" id="{6707EC98-3DA8-1644-E808-0AEBD6C7B6BE}"/>
              </a:ext>
            </a:extLst>
          </p:cNvPr>
          <p:cNvGrpSpPr>
            <a:grpSpLocks noChangeAspect="1"/>
          </p:cNvGrpSpPr>
          <p:nvPr/>
        </p:nvGrpSpPr>
        <p:grpSpPr bwMode="auto">
          <a:xfrm>
            <a:off x="4833938" y="1625600"/>
            <a:ext cx="1727200" cy="2192338"/>
            <a:chOff x="3003" y="864"/>
            <a:chExt cx="1163" cy="1476"/>
          </a:xfrm>
        </p:grpSpPr>
        <p:grpSp>
          <p:nvGrpSpPr>
            <p:cNvPr id="129065" name="Group 41">
              <a:extLst>
                <a:ext uri="{FF2B5EF4-FFF2-40B4-BE49-F238E27FC236}">
                  <a16:creationId xmlns:a16="http://schemas.microsoft.com/office/drawing/2014/main" id="{F45890B5-A78A-9D00-3E94-F79C801BC47C}"/>
                </a:ext>
              </a:extLst>
            </p:cNvPr>
            <p:cNvGrpSpPr>
              <a:grpSpLocks noChangeAspect="1"/>
            </p:cNvGrpSpPr>
            <p:nvPr/>
          </p:nvGrpSpPr>
          <p:grpSpPr bwMode="auto">
            <a:xfrm>
              <a:off x="3003" y="1176"/>
              <a:ext cx="1163" cy="1164"/>
              <a:chOff x="3003" y="1176"/>
              <a:chExt cx="1163" cy="1164"/>
            </a:xfrm>
          </p:grpSpPr>
          <p:grpSp>
            <p:nvGrpSpPr>
              <p:cNvPr id="129066" name="Group 42">
                <a:extLst>
                  <a:ext uri="{FF2B5EF4-FFF2-40B4-BE49-F238E27FC236}">
                    <a16:creationId xmlns:a16="http://schemas.microsoft.com/office/drawing/2014/main" id="{2EDE911C-E38B-E05B-F85A-37E4627C570E}"/>
                  </a:ext>
                </a:extLst>
              </p:cNvPr>
              <p:cNvGrpSpPr>
                <a:grpSpLocks noChangeAspect="1"/>
              </p:cNvGrpSpPr>
              <p:nvPr/>
            </p:nvGrpSpPr>
            <p:grpSpPr bwMode="auto">
              <a:xfrm>
                <a:off x="3003" y="1179"/>
                <a:ext cx="1163" cy="1161"/>
                <a:chOff x="525" y="1152"/>
                <a:chExt cx="1449" cy="1446"/>
              </a:xfrm>
            </p:grpSpPr>
            <p:sp>
              <p:nvSpPr>
                <p:cNvPr id="129067" name="Oval 43">
                  <a:extLst>
                    <a:ext uri="{FF2B5EF4-FFF2-40B4-BE49-F238E27FC236}">
                      <a16:creationId xmlns:a16="http://schemas.microsoft.com/office/drawing/2014/main" id="{5F541917-4F72-F966-84CB-A6512BB63B02}"/>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29068" name="Oval 44">
                  <a:extLst>
                    <a:ext uri="{FF2B5EF4-FFF2-40B4-BE49-F238E27FC236}">
                      <a16:creationId xmlns:a16="http://schemas.microsoft.com/office/drawing/2014/main" id="{D024BF19-07BA-C8E1-3E3D-AD5B8241129A}"/>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69" name="Oval 45">
                  <a:extLst>
                    <a:ext uri="{FF2B5EF4-FFF2-40B4-BE49-F238E27FC236}">
                      <a16:creationId xmlns:a16="http://schemas.microsoft.com/office/drawing/2014/main" id="{E7A2A662-AD1C-E6B2-11FC-A868FBCEEA93}"/>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70" name="Oval 46">
                  <a:extLst>
                    <a:ext uri="{FF2B5EF4-FFF2-40B4-BE49-F238E27FC236}">
                      <a16:creationId xmlns:a16="http://schemas.microsoft.com/office/drawing/2014/main" id="{BA6D45AA-EF07-E8FF-D1A5-89BDE060AA08}"/>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71" name="Line 47">
                  <a:extLst>
                    <a:ext uri="{FF2B5EF4-FFF2-40B4-BE49-F238E27FC236}">
                      <a16:creationId xmlns:a16="http://schemas.microsoft.com/office/drawing/2014/main" id="{719C6376-B536-8F0E-D14A-360AAB1DB8A4}"/>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2" name="Line 48">
                  <a:extLst>
                    <a:ext uri="{FF2B5EF4-FFF2-40B4-BE49-F238E27FC236}">
                      <a16:creationId xmlns:a16="http://schemas.microsoft.com/office/drawing/2014/main" id="{C34B41A1-6610-7C3E-236D-F7FC0E658248}"/>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3" name="Line 49">
                  <a:extLst>
                    <a:ext uri="{FF2B5EF4-FFF2-40B4-BE49-F238E27FC236}">
                      <a16:creationId xmlns:a16="http://schemas.microsoft.com/office/drawing/2014/main" id="{5E979604-B3FA-4F40-F198-069067923933}"/>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4" name="Line 50">
                  <a:extLst>
                    <a:ext uri="{FF2B5EF4-FFF2-40B4-BE49-F238E27FC236}">
                      <a16:creationId xmlns:a16="http://schemas.microsoft.com/office/drawing/2014/main" id="{366B1B95-9BE4-8323-A56A-5D010DC13D47}"/>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5" name="Line 51">
                  <a:extLst>
                    <a:ext uri="{FF2B5EF4-FFF2-40B4-BE49-F238E27FC236}">
                      <a16:creationId xmlns:a16="http://schemas.microsoft.com/office/drawing/2014/main" id="{5AB37682-D339-BA0E-5744-4FCBE5F1ABB1}"/>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6" name="Line 52">
                  <a:extLst>
                    <a:ext uri="{FF2B5EF4-FFF2-40B4-BE49-F238E27FC236}">
                      <a16:creationId xmlns:a16="http://schemas.microsoft.com/office/drawing/2014/main" id="{4078A8BF-4C28-5340-40FD-BDDB562B9B4A}"/>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7" name="Oval 53">
                  <a:extLst>
                    <a:ext uri="{FF2B5EF4-FFF2-40B4-BE49-F238E27FC236}">
                      <a16:creationId xmlns:a16="http://schemas.microsoft.com/office/drawing/2014/main" id="{4758079D-BF3B-9E32-1C92-897888195C48}"/>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78" name="Freeform 54">
                <a:extLst>
                  <a:ext uri="{FF2B5EF4-FFF2-40B4-BE49-F238E27FC236}">
                    <a16:creationId xmlns:a16="http://schemas.microsoft.com/office/drawing/2014/main" id="{239BCBB0-1ABF-4756-8A54-FA09CBAD2855}"/>
                  </a:ext>
                </a:extLst>
              </p:cNvPr>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79" name="Freeform 55">
                <a:extLst>
                  <a:ext uri="{FF2B5EF4-FFF2-40B4-BE49-F238E27FC236}">
                    <a16:creationId xmlns:a16="http://schemas.microsoft.com/office/drawing/2014/main" id="{C51725DE-883E-50C1-9CC3-C29A26562EB1}"/>
                  </a:ext>
                </a:extLst>
              </p:cNvPr>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80" name="Freeform 56">
                <a:extLst>
                  <a:ext uri="{FF2B5EF4-FFF2-40B4-BE49-F238E27FC236}">
                    <a16:creationId xmlns:a16="http://schemas.microsoft.com/office/drawing/2014/main" id="{2CFBFA2D-C7BD-D951-FD8F-FE65812D4642}"/>
                  </a:ext>
                </a:extLst>
              </p:cNvPr>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29081" name="AutoShape 57">
              <a:extLst>
                <a:ext uri="{FF2B5EF4-FFF2-40B4-BE49-F238E27FC236}">
                  <a16:creationId xmlns:a16="http://schemas.microsoft.com/office/drawing/2014/main" id="{C0EE5470-032D-7D88-7060-559EB09CD0E2}"/>
                </a:ext>
              </a:extLst>
            </p:cNvPr>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9082" name="AutoShape 58">
            <a:extLst>
              <a:ext uri="{FF2B5EF4-FFF2-40B4-BE49-F238E27FC236}">
                <a16:creationId xmlns:a16="http://schemas.microsoft.com/office/drawing/2014/main" id="{295F08CA-7F28-EDD4-471C-0329D09F3CD2}"/>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083" name="Rectangle 59">
            <a:extLst>
              <a:ext uri="{FF2B5EF4-FFF2-40B4-BE49-F238E27FC236}">
                <a16:creationId xmlns:a16="http://schemas.microsoft.com/office/drawing/2014/main" id="{4C678CDC-ABF9-7167-78B6-66CBB89D495B}"/>
              </a:ext>
            </a:extLst>
          </p:cNvPr>
          <p:cNvSpPr>
            <a:spLocks noChangeArrowheads="1"/>
          </p:cNvSpPr>
          <p:nvPr/>
        </p:nvSpPr>
        <p:spPr bwMode="auto">
          <a:xfrm>
            <a:off x="1981200" y="4495800"/>
            <a:ext cx="6400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Wait for red sector to rotate around</a:t>
            </a:r>
          </a:p>
        </p:txBody>
      </p:sp>
      <p:sp>
        <p:nvSpPr>
          <p:cNvPr id="2" name="Slide Number Placeholder 1">
            <a:extLst>
              <a:ext uri="{FF2B5EF4-FFF2-40B4-BE49-F238E27FC236}">
                <a16:creationId xmlns:a16="http://schemas.microsoft.com/office/drawing/2014/main" id="{E2AB7123-2314-6AB0-33BD-3B87986CA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Tree>
    <p:extLst>
      <p:ext uri="{BB962C8B-B14F-4D97-AF65-F5344CB8AC3E}">
        <p14:creationId xmlns:p14="http://schemas.microsoft.com/office/powerpoint/2010/main" val="428675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A573E9EF-04A0-A054-89D7-3F335996CED4}"/>
              </a:ext>
            </a:extLst>
          </p:cNvPr>
          <p:cNvSpPr>
            <a:spLocks noGrp="1" noChangeArrowheads="1"/>
          </p:cNvSpPr>
          <p:nvPr>
            <p:ph type="title"/>
          </p:nvPr>
        </p:nvSpPr>
        <p:spPr>
          <a:xfrm>
            <a:off x="457200" y="152400"/>
            <a:ext cx="5685757" cy="838200"/>
          </a:xfrm>
        </p:spPr>
        <p:txBody>
          <a:bodyPr/>
          <a:lstStyle/>
          <a:p>
            <a:r>
              <a:rPr lang="en-US" altLang="en-US" dirty="0"/>
              <a:t>Disk Access – Read</a:t>
            </a:r>
            <a:endParaRPr lang="en-US" altLang="en-US" sz="4600" dirty="0"/>
          </a:p>
        </p:txBody>
      </p:sp>
      <p:sp>
        <p:nvSpPr>
          <p:cNvPr id="131075" name="Text Box 3">
            <a:extLst>
              <a:ext uri="{FF2B5EF4-FFF2-40B4-BE49-F238E27FC236}">
                <a16:creationId xmlns:a16="http://schemas.microsoft.com/office/drawing/2014/main" id="{24A7F788-4067-56E5-CF82-B338B4C107BA}"/>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31076" name="Text Box 4">
            <a:extLst>
              <a:ext uri="{FF2B5EF4-FFF2-40B4-BE49-F238E27FC236}">
                <a16:creationId xmlns:a16="http://schemas.microsoft.com/office/drawing/2014/main" id="{C8E1ED37-4C7A-1188-E457-1246999B0AF8}"/>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sp>
        <p:nvSpPr>
          <p:cNvPr id="131077" name="Text Box 5">
            <a:extLst>
              <a:ext uri="{FF2B5EF4-FFF2-40B4-BE49-F238E27FC236}">
                <a16:creationId xmlns:a16="http://schemas.microsoft.com/office/drawing/2014/main" id="{C37AAD50-13E3-3120-7114-4E8E578E9787}"/>
              </a:ext>
            </a:extLst>
          </p:cNvPr>
          <p:cNvSpPr txBox="1">
            <a:spLocks noChangeArrowheads="1"/>
          </p:cNvSpPr>
          <p:nvPr/>
        </p:nvSpPr>
        <p:spPr bwMode="auto">
          <a:xfrm>
            <a:off x="4495800" y="394652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Rotational latency</a:t>
            </a:r>
          </a:p>
        </p:txBody>
      </p:sp>
      <p:sp>
        <p:nvSpPr>
          <p:cNvPr id="131078" name="Text Box 6">
            <a:extLst>
              <a:ext uri="{FF2B5EF4-FFF2-40B4-BE49-F238E27FC236}">
                <a16:creationId xmlns:a16="http://schemas.microsoft.com/office/drawing/2014/main" id="{72486D83-B2AC-EC39-7686-B8AB5C37543C}"/>
              </a:ext>
            </a:extLst>
          </p:cNvPr>
          <p:cNvSpPr txBox="1">
            <a:spLocks noChangeArrowheads="1"/>
          </p:cNvSpPr>
          <p:nvPr/>
        </p:nvSpPr>
        <p:spPr bwMode="auto">
          <a:xfrm>
            <a:off x="67056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FF0000"/>
                </a:solidFill>
              </a:rPr>
              <a:t>RED</a:t>
            </a:r>
            <a:r>
              <a:rPr lang="en-US" altLang="en-US" sz="2000">
                <a:solidFill>
                  <a:schemeClr val="tx1"/>
                </a:solidFill>
              </a:rPr>
              <a:t> read</a:t>
            </a:r>
          </a:p>
        </p:txBody>
      </p:sp>
      <p:grpSp>
        <p:nvGrpSpPr>
          <p:cNvPr id="131079" name="Group 7">
            <a:extLst>
              <a:ext uri="{FF2B5EF4-FFF2-40B4-BE49-F238E27FC236}">
                <a16:creationId xmlns:a16="http://schemas.microsoft.com/office/drawing/2014/main" id="{B93183E1-9FEB-B099-D8F9-E3C0ABD2DF21}"/>
              </a:ext>
            </a:extLst>
          </p:cNvPr>
          <p:cNvGrpSpPr>
            <a:grpSpLocks noChangeAspect="1"/>
          </p:cNvGrpSpPr>
          <p:nvPr/>
        </p:nvGrpSpPr>
        <p:grpSpPr bwMode="auto">
          <a:xfrm>
            <a:off x="735013" y="1962150"/>
            <a:ext cx="1727200" cy="1855788"/>
            <a:chOff x="444" y="1113"/>
            <a:chExt cx="1163" cy="1251"/>
          </a:xfrm>
        </p:grpSpPr>
        <p:grpSp>
          <p:nvGrpSpPr>
            <p:cNvPr id="131080" name="Group 8">
              <a:extLst>
                <a:ext uri="{FF2B5EF4-FFF2-40B4-BE49-F238E27FC236}">
                  <a16:creationId xmlns:a16="http://schemas.microsoft.com/office/drawing/2014/main" id="{0F76C450-3B6E-6050-69A9-B9D85C6FFBFF}"/>
                </a:ext>
              </a:extLst>
            </p:cNvPr>
            <p:cNvGrpSpPr>
              <a:grpSpLocks noChangeAspect="1"/>
            </p:cNvGrpSpPr>
            <p:nvPr/>
          </p:nvGrpSpPr>
          <p:grpSpPr bwMode="auto">
            <a:xfrm>
              <a:off x="444" y="1200"/>
              <a:ext cx="1163" cy="1164"/>
              <a:chOff x="444" y="1200"/>
              <a:chExt cx="1163" cy="1164"/>
            </a:xfrm>
          </p:grpSpPr>
          <p:grpSp>
            <p:nvGrpSpPr>
              <p:cNvPr id="131081" name="Group 9">
                <a:extLst>
                  <a:ext uri="{FF2B5EF4-FFF2-40B4-BE49-F238E27FC236}">
                    <a16:creationId xmlns:a16="http://schemas.microsoft.com/office/drawing/2014/main" id="{67C40063-3E35-B3ED-3ECA-9A5B2E92A176}"/>
                  </a:ext>
                </a:extLst>
              </p:cNvPr>
              <p:cNvGrpSpPr>
                <a:grpSpLocks noChangeAspect="1"/>
              </p:cNvGrpSpPr>
              <p:nvPr/>
            </p:nvGrpSpPr>
            <p:grpSpPr bwMode="auto">
              <a:xfrm>
                <a:off x="444" y="1200"/>
                <a:ext cx="1163" cy="1161"/>
                <a:chOff x="525" y="1152"/>
                <a:chExt cx="1449" cy="1446"/>
              </a:xfrm>
            </p:grpSpPr>
            <p:sp>
              <p:nvSpPr>
                <p:cNvPr id="131082" name="Oval 10">
                  <a:extLst>
                    <a:ext uri="{FF2B5EF4-FFF2-40B4-BE49-F238E27FC236}">
                      <a16:creationId xmlns:a16="http://schemas.microsoft.com/office/drawing/2014/main" id="{2CA30D6A-FA33-363B-044C-5072663FDFC5}"/>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083" name="Oval 11">
                  <a:extLst>
                    <a:ext uri="{FF2B5EF4-FFF2-40B4-BE49-F238E27FC236}">
                      <a16:creationId xmlns:a16="http://schemas.microsoft.com/office/drawing/2014/main" id="{AC5ECE7B-A10D-3FA2-E790-4B2F6A2C4C48}"/>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084" name="Oval 12">
                  <a:extLst>
                    <a:ext uri="{FF2B5EF4-FFF2-40B4-BE49-F238E27FC236}">
                      <a16:creationId xmlns:a16="http://schemas.microsoft.com/office/drawing/2014/main" id="{CB807569-5F0E-F3AF-6C72-B73AB4393C22}"/>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085" name="Oval 13">
                  <a:extLst>
                    <a:ext uri="{FF2B5EF4-FFF2-40B4-BE49-F238E27FC236}">
                      <a16:creationId xmlns:a16="http://schemas.microsoft.com/office/drawing/2014/main" id="{6D550C4D-DA72-8774-B5C9-823D85234149}"/>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086" name="Line 14">
                  <a:extLst>
                    <a:ext uri="{FF2B5EF4-FFF2-40B4-BE49-F238E27FC236}">
                      <a16:creationId xmlns:a16="http://schemas.microsoft.com/office/drawing/2014/main" id="{7A9537E9-7920-8891-A856-0C26FDED89F1}"/>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7" name="Line 15">
                  <a:extLst>
                    <a:ext uri="{FF2B5EF4-FFF2-40B4-BE49-F238E27FC236}">
                      <a16:creationId xmlns:a16="http://schemas.microsoft.com/office/drawing/2014/main" id="{CF1D391D-1E86-805A-17F8-D7ED61EC276F}"/>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8" name="Line 16">
                  <a:extLst>
                    <a:ext uri="{FF2B5EF4-FFF2-40B4-BE49-F238E27FC236}">
                      <a16:creationId xmlns:a16="http://schemas.microsoft.com/office/drawing/2014/main" id="{CB0E3FAF-0E5C-1FED-D2F8-7C8686E442B9}"/>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9" name="Line 17">
                  <a:extLst>
                    <a:ext uri="{FF2B5EF4-FFF2-40B4-BE49-F238E27FC236}">
                      <a16:creationId xmlns:a16="http://schemas.microsoft.com/office/drawing/2014/main" id="{6B19F213-02C0-A738-853D-84FC366522B1}"/>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0" name="Line 18">
                  <a:extLst>
                    <a:ext uri="{FF2B5EF4-FFF2-40B4-BE49-F238E27FC236}">
                      <a16:creationId xmlns:a16="http://schemas.microsoft.com/office/drawing/2014/main" id="{95A5F4D5-82B8-7C95-09B6-1DA2D3DB8693}"/>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1" name="Line 19">
                  <a:extLst>
                    <a:ext uri="{FF2B5EF4-FFF2-40B4-BE49-F238E27FC236}">
                      <a16:creationId xmlns:a16="http://schemas.microsoft.com/office/drawing/2014/main" id="{33382069-137C-FC5D-7B71-BB33B6F72431}"/>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2" name="Oval 20">
                  <a:extLst>
                    <a:ext uri="{FF2B5EF4-FFF2-40B4-BE49-F238E27FC236}">
                      <a16:creationId xmlns:a16="http://schemas.microsoft.com/office/drawing/2014/main" id="{E23942C3-8B6C-1B1B-CE6B-D716F842591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093" name="Freeform 21">
                <a:extLst>
                  <a:ext uri="{FF2B5EF4-FFF2-40B4-BE49-F238E27FC236}">
                    <a16:creationId xmlns:a16="http://schemas.microsoft.com/office/drawing/2014/main" id="{ECC6B27B-CEE3-E71C-0CE1-E4E36FB80BCE}"/>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94" name="Freeform 22">
                <a:extLst>
                  <a:ext uri="{FF2B5EF4-FFF2-40B4-BE49-F238E27FC236}">
                    <a16:creationId xmlns:a16="http://schemas.microsoft.com/office/drawing/2014/main" id="{BF6272E7-23BC-A2A8-B791-1DE6AF0B8E91}"/>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095" name="AutoShape 23">
              <a:extLst>
                <a:ext uri="{FF2B5EF4-FFF2-40B4-BE49-F238E27FC236}">
                  <a16:creationId xmlns:a16="http://schemas.microsoft.com/office/drawing/2014/main" id="{A2B54221-D584-5064-69A9-D7ECF5D637E5}"/>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1096" name="Group 24">
            <a:extLst>
              <a:ext uri="{FF2B5EF4-FFF2-40B4-BE49-F238E27FC236}">
                <a16:creationId xmlns:a16="http://schemas.microsoft.com/office/drawing/2014/main" id="{BF2ACDA4-94EE-4943-88E2-4B3C35689B82}"/>
              </a:ext>
            </a:extLst>
          </p:cNvPr>
          <p:cNvGrpSpPr>
            <a:grpSpLocks noChangeAspect="1"/>
          </p:cNvGrpSpPr>
          <p:nvPr/>
        </p:nvGrpSpPr>
        <p:grpSpPr bwMode="auto">
          <a:xfrm>
            <a:off x="2784475" y="1600200"/>
            <a:ext cx="1727200" cy="2217738"/>
            <a:chOff x="1716" y="864"/>
            <a:chExt cx="1163" cy="1494"/>
          </a:xfrm>
        </p:grpSpPr>
        <p:grpSp>
          <p:nvGrpSpPr>
            <p:cNvPr id="131097" name="Group 25">
              <a:extLst>
                <a:ext uri="{FF2B5EF4-FFF2-40B4-BE49-F238E27FC236}">
                  <a16:creationId xmlns:a16="http://schemas.microsoft.com/office/drawing/2014/main" id="{1C3BCFB6-FF24-D2C1-6D02-9D74C684D757}"/>
                </a:ext>
              </a:extLst>
            </p:cNvPr>
            <p:cNvGrpSpPr>
              <a:grpSpLocks noChangeAspect="1"/>
            </p:cNvGrpSpPr>
            <p:nvPr/>
          </p:nvGrpSpPr>
          <p:grpSpPr bwMode="auto">
            <a:xfrm>
              <a:off x="1716" y="1197"/>
              <a:ext cx="1163" cy="1161"/>
              <a:chOff x="1716" y="1197"/>
              <a:chExt cx="1163" cy="1161"/>
            </a:xfrm>
          </p:grpSpPr>
          <p:grpSp>
            <p:nvGrpSpPr>
              <p:cNvPr id="131098" name="Group 26">
                <a:extLst>
                  <a:ext uri="{FF2B5EF4-FFF2-40B4-BE49-F238E27FC236}">
                    <a16:creationId xmlns:a16="http://schemas.microsoft.com/office/drawing/2014/main" id="{A749C061-19EF-632E-85FC-5495F7375010}"/>
                  </a:ext>
                </a:extLst>
              </p:cNvPr>
              <p:cNvGrpSpPr>
                <a:grpSpLocks noChangeAspect="1"/>
              </p:cNvGrpSpPr>
              <p:nvPr/>
            </p:nvGrpSpPr>
            <p:grpSpPr bwMode="auto">
              <a:xfrm>
                <a:off x="1716" y="1197"/>
                <a:ext cx="1163" cy="1161"/>
                <a:chOff x="525" y="1152"/>
                <a:chExt cx="1449" cy="1446"/>
              </a:xfrm>
            </p:grpSpPr>
            <p:sp>
              <p:nvSpPr>
                <p:cNvPr id="131099" name="Oval 27">
                  <a:extLst>
                    <a:ext uri="{FF2B5EF4-FFF2-40B4-BE49-F238E27FC236}">
                      <a16:creationId xmlns:a16="http://schemas.microsoft.com/office/drawing/2014/main" id="{CA63D68D-2BD1-7DDC-7805-F1ED3076D7C5}"/>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100" name="Oval 28">
                  <a:extLst>
                    <a:ext uri="{FF2B5EF4-FFF2-40B4-BE49-F238E27FC236}">
                      <a16:creationId xmlns:a16="http://schemas.microsoft.com/office/drawing/2014/main" id="{9C892135-FA2B-BDA4-CBC5-2F83848BCC2B}"/>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01" name="Oval 29">
                  <a:extLst>
                    <a:ext uri="{FF2B5EF4-FFF2-40B4-BE49-F238E27FC236}">
                      <a16:creationId xmlns:a16="http://schemas.microsoft.com/office/drawing/2014/main" id="{5609E692-D995-8901-DB38-89812D629F91}"/>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02" name="Oval 30">
                  <a:extLst>
                    <a:ext uri="{FF2B5EF4-FFF2-40B4-BE49-F238E27FC236}">
                      <a16:creationId xmlns:a16="http://schemas.microsoft.com/office/drawing/2014/main" id="{809521B6-0120-B965-5323-1590CBC22B80}"/>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03" name="Line 31">
                  <a:extLst>
                    <a:ext uri="{FF2B5EF4-FFF2-40B4-BE49-F238E27FC236}">
                      <a16:creationId xmlns:a16="http://schemas.microsoft.com/office/drawing/2014/main" id="{0773F370-5E17-D1FF-6CC3-9EF8D7DA7E6F}"/>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4" name="Line 32">
                  <a:extLst>
                    <a:ext uri="{FF2B5EF4-FFF2-40B4-BE49-F238E27FC236}">
                      <a16:creationId xmlns:a16="http://schemas.microsoft.com/office/drawing/2014/main" id="{E0BD2942-62D1-2853-B4A7-6BCF46F82374}"/>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5" name="Line 33">
                  <a:extLst>
                    <a:ext uri="{FF2B5EF4-FFF2-40B4-BE49-F238E27FC236}">
                      <a16:creationId xmlns:a16="http://schemas.microsoft.com/office/drawing/2014/main" id="{68F0140B-498A-6148-E1E8-480F869B7572}"/>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6" name="Line 34">
                  <a:extLst>
                    <a:ext uri="{FF2B5EF4-FFF2-40B4-BE49-F238E27FC236}">
                      <a16:creationId xmlns:a16="http://schemas.microsoft.com/office/drawing/2014/main" id="{7EEA7010-13A9-5D61-15CD-346C57C1C320}"/>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7" name="Line 35">
                  <a:extLst>
                    <a:ext uri="{FF2B5EF4-FFF2-40B4-BE49-F238E27FC236}">
                      <a16:creationId xmlns:a16="http://schemas.microsoft.com/office/drawing/2014/main" id="{6FEB5FEB-5062-DFA2-38EB-D8B1DE9F71BD}"/>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8" name="Line 36">
                  <a:extLst>
                    <a:ext uri="{FF2B5EF4-FFF2-40B4-BE49-F238E27FC236}">
                      <a16:creationId xmlns:a16="http://schemas.microsoft.com/office/drawing/2014/main" id="{D7B7CE95-C4AB-20EB-ABFD-794B96D2C8CE}"/>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09" name="Oval 37">
                  <a:extLst>
                    <a:ext uri="{FF2B5EF4-FFF2-40B4-BE49-F238E27FC236}">
                      <a16:creationId xmlns:a16="http://schemas.microsoft.com/office/drawing/2014/main" id="{5443DACE-7E38-C045-50BB-2395BDA02FD7}"/>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10" name="Freeform 38">
                <a:extLst>
                  <a:ext uri="{FF2B5EF4-FFF2-40B4-BE49-F238E27FC236}">
                    <a16:creationId xmlns:a16="http://schemas.microsoft.com/office/drawing/2014/main" id="{B78FE79D-5EF9-382A-85D7-7282BD8C3AAA}"/>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11" name="Freeform 39">
                <a:extLst>
                  <a:ext uri="{FF2B5EF4-FFF2-40B4-BE49-F238E27FC236}">
                    <a16:creationId xmlns:a16="http://schemas.microsoft.com/office/drawing/2014/main" id="{A3F38708-38AF-FDCD-61AD-E612F62B7355}"/>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112" name="AutoShape 40">
              <a:extLst>
                <a:ext uri="{FF2B5EF4-FFF2-40B4-BE49-F238E27FC236}">
                  <a16:creationId xmlns:a16="http://schemas.microsoft.com/office/drawing/2014/main" id="{2845CE1B-ACE8-FD31-6CCB-65894441B39C}"/>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1113" name="Group 41">
            <a:extLst>
              <a:ext uri="{FF2B5EF4-FFF2-40B4-BE49-F238E27FC236}">
                <a16:creationId xmlns:a16="http://schemas.microsoft.com/office/drawing/2014/main" id="{39D55207-02AB-7CB4-0E7D-14C272B9998C}"/>
              </a:ext>
            </a:extLst>
          </p:cNvPr>
          <p:cNvGrpSpPr>
            <a:grpSpLocks noChangeAspect="1"/>
          </p:cNvGrpSpPr>
          <p:nvPr/>
        </p:nvGrpSpPr>
        <p:grpSpPr bwMode="auto">
          <a:xfrm>
            <a:off x="4833938" y="1625600"/>
            <a:ext cx="1727200" cy="2192338"/>
            <a:chOff x="3003" y="864"/>
            <a:chExt cx="1163" cy="1476"/>
          </a:xfrm>
        </p:grpSpPr>
        <p:grpSp>
          <p:nvGrpSpPr>
            <p:cNvPr id="131114" name="Group 42">
              <a:extLst>
                <a:ext uri="{FF2B5EF4-FFF2-40B4-BE49-F238E27FC236}">
                  <a16:creationId xmlns:a16="http://schemas.microsoft.com/office/drawing/2014/main" id="{82605732-C05C-3701-90A1-8EF8C3DD6F86}"/>
                </a:ext>
              </a:extLst>
            </p:cNvPr>
            <p:cNvGrpSpPr>
              <a:grpSpLocks noChangeAspect="1"/>
            </p:cNvGrpSpPr>
            <p:nvPr/>
          </p:nvGrpSpPr>
          <p:grpSpPr bwMode="auto">
            <a:xfrm>
              <a:off x="3003" y="1176"/>
              <a:ext cx="1163" cy="1164"/>
              <a:chOff x="3003" y="1176"/>
              <a:chExt cx="1163" cy="1164"/>
            </a:xfrm>
          </p:grpSpPr>
          <p:grpSp>
            <p:nvGrpSpPr>
              <p:cNvPr id="131115" name="Group 43">
                <a:extLst>
                  <a:ext uri="{FF2B5EF4-FFF2-40B4-BE49-F238E27FC236}">
                    <a16:creationId xmlns:a16="http://schemas.microsoft.com/office/drawing/2014/main" id="{43DE8763-5763-23FF-0D45-77861958A8EC}"/>
                  </a:ext>
                </a:extLst>
              </p:cNvPr>
              <p:cNvGrpSpPr>
                <a:grpSpLocks noChangeAspect="1"/>
              </p:cNvGrpSpPr>
              <p:nvPr/>
            </p:nvGrpSpPr>
            <p:grpSpPr bwMode="auto">
              <a:xfrm>
                <a:off x="3003" y="1179"/>
                <a:ext cx="1163" cy="1161"/>
                <a:chOff x="525" y="1152"/>
                <a:chExt cx="1449" cy="1446"/>
              </a:xfrm>
            </p:grpSpPr>
            <p:sp>
              <p:nvSpPr>
                <p:cNvPr id="131116" name="Oval 44">
                  <a:extLst>
                    <a:ext uri="{FF2B5EF4-FFF2-40B4-BE49-F238E27FC236}">
                      <a16:creationId xmlns:a16="http://schemas.microsoft.com/office/drawing/2014/main" id="{479FFD62-1C9A-BC0C-8BBB-DE15D934560D}"/>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117" name="Oval 45">
                  <a:extLst>
                    <a:ext uri="{FF2B5EF4-FFF2-40B4-BE49-F238E27FC236}">
                      <a16:creationId xmlns:a16="http://schemas.microsoft.com/office/drawing/2014/main" id="{B46FDA2F-19F8-154A-F124-356EB20F05F6}"/>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18" name="Oval 46">
                  <a:extLst>
                    <a:ext uri="{FF2B5EF4-FFF2-40B4-BE49-F238E27FC236}">
                      <a16:creationId xmlns:a16="http://schemas.microsoft.com/office/drawing/2014/main" id="{9A64E955-9783-2DF8-8C30-EF246B1E5E1B}"/>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19" name="Oval 47">
                  <a:extLst>
                    <a:ext uri="{FF2B5EF4-FFF2-40B4-BE49-F238E27FC236}">
                      <a16:creationId xmlns:a16="http://schemas.microsoft.com/office/drawing/2014/main" id="{13CB20CF-3C9B-311A-91E9-1D866225CA68}"/>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20" name="Line 48">
                  <a:extLst>
                    <a:ext uri="{FF2B5EF4-FFF2-40B4-BE49-F238E27FC236}">
                      <a16:creationId xmlns:a16="http://schemas.microsoft.com/office/drawing/2014/main" id="{1003C805-079D-4358-D8DB-F9884132224E}"/>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1" name="Line 49">
                  <a:extLst>
                    <a:ext uri="{FF2B5EF4-FFF2-40B4-BE49-F238E27FC236}">
                      <a16:creationId xmlns:a16="http://schemas.microsoft.com/office/drawing/2014/main" id="{975DF6C1-3B44-6E1F-ED4D-7FB620520195}"/>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2" name="Line 50">
                  <a:extLst>
                    <a:ext uri="{FF2B5EF4-FFF2-40B4-BE49-F238E27FC236}">
                      <a16:creationId xmlns:a16="http://schemas.microsoft.com/office/drawing/2014/main" id="{ABFA3034-8201-DEC7-9BD4-207E76F662D3}"/>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3" name="Line 51">
                  <a:extLst>
                    <a:ext uri="{FF2B5EF4-FFF2-40B4-BE49-F238E27FC236}">
                      <a16:creationId xmlns:a16="http://schemas.microsoft.com/office/drawing/2014/main" id="{10044AE7-CF00-8E22-5A45-06AED4FD1F6A}"/>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4" name="Line 52">
                  <a:extLst>
                    <a:ext uri="{FF2B5EF4-FFF2-40B4-BE49-F238E27FC236}">
                      <a16:creationId xmlns:a16="http://schemas.microsoft.com/office/drawing/2014/main" id="{F928C572-1E52-45BA-592D-8F53BCCC8501}"/>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5" name="Line 53">
                  <a:extLst>
                    <a:ext uri="{FF2B5EF4-FFF2-40B4-BE49-F238E27FC236}">
                      <a16:creationId xmlns:a16="http://schemas.microsoft.com/office/drawing/2014/main" id="{BF64D62B-BE18-2AD8-23F0-3A96297E32D8}"/>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6" name="Oval 54">
                  <a:extLst>
                    <a:ext uri="{FF2B5EF4-FFF2-40B4-BE49-F238E27FC236}">
                      <a16:creationId xmlns:a16="http://schemas.microsoft.com/office/drawing/2014/main" id="{52730788-8B1C-1079-DC4D-BAE0869F16F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27" name="Freeform 55">
                <a:extLst>
                  <a:ext uri="{FF2B5EF4-FFF2-40B4-BE49-F238E27FC236}">
                    <a16:creationId xmlns:a16="http://schemas.microsoft.com/office/drawing/2014/main" id="{16E8C34D-8139-9787-7B0C-49FD46251460}"/>
                  </a:ext>
                </a:extLst>
              </p:cNvPr>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8" name="Freeform 56">
                <a:extLst>
                  <a:ext uri="{FF2B5EF4-FFF2-40B4-BE49-F238E27FC236}">
                    <a16:creationId xmlns:a16="http://schemas.microsoft.com/office/drawing/2014/main" id="{8BC35BD3-0A47-FD23-7565-414939AC52E0}"/>
                  </a:ext>
                </a:extLst>
              </p:cNvPr>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29" name="Freeform 57">
                <a:extLst>
                  <a:ext uri="{FF2B5EF4-FFF2-40B4-BE49-F238E27FC236}">
                    <a16:creationId xmlns:a16="http://schemas.microsoft.com/office/drawing/2014/main" id="{4D080AC8-E4B8-A803-74BB-E1B3B6DE9055}"/>
                  </a:ext>
                </a:extLst>
              </p:cNvPr>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31130" name="AutoShape 58">
              <a:extLst>
                <a:ext uri="{FF2B5EF4-FFF2-40B4-BE49-F238E27FC236}">
                  <a16:creationId xmlns:a16="http://schemas.microsoft.com/office/drawing/2014/main" id="{F1496126-883A-574E-0C77-9C859114F19D}"/>
                </a:ext>
              </a:extLst>
            </p:cNvPr>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1131" name="Group 59">
            <a:extLst>
              <a:ext uri="{FF2B5EF4-FFF2-40B4-BE49-F238E27FC236}">
                <a16:creationId xmlns:a16="http://schemas.microsoft.com/office/drawing/2014/main" id="{2741080B-418A-7774-5E94-920917C8782B}"/>
              </a:ext>
            </a:extLst>
          </p:cNvPr>
          <p:cNvGrpSpPr>
            <a:grpSpLocks noChangeAspect="1"/>
          </p:cNvGrpSpPr>
          <p:nvPr/>
        </p:nvGrpSpPr>
        <p:grpSpPr bwMode="auto">
          <a:xfrm>
            <a:off x="6883400" y="1649413"/>
            <a:ext cx="1727200" cy="2168525"/>
            <a:chOff x="4299" y="858"/>
            <a:chExt cx="1163" cy="1461"/>
          </a:xfrm>
        </p:grpSpPr>
        <p:grpSp>
          <p:nvGrpSpPr>
            <p:cNvPr id="131132" name="Group 60">
              <a:extLst>
                <a:ext uri="{FF2B5EF4-FFF2-40B4-BE49-F238E27FC236}">
                  <a16:creationId xmlns:a16="http://schemas.microsoft.com/office/drawing/2014/main" id="{59A83E97-FB3D-EEE1-7C4C-0304EF35961F}"/>
                </a:ext>
              </a:extLst>
            </p:cNvPr>
            <p:cNvGrpSpPr>
              <a:grpSpLocks noChangeAspect="1"/>
            </p:cNvGrpSpPr>
            <p:nvPr/>
          </p:nvGrpSpPr>
          <p:grpSpPr bwMode="auto">
            <a:xfrm>
              <a:off x="4299" y="1157"/>
              <a:ext cx="1163" cy="1162"/>
              <a:chOff x="4299" y="1157"/>
              <a:chExt cx="1163" cy="1162"/>
            </a:xfrm>
          </p:grpSpPr>
          <p:grpSp>
            <p:nvGrpSpPr>
              <p:cNvPr id="131133" name="Group 61">
                <a:extLst>
                  <a:ext uri="{FF2B5EF4-FFF2-40B4-BE49-F238E27FC236}">
                    <a16:creationId xmlns:a16="http://schemas.microsoft.com/office/drawing/2014/main" id="{48C423AA-1AC3-404E-16DB-02354628170A}"/>
                  </a:ext>
                </a:extLst>
              </p:cNvPr>
              <p:cNvGrpSpPr>
                <a:grpSpLocks noChangeAspect="1"/>
              </p:cNvGrpSpPr>
              <p:nvPr/>
            </p:nvGrpSpPr>
            <p:grpSpPr bwMode="auto">
              <a:xfrm>
                <a:off x="4299" y="1158"/>
                <a:ext cx="1163" cy="1161"/>
                <a:chOff x="525" y="1152"/>
                <a:chExt cx="1449" cy="1446"/>
              </a:xfrm>
            </p:grpSpPr>
            <p:sp>
              <p:nvSpPr>
                <p:cNvPr id="131134" name="Oval 62">
                  <a:extLst>
                    <a:ext uri="{FF2B5EF4-FFF2-40B4-BE49-F238E27FC236}">
                      <a16:creationId xmlns:a16="http://schemas.microsoft.com/office/drawing/2014/main" id="{0814327D-0A37-8D6E-3B47-57526A5EC4DC}"/>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1135" name="Oval 63">
                  <a:extLst>
                    <a:ext uri="{FF2B5EF4-FFF2-40B4-BE49-F238E27FC236}">
                      <a16:creationId xmlns:a16="http://schemas.microsoft.com/office/drawing/2014/main" id="{081949F5-5BC8-AD24-5689-54BB63E62653}"/>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36" name="Oval 64">
                  <a:extLst>
                    <a:ext uri="{FF2B5EF4-FFF2-40B4-BE49-F238E27FC236}">
                      <a16:creationId xmlns:a16="http://schemas.microsoft.com/office/drawing/2014/main" id="{59FCCEA5-E393-ACF0-C6C2-E8E9778F53BA}"/>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37" name="Oval 65">
                  <a:extLst>
                    <a:ext uri="{FF2B5EF4-FFF2-40B4-BE49-F238E27FC236}">
                      <a16:creationId xmlns:a16="http://schemas.microsoft.com/office/drawing/2014/main" id="{18442EA3-4099-DF88-1C28-F00F2E87A100}"/>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38" name="Line 66">
                  <a:extLst>
                    <a:ext uri="{FF2B5EF4-FFF2-40B4-BE49-F238E27FC236}">
                      <a16:creationId xmlns:a16="http://schemas.microsoft.com/office/drawing/2014/main" id="{47CE4F25-79BF-64EB-649E-C1590C2564D1}"/>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39" name="Line 67">
                  <a:extLst>
                    <a:ext uri="{FF2B5EF4-FFF2-40B4-BE49-F238E27FC236}">
                      <a16:creationId xmlns:a16="http://schemas.microsoft.com/office/drawing/2014/main" id="{EFF95014-F167-7FC8-3DEF-3A94F8E492DA}"/>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0" name="Line 68">
                  <a:extLst>
                    <a:ext uri="{FF2B5EF4-FFF2-40B4-BE49-F238E27FC236}">
                      <a16:creationId xmlns:a16="http://schemas.microsoft.com/office/drawing/2014/main" id="{1DD2BB0D-68C1-7223-65CD-7DEEF7A1D421}"/>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1" name="Line 69">
                  <a:extLst>
                    <a:ext uri="{FF2B5EF4-FFF2-40B4-BE49-F238E27FC236}">
                      <a16:creationId xmlns:a16="http://schemas.microsoft.com/office/drawing/2014/main" id="{35739A6B-ABEE-7760-7C3C-8C81AFEFC455}"/>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2" name="Line 70">
                  <a:extLst>
                    <a:ext uri="{FF2B5EF4-FFF2-40B4-BE49-F238E27FC236}">
                      <a16:creationId xmlns:a16="http://schemas.microsoft.com/office/drawing/2014/main" id="{E804B20F-4D72-63CC-EBA5-CF37B3B3D04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3" name="Line 71">
                  <a:extLst>
                    <a:ext uri="{FF2B5EF4-FFF2-40B4-BE49-F238E27FC236}">
                      <a16:creationId xmlns:a16="http://schemas.microsoft.com/office/drawing/2014/main" id="{4C43CB36-5EBE-C625-3966-2ABE5550A7BE}"/>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4" name="Oval 72">
                  <a:extLst>
                    <a:ext uri="{FF2B5EF4-FFF2-40B4-BE49-F238E27FC236}">
                      <a16:creationId xmlns:a16="http://schemas.microsoft.com/office/drawing/2014/main" id="{015677F9-3502-180C-EF6A-20DBF090876A}"/>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45" name="Freeform 73">
                <a:extLst>
                  <a:ext uri="{FF2B5EF4-FFF2-40B4-BE49-F238E27FC236}">
                    <a16:creationId xmlns:a16="http://schemas.microsoft.com/office/drawing/2014/main" id="{85BCFC3F-351A-C199-EE01-36C7E04DD808}"/>
                  </a:ext>
                </a:extLst>
              </p:cNvPr>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146" name="Freeform 74">
                <a:extLst>
                  <a:ext uri="{FF2B5EF4-FFF2-40B4-BE49-F238E27FC236}">
                    <a16:creationId xmlns:a16="http://schemas.microsoft.com/office/drawing/2014/main" id="{B00B04B1-B249-5CE1-93D3-5E5CE0B1496D}"/>
                  </a:ext>
                </a:extLst>
              </p:cNvPr>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1147" name="AutoShape 75">
              <a:extLst>
                <a:ext uri="{FF2B5EF4-FFF2-40B4-BE49-F238E27FC236}">
                  <a16:creationId xmlns:a16="http://schemas.microsoft.com/office/drawing/2014/main" id="{1364CB13-07C5-9E1A-B293-FDA9AD062095}"/>
                </a:ext>
              </a:extLst>
            </p:cNvPr>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1148" name="AutoShape 76">
            <a:extLst>
              <a:ext uri="{FF2B5EF4-FFF2-40B4-BE49-F238E27FC236}">
                <a16:creationId xmlns:a16="http://schemas.microsoft.com/office/drawing/2014/main" id="{69699ED2-7B02-923E-989A-0E2DB23198F7}"/>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149" name="Rectangle 77">
            <a:extLst>
              <a:ext uri="{FF2B5EF4-FFF2-40B4-BE49-F238E27FC236}">
                <a16:creationId xmlns:a16="http://schemas.microsoft.com/office/drawing/2014/main" id="{E3B09534-1124-E5B6-3BF7-09A847A7F16A}"/>
              </a:ext>
            </a:extLst>
          </p:cNvPr>
          <p:cNvSpPr>
            <a:spLocks noChangeArrowheads="1"/>
          </p:cNvSpPr>
          <p:nvPr/>
        </p:nvSpPr>
        <p:spPr bwMode="auto">
          <a:xfrm>
            <a:off x="1981200" y="4495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Complete read of red</a:t>
            </a:r>
          </a:p>
        </p:txBody>
      </p:sp>
      <p:sp>
        <p:nvSpPr>
          <p:cNvPr id="2" name="Slide Number Placeholder 1">
            <a:extLst>
              <a:ext uri="{FF2B5EF4-FFF2-40B4-BE49-F238E27FC236}">
                <a16:creationId xmlns:a16="http://schemas.microsoft.com/office/drawing/2014/main" id="{4A068F88-EB98-AB13-759A-43E45F160F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extLst>
      <p:ext uri="{BB962C8B-B14F-4D97-AF65-F5344CB8AC3E}">
        <p14:creationId xmlns:p14="http://schemas.microsoft.com/office/powerpoint/2010/main" val="745890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594FBC74-69C9-0331-5CD8-8E01A69FEB55}"/>
              </a:ext>
            </a:extLst>
          </p:cNvPr>
          <p:cNvSpPr>
            <a:spLocks noGrp="1" noChangeArrowheads="1"/>
          </p:cNvSpPr>
          <p:nvPr>
            <p:ph type="title"/>
          </p:nvPr>
        </p:nvSpPr>
        <p:spPr>
          <a:xfrm>
            <a:off x="0" y="0"/>
            <a:ext cx="6550410" cy="990600"/>
          </a:xfrm>
        </p:spPr>
        <p:txBody>
          <a:bodyPr/>
          <a:lstStyle/>
          <a:p>
            <a:r>
              <a:rPr lang="en-US" altLang="en-US" dirty="0"/>
              <a:t>Disk Access – Service Time Components</a:t>
            </a:r>
            <a:endParaRPr lang="en-US" altLang="en-US" sz="4600" dirty="0"/>
          </a:p>
        </p:txBody>
      </p:sp>
      <p:sp>
        <p:nvSpPr>
          <p:cNvPr id="133123" name="Text Box 3">
            <a:extLst>
              <a:ext uri="{FF2B5EF4-FFF2-40B4-BE49-F238E27FC236}">
                <a16:creationId xmlns:a16="http://schemas.microsoft.com/office/drawing/2014/main" id="{148D3AD4-8407-9126-6409-F576DF0D4655}"/>
              </a:ext>
            </a:extLst>
          </p:cNvPr>
          <p:cNvSpPr txBox="1">
            <a:spLocks noChangeArrowheads="1"/>
          </p:cNvSpPr>
          <p:nvPr/>
        </p:nvSpPr>
        <p:spPr bwMode="auto">
          <a:xfrm>
            <a:off x="5334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0000FF"/>
                </a:solidFill>
              </a:rPr>
              <a:t>BLUE</a:t>
            </a:r>
            <a:r>
              <a:rPr lang="en-US" altLang="en-US" sz="2000">
                <a:solidFill>
                  <a:schemeClr val="accent2"/>
                </a:solidFill>
              </a:rPr>
              <a:t> </a:t>
            </a:r>
            <a:r>
              <a:rPr lang="en-US" altLang="en-US" sz="2000">
                <a:solidFill>
                  <a:schemeClr val="tx1"/>
                </a:solidFill>
              </a:rPr>
              <a:t>read</a:t>
            </a:r>
          </a:p>
        </p:txBody>
      </p:sp>
      <p:sp>
        <p:nvSpPr>
          <p:cNvPr id="133124" name="Text Box 4">
            <a:extLst>
              <a:ext uri="{FF2B5EF4-FFF2-40B4-BE49-F238E27FC236}">
                <a16:creationId xmlns:a16="http://schemas.microsoft.com/office/drawing/2014/main" id="{FE2CFA7F-A67C-9D1C-39FD-08DEB661B515}"/>
              </a:ext>
            </a:extLst>
          </p:cNvPr>
          <p:cNvSpPr txBox="1">
            <a:spLocks noChangeArrowheads="1"/>
          </p:cNvSpPr>
          <p:nvPr/>
        </p:nvSpPr>
        <p:spPr bwMode="auto">
          <a:xfrm>
            <a:off x="2743200" y="394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Seek for </a:t>
            </a:r>
            <a:r>
              <a:rPr lang="en-US" altLang="en-US" sz="2000">
                <a:solidFill>
                  <a:srgbClr val="FF0000"/>
                </a:solidFill>
              </a:rPr>
              <a:t>RED</a:t>
            </a:r>
            <a:endParaRPr lang="en-US" altLang="en-US" sz="2000">
              <a:solidFill>
                <a:schemeClr val="tx1"/>
              </a:solidFill>
            </a:endParaRPr>
          </a:p>
        </p:txBody>
      </p:sp>
      <p:sp>
        <p:nvSpPr>
          <p:cNvPr id="133125" name="Text Box 5">
            <a:extLst>
              <a:ext uri="{FF2B5EF4-FFF2-40B4-BE49-F238E27FC236}">
                <a16:creationId xmlns:a16="http://schemas.microsoft.com/office/drawing/2014/main" id="{F6FE23AC-06DB-FD19-0258-410D5029EF04}"/>
              </a:ext>
            </a:extLst>
          </p:cNvPr>
          <p:cNvSpPr txBox="1">
            <a:spLocks noChangeArrowheads="1"/>
          </p:cNvSpPr>
          <p:nvPr/>
        </p:nvSpPr>
        <p:spPr bwMode="auto">
          <a:xfrm>
            <a:off x="4495800" y="394652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Rotational latency</a:t>
            </a:r>
          </a:p>
        </p:txBody>
      </p:sp>
      <p:sp>
        <p:nvSpPr>
          <p:cNvPr id="133126" name="Text Box 6">
            <a:extLst>
              <a:ext uri="{FF2B5EF4-FFF2-40B4-BE49-F238E27FC236}">
                <a16:creationId xmlns:a16="http://schemas.microsoft.com/office/drawing/2014/main" id="{13D89E97-3D8D-1C80-E910-BFF61BB83784}"/>
              </a:ext>
            </a:extLst>
          </p:cNvPr>
          <p:cNvSpPr txBox="1">
            <a:spLocks noChangeArrowheads="1"/>
          </p:cNvSpPr>
          <p:nvPr/>
        </p:nvSpPr>
        <p:spPr bwMode="auto">
          <a:xfrm>
            <a:off x="6705600" y="39465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en-US" sz="2000">
                <a:solidFill>
                  <a:schemeClr val="tx1"/>
                </a:solidFill>
              </a:rPr>
              <a:t>After </a:t>
            </a:r>
            <a:r>
              <a:rPr lang="en-US" altLang="en-US" sz="2000">
                <a:solidFill>
                  <a:srgbClr val="FF0000"/>
                </a:solidFill>
              </a:rPr>
              <a:t>RED</a:t>
            </a:r>
            <a:r>
              <a:rPr lang="en-US" altLang="en-US" sz="2000">
                <a:solidFill>
                  <a:schemeClr val="tx1"/>
                </a:solidFill>
              </a:rPr>
              <a:t> read</a:t>
            </a:r>
          </a:p>
        </p:txBody>
      </p:sp>
      <p:grpSp>
        <p:nvGrpSpPr>
          <p:cNvPr id="133127" name="Group 7">
            <a:extLst>
              <a:ext uri="{FF2B5EF4-FFF2-40B4-BE49-F238E27FC236}">
                <a16:creationId xmlns:a16="http://schemas.microsoft.com/office/drawing/2014/main" id="{D40F188D-4B0F-B1AD-0F82-40C8F27E6D56}"/>
              </a:ext>
            </a:extLst>
          </p:cNvPr>
          <p:cNvGrpSpPr>
            <a:grpSpLocks noChangeAspect="1"/>
          </p:cNvGrpSpPr>
          <p:nvPr/>
        </p:nvGrpSpPr>
        <p:grpSpPr bwMode="auto">
          <a:xfrm>
            <a:off x="735013" y="1962150"/>
            <a:ext cx="1727200" cy="1855788"/>
            <a:chOff x="444" y="1113"/>
            <a:chExt cx="1163" cy="1251"/>
          </a:xfrm>
        </p:grpSpPr>
        <p:grpSp>
          <p:nvGrpSpPr>
            <p:cNvPr id="133128" name="Group 8">
              <a:extLst>
                <a:ext uri="{FF2B5EF4-FFF2-40B4-BE49-F238E27FC236}">
                  <a16:creationId xmlns:a16="http://schemas.microsoft.com/office/drawing/2014/main" id="{4EB734EF-22E7-5168-95C1-C662118B4A2C}"/>
                </a:ext>
              </a:extLst>
            </p:cNvPr>
            <p:cNvGrpSpPr>
              <a:grpSpLocks noChangeAspect="1"/>
            </p:cNvGrpSpPr>
            <p:nvPr/>
          </p:nvGrpSpPr>
          <p:grpSpPr bwMode="auto">
            <a:xfrm>
              <a:off x="444" y="1200"/>
              <a:ext cx="1163" cy="1164"/>
              <a:chOff x="444" y="1200"/>
              <a:chExt cx="1163" cy="1164"/>
            </a:xfrm>
          </p:grpSpPr>
          <p:grpSp>
            <p:nvGrpSpPr>
              <p:cNvPr id="133129" name="Group 9">
                <a:extLst>
                  <a:ext uri="{FF2B5EF4-FFF2-40B4-BE49-F238E27FC236}">
                    <a16:creationId xmlns:a16="http://schemas.microsoft.com/office/drawing/2014/main" id="{BFE0FE6A-4859-EDF5-72BF-F2C6356BD98A}"/>
                  </a:ext>
                </a:extLst>
              </p:cNvPr>
              <p:cNvGrpSpPr>
                <a:grpSpLocks noChangeAspect="1"/>
              </p:cNvGrpSpPr>
              <p:nvPr/>
            </p:nvGrpSpPr>
            <p:grpSpPr bwMode="auto">
              <a:xfrm>
                <a:off x="444" y="1200"/>
                <a:ext cx="1163" cy="1161"/>
                <a:chOff x="525" y="1152"/>
                <a:chExt cx="1449" cy="1446"/>
              </a:xfrm>
            </p:grpSpPr>
            <p:sp>
              <p:nvSpPr>
                <p:cNvPr id="133130" name="Oval 10">
                  <a:extLst>
                    <a:ext uri="{FF2B5EF4-FFF2-40B4-BE49-F238E27FC236}">
                      <a16:creationId xmlns:a16="http://schemas.microsoft.com/office/drawing/2014/main" id="{7C16CEF5-BE8F-03F4-15BD-5E02E7A1EB94}"/>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31" name="Oval 11">
                  <a:extLst>
                    <a:ext uri="{FF2B5EF4-FFF2-40B4-BE49-F238E27FC236}">
                      <a16:creationId xmlns:a16="http://schemas.microsoft.com/office/drawing/2014/main" id="{162A4874-30DF-FAA1-5626-8E939FD27451}"/>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2" name="Oval 12">
                  <a:extLst>
                    <a:ext uri="{FF2B5EF4-FFF2-40B4-BE49-F238E27FC236}">
                      <a16:creationId xmlns:a16="http://schemas.microsoft.com/office/drawing/2014/main" id="{51A5ABF3-FF92-86CE-55B5-8325D7BDFCFC}"/>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3" name="Oval 13">
                  <a:extLst>
                    <a:ext uri="{FF2B5EF4-FFF2-40B4-BE49-F238E27FC236}">
                      <a16:creationId xmlns:a16="http://schemas.microsoft.com/office/drawing/2014/main" id="{D7403443-ACDC-2E33-48E0-02B05DDD5B7B}"/>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34" name="Line 14">
                  <a:extLst>
                    <a:ext uri="{FF2B5EF4-FFF2-40B4-BE49-F238E27FC236}">
                      <a16:creationId xmlns:a16="http://schemas.microsoft.com/office/drawing/2014/main" id="{2E9FD9E6-17A2-13BD-BEBE-02866D7AC685}"/>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5" name="Line 15">
                  <a:extLst>
                    <a:ext uri="{FF2B5EF4-FFF2-40B4-BE49-F238E27FC236}">
                      <a16:creationId xmlns:a16="http://schemas.microsoft.com/office/drawing/2014/main" id="{2D7DB16E-E4B8-F572-C62B-B90E5B97ADF7}"/>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6" name="Line 16">
                  <a:extLst>
                    <a:ext uri="{FF2B5EF4-FFF2-40B4-BE49-F238E27FC236}">
                      <a16:creationId xmlns:a16="http://schemas.microsoft.com/office/drawing/2014/main" id="{D46E1EC5-D949-17A8-7000-8550A39CCDBC}"/>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7" name="Line 17">
                  <a:extLst>
                    <a:ext uri="{FF2B5EF4-FFF2-40B4-BE49-F238E27FC236}">
                      <a16:creationId xmlns:a16="http://schemas.microsoft.com/office/drawing/2014/main" id="{6D8ECD09-425C-8D9E-C535-B3E9843BB4D8}"/>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8" name="Line 18">
                  <a:extLst>
                    <a:ext uri="{FF2B5EF4-FFF2-40B4-BE49-F238E27FC236}">
                      <a16:creationId xmlns:a16="http://schemas.microsoft.com/office/drawing/2014/main" id="{F891ABD7-9704-D155-C48D-67AAF1DB60BA}"/>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39" name="Line 19">
                  <a:extLst>
                    <a:ext uri="{FF2B5EF4-FFF2-40B4-BE49-F238E27FC236}">
                      <a16:creationId xmlns:a16="http://schemas.microsoft.com/office/drawing/2014/main" id="{C1115246-59FB-AB90-4DBF-DA16FB94597C}"/>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40" name="Oval 20">
                  <a:extLst>
                    <a:ext uri="{FF2B5EF4-FFF2-40B4-BE49-F238E27FC236}">
                      <a16:creationId xmlns:a16="http://schemas.microsoft.com/office/drawing/2014/main" id="{902A1783-614D-1DA8-097D-37077E5927E6}"/>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41" name="Freeform 21">
                <a:extLst>
                  <a:ext uri="{FF2B5EF4-FFF2-40B4-BE49-F238E27FC236}">
                    <a16:creationId xmlns:a16="http://schemas.microsoft.com/office/drawing/2014/main" id="{3124E100-8231-D261-E8C2-729F6A333346}"/>
                  </a:ext>
                </a:extLst>
              </p:cNvPr>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42" name="Freeform 22">
                <a:extLst>
                  <a:ext uri="{FF2B5EF4-FFF2-40B4-BE49-F238E27FC236}">
                    <a16:creationId xmlns:a16="http://schemas.microsoft.com/office/drawing/2014/main" id="{9D9E8213-82B9-B6FE-8D34-D385132C23E2}"/>
                  </a:ext>
                </a:extLst>
              </p:cNvPr>
              <p:cNvSpPr>
                <a:spLocks noChangeAspect="1"/>
              </p:cNvSpPr>
              <p:nvPr/>
            </p:nvSpPr>
            <p:spPr bwMode="auto">
              <a:xfrm rot="19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43" name="AutoShape 23">
              <a:extLst>
                <a:ext uri="{FF2B5EF4-FFF2-40B4-BE49-F238E27FC236}">
                  <a16:creationId xmlns:a16="http://schemas.microsoft.com/office/drawing/2014/main" id="{F595C029-10C7-FFA9-549E-B9E3BAE537B1}"/>
                </a:ext>
              </a:extLst>
            </p:cNvPr>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3144" name="Group 24">
            <a:extLst>
              <a:ext uri="{FF2B5EF4-FFF2-40B4-BE49-F238E27FC236}">
                <a16:creationId xmlns:a16="http://schemas.microsoft.com/office/drawing/2014/main" id="{DF98BA3E-F782-C978-7AD5-71BCBE2A65C5}"/>
              </a:ext>
            </a:extLst>
          </p:cNvPr>
          <p:cNvGrpSpPr>
            <a:grpSpLocks noChangeAspect="1"/>
          </p:cNvGrpSpPr>
          <p:nvPr/>
        </p:nvGrpSpPr>
        <p:grpSpPr bwMode="auto">
          <a:xfrm>
            <a:off x="2784475" y="1600200"/>
            <a:ext cx="1727200" cy="2217738"/>
            <a:chOff x="1716" y="864"/>
            <a:chExt cx="1163" cy="1494"/>
          </a:xfrm>
        </p:grpSpPr>
        <p:grpSp>
          <p:nvGrpSpPr>
            <p:cNvPr id="133145" name="Group 25">
              <a:extLst>
                <a:ext uri="{FF2B5EF4-FFF2-40B4-BE49-F238E27FC236}">
                  <a16:creationId xmlns:a16="http://schemas.microsoft.com/office/drawing/2014/main" id="{7F47DF9A-75FD-E9AD-1082-E9EA2FFEF4AF}"/>
                </a:ext>
              </a:extLst>
            </p:cNvPr>
            <p:cNvGrpSpPr>
              <a:grpSpLocks noChangeAspect="1"/>
            </p:cNvGrpSpPr>
            <p:nvPr/>
          </p:nvGrpSpPr>
          <p:grpSpPr bwMode="auto">
            <a:xfrm>
              <a:off x="1716" y="1197"/>
              <a:ext cx="1163" cy="1161"/>
              <a:chOff x="1716" y="1197"/>
              <a:chExt cx="1163" cy="1161"/>
            </a:xfrm>
          </p:grpSpPr>
          <p:grpSp>
            <p:nvGrpSpPr>
              <p:cNvPr id="133146" name="Group 26">
                <a:extLst>
                  <a:ext uri="{FF2B5EF4-FFF2-40B4-BE49-F238E27FC236}">
                    <a16:creationId xmlns:a16="http://schemas.microsoft.com/office/drawing/2014/main" id="{3DCA6BAE-D804-8DA3-255A-B45671D3423D}"/>
                  </a:ext>
                </a:extLst>
              </p:cNvPr>
              <p:cNvGrpSpPr>
                <a:grpSpLocks noChangeAspect="1"/>
              </p:cNvGrpSpPr>
              <p:nvPr/>
            </p:nvGrpSpPr>
            <p:grpSpPr bwMode="auto">
              <a:xfrm>
                <a:off x="1716" y="1197"/>
                <a:ext cx="1163" cy="1161"/>
                <a:chOff x="525" y="1152"/>
                <a:chExt cx="1449" cy="1446"/>
              </a:xfrm>
            </p:grpSpPr>
            <p:sp>
              <p:nvSpPr>
                <p:cNvPr id="133147" name="Oval 27">
                  <a:extLst>
                    <a:ext uri="{FF2B5EF4-FFF2-40B4-BE49-F238E27FC236}">
                      <a16:creationId xmlns:a16="http://schemas.microsoft.com/office/drawing/2014/main" id="{B00F19C8-8E91-4697-2166-407813939F89}"/>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48" name="Oval 28">
                  <a:extLst>
                    <a:ext uri="{FF2B5EF4-FFF2-40B4-BE49-F238E27FC236}">
                      <a16:creationId xmlns:a16="http://schemas.microsoft.com/office/drawing/2014/main" id="{44157623-4923-ACBE-199F-B512E0744557}"/>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49" name="Oval 29">
                  <a:extLst>
                    <a:ext uri="{FF2B5EF4-FFF2-40B4-BE49-F238E27FC236}">
                      <a16:creationId xmlns:a16="http://schemas.microsoft.com/office/drawing/2014/main" id="{E587D193-436E-8B2C-D39E-7CF34CC6FF45}"/>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0" name="Oval 30">
                  <a:extLst>
                    <a:ext uri="{FF2B5EF4-FFF2-40B4-BE49-F238E27FC236}">
                      <a16:creationId xmlns:a16="http://schemas.microsoft.com/office/drawing/2014/main" id="{0BB4FD7D-9DBF-5609-022E-2003CEA41D03}"/>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51" name="Line 31">
                  <a:extLst>
                    <a:ext uri="{FF2B5EF4-FFF2-40B4-BE49-F238E27FC236}">
                      <a16:creationId xmlns:a16="http://schemas.microsoft.com/office/drawing/2014/main" id="{3D1C64D1-312A-CA0F-6116-AE318CFDD65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2" name="Line 32">
                  <a:extLst>
                    <a:ext uri="{FF2B5EF4-FFF2-40B4-BE49-F238E27FC236}">
                      <a16:creationId xmlns:a16="http://schemas.microsoft.com/office/drawing/2014/main" id="{D9E163B8-4693-B40B-E331-81EEA7BCA0A0}"/>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3" name="Line 33">
                  <a:extLst>
                    <a:ext uri="{FF2B5EF4-FFF2-40B4-BE49-F238E27FC236}">
                      <a16:creationId xmlns:a16="http://schemas.microsoft.com/office/drawing/2014/main" id="{FC500422-FF94-1989-FDA8-8047398E487A}"/>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4" name="Line 34">
                  <a:extLst>
                    <a:ext uri="{FF2B5EF4-FFF2-40B4-BE49-F238E27FC236}">
                      <a16:creationId xmlns:a16="http://schemas.microsoft.com/office/drawing/2014/main" id="{5026D366-4471-CE76-5C7F-FDA1998BC505}"/>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5" name="Line 35">
                  <a:extLst>
                    <a:ext uri="{FF2B5EF4-FFF2-40B4-BE49-F238E27FC236}">
                      <a16:creationId xmlns:a16="http://schemas.microsoft.com/office/drawing/2014/main" id="{59F79701-FEEF-3861-D315-3C14E2C5498B}"/>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6" name="Line 36">
                  <a:extLst>
                    <a:ext uri="{FF2B5EF4-FFF2-40B4-BE49-F238E27FC236}">
                      <a16:creationId xmlns:a16="http://schemas.microsoft.com/office/drawing/2014/main" id="{EA5743AD-D427-0097-6F34-20B60A03CFB8}"/>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7" name="Oval 37">
                  <a:extLst>
                    <a:ext uri="{FF2B5EF4-FFF2-40B4-BE49-F238E27FC236}">
                      <a16:creationId xmlns:a16="http://schemas.microsoft.com/office/drawing/2014/main" id="{0CC4CABC-9183-1223-3BFE-D55FB93A5A0A}"/>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58" name="Freeform 38">
                <a:extLst>
                  <a:ext uri="{FF2B5EF4-FFF2-40B4-BE49-F238E27FC236}">
                    <a16:creationId xmlns:a16="http://schemas.microsoft.com/office/drawing/2014/main" id="{5A58868E-284F-A88A-12C4-F01D8BFBF2C9}"/>
                  </a:ext>
                </a:extLst>
              </p:cNvPr>
              <p:cNvSpPr>
                <a:spLocks noChangeAspect="1"/>
              </p:cNvSpPr>
              <p:nvPr/>
            </p:nvSpPr>
            <p:spPr bwMode="auto">
              <a:xfrm rot="180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59" name="Freeform 39">
                <a:extLst>
                  <a:ext uri="{FF2B5EF4-FFF2-40B4-BE49-F238E27FC236}">
                    <a16:creationId xmlns:a16="http://schemas.microsoft.com/office/drawing/2014/main" id="{EC63B667-6F99-FAD8-30EE-F04C54D9A40A}"/>
                  </a:ext>
                </a:extLst>
              </p:cNvPr>
              <p:cNvSpPr>
                <a:spLocks noChangeAspect="1"/>
              </p:cNvSpPr>
              <p:nvPr/>
            </p:nvSpPr>
            <p:spPr bwMode="auto">
              <a:xfrm rot="19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60" name="AutoShape 40">
              <a:extLst>
                <a:ext uri="{FF2B5EF4-FFF2-40B4-BE49-F238E27FC236}">
                  <a16:creationId xmlns:a16="http://schemas.microsoft.com/office/drawing/2014/main" id="{5BFBE8DA-6FEB-FA2F-932C-83FCE5E4CAAC}"/>
                </a:ext>
              </a:extLst>
            </p:cNvPr>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3161" name="Group 41">
            <a:extLst>
              <a:ext uri="{FF2B5EF4-FFF2-40B4-BE49-F238E27FC236}">
                <a16:creationId xmlns:a16="http://schemas.microsoft.com/office/drawing/2014/main" id="{51DFE17C-7FD3-2379-34B7-FA85747ED57C}"/>
              </a:ext>
            </a:extLst>
          </p:cNvPr>
          <p:cNvGrpSpPr>
            <a:grpSpLocks noChangeAspect="1"/>
          </p:cNvGrpSpPr>
          <p:nvPr/>
        </p:nvGrpSpPr>
        <p:grpSpPr bwMode="auto">
          <a:xfrm>
            <a:off x="4833938" y="1625600"/>
            <a:ext cx="1727200" cy="2192338"/>
            <a:chOff x="3003" y="864"/>
            <a:chExt cx="1163" cy="1476"/>
          </a:xfrm>
        </p:grpSpPr>
        <p:grpSp>
          <p:nvGrpSpPr>
            <p:cNvPr id="133162" name="Group 42">
              <a:extLst>
                <a:ext uri="{FF2B5EF4-FFF2-40B4-BE49-F238E27FC236}">
                  <a16:creationId xmlns:a16="http://schemas.microsoft.com/office/drawing/2014/main" id="{0A281469-2711-EABD-3D8F-A72C648E8426}"/>
                </a:ext>
              </a:extLst>
            </p:cNvPr>
            <p:cNvGrpSpPr>
              <a:grpSpLocks noChangeAspect="1"/>
            </p:cNvGrpSpPr>
            <p:nvPr/>
          </p:nvGrpSpPr>
          <p:grpSpPr bwMode="auto">
            <a:xfrm>
              <a:off x="3003" y="1176"/>
              <a:ext cx="1163" cy="1164"/>
              <a:chOff x="3003" y="1176"/>
              <a:chExt cx="1163" cy="1164"/>
            </a:xfrm>
          </p:grpSpPr>
          <p:grpSp>
            <p:nvGrpSpPr>
              <p:cNvPr id="133163" name="Group 43">
                <a:extLst>
                  <a:ext uri="{FF2B5EF4-FFF2-40B4-BE49-F238E27FC236}">
                    <a16:creationId xmlns:a16="http://schemas.microsoft.com/office/drawing/2014/main" id="{43D62606-190A-44D4-E23D-60DF5D127A5C}"/>
                  </a:ext>
                </a:extLst>
              </p:cNvPr>
              <p:cNvGrpSpPr>
                <a:grpSpLocks noChangeAspect="1"/>
              </p:cNvGrpSpPr>
              <p:nvPr/>
            </p:nvGrpSpPr>
            <p:grpSpPr bwMode="auto">
              <a:xfrm>
                <a:off x="3003" y="1179"/>
                <a:ext cx="1163" cy="1161"/>
                <a:chOff x="525" y="1152"/>
                <a:chExt cx="1449" cy="1446"/>
              </a:xfrm>
            </p:grpSpPr>
            <p:sp>
              <p:nvSpPr>
                <p:cNvPr id="133164" name="Oval 44">
                  <a:extLst>
                    <a:ext uri="{FF2B5EF4-FFF2-40B4-BE49-F238E27FC236}">
                      <a16:creationId xmlns:a16="http://schemas.microsoft.com/office/drawing/2014/main" id="{05398712-885E-041B-DC41-8E93BF4FB96C}"/>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65" name="Oval 45">
                  <a:extLst>
                    <a:ext uri="{FF2B5EF4-FFF2-40B4-BE49-F238E27FC236}">
                      <a16:creationId xmlns:a16="http://schemas.microsoft.com/office/drawing/2014/main" id="{AEEFA8DE-400D-B958-9A67-FF30E371B441}"/>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6" name="Oval 46">
                  <a:extLst>
                    <a:ext uri="{FF2B5EF4-FFF2-40B4-BE49-F238E27FC236}">
                      <a16:creationId xmlns:a16="http://schemas.microsoft.com/office/drawing/2014/main" id="{C3EBDFCE-07B1-DE08-D229-6251E403EAEA}"/>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7" name="Oval 47">
                  <a:extLst>
                    <a:ext uri="{FF2B5EF4-FFF2-40B4-BE49-F238E27FC236}">
                      <a16:creationId xmlns:a16="http://schemas.microsoft.com/office/drawing/2014/main" id="{5E55E195-0DDC-AE9F-343B-E17627157876}"/>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68" name="Line 48">
                  <a:extLst>
                    <a:ext uri="{FF2B5EF4-FFF2-40B4-BE49-F238E27FC236}">
                      <a16:creationId xmlns:a16="http://schemas.microsoft.com/office/drawing/2014/main" id="{650B6D62-F82F-2FB5-3218-AFDC96587CAB}"/>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69" name="Line 49">
                  <a:extLst>
                    <a:ext uri="{FF2B5EF4-FFF2-40B4-BE49-F238E27FC236}">
                      <a16:creationId xmlns:a16="http://schemas.microsoft.com/office/drawing/2014/main" id="{62CE9822-3DAE-B18D-27F1-4183D6D2A602}"/>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0" name="Line 50">
                  <a:extLst>
                    <a:ext uri="{FF2B5EF4-FFF2-40B4-BE49-F238E27FC236}">
                      <a16:creationId xmlns:a16="http://schemas.microsoft.com/office/drawing/2014/main" id="{B027E598-53DA-4DA6-0EF0-50B17589F982}"/>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1" name="Line 51">
                  <a:extLst>
                    <a:ext uri="{FF2B5EF4-FFF2-40B4-BE49-F238E27FC236}">
                      <a16:creationId xmlns:a16="http://schemas.microsoft.com/office/drawing/2014/main" id="{0F230D07-0FD0-945A-2D11-8A42B45EEA61}"/>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2" name="Line 52">
                  <a:extLst>
                    <a:ext uri="{FF2B5EF4-FFF2-40B4-BE49-F238E27FC236}">
                      <a16:creationId xmlns:a16="http://schemas.microsoft.com/office/drawing/2014/main" id="{969AC432-A677-1585-B08D-E8CCCE71B7F2}"/>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3" name="Line 53">
                  <a:extLst>
                    <a:ext uri="{FF2B5EF4-FFF2-40B4-BE49-F238E27FC236}">
                      <a16:creationId xmlns:a16="http://schemas.microsoft.com/office/drawing/2014/main" id="{B7066B7C-41D3-4288-7F45-458DF4A8F1DB}"/>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4" name="Oval 54">
                  <a:extLst>
                    <a:ext uri="{FF2B5EF4-FFF2-40B4-BE49-F238E27FC236}">
                      <a16:creationId xmlns:a16="http://schemas.microsoft.com/office/drawing/2014/main" id="{12EEE5E7-E338-2224-9F21-EA95F2ECD4EB}"/>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75" name="Freeform 55">
                <a:extLst>
                  <a:ext uri="{FF2B5EF4-FFF2-40B4-BE49-F238E27FC236}">
                    <a16:creationId xmlns:a16="http://schemas.microsoft.com/office/drawing/2014/main" id="{7EF33924-9379-B008-ED97-595CEF8D3D10}"/>
                  </a:ext>
                </a:extLst>
              </p:cNvPr>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6" name="Freeform 56">
                <a:extLst>
                  <a:ext uri="{FF2B5EF4-FFF2-40B4-BE49-F238E27FC236}">
                    <a16:creationId xmlns:a16="http://schemas.microsoft.com/office/drawing/2014/main" id="{62D343AC-2A66-F177-D463-D1985D8EA407}"/>
                  </a:ext>
                </a:extLst>
              </p:cNvPr>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7" name="Freeform 57">
                <a:extLst>
                  <a:ext uri="{FF2B5EF4-FFF2-40B4-BE49-F238E27FC236}">
                    <a16:creationId xmlns:a16="http://schemas.microsoft.com/office/drawing/2014/main" id="{1F9DCB72-EC0B-513E-440D-5FA2431811AF}"/>
                  </a:ext>
                </a:extLst>
              </p:cNvPr>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33178" name="AutoShape 58">
              <a:extLst>
                <a:ext uri="{FF2B5EF4-FFF2-40B4-BE49-F238E27FC236}">
                  <a16:creationId xmlns:a16="http://schemas.microsoft.com/office/drawing/2014/main" id="{6DC27941-A424-66A6-358F-904AB3EF17B8}"/>
                </a:ext>
              </a:extLst>
            </p:cNvPr>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3179" name="Group 59">
            <a:extLst>
              <a:ext uri="{FF2B5EF4-FFF2-40B4-BE49-F238E27FC236}">
                <a16:creationId xmlns:a16="http://schemas.microsoft.com/office/drawing/2014/main" id="{1A9344AA-A910-226D-B8B4-FF474B3968BF}"/>
              </a:ext>
            </a:extLst>
          </p:cNvPr>
          <p:cNvGrpSpPr>
            <a:grpSpLocks noChangeAspect="1"/>
          </p:cNvGrpSpPr>
          <p:nvPr/>
        </p:nvGrpSpPr>
        <p:grpSpPr bwMode="auto">
          <a:xfrm>
            <a:off x="6883400" y="1649413"/>
            <a:ext cx="1727200" cy="2168525"/>
            <a:chOff x="4299" y="858"/>
            <a:chExt cx="1163" cy="1461"/>
          </a:xfrm>
        </p:grpSpPr>
        <p:grpSp>
          <p:nvGrpSpPr>
            <p:cNvPr id="133180" name="Group 60">
              <a:extLst>
                <a:ext uri="{FF2B5EF4-FFF2-40B4-BE49-F238E27FC236}">
                  <a16:creationId xmlns:a16="http://schemas.microsoft.com/office/drawing/2014/main" id="{A95F6B8B-9BDD-54AB-12CE-56C58D0CC41F}"/>
                </a:ext>
              </a:extLst>
            </p:cNvPr>
            <p:cNvGrpSpPr>
              <a:grpSpLocks noChangeAspect="1"/>
            </p:cNvGrpSpPr>
            <p:nvPr/>
          </p:nvGrpSpPr>
          <p:grpSpPr bwMode="auto">
            <a:xfrm>
              <a:off x="4299" y="1157"/>
              <a:ext cx="1163" cy="1162"/>
              <a:chOff x="4299" y="1157"/>
              <a:chExt cx="1163" cy="1162"/>
            </a:xfrm>
          </p:grpSpPr>
          <p:grpSp>
            <p:nvGrpSpPr>
              <p:cNvPr id="133181" name="Group 61">
                <a:extLst>
                  <a:ext uri="{FF2B5EF4-FFF2-40B4-BE49-F238E27FC236}">
                    <a16:creationId xmlns:a16="http://schemas.microsoft.com/office/drawing/2014/main" id="{E0B7E978-2478-2DB6-4028-57C5B4539F1F}"/>
                  </a:ext>
                </a:extLst>
              </p:cNvPr>
              <p:cNvGrpSpPr>
                <a:grpSpLocks noChangeAspect="1"/>
              </p:cNvGrpSpPr>
              <p:nvPr/>
            </p:nvGrpSpPr>
            <p:grpSpPr bwMode="auto">
              <a:xfrm>
                <a:off x="4299" y="1158"/>
                <a:ext cx="1163" cy="1161"/>
                <a:chOff x="525" y="1152"/>
                <a:chExt cx="1449" cy="1446"/>
              </a:xfrm>
            </p:grpSpPr>
            <p:sp>
              <p:nvSpPr>
                <p:cNvPr id="133182" name="Oval 62">
                  <a:extLst>
                    <a:ext uri="{FF2B5EF4-FFF2-40B4-BE49-F238E27FC236}">
                      <a16:creationId xmlns:a16="http://schemas.microsoft.com/office/drawing/2014/main" id="{2BE4C4BB-3986-C557-8B62-C698AB3DD411}"/>
                    </a:ext>
                  </a:extLst>
                </p:cNvPr>
                <p:cNvSpPr>
                  <a:spLocks noChangeAspect="1" noChangeArrowheads="1"/>
                </p:cNvSpPr>
                <p:nvPr/>
              </p:nvSpPr>
              <p:spPr bwMode="auto">
                <a:xfrm>
                  <a:off x="528" y="1152"/>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33183" name="Oval 63">
                  <a:extLst>
                    <a:ext uri="{FF2B5EF4-FFF2-40B4-BE49-F238E27FC236}">
                      <a16:creationId xmlns:a16="http://schemas.microsoft.com/office/drawing/2014/main" id="{986C467F-5B6D-A3E5-7440-FE94CA6553C1}"/>
                    </a:ext>
                  </a:extLst>
                </p:cNvPr>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84" name="Oval 64">
                  <a:extLst>
                    <a:ext uri="{FF2B5EF4-FFF2-40B4-BE49-F238E27FC236}">
                      <a16:creationId xmlns:a16="http://schemas.microsoft.com/office/drawing/2014/main" id="{7CCA0F5B-8000-C121-8E4D-D12D8FC366F7}"/>
                    </a:ext>
                  </a:extLst>
                </p:cNvPr>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85" name="Oval 65">
                  <a:extLst>
                    <a:ext uri="{FF2B5EF4-FFF2-40B4-BE49-F238E27FC236}">
                      <a16:creationId xmlns:a16="http://schemas.microsoft.com/office/drawing/2014/main" id="{A4E4C2B5-F12E-D29E-9015-C49A12A9EDAB}"/>
                    </a:ext>
                  </a:extLst>
                </p:cNvPr>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86" name="Line 66">
                  <a:extLst>
                    <a:ext uri="{FF2B5EF4-FFF2-40B4-BE49-F238E27FC236}">
                      <a16:creationId xmlns:a16="http://schemas.microsoft.com/office/drawing/2014/main" id="{018A69C9-A8FF-2184-C0FF-412A5BCAA0A6}"/>
                    </a:ext>
                  </a:extLst>
                </p:cNvPr>
                <p:cNvSpPr>
                  <a:spLocks noChangeAspect="1" noChangeShapeType="1"/>
                </p:cNvSpPr>
                <p:nvPr/>
              </p:nvSpPr>
              <p:spPr bwMode="auto">
                <a:xfrm>
                  <a:off x="1248" y="1152"/>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7" name="Line 67">
                  <a:extLst>
                    <a:ext uri="{FF2B5EF4-FFF2-40B4-BE49-F238E27FC236}">
                      <a16:creationId xmlns:a16="http://schemas.microsoft.com/office/drawing/2014/main" id="{6DD0F670-162D-DCF5-EECF-8392C60A9F17}"/>
                    </a:ext>
                  </a:extLst>
                </p:cNvPr>
                <p:cNvSpPr>
                  <a:spLocks noChangeAspect="1" noChangeShapeType="1"/>
                </p:cNvSpPr>
                <p:nvPr/>
              </p:nvSpPr>
              <p:spPr bwMode="auto">
                <a:xfrm rot="1800000">
                  <a:off x="1251" y="1155"/>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8" name="Line 68">
                  <a:extLst>
                    <a:ext uri="{FF2B5EF4-FFF2-40B4-BE49-F238E27FC236}">
                      <a16:creationId xmlns:a16="http://schemas.microsoft.com/office/drawing/2014/main" id="{E50FCEF3-9C0C-750F-7664-BFE6DF67DD7A}"/>
                    </a:ext>
                  </a:extLst>
                </p:cNvPr>
                <p:cNvSpPr>
                  <a:spLocks noChangeAspect="1" noChangeShapeType="1"/>
                </p:cNvSpPr>
                <p:nvPr/>
              </p:nvSpPr>
              <p:spPr bwMode="auto">
                <a:xfrm rot="3600000">
                  <a:off x="1245"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9" name="Line 69">
                  <a:extLst>
                    <a:ext uri="{FF2B5EF4-FFF2-40B4-BE49-F238E27FC236}">
                      <a16:creationId xmlns:a16="http://schemas.microsoft.com/office/drawing/2014/main" id="{EDF83FF6-E36E-FB75-18D3-6DCB94192302}"/>
                    </a:ext>
                  </a:extLst>
                </p:cNvPr>
                <p:cNvSpPr>
                  <a:spLocks noChangeAspect="1" noChangeShapeType="1"/>
                </p:cNvSpPr>
                <p:nvPr/>
              </p:nvSpPr>
              <p:spPr bwMode="auto">
                <a:xfrm rot="5400000">
                  <a:off x="1245" y="11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0" name="Line 70">
                  <a:extLst>
                    <a:ext uri="{FF2B5EF4-FFF2-40B4-BE49-F238E27FC236}">
                      <a16:creationId xmlns:a16="http://schemas.microsoft.com/office/drawing/2014/main" id="{6025B382-6B38-6867-C8A7-016501751799}"/>
                    </a:ext>
                  </a:extLst>
                </p:cNvPr>
                <p:cNvSpPr>
                  <a:spLocks noChangeAspect="1" noChangeShapeType="1"/>
                </p:cNvSpPr>
                <p:nvPr/>
              </p:nvSpPr>
              <p:spPr bwMode="auto">
                <a:xfrm rot="7200000">
                  <a:off x="1254" y="1131"/>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1" name="Line 71">
                  <a:extLst>
                    <a:ext uri="{FF2B5EF4-FFF2-40B4-BE49-F238E27FC236}">
                      <a16:creationId xmlns:a16="http://schemas.microsoft.com/office/drawing/2014/main" id="{106D2A60-7463-22F8-F96B-B422D12CED56}"/>
                    </a:ext>
                  </a:extLst>
                </p:cNvPr>
                <p:cNvSpPr>
                  <a:spLocks noChangeAspect="1" noChangeShapeType="1"/>
                </p:cNvSpPr>
                <p:nvPr/>
              </p:nvSpPr>
              <p:spPr bwMode="auto">
                <a:xfrm rot="9000000">
                  <a:off x="1263" y="1158"/>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2" name="Oval 72">
                  <a:extLst>
                    <a:ext uri="{FF2B5EF4-FFF2-40B4-BE49-F238E27FC236}">
                      <a16:creationId xmlns:a16="http://schemas.microsoft.com/office/drawing/2014/main" id="{C0BCBDF1-00EF-6A2D-03A0-22B2297F5058}"/>
                    </a:ext>
                  </a:extLst>
                </p:cNvPr>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93" name="Freeform 73">
                <a:extLst>
                  <a:ext uri="{FF2B5EF4-FFF2-40B4-BE49-F238E27FC236}">
                    <a16:creationId xmlns:a16="http://schemas.microsoft.com/office/drawing/2014/main" id="{08F2E4A3-4C72-DF78-3BFC-AC2CFDDD0533}"/>
                  </a:ext>
                </a:extLst>
              </p:cNvPr>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94" name="Freeform 74">
                <a:extLst>
                  <a:ext uri="{FF2B5EF4-FFF2-40B4-BE49-F238E27FC236}">
                    <a16:creationId xmlns:a16="http://schemas.microsoft.com/office/drawing/2014/main" id="{F9E9331B-F6A4-E3E0-CDDB-6A54A95F5DE1}"/>
                  </a:ext>
                </a:extLst>
              </p:cNvPr>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3195" name="AutoShape 75">
              <a:extLst>
                <a:ext uri="{FF2B5EF4-FFF2-40B4-BE49-F238E27FC236}">
                  <a16:creationId xmlns:a16="http://schemas.microsoft.com/office/drawing/2014/main" id="{884C554F-6BC3-B3F9-DC7B-2B2E107F1B3F}"/>
                </a:ext>
              </a:extLst>
            </p:cNvPr>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96" name="AutoShape 76">
            <a:extLst>
              <a:ext uri="{FF2B5EF4-FFF2-40B4-BE49-F238E27FC236}">
                <a16:creationId xmlns:a16="http://schemas.microsoft.com/office/drawing/2014/main" id="{21878D3A-20D1-E3AE-3871-7D8B662966A3}"/>
              </a:ext>
            </a:extLst>
          </p:cNvPr>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7" name="Rectangle 77">
            <a:extLst>
              <a:ext uri="{FF2B5EF4-FFF2-40B4-BE49-F238E27FC236}">
                <a16:creationId xmlns:a16="http://schemas.microsoft.com/office/drawing/2014/main" id="{64971D07-ACDC-CD41-D981-628121FC22D3}"/>
              </a:ext>
            </a:extLst>
          </p:cNvPr>
          <p:cNvSpPr>
            <a:spLocks noChangeArrowheads="1"/>
          </p:cNvSpPr>
          <p:nvPr/>
        </p:nvSpPr>
        <p:spPr bwMode="auto">
          <a:xfrm>
            <a:off x="1981200" y="4495800"/>
            <a:ext cx="3200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400">
                <a:solidFill>
                  <a:srgbClr val="000066"/>
                </a:solidFill>
                <a:latin typeface="Times New Roman" panose="02020603050405020304" pitchFamily="18" charset="0"/>
              </a:defRPr>
            </a:lvl1pPr>
            <a:lvl2pPr>
              <a:defRPr sz="2400">
                <a:solidFill>
                  <a:srgbClr val="000066"/>
                </a:solidFill>
                <a:latin typeface="Times New Roman" panose="02020603050405020304" pitchFamily="18" charset="0"/>
              </a:defRPr>
            </a:lvl2pPr>
            <a:lvl3pPr>
              <a:defRPr sz="2400">
                <a:solidFill>
                  <a:srgbClr val="000066"/>
                </a:solidFill>
                <a:latin typeface="Times New Roman" panose="02020603050405020304" pitchFamily="18" charset="0"/>
              </a:defRPr>
            </a:lvl3pPr>
            <a:lvl4pPr>
              <a:defRPr sz="2400">
                <a:solidFill>
                  <a:srgbClr val="000066"/>
                </a:solidFill>
                <a:latin typeface="Times New Roman" panose="02020603050405020304" pitchFamily="18" charset="0"/>
              </a:defRPr>
            </a:lvl4pPr>
            <a:lvl5pPr>
              <a:defRPr sz="2400">
                <a:solidFill>
                  <a:srgbClr val="000066"/>
                </a:solidFill>
                <a:latin typeface="Times New Roman" panose="02020603050405020304" pitchFamily="18" charset="0"/>
              </a:defRPr>
            </a:lvl5pPr>
            <a:lvl6pPr marL="4572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6pPr>
            <a:lvl7pPr marL="9144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7pPr>
            <a:lvl8pPr marL="13716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8pPr>
            <a:lvl9pPr marL="1828800" eaLnBrk="0" fontAlgn="base" hangingPunct="0">
              <a:lnSpc>
                <a:spcPct val="93000"/>
              </a:lnSpc>
              <a:spcBef>
                <a:spcPct val="0"/>
              </a:spcBef>
              <a:spcAft>
                <a:spcPct val="0"/>
              </a:spcAft>
              <a:buClr>
                <a:srgbClr val="000066"/>
              </a:buClr>
              <a:buSzPct val="100000"/>
              <a:buFont typeface="Times New Roman" panose="02020603050405020304" pitchFamily="18" charset="0"/>
              <a:defRPr sz="2400">
                <a:solidFill>
                  <a:srgbClr val="000066"/>
                </a:solidFill>
                <a:latin typeface="Times New Roman" panose="02020603050405020304" pitchFamily="18" charset="0"/>
              </a:defRPr>
            </a:lvl9pPr>
          </a:lstStyle>
          <a:p>
            <a:pPr defTabSz="914400">
              <a:lnSpc>
                <a:spcPct val="100000"/>
              </a:lnSpc>
              <a:buClrTx/>
              <a:buSzTx/>
              <a:buFontTx/>
              <a:buNone/>
            </a:pPr>
            <a:r>
              <a:rPr lang="en-US" altLang="en-US" sz="2800" dirty="0">
                <a:solidFill>
                  <a:srgbClr val="FF0000"/>
                </a:solidFill>
                <a:latin typeface="Arial" panose="020B0604020202020204" pitchFamily="34" charset="0"/>
              </a:rPr>
              <a:t>Seek</a:t>
            </a:r>
          </a:p>
          <a:p>
            <a:pPr defTabSz="914400">
              <a:lnSpc>
                <a:spcPct val="100000"/>
              </a:lnSpc>
              <a:buClrTx/>
              <a:buSzTx/>
              <a:buFontTx/>
              <a:buNone/>
            </a:pPr>
            <a:r>
              <a:rPr lang="en-US" altLang="en-US" sz="2800" dirty="0">
                <a:solidFill>
                  <a:srgbClr val="FF0000"/>
                </a:solidFill>
                <a:latin typeface="Arial" panose="020B0604020202020204" pitchFamily="34" charset="0"/>
              </a:rPr>
              <a:t>Rotational Latency</a:t>
            </a:r>
          </a:p>
          <a:p>
            <a:pPr defTabSz="914400">
              <a:lnSpc>
                <a:spcPct val="100000"/>
              </a:lnSpc>
              <a:buClrTx/>
              <a:buSzTx/>
              <a:buFontTx/>
              <a:buNone/>
            </a:pPr>
            <a:r>
              <a:rPr lang="en-US" altLang="en-US" sz="2800" dirty="0">
                <a:solidFill>
                  <a:srgbClr val="FF0000"/>
                </a:solidFill>
                <a:latin typeface="Arial" panose="020B0604020202020204" pitchFamily="34" charset="0"/>
              </a:rPr>
              <a:t>Data Transfer</a:t>
            </a:r>
          </a:p>
        </p:txBody>
      </p:sp>
      <p:sp>
        <p:nvSpPr>
          <p:cNvPr id="133198" name="Line 78">
            <a:extLst>
              <a:ext uri="{FF2B5EF4-FFF2-40B4-BE49-F238E27FC236}">
                <a16:creationId xmlns:a16="http://schemas.microsoft.com/office/drawing/2014/main" id="{64F9C08C-C508-2F18-4D38-FCAC64FF0176}"/>
              </a:ext>
            </a:extLst>
          </p:cNvPr>
          <p:cNvSpPr>
            <a:spLocks noChangeShapeType="1"/>
          </p:cNvSpPr>
          <p:nvPr/>
        </p:nvSpPr>
        <p:spPr bwMode="auto">
          <a:xfrm flipV="1">
            <a:off x="3124200" y="4419600"/>
            <a:ext cx="38100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9" name="Line 79">
            <a:extLst>
              <a:ext uri="{FF2B5EF4-FFF2-40B4-BE49-F238E27FC236}">
                <a16:creationId xmlns:a16="http://schemas.microsoft.com/office/drawing/2014/main" id="{7939AF3C-D653-3E90-D797-778D8248EDA0}"/>
              </a:ext>
            </a:extLst>
          </p:cNvPr>
          <p:cNvSpPr>
            <a:spLocks noChangeShapeType="1"/>
          </p:cNvSpPr>
          <p:nvPr/>
        </p:nvSpPr>
        <p:spPr bwMode="auto">
          <a:xfrm flipV="1">
            <a:off x="5257800" y="4419600"/>
            <a:ext cx="6096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0" name="Line 80">
            <a:extLst>
              <a:ext uri="{FF2B5EF4-FFF2-40B4-BE49-F238E27FC236}">
                <a16:creationId xmlns:a16="http://schemas.microsoft.com/office/drawing/2014/main" id="{0AF43157-6231-3EBE-1BB2-92F81C0AE103}"/>
              </a:ext>
            </a:extLst>
          </p:cNvPr>
          <p:cNvSpPr>
            <a:spLocks noChangeShapeType="1"/>
          </p:cNvSpPr>
          <p:nvPr/>
        </p:nvSpPr>
        <p:spPr bwMode="auto">
          <a:xfrm flipV="1">
            <a:off x="4953000" y="4495800"/>
            <a:ext cx="2286000" cy="1219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1" name="Line 81">
            <a:extLst>
              <a:ext uri="{FF2B5EF4-FFF2-40B4-BE49-F238E27FC236}">
                <a16:creationId xmlns:a16="http://schemas.microsoft.com/office/drawing/2014/main" id="{EBEC8C33-6E36-5087-046B-D0CB75818891}"/>
              </a:ext>
            </a:extLst>
          </p:cNvPr>
          <p:cNvSpPr>
            <a:spLocks noChangeShapeType="1"/>
          </p:cNvSpPr>
          <p:nvPr/>
        </p:nvSpPr>
        <p:spPr bwMode="auto">
          <a:xfrm flipH="1" flipV="1">
            <a:off x="1295400" y="4495800"/>
            <a:ext cx="609600" cy="1143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Slide Number Placeholder 1">
            <a:extLst>
              <a:ext uri="{FF2B5EF4-FFF2-40B4-BE49-F238E27FC236}">
                <a16:creationId xmlns:a16="http://schemas.microsoft.com/office/drawing/2014/main" id="{559FD656-E5A6-59AC-49EE-E0CD65EBA1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lang="en-US"/>
          </a:p>
        </p:txBody>
      </p:sp>
    </p:spTree>
    <p:extLst>
      <p:ext uri="{BB962C8B-B14F-4D97-AF65-F5344CB8AC3E}">
        <p14:creationId xmlns:p14="http://schemas.microsoft.com/office/powerpoint/2010/main" val="214701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Memory Definitions</a:t>
            </a:r>
          </a:p>
        </p:txBody>
      </p:sp>
      <p:sp>
        <p:nvSpPr>
          <p:cNvPr id="102" name="Google Shape;102;p6"/>
          <p:cNvSpPr txBox="1">
            <a:spLocks noGrp="1"/>
          </p:cNvSpPr>
          <p:nvPr>
            <p:ph type="body" idx="1"/>
          </p:nvPr>
        </p:nvSpPr>
        <p:spPr>
          <a:xfrm>
            <a:off x="457200" y="838199"/>
            <a:ext cx="8229600"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 A collection of storage cells together with the necessary circuits to transfer information to and from them.</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Organization ─ the basic architectural structure of a memory in terms of how data is accessed.</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Address ─ A vector of bits that identifies a particular memory element (or collection of elements).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t>
            </a:r>
            <a:r>
              <a:rPr lang="en-IN" sz="2000"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anagement </a:t>
            </a:r>
            <a:r>
              <a:rPr lang="en-IN" sz="2000" dirty="0">
                <a:latin typeface="Times New Roman" panose="02020603050405020304" pitchFamily="18" charset="0"/>
                <a:ea typeface="Tahoma" panose="020B0604030504040204" pitchFamily="34" charset="0"/>
                <a:cs typeface="Times New Roman" panose="02020603050405020304" pitchFamily="18" charset="0"/>
              </a:rPr>
              <a:t>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ystem - The part of the computer system that supervises the flow of information between auxiliary memory and main memory is called the memory management system.</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Typical data elements are:</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bit ─  a single binary digit</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byte ─ a collection of eight bits accessed together</a:t>
            </a:r>
          </a:p>
          <a:p>
            <a:pPr marL="800100" lvl="1" algn="just">
              <a:lnSpc>
                <a:spcPct val="107000"/>
              </a:lnSpc>
              <a:spcAft>
                <a:spcPts val="800"/>
              </a:spcAft>
              <a:buFont typeface="Wingdings" panose="05000000000000000000" pitchFamily="2" charset="2"/>
              <a:buChar char="v"/>
              <a:tabLst>
                <a:tab pos="457200" algn="l"/>
              </a:tabLst>
            </a:pPr>
            <a:r>
              <a:rPr lang="en-IN" sz="1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word  ─ a collection of binary bits whose size is a typical unit of access for the memory.   It is typically a power of two multiple of bytes (e.g., 1 byte, 2 bytes, 4 bytes, 8 bytes, etc.)</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274866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10813B25-D7B8-62B4-5ABD-BFCA414E3B55}"/>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Disk Access Time</a:t>
            </a:r>
          </a:p>
        </p:txBody>
      </p:sp>
      <p:sp>
        <p:nvSpPr>
          <p:cNvPr id="125957" name="Rectangle 5">
            <a:extLst>
              <a:ext uri="{FF2B5EF4-FFF2-40B4-BE49-F238E27FC236}">
                <a16:creationId xmlns:a16="http://schemas.microsoft.com/office/drawing/2014/main" id="{7092C27C-8259-CA16-0C68-AFCE993D9601}"/>
              </a:ext>
            </a:extLst>
          </p:cNvPr>
          <p:cNvSpPr>
            <a:spLocks noGrp="1" noChangeArrowheads="1"/>
          </p:cNvSpPr>
          <p:nvPr>
            <p:ph type="body" idx="1"/>
          </p:nvPr>
        </p:nvSpPr>
        <p:spPr/>
        <p:txBody>
          <a:bodyPr/>
          <a:lstStyle/>
          <a:p>
            <a:pPr eaLnBrk="1" hangingPunct="1">
              <a:defRPr/>
            </a:pPr>
            <a:r>
              <a:rPr lang="en-US" altLang="en-US" sz="2000" dirty="0"/>
              <a:t>Average time to access some target sector approximated by (where T is time) :</a:t>
            </a:r>
          </a:p>
          <a:p>
            <a:pPr lvl="1" eaLnBrk="1" hangingPunct="1">
              <a:defRPr/>
            </a:pPr>
            <a:r>
              <a:rPr lang="en-US" altLang="en-US" sz="1800" dirty="0" err="1"/>
              <a:t>Taccess</a:t>
            </a:r>
            <a:r>
              <a:rPr lang="en-US" altLang="en-US" sz="1800" dirty="0"/>
              <a:t>  =  </a:t>
            </a:r>
            <a:r>
              <a:rPr lang="en-US" altLang="en-US" sz="1800" dirty="0" err="1"/>
              <a:t>Tavg</a:t>
            </a:r>
            <a:r>
              <a:rPr lang="en-US" altLang="en-US" sz="1800" dirty="0"/>
              <a:t> seek +  </a:t>
            </a:r>
            <a:r>
              <a:rPr lang="en-US" altLang="en-US" sz="1800" dirty="0" err="1"/>
              <a:t>Tavg</a:t>
            </a:r>
            <a:r>
              <a:rPr lang="en-US" altLang="en-US" sz="1800" dirty="0"/>
              <a:t> rotation + </a:t>
            </a:r>
            <a:r>
              <a:rPr lang="en-US" altLang="en-US" sz="1800" dirty="0" err="1"/>
              <a:t>Tavg</a:t>
            </a:r>
            <a:r>
              <a:rPr lang="en-US" altLang="en-US" sz="1800" dirty="0"/>
              <a:t> transfer </a:t>
            </a:r>
          </a:p>
          <a:p>
            <a:pPr eaLnBrk="1" hangingPunct="1">
              <a:defRPr/>
            </a:pPr>
            <a:r>
              <a:rPr lang="en-US" altLang="en-US" sz="2000" dirty="0">
                <a:solidFill>
                  <a:srgbClr val="FF0000"/>
                </a:solidFill>
              </a:rPr>
              <a:t>Seek time</a:t>
            </a:r>
            <a:r>
              <a:rPr lang="en-US" altLang="en-US" sz="2000" dirty="0"/>
              <a:t> (</a:t>
            </a:r>
            <a:r>
              <a:rPr lang="en-US" altLang="en-US" sz="2000" dirty="0" err="1"/>
              <a:t>Tavg</a:t>
            </a:r>
            <a:r>
              <a:rPr lang="en-US" altLang="en-US" sz="2000" dirty="0"/>
              <a:t> seek)</a:t>
            </a:r>
          </a:p>
          <a:p>
            <a:pPr lvl="1" eaLnBrk="1" hangingPunct="1">
              <a:defRPr/>
            </a:pPr>
            <a:r>
              <a:rPr lang="en-US" altLang="en-US" sz="1800" dirty="0"/>
              <a:t>Time to position heads over cylinder containing target sector</a:t>
            </a:r>
          </a:p>
          <a:p>
            <a:pPr lvl="1" eaLnBrk="1" hangingPunct="1">
              <a:defRPr/>
            </a:pPr>
            <a:r>
              <a:rPr lang="en-US" altLang="en-US" sz="1800" dirty="0"/>
              <a:t>Typical  </a:t>
            </a:r>
            <a:r>
              <a:rPr lang="en-US" altLang="en-US" sz="1800" dirty="0" err="1"/>
              <a:t>Tavg</a:t>
            </a:r>
            <a:r>
              <a:rPr lang="en-US" altLang="en-US" sz="1800" dirty="0"/>
              <a:t> seek = 9 </a:t>
            </a:r>
            <a:r>
              <a:rPr lang="en-US" altLang="en-US" sz="1800" dirty="0" err="1"/>
              <a:t>ms</a:t>
            </a:r>
            <a:endParaRPr lang="en-US" altLang="en-US" sz="1800" dirty="0"/>
          </a:p>
          <a:p>
            <a:pPr eaLnBrk="1" hangingPunct="1">
              <a:defRPr/>
            </a:pPr>
            <a:r>
              <a:rPr lang="en-US" altLang="en-US" sz="2000" dirty="0">
                <a:solidFill>
                  <a:srgbClr val="FF0000"/>
                </a:solidFill>
              </a:rPr>
              <a:t>Rotational latency</a:t>
            </a:r>
            <a:r>
              <a:rPr lang="en-US" altLang="en-US" sz="2000" dirty="0"/>
              <a:t> (</a:t>
            </a:r>
            <a:r>
              <a:rPr lang="en-US" altLang="en-US" sz="2000" dirty="0" err="1"/>
              <a:t>Tavg</a:t>
            </a:r>
            <a:r>
              <a:rPr lang="en-US" altLang="en-US" sz="2000" dirty="0"/>
              <a:t> rotation)</a:t>
            </a:r>
          </a:p>
          <a:p>
            <a:pPr lvl="1" eaLnBrk="1" hangingPunct="1">
              <a:defRPr/>
            </a:pPr>
            <a:r>
              <a:rPr lang="en-US" altLang="en-US" sz="1800" dirty="0"/>
              <a:t>Time waiting for first bit of target sector to pass under r/w head</a:t>
            </a:r>
          </a:p>
          <a:p>
            <a:pPr lvl="1" eaLnBrk="1" hangingPunct="1">
              <a:defRPr/>
            </a:pPr>
            <a:r>
              <a:rPr lang="en-US" altLang="en-US" sz="1800" dirty="0" err="1"/>
              <a:t>Tavg</a:t>
            </a:r>
            <a:r>
              <a:rPr lang="en-US" altLang="en-US" sz="1800" dirty="0"/>
              <a:t> rotation = 1/2 x 1/RPMs x 60 sec/1 min</a:t>
            </a:r>
          </a:p>
          <a:p>
            <a:pPr eaLnBrk="1" hangingPunct="1">
              <a:defRPr/>
            </a:pPr>
            <a:r>
              <a:rPr lang="en-US" altLang="en-US" sz="2000" dirty="0">
                <a:solidFill>
                  <a:srgbClr val="FF0000"/>
                </a:solidFill>
              </a:rPr>
              <a:t>Transfer time</a:t>
            </a:r>
            <a:r>
              <a:rPr lang="en-US" altLang="en-US" sz="2000" dirty="0"/>
              <a:t> (</a:t>
            </a:r>
            <a:r>
              <a:rPr lang="en-US" altLang="en-US" sz="2000" dirty="0" err="1"/>
              <a:t>Tavg</a:t>
            </a:r>
            <a:r>
              <a:rPr lang="en-US" altLang="en-US" sz="2000" dirty="0"/>
              <a:t> transfer)	</a:t>
            </a:r>
          </a:p>
          <a:p>
            <a:pPr lvl="1" eaLnBrk="1" hangingPunct="1">
              <a:defRPr/>
            </a:pPr>
            <a:r>
              <a:rPr lang="en-US" altLang="en-US" sz="1800" dirty="0"/>
              <a:t>Time to read the bits in the target sector.</a:t>
            </a:r>
          </a:p>
          <a:p>
            <a:pPr lvl="1" eaLnBrk="1" hangingPunct="1">
              <a:defRPr/>
            </a:pPr>
            <a:r>
              <a:rPr lang="en-US" altLang="en-US" sz="1800" dirty="0" err="1"/>
              <a:t>Tavg</a:t>
            </a:r>
            <a:r>
              <a:rPr lang="en-US" altLang="en-US" sz="1800" dirty="0"/>
              <a:t> transfer = 1/RPM x 1/(avg # sectors/track) x 60 secs/1 min</a:t>
            </a:r>
          </a:p>
        </p:txBody>
      </p:sp>
      <p:sp>
        <p:nvSpPr>
          <p:cNvPr id="4" name="Slide Number Placeholder 3">
            <a:extLst>
              <a:ext uri="{FF2B5EF4-FFF2-40B4-BE49-F238E27FC236}">
                <a16:creationId xmlns:a16="http://schemas.microsoft.com/office/drawing/2014/main" id="{658B95C9-72CF-529D-D5AB-317309F8CB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39A8D523-DFED-13BB-BA4F-1CB8D4476D7B}"/>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Disk Access Time Example</a:t>
            </a:r>
          </a:p>
        </p:txBody>
      </p:sp>
      <p:sp>
        <p:nvSpPr>
          <p:cNvPr id="126981" name="Rectangle 5">
            <a:extLst>
              <a:ext uri="{FF2B5EF4-FFF2-40B4-BE49-F238E27FC236}">
                <a16:creationId xmlns:a16="http://schemas.microsoft.com/office/drawing/2014/main" id="{0E819B63-3121-D5EA-4FD0-7D8F635CE40C}"/>
              </a:ext>
            </a:extLst>
          </p:cNvPr>
          <p:cNvSpPr>
            <a:spLocks noGrp="1" noChangeArrowheads="1"/>
          </p:cNvSpPr>
          <p:nvPr>
            <p:ph type="body" idx="1"/>
          </p:nvPr>
        </p:nvSpPr>
        <p:spPr/>
        <p:txBody>
          <a:bodyPr/>
          <a:lstStyle/>
          <a:p>
            <a:pPr eaLnBrk="1" hangingPunct="1">
              <a:defRPr/>
            </a:pPr>
            <a:r>
              <a:rPr lang="en-US" altLang="en-US" sz="2000"/>
              <a:t>Given:</a:t>
            </a:r>
          </a:p>
          <a:p>
            <a:pPr lvl="1" eaLnBrk="1" hangingPunct="1">
              <a:defRPr/>
            </a:pPr>
            <a:r>
              <a:rPr lang="en-US" altLang="en-US" sz="1800"/>
              <a:t>Rotational rate = 7,200 RPM</a:t>
            </a:r>
          </a:p>
          <a:p>
            <a:pPr lvl="1" eaLnBrk="1" hangingPunct="1">
              <a:defRPr/>
            </a:pPr>
            <a:r>
              <a:rPr lang="en-US" altLang="en-US" sz="1800"/>
              <a:t>Average seek time = 9 ms</a:t>
            </a:r>
          </a:p>
          <a:p>
            <a:pPr lvl="1" eaLnBrk="1" hangingPunct="1">
              <a:defRPr/>
            </a:pPr>
            <a:r>
              <a:rPr lang="en-US" altLang="en-US" sz="1800"/>
              <a:t>Avg # sectors/track = 400</a:t>
            </a:r>
          </a:p>
          <a:p>
            <a:pPr eaLnBrk="1" hangingPunct="1">
              <a:defRPr/>
            </a:pPr>
            <a:r>
              <a:rPr lang="en-US" altLang="en-US" sz="2000"/>
              <a:t>Derived:</a:t>
            </a:r>
          </a:p>
          <a:p>
            <a:pPr lvl="1" eaLnBrk="1" hangingPunct="1">
              <a:defRPr/>
            </a:pPr>
            <a:r>
              <a:rPr lang="en-US" altLang="en-US" sz="1800"/>
              <a:t>Tavg rotation = 1/2 x (60 secs/7200 RPM) x 1000 ms/sec = 4 ms</a:t>
            </a:r>
          </a:p>
          <a:p>
            <a:pPr lvl="1" eaLnBrk="1" hangingPunct="1">
              <a:defRPr/>
            </a:pPr>
            <a:r>
              <a:rPr lang="en-US" altLang="en-US" sz="1800"/>
              <a:t>Tavg transfer = 60/7200 RPM x 1/400 secs/track x 1000 ms/sec = 0.02 ms</a:t>
            </a:r>
          </a:p>
          <a:p>
            <a:pPr lvl="1" eaLnBrk="1" hangingPunct="1">
              <a:defRPr/>
            </a:pPr>
            <a:r>
              <a:rPr lang="en-US" altLang="en-US" sz="1800"/>
              <a:t>Taccess  = 9 ms + 4 ms + 0.02 ms</a:t>
            </a:r>
          </a:p>
          <a:p>
            <a:pPr eaLnBrk="1" hangingPunct="1">
              <a:defRPr/>
            </a:pPr>
            <a:r>
              <a:rPr lang="en-US" altLang="en-US" sz="2000"/>
              <a:t>Important points:</a:t>
            </a:r>
          </a:p>
          <a:p>
            <a:pPr lvl="1" eaLnBrk="1" hangingPunct="1">
              <a:defRPr/>
            </a:pPr>
            <a:r>
              <a:rPr lang="en-US" altLang="en-US" sz="1800"/>
              <a:t>Access time dominated by seek time and rotational latency</a:t>
            </a:r>
          </a:p>
          <a:p>
            <a:pPr lvl="1" eaLnBrk="1" hangingPunct="1">
              <a:defRPr/>
            </a:pPr>
            <a:r>
              <a:rPr lang="en-US" altLang="en-US" sz="1800"/>
              <a:t>First bit in a sector is the most expensive, the rest are free</a:t>
            </a:r>
          </a:p>
          <a:p>
            <a:pPr lvl="1" eaLnBrk="1" hangingPunct="1">
              <a:defRPr/>
            </a:pPr>
            <a:r>
              <a:rPr lang="en-US" altLang="en-US" sz="1800"/>
              <a:t>SRAM access time is about  4 ns/doubleword, DRAM about  60 ns</a:t>
            </a:r>
          </a:p>
          <a:p>
            <a:pPr lvl="2" eaLnBrk="1" hangingPunct="1">
              <a:defRPr/>
            </a:pPr>
            <a:r>
              <a:rPr lang="en-US" altLang="en-US" sz="1600"/>
              <a:t>Disk is about 40,000 times slower than SRAM, and </a:t>
            </a:r>
          </a:p>
          <a:p>
            <a:pPr lvl="2" eaLnBrk="1" hangingPunct="1">
              <a:defRPr/>
            </a:pPr>
            <a:r>
              <a:rPr lang="en-US" altLang="en-US" sz="1600"/>
              <a:t>2,500 times slower then DRAM</a:t>
            </a:r>
          </a:p>
          <a:p>
            <a:pPr lvl="1" eaLnBrk="1" hangingPunct="1">
              <a:defRPr/>
            </a:pPr>
            <a:endParaRPr lang="en-US" altLang="en-US" sz="1800"/>
          </a:p>
        </p:txBody>
      </p:sp>
      <p:sp>
        <p:nvSpPr>
          <p:cNvPr id="4" name="Slide Number Placeholder 3">
            <a:extLst>
              <a:ext uri="{FF2B5EF4-FFF2-40B4-BE49-F238E27FC236}">
                <a16:creationId xmlns:a16="http://schemas.microsoft.com/office/drawing/2014/main" id="{56882740-BA73-7110-30AB-38BEB763D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Some units use a single read/write head for each disk surface. In this type of unit, the track address bits are used by a mechanical assembly to move the head into the specified track position before reading or writing.</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other disk systems, separate read/write heads are provided for each track in each surface. The address bits can then select a particular track electronically through a decoder circuit.</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This type of unit is more expensive and is found only in very large computer systems. Permanent timing tracks are used in disks to synchronize the bits and recognize the sectors.</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disk system is addressed by address bits that specify the disk number, the disk surface, the sector number and the track within the sector. After the read/write heads are positioned in the specified track, the system has to wait until the rotating disk reaches the specified sector under the read/write head.</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Information transfer is very fast once the beginning of a sector has been reached. Disks may have multiple heads and simultaneous transfer of bits from several tracks at the same time.</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dirty="0"/>
          </a:p>
        </p:txBody>
      </p:sp>
    </p:spTree>
    <p:extLst>
      <p:ext uri="{BB962C8B-B14F-4D97-AF65-F5344CB8AC3E}">
        <p14:creationId xmlns:p14="http://schemas.microsoft.com/office/powerpoint/2010/main" val="1338316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track in a given sector near the circumference is longer than a track near the </a:t>
            </a:r>
            <a:r>
              <a:rPr lang="en-IN" sz="20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rPr>
              <a:t>center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of the disk If bits are recorded with equal density, some tracks will contain more recorded bits than others.</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make all the records in a sector of equal length, some disks use a variable recording density with higher density on tracks near the </a:t>
            </a:r>
            <a:r>
              <a:rPr lang="en-IN" sz="2000" dirty="0" err="1">
                <a:solidFill>
                  <a:schemeClr val="dk1"/>
                </a:solidFill>
                <a:latin typeface="Times New Roman" panose="02020603050405020304" pitchFamily="18" charset="0"/>
                <a:ea typeface="Tahoma" panose="020B0604030504040204" pitchFamily="34" charset="0"/>
                <a:cs typeface="Times New Roman" panose="02020603050405020304" pitchFamily="18" charset="0"/>
              </a:rPr>
              <a:t>center</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than on tracks near the circumference. This equalizes the number of bits on all tracks of a given sector.</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Disks that are permanently attached to the unit assembly and cannot be removed by the occasional user are called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hard disks.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 disk drive with removable disks is called a floppy disk. The disks used with a floppy disk drive are small removable disks made of plastic coated with magnetic recording material.</a:t>
            </a:r>
          </a:p>
          <a:p>
            <a:pPr algn="just">
              <a:buFont typeface="Wingdings" panose="05000000000000000000" pitchFamily="2" charset="2"/>
              <a:buChar char="v"/>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two sizes commonly used, with diameters of 5.25 and 3. 5 inches. The 3.5-inch disks are smaller and can store more data than can the 5.25-inch disks.</a:t>
            </a:r>
          </a:p>
          <a:p>
            <a:pPr algn="just">
              <a:buFont typeface="Wingdings" panose="05000000000000000000" pitchFamily="2" charset="2"/>
              <a:buChar char="v"/>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Floppy disks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extensively used in personal computers as a medium for distributing software to computer users.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dirty="0"/>
          </a:p>
        </p:txBody>
      </p:sp>
    </p:spTree>
    <p:extLst>
      <p:ext uri="{BB962C8B-B14F-4D97-AF65-F5344CB8AC3E}">
        <p14:creationId xmlns:p14="http://schemas.microsoft.com/office/powerpoint/2010/main" val="3850487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Disks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Suppose s bytes are stored per sector, there are p sectors per track, t tracks per surface and m surfaces. Then, the capacity of disk will be defined as </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Capacity = m × t × p × s bytes</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Number of sectors (s) = 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 ×p</a:t>
            </a:r>
          </a:p>
          <a:p>
            <a:pPr marL="11430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11430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Bits required to specify a particular sector = </a:t>
            </a:r>
            <a:r>
              <a:rPr lang="en-IN" sz="1200" b="1" i="0" dirty="0">
                <a:solidFill>
                  <a:srgbClr val="444444"/>
                </a:solidFill>
                <a:effectLst/>
                <a:highlight>
                  <a:srgbClr val="FFFFFF"/>
                </a:highlight>
                <a:latin typeface="Poppins" panose="00000500000000000000" pitchFamily="2" charset="0"/>
              </a:rPr>
              <a:t>Log</a:t>
            </a:r>
            <a:r>
              <a:rPr lang="en-IN" sz="1200" b="1" i="0" baseline="-25000" dirty="0">
                <a:solidFill>
                  <a:srgbClr val="444444"/>
                </a:solidFill>
                <a:effectLst/>
                <a:highlight>
                  <a:srgbClr val="FFFFFF"/>
                </a:highlight>
                <a:latin typeface="Poppins" panose="00000500000000000000" pitchFamily="2" charset="0"/>
              </a:rPr>
              <a:t>2 </a:t>
            </a:r>
            <a:r>
              <a:rPr lang="en-IN" sz="1200" b="1" i="0" dirty="0">
                <a:solidFill>
                  <a:srgbClr val="444444"/>
                </a:solidFill>
                <a:effectLst/>
                <a:highlight>
                  <a:srgbClr val="FFFFFF"/>
                </a:highlight>
                <a:latin typeface="Poppins" panose="00000500000000000000" pitchFamily="2" charset="0"/>
              </a:rPr>
              <a:t>s = n</a:t>
            </a:r>
          </a:p>
          <a:p>
            <a:pPr marL="114300" indent="0" algn="just">
              <a:buNone/>
            </a:pPr>
            <a:endParaRPr lang="en-IN" sz="1200" b="1" dirty="0">
              <a:solidFill>
                <a:srgbClr val="444444"/>
              </a:solidFill>
              <a:highlight>
                <a:srgbClr val="FFFFFF"/>
              </a:highlight>
              <a:latin typeface="Poppins" panose="00000500000000000000" pitchFamily="2" charset="0"/>
            </a:endParaRPr>
          </a:p>
          <a:p>
            <a:pPr marL="114300" indent="0" algn="just">
              <a:buNone/>
            </a:pPr>
            <a:endParaRPr lang="en-IN" sz="1200" b="1" i="0" dirty="0">
              <a:solidFill>
                <a:srgbClr val="444444"/>
              </a:solidFill>
              <a:effectLst/>
              <a:highlight>
                <a:srgbClr val="FFFFFF"/>
              </a:highlight>
              <a:latin typeface="Poppins" panose="00000500000000000000" pitchFamily="2" charset="0"/>
            </a:endParaRP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If d is the diameter of the disk, the density of recording is</a:t>
            </a:r>
          </a:p>
          <a:p>
            <a:pPr marL="114300" indent="0" algn="just">
              <a:buNone/>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Density = (p × s)/(𝜋 ×d) bytes/inch</a:t>
            </a:r>
          </a:p>
          <a:p>
            <a:pPr marL="11430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114300" indent="0" algn="just">
              <a:buNone/>
            </a:pPr>
            <a:r>
              <a:rPr lang="en-IN" sz="2000" b="1" dirty="0">
                <a:latin typeface="Times New Roman" panose="02020603050405020304" pitchFamily="18" charset="0"/>
                <a:ea typeface="Tahoma" panose="020B0604030504040204" pitchFamily="34" charset="0"/>
                <a:cs typeface="Times New Roman" panose="02020603050405020304" pitchFamily="18" charset="0"/>
              </a:rPr>
              <a:t>Determine the bits required to specify a particular sector if m=32, t=64, p=1024, s=512.</a:t>
            </a:r>
            <a:endParaRPr lang="en-IN" sz="1400" b="1" dirty="0">
              <a:solidFill>
                <a:srgbClr val="444444"/>
              </a:solidFill>
              <a:highlight>
                <a:srgbClr val="FFFFFF"/>
              </a:highlight>
              <a:latin typeface="Poppins" panose="00000500000000000000" pitchFamily="2" charset="0"/>
              <a:ea typeface="Tahoma" panose="020B0604030504040204" pitchFamily="34" charset="0"/>
              <a:cs typeface="Times New Roman" panose="02020603050405020304" pitchFamily="18" charset="0"/>
            </a:endParaRPr>
          </a:p>
          <a:p>
            <a:pPr marL="114300" indent="0" algn="just">
              <a:buNone/>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dirty="0"/>
          </a:p>
        </p:txBody>
      </p:sp>
    </p:spTree>
    <p:extLst>
      <p:ext uri="{BB962C8B-B14F-4D97-AF65-F5344CB8AC3E}">
        <p14:creationId xmlns:p14="http://schemas.microsoft.com/office/powerpoint/2010/main" val="2160015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Tape</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magnetic tape transport consists of the electrical, mechanical, and electronic components to provide the parts and control mechanism for a magnetic-tape unit.</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tape itself is a strip of plastic coated with a magnetic recording medium. Bits are recorded as magnetic spots on the tape along several tracks.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Usually, seven or nine bits are recorded simultaneously to form a character together with a parity bit. Read/write heads are mounted one in each track so that data can be recorded and read as a sequence of characters.</a:t>
            </a:r>
          </a:p>
          <a:p>
            <a:pPr algn="just">
              <a:buFont typeface="Wingdings" panose="05000000000000000000" pitchFamily="2" charset="2"/>
              <a:buChar char="v"/>
            </a:pPr>
            <a:r>
              <a:rPr lang="en-IN" sz="1800" dirty="0">
                <a:latin typeface="Times New Roman" panose="02020603050405020304" pitchFamily="18" charset="0"/>
                <a:ea typeface="Tahoma" panose="020B0604030504040204" pitchFamily="34" charset="0"/>
                <a:cs typeface="Times New Roman" panose="02020603050405020304" pitchFamily="18" charset="0"/>
              </a:rPr>
              <a:t>T</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ape units can be stopped, started to move forward or in reverse, or can be rewound.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they cannot be started or stopped fast enough between individual characters.</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For this reason, information is recorded in blocks referred to as records. Gaps of unrecorded tape are inserted between records where the tape can be stopped.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tape starts moving while in a gap and attains its constant speed by the time it reaches the next record. Each record on tape has an identification bit pattern at the beginning and end.</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By reading the bit pattern at the beginning, the tape control identifies the record number.</a:t>
            </a:r>
          </a:p>
          <a:p>
            <a:pPr algn="just">
              <a:buFont typeface="Wingdings" panose="05000000000000000000" pitchFamily="2" charset="2"/>
              <a:buChar char="v"/>
            </a:pPr>
            <a:r>
              <a:rPr lang="en-IN" sz="1800" dirty="0">
                <a:latin typeface="Times New Roman" panose="02020603050405020304" pitchFamily="18" charset="0"/>
                <a:ea typeface="Tahoma" panose="020B0604030504040204" pitchFamily="34" charset="0"/>
                <a:cs typeface="Times New Roman" panose="02020603050405020304" pitchFamily="18" charset="0"/>
              </a:rPr>
              <a:t>R</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eading the bit pattern at the end of record, the control recognizes the beginning of  gap.</a:t>
            </a:r>
          </a:p>
          <a:p>
            <a:pPr algn="just">
              <a:buFont typeface="Wingdings" panose="05000000000000000000" pitchFamily="2" charset="2"/>
              <a:buChar char="v"/>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tape unit is addressed by specifying the record number and the number of characters in the record. Records may be of fixed or variable length.</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dirty="0"/>
          </a:p>
        </p:txBody>
      </p:sp>
    </p:spTree>
    <p:extLst>
      <p:ext uri="{BB962C8B-B14F-4D97-AF65-F5344CB8AC3E}">
        <p14:creationId xmlns:p14="http://schemas.microsoft.com/office/powerpoint/2010/main" val="1494190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Magnetic Tape (Cont..)</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 magnetic tape drive consists of two spools on which the tape is wounded. Between the two spools, there is a set of nine magnetic heads to write and read information on the tape.</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nine heads operate independently and record information on nine parallel tracks, parallel to the edge of the tape.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Eight tracks are used to record a byte of data and the ninth track is used to record a parity bit for each byte. The standard width of the tape is half an inch.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number of bits per inch (bpi) is known as recording density.</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Normally, when data is recorded into the tape, a block of data is recorded and then a gap is left and then another block is recorded and so on. This gap is known as Inter-Block Gap (IBG). The blocks are normally 10 times long as that of IBG.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beginning of the tape (BOT) is indicated by a metal foil known as marker and the End Of Tape (EOT) is also indicated by a metal foil known as end of tape marker.</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data on the tape is arranged as blocks and cannot be addressed. They can only be retrieved sequentially in the same order in which they are written.</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Thus, if a desired record is at the end of the tape, earlier records have to be read before it is reached and hence, the access time is very high as compared to magnetic disks.</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dirty="0"/>
          </a:p>
        </p:txBody>
      </p:sp>
    </p:spTree>
    <p:extLst>
      <p:ext uri="{BB962C8B-B14F-4D97-AF65-F5344CB8AC3E}">
        <p14:creationId xmlns:p14="http://schemas.microsoft.com/office/powerpoint/2010/main" val="2393043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CD-ROM and Erasable Optical Disk</a:t>
            </a:r>
          </a:p>
        </p:txBody>
      </p:sp>
      <p:sp>
        <p:nvSpPr>
          <p:cNvPr id="102" name="Google Shape;102;p6"/>
          <p:cNvSpPr txBox="1">
            <a:spLocks noGrp="1"/>
          </p:cNvSpPr>
          <p:nvPr>
            <p:ph type="body" idx="1"/>
          </p:nvPr>
        </p:nvSpPr>
        <p:spPr>
          <a:xfrm>
            <a:off x="0" y="838199"/>
            <a:ext cx="9031857" cy="6019801"/>
          </a:xfrm>
          <a:prstGeom prst="rect">
            <a:avLst/>
          </a:prstGeom>
          <a:noFill/>
          <a:ln>
            <a:noFill/>
          </a:ln>
        </p:spPr>
        <p:txBody>
          <a:bodyPr spcFirstLastPara="1" wrap="square" lIns="91425" tIns="45700" rIns="91425" bIns="45700" anchor="t" anchorCtr="0">
            <a:noAutofit/>
          </a:bodyPr>
          <a:lstStyle/>
          <a:p>
            <a:pPr marL="114300" indent="0" algn="l">
              <a:buNone/>
            </a:pPr>
            <a:r>
              <a:rPr lang="en-IN" sz="1800" b="1" i="0" u="none" strike="noStrike" baseline="0" dirty="0">
                <a:latin typeface="Times New Roman" panose="02020603050405020304" pitchFamily="18" charset="0"/>
                <a:cs typeface="Times New Roman" panose="02020603050405020304" pitchFamily="18" charset="0"/>
              </a:rPr>
              <a:t>Compact Disk-Read Only Memory (CD-ROM)</a:t>
            </a:r>
            <a:r>
              <a:rPr lang="en-IN" sz="1800" b="0" i="0" u="none" strike="noStrike" baseline="0" dirty="0">
                <a:latin typeface="Times New Roman" panose="02020603050405020304" pitchFamily="18" charset="0"/>
                <a:cs typeface="Times New Roman" panose="02020603050405020304" pitchFamily="18" charset="0"/>
              </a:rPr>
              <a:t> optical drives are used for the storage of information that is distributed for read-only use. A single CD-ROM can hold up to 800 MB of information.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Software and large reports distributed to a large number of users are good candidates for this media.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CD-ROM is also more reliable for distribution than floppy disks or tapes. Almost all software and documentations are distributed only on CD-ROM.</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In CD-ROMs the information is stored evenly across the disk in segments of the same size.</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Therefore, in CD-ROMs, data stored on a track increases as we go towards the outer surface of disk and hence, CD-ROMs are rotated at variable speeds for the reading process.</a:t>
            </a:r>
          </a:p>
          <a:p>
            <a:pPr algn="l">
              <a:buFont typeface="+mj-lt"/>
              <a:buAutoNum type="arabicPeriod"/>
            </a:pPr>
            <a:endParaRPr lang="en-IN" sz="1800" b="0" i="0" u="none" strike="noStrike" baseline="0" dirty="0">
              <a:latin typeface="Times New Roman" panose="02020603050405020304" pitchFamily="18" charset="0"/>
              <a:cs typeface="Times New Roman" panose="02020603050405020304" pitchFamily="18" charset="0"/>
            </a:endParaRP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Recent development in </a:t>
            </a:r>
            <a:r>
              <a:rPr lang="en-IN" sz="1800" b="1" i="0" u="none" strike="noStrike" baseline="0" dirty="0">
                <a:latin typeface="Times New Roman" panose="02020603050405020304" pitchFamily="18" charset="0"/>
                <a:cs typeface="Times New Roman" panose="02020603050405020304" pitchFamily="18" charset="0"/>
              </a:rPr>
              <a:t>optical disks is the erasable optical disks</a:t>
            </a:r>
            <a:r>
              <a:rPr lang="en-IN" sz="1800" b="0" i="0" u="none" strike="noStrike" baseline="0" dirty="0">
                <a:latin typeface="Times New Roman" panose="02020603050405020304" pitchFamily="18" charset="0"/>
                <a:cs typeface="Times New Roman" panose="02020603050405020304" pitchFamily="18" charset="0"/>
              </a:rPr>
              <a:t>. They are used  as an alternative to standard magnetic disks when speed of the access is not important and the volume of the data stored is large. They can be used for image, multimedia, a high volume, low activity backup storage.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Data in these disks can be changed as repeatedly as in a magnetic disk. </a:t>
            </a:r>
          </a:p>
          <a:p>
            <a:pPr algn="l">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The erasable optical disks are portable and highly reliable and have longer life. They use format that makes semi-random access feasible.</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v"/>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dirty="0"/>
          </a:p>
        </p:txBody>
      </p:sp>
    </p:spTree>
    <p:extLst>
      <p:ext uri="{BB962C8B-B14F-4D97-AF65-F5344CB8AC3E}">
        <p14:creationId xmlns:p14="http://schemas.microsoft.com/office/powerpoint/2010/main" val="131804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Data Storage on Optical Disks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dirty="0"/>
          </a:p>
        </p:txBody>
      </p:sp>
      <p:pic>
        <p:nvPicPr>
          <p:cNvPr id="3" name="Picture 2">
            <a:extLst>
              <a:ext uri="{FF2B5EF4-FFF2-40B4-BE49-F238E27FC236}">
                <a16:creationId xmlns:a16="http://schemas.microsoft.com/office/drawing/2014/main" id="{96CCB1FE-6A7D-62D9-F945-1AA59C27C47D}"/>
              </a:ext>
            </a:extLst>
          </p:cNvPr>
          <p:cNvPicPr>
            <a:picLocks noChangeAspect="1"/>
          </p:cNvPicPr>
          <p:nvPr/>
        </p:nvPicPr>
        <p:blipFill>
          <a:blip r:embed="rId3"/>
          <a:stretch>
            <a:fillRect/>
          </a:stretch>
        </p:blipFill>
        <p:spPr>
          <a:xfrm>
            <a:off x="2009897" y="957532"/>
            <a:ext cx="6849431" cy="5520906"/>
          </a:xfrm>
          <a:prstGeom prst="rect">
            <a:avLst/>
          </a:prstGeom>
        </p:spPr>
      </p:pic>
    </p:spTree>
    <p:extLst>
      <p:ext uri="{BB962C8B-B14F-4D97-AF65-F5344CB8AC3E}">
        <p14:creationId xmlns:p14="http://schemas.microsoft.com/office/powerpoint/2010/main" val="720743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Data Storage and Reading-Optical Disks</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dirty="0"/>
          </a:p>
        </p:txBody>
      </p:sp>
      <p:sp>
        <p:nvSpPr>
          <p:cNvPr id="4" name="TextBox 3">
            <a:extLst>
              <a:ext uri="{FF2B5EF4-FFF2-40B4-BE49-F238E27FC236}">
                <a16:creationId xmlns:a16="http://schemas.microsoft.com/office/drawing/2014/main" id="{530D3F6B-4A37-425B-CF21-F686686DBC2E}"/>
              </a:ext>
            </a:extLst>
          </p:cNvPr>
          <p:cNvSpPr txBox="1"/>
          <p:nvPr/>
        </p:nvSpPr>
        <p:spPr>
          <a:xfrm>
            <a:off x="163902" y="995556"/>
            <a:ext cx="8384875" cy="5632311"/>
          </a:xfrm>
          <a:prstGeom prst="rect">
            <a:avLst/>
          </a:prstGeom>
          <a:noFill/>
        </p:spPr>
        <p:txBody>
          <a:bodyPr wrap="square">
            <a:spAutoFit/>
          </a:bodyPr>
          <a:lstStyle/>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Compact discs are consists of four layers of materials. From bottom to top, the layers are a polycarbonate layer, a reflective layer, a surface of lacquer and a screen layer to place artwork or lettering of the CD cover. </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CDs are optical storage media with 3.5 inch floppy drives and hard drivers store data by magnetically encoding in the disc. </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CD stores data as bumps until the reflective surface. Every switch between a bump and a flat surface on the disc translates to binary codes of 1s and 0s.</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CDs contain 650 to 600 MB of data, and DVD has more storage spaces due to the more number of the layers, they can hold about 2 GB of data. </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The data compose a spiral way from the </a:t>
            </a:r>
            <a:r>
              <a:rPr lang="en-IN" sz="2000" b="0" i="0" dirty="0" err="1">
                <a:solidFill>
                  <a:srgbClr val="141412"/>
                </a:solidFill>
                <a:effectLst/>
                <a:highlight>
                  <a:srgbClr val="FFFFFF"/>
                </a:highlight>
                <a:latin typeface="Times New Roman" panose="02020603050405020304" pitchFamily="18" charset="0"/>
                <a:cs typeface="Times New Roman" panose="02020603050405020304" pitchFamily="18" charset="0"/>
              </a:rPr>
              <a:t>center</a:t>
            </a: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 of the disc. The CD/ DVD ROM drive recognizes this format and can read data.</a:t>
            </a:r>
          </a:p>
          <a:p>
            <a:pPr marL="342900" indent="-342900" algn="just">
              <a:buFont typeface="Wingdings" panose="05000000000000000000" pitchFamily="2" charset="2"/>
              <a:buChar char="v"/>
            </a:pPr>
            <a:r>
              <a:rPr lang="en-US" sz="20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Data Reading: </a:t>
            </a:r>
            <a:r>
              <a:rPr lang="en-IN" sz="2000" dirty="0">
                <a:latin typeface="Times New Roman" panose="02020603050405020304" pitchFamily="18" charset="0"/>
                <a:cs typeface="Times New Roman" panose="02020603050405020304" pitchFamily="18" charset="0"/>
              </a:rPr>
              <a:t>Data is written to an optical disk in a radial pattern starting near the </a:t>
            </a:r>
            <a:r>
              <a:rPr lang="en-IN" sz="2000" dirty="0" err="1">
                <a:latin typeface="Times New Roman" panose="02020603050405020304" pitchFamily="18" charset="0"/>
                <a:cs typeface="Times New Roman" panose="02020603050405020304" pitchFamily="18" charset="0"/>
              </a:rPr>
              <a:t>center</a:t>
            </a:r>
            <a:r>
              <a:rPr lang="en-IN"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An optical disk drive uses a laser beam to read the data from the disk as it is spinning. It distinguishes between the pits and lands based on how the light reflects off the recording material. </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drive uses the differences in reflectivity to determine the 0 and 1 bits that represent the data.</a:t>
            </a:r>
          </a:p>
        </p:txBody>
      </p:sp>
    </p:spTree>
    <p:extLst>
      <p:ext uri="{BB962C8B-B14F-4D97-AF65-F5344CB8AC3E}">
        <p14:creationId xmlns:p14="http://schemas.microsoft.com/office/powerpoint/2010/main" val="90302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473074"/>
            <a:ext cx="6477000" cy="365125"/>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Memory Characteristics </a:t>
            </a:r>
            <a:br>
              <a:rPr lang="en-IN" sz="2800" b="1" dirty="0">
                <a:latin typeface="Times New Roman" panose="02020603050405020304" pitchFamily="18" charset="0"/>
                <a:ea typeface="Candara"/>
                <a:cs typeface="Times New Roman" panose="02020603050405020304" pitchFamily="18" charset="0"/>
                <a:sym typeface="Candara"/>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9"/>
            <a:ext cx="8229600" cy="5415232"/>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system can be characterized on the basis of following parameters.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Location: Where it can be located, Processor, Internal, External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Capacity: size in terms of bytes, KB, MB, GB,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Unit of transfer: How many bits can be moved like bytes, words, Blocks,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method and Time: How you pick of data Sequential, Direct, Random,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Performance: Transfer rate n terms of bps</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Physical type: Which material we are using like semiconductor, Magnetic,  Optical,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Physical characteristics: like power consumption, information loss, volatile, etc…</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Organization: How it stored like continues, interleaved, etc….</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353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Flash memory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dirty="0"/>
          </a:p>
        </p:txBody>
      </p:sp>
      <p:sp>
        <p:nvSpPr>
          <p:cNvPr id="4" name="TextBox 3">
            <a:extLst>
              <a:ext uri="{FF2B5EF4-FFF2-40B4-BE49-F238E27FC236}">
                <a16:creationId xmlns:a16="http://schemas.microsoft.com/office/drawing/2014/main" id="{530D3F6B-4A37-425B-CF21-F686686DBC2E}"/>
              </a:ext>
            </a:extLst>
          </p:cNvPr>
          <p:cNvSpPr txBox="1"/>
          <p:nvPr/>
        </p:nvSpPr>
        <p:spPr>
          <a:xfrm>
            <a:off x="211347" y="838199"/>
            <a:ext cx="8721306" cy="6247864"/>
          </a:xfrm>
          <a:prstGeom prst="rect">
            <a:avLst/>
          </a:prstGeom>
          <a:noFill/>
        </p:spPr>
        <p:txBody>
          <a:bodyPr wrap="square">
            <a:spAutoFit/>
          </a:bodyPr>
          <a:lstStyle/>
          <a:p>
            <a:pPr algn="just"/>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Flash memory is a type of non-volatile computer storage that can be electrically erased and reprogrammed. It is primarily used in memory cards, USB flash drives, solid-state drives (SSDs), and similar devices for storage and data transfer in various electronic devices.</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algn="just"/>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Types of Flash Memory:</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NOR Flash</a:t>
            </a:r>
          </a:p>
          <a:p>
            <a:pPr marL="342900" indent="-342900" algn="just">
              <a:buFont typeface="Wingdings" panose="05000000000000000000" pitchFamily="2" charset="2"/>
              <a:buChar char="v"/>
            </a:pPr>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Nand Flash</a:t>
            </a:r>
          </a:p>
          <a:p>
            <a:pPr marL="342900" indent="-342900" algn="just">
              <a:buFont typeface="Wingdings" panose="05000000000000000000" pitchFamily="2" charset="2"/>
              <a:buChar char="v"/>
            </a:pPr>
            <a:r>
              <a:rPr lang="en-IN" sz="2000" dirty="0">
                <a:solidFill>
                  <a:srgbClr val="141412"/>
                </a:solidFill>
                <a:highlight>
                  <a:srgbClr val="FFFFFF"/>
                </a:highlight>
                <a:latin typeface="Times New Roman" panose="02020603050405020304" pitchFamily="18" charset="0"/>
                <a:cs typeface="Times New Roman" panose="02020603050405020304" pitchFamily="18" charset="0"/>
              </a:rPr>
              <a:t>3D flash memory</a:t>
            </a: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 </a:t>
            </a:r>
          </a:p>
          <a:p>
            <a:pPr algn="just"/>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algn="just"/>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Here are some of its key applications:</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Used in SSDs: Flash memory is used in SSDs to increase the speed of read/write of operations.</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Embedded systems: Flash memory is used in embedded systems. Examples: digital cameras, camcorders, MP3 players etc.</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Smartphones and tablets: Flash memory is used in smartphones and tablets.</a:t>
            </a:r>
          </a:p>
          <a:p>
            <a:pPr marL="342900" indent="-342900" algn="just">
              <a:buFont typeface="Wingdings" panose="05000000000000000000" pitchFamily="2" charset="2"/>
              <a:buChar char="v"/>
            </a:pPr>
            <a:r>
              <a:rPr lang="en-IN" sz="2000" b="0" i="0" dirty="0">
                <a:solidFill>
                  <a:srgbClr val="141412"/>
                </a:solidFill>
                <a:effectLst/>
                <a:highlight>
                  <a:srgbClr val="FFFFFF"/>
                </a:highlight>
                <a:latin typeface="Times New Roman" panose="02020603050405020304" pitchFamily="18" charset="0"/>
                <a:cs typeface="Times New Roman" panose="02020603050405020304" pitchFamily="18" charset="0"/>
              </a:rPr>
              <a:t>USB drives: Flash memory is commonly used in USB drives.</a:t>
            </a:r>
          </a:p>
          <a:p>
            <a:pPr marL="342900" indent="-342900" algn="just">
              <a:buFont typeface="Wingdings" panose="05000000000000000000" pitchFamily="2" charset="2"/>
              <a:buChar char="v"/>
            </a:pPr>
            <a:endParaRPr lang="en-IN" sz="2000" dirty="0">
              <a:solidFill>
                <a:srgbClr val="141412"/>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0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a:t>
            </a:r>
            <a:r>
              <a:rPr lang="en-US" sz="28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T</a:t>
            </a: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echnologies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There 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four primary technologies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used today in memory hierarchies.</a:t>
            </a:r>
          </a:p>
          <a:p>
            <a:pPr lvl="0" indent="-457200" algn="just">
              <a:lnSpc>
                <a:spcPct val="107000"/>
              </a:lnSpc>
              <a:spcAft>
                <a:spcPts val="800"/>
              </a:spcAft>
              <a:buFont typeface="+mj-lt"/>
              <a:buAutoNum type="arabicPeriod"/>
              <a:tabLst>
                <a:tab pos="457200" algn="l"/>
              </a:tabLst>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Main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implemented from DRAM (dynamic random access memory),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while levels closer to the processor (caches) use SRAM (static random access memory).</a:t>
            </a:r>
          </a:p>
          <a:p>
            <a:pPr lvl="0" indent="-457200" algn="just">
              <a:lnSpc>
                <a:spcPct val="107000"/>
              </a:lnSpc>
              <a:spcAft>
                <a:spcPts val="800"/>
              </a:spcAft>
              <a:buFont typeface="+mj-lt"/>
              <a:buAutoNum type="arabicPeriod"/>
              <a:tabLst>
                <a:tab pos="457200" algn="l"/>
              </a:tabLst>
            </a:pP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DRAM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is less costly per bit than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SRAM</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although it is substantially slower. The price difference arises because DRAM uses significantly less area per bit of memory, and DRAMs thus have larger capacity for the same amount of silicon; the speed difference arises from several factors.</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third technology is flash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This non volatile memory is the secondary memory in Personal Mobile Devices.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fourth technology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used to implement the largest and slowest level in the hierarchy in servers, is magnetic disk. </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45334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hierarchy consists of 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total memory system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of any computer. The memory components range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from higher capacity slow auxiliary memory to a relatively fast main memory to cache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that can be accessible to the high speed processing logic. A five-level memory hierarchy is shown in below figure. Memory Hierarchy is to obtain the highest possible access speed while minimizing the total cost of the memory system.</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Fig. Five-level Memory Hierarchy</a:t>
            </a: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5DC3172E-6C20-F8AC-9BE8-309081506055}"/>
              </a:ext>
            </a:extLst>
          </p:cNvPr>
          <p:cNvPicPr>
            <a:picLocks noChangeAspect="1"/>
          </p:cNvPicPr>
          <p:nvPr/>
        </p:nvPicPr>
        <p:blipFill>
          <a:blip r:embed="rId3"/>
          <a:stretch>
            <a:fillRect/>
          </a:stretch>
        </p:blipFill>
        <p:spPr>
          <a:xfrm>
            <a:off x="2748249" y="3556963"/>
            <a:ext cx="3573838" cy="2495898"/>
          </a:xfrm>
          <a:prstGeom prst="rect">
            <a:avLst/>
          </a:prstGeom>
        </p:spPr>
      </p:pic>
      <p:sp>
        <p:nvSpPr>
          <p:cNvPr id="8" name="Arrow: Down 7">
            <a:extLst>
              <a:ext uri="{FF2B5EF4-FFF2-40B4-BE49-F238E27FC236}">
                <a16:creationId xmlns:a16="http://schemas.microsoft.com/office/drawing/2014/main" id="{AE97921C-431A-4927-1A6A-0EF1127D3CE0}"/>
              </a:ext>
            </a:extLst>
          </p:cNvPr>
          <p:cNvSpPr/>
          <p:nvPr/>
        </p:nvSpPr>
        <p:spPr>
          <a:xfrm>
            <a:off x="2525022" y="3556963"/>
            <a:ext cx="296893" cy="2495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rot lat="20999996" lon="0" rev="0"/>
              </a:camera>
              <a:lightRig rig="threePt" dir="t"/>
            </a:scene3d>
          </a:bodyPr>
          <a:lstStyle/>
          <a:p>
            <a:pPr algn="ctr"/>
            <a:endParaRPr lang="en-IN" dirty="0"/>
          </a:p>
        </p:txBody>
      </p:sp>
      <p:sp>
        <p:nvSpPr>
          <p:cNvPr id="9" name="Arrow: Down 8">
            <a:extLst>
              <a:ext uri="{FF2B5EF4-FFF2-40B4-BE49-F238E27FC236}">
                <a16:creationId xmlns:a16="http://schemas.microsoft.com/office/drawing/2014/main" id="{55FA7C99-D761-980C-A9B8-BC299445D812}"/>
              </a:ext>
            </a:extLst>
          </p:cNvPr>
          <p:cNvSpPr/>
          <p:nvPr/>
        </p:nvSpPr>
        <p:spPr>
          <a:xfrm rot="10800000">
            <a:off x="5963013" y="3477827"/>
            <a:ext cx="369137" cy="2495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rot lat="20999996" lon="0" rev="0"/>
              </a:camera>
              <a:lightRig rig="threePt" dir="t"/>
            </a:scene3d>
          </a:bodyPr>
          <a:lstStyle/>
          <a:p>
            <a:pPr algn="ctr"/>
            <a:endParaRPr lang="en-IN" dirty="0"/>
          </a:p>
        </p:txBody>
      </p:sp>
      <p:sp>
        <p:nvSpPr>
          <p:cNvPr id="10" name="Rectangle 9">
            <a:extLst>
              <a:ext uri="{FF2B5EF4-FFF2-40B4-BE49-F238E27FC236}">
                <a16:creationId xmlns:a16="http://schemas.microsoft.com/office/drawing/2014/main" id="{79332FC2-5324-4A30-6114-83D34FC71204}"/>
              </a:ext>
            </a:extLst>
          </p:cNvPr>
          <p:cNvSpPr/>
          <p:nvPr/>
        </p:nvSpPr>
        <p:spPr>
          <a:xfrm>
            <a:off x="6606578" y="4218315"/>
            <a:ext cx="1785668" cy="4917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Increase in cost per bit</a:t>
            </a:r>
          </a:p>
        </p:txBody>
      </p:sp>
      <p:sp>
        <p:nvSpPr>
          <p:cNvPr id="11" name="Rectangle 10">
            <a:extLst>
              <a:ext uri="{FF2B5EF4-FFF2-40B4-BE49-F238E27FC236}">
                <a16:creationId xmlns:a16="http://schemas.microsoft.com/office/drawing/2014/main" id="{040DAA8B-C0E9-BB05-47C0-3CED22F48A25}"/>
              </a:ext>
            </a:extLst>
          </p:cNvPr>
          <p:cNvSpPr/>
          <p:nvPr/>
        </p:nvSpPr>
        <p:spPr>
          <a:xfrm>
            <a:off x="457200" y="4123425"/>
            <a:ext cx="1785668" cy="6814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Increase in capacity</a:t>
            </a:r>
          </a:p>
          <a:p>
            <a:pPr algn="ctr"/>
            <a:r>
              <a:rPr lang="en-IN" dirty="0">
                <a:solidFill>
                  <a:schemeClr val="tx1"/>
                </a:solidFill>
              </a:rPr>
              <a:t>Increase in access time</a:t>
            </a:r>
          </a:p>
        </p:txBody>
      </p:sp>
    </p:spTree>
    <p:extLst>
      <p:ext uri="{BB962C8B-B14F-4D97-AF65-F5344CB8AC3E}">
        <p14:creationId xmlns:p14="http://schemas.microsoft.com/office/powerpoint/2010/main" val="197296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(Cont..)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At the top of this hierarchy, there is a Central Processing Unit (CPU) register which is accessed at full CPU speed. </a:t>
            </a:r>
            <a:r>
              <a:rPr lang="en-IN" sz="2000" b="1" dirty="0">
                <a:latin typeface="Times New Roman" panose="02020603050405020304" pitchFamily="18" charset="0"/>
                <a:ea typeface="Tahoma" panose="020B0604030504040204" pitchFamily="34" charset="0"/>
                <a:cs typeface="Times New Roman" panose="02020603050405020304" pitchFamily="18" charset="0"/>
              </a:rPr>
              <a:t>Registers are</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local memory to the CPU</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as the CPU requires it. </a:t>
            </a:r>
          </a:p>
          <a:p>
            <a:pPr lvl="0" indent="-457200" algn="just">
              <a:lnSpc>
                <a:spcPct val="107000"/>
              </a:lnSpc>
              <a:spcAft>
                <a:spcPts val="800"/>
              </a:spcAft>
              <a:buFont typeface="+mj-l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Next comes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cache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cache memory is employed in computer systems to compensate for the speed differential between main memory access time and processor logic. Cache is very small but has very high access speed and is relatively expensive. Thus, we can say that</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speed ∝ Cost</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3</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After that, is the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main memory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with sizes currently ranging from 16 MB 	for an entry level system to few gigabytes at the other end. </a:t>
            </a:r>
          </a:p>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4.	Next 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magnetic disks</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and used as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secondary storage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called 	auxiliary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t>
            </a:r>
          </a:p>
          <a:p>
            <a:pPr marL="0" lvl="0" indent="0" algn="just">
              <a:lnSpc>
                <a:spcPct val="107000"/>
              </a:lnSpc>
              <a:spcAft>
                <a:spcPts val="800"/>
              </a:spcAft>
              <a:buNone/>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5.	F</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inally we have devices that provide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backup storage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called auxiliary 	memory</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most common auxiliary memory devices used in computer 	systems </a:t>
            </a:r>
            <a:r>
              <a:rPr lang="en-IN" sz="20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are magnetic tapes and optical disk.</a:t>
            </a: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2929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199"/>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Memory Hierarchy (Cont..) </a:t>
            </a:r>
            <a:br>
              <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br>
            <a:endParaRPr lang="en-US" sz="2800" b="1"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02" name="Google Shape;102;p6"/>
          <p:cNvSpPr txBox="1">
            <a:spLocks noGrp="1"/>
          </p:cNvSpPr>
          <p:nvPr>
            <p:ph type="body" idx="1"/>
          </p:nvPr>
        </p:nvSpPr>
        <p:spPr>
          <a:xfrm>
            <a:off x="457200" y="889658"/>
            <a:ext cx="8229600" cy="575268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as we move down the hierarchy, mainly depends on the following three key parameters: </a:t>
            </a:r>
          </a:p>
          <a:p>
            <a:pPr lvl="0" indent="-457200" algn="just">
              <a:lnSpc>
                <a:spcPct val="107000"/>
              </a:lnSpc>
              <a:spcAft>
                <a:spcPts val="800"/>
              </a:spcAf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Access Time, </a:t>
            </a:r>
          </a:p>
          <a:p>
            <a:pPr lvl="0" indent="-457200" algn="just">
              <a:lnSpc>
                <a:spcPct val="107000"/>
              </a:lnSpc>
              <a:spcAft>
                <a:spcPts val="800"/>
              </a:spcAf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Storage Capacity, </a:t>
            </a:r>
          </a:p>
          <a:p>
            <a:pPr lvl="0" indent="-457200" algn="just">
              <a:lnSpc>
                <a:spcPct val="107000"/>
              </a:lnSpc>
              <a:spcAft>
                <a:spcPts val="800"/>
              </a:spcAft>
              <a:buAutoNum type="arabicPeriod"/>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Cost.</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dirty="0"/>
          </a:p>
        </p:txBody>
      </p:sp>
      <p:graphicFrame>
        <p:nvGraphicFramePr>
          <p:cNvPr id="5" name="Object 4">
            <a:extLst>
              <a:ext uri="{FF2B5EF4-FFF2-40B4-BE49-F238E27FC236}">
                <a16:creationId xmlns:a16="http://schemas.microsoft.com/office/drawing/2014/main" id="{4CB0AAEB-4391-C1D1-4D28-BEC2EE5B702A}"/>
              </a:ext>
            </a:extLst>
          </p:cNvPr>
          <p:cNvGraphicFramePr>
            <a:graphicFrameLocks noChangeAspect="1"/>
          </p:cNvGraphicFramePr>
          <p:nvPr>
            <p:extLst>
              <p:ext uri="{D42A27DB-BD31-4B8C-83A1-F6EECF244321}">
                <p14:modId xmlns:p14="http://schemas.microsoft.com/office/powerpoint/2010/main" val="2255776234"/>
              </p:ext>
            </p:extLst>
          </p:nvPr>
        </p:nvGraphicFramePr>
        <p:xfrm>
          <a:off x="2278811" y="3429000"/>
          <a:ext cx="5029200" cy="2662237"/>
        </p:xfrm>
        <a:graphic>
          <a:graphicData uri="http://schemas.openxmlformats.org/presentationml/2006/ole">
            <mc:AlternateContent xmlns:mc="http://schemas.openxmlformats.org/markup-compatibility/2006">
              <mc:Choice xmlns:v="urn:schemas-microsoft-com:vml" Requires="v">
                <p:oleObj name="VISIO" r:id="rId3" imgW="5753880" imgH="3053520" progId="Visio.Drawing.5">
                  <p:embed/>
                </p:oleObj>
              </mc:Choice>
              <mc:Fallback>
                <p:oleObj name="VISIO" r:id="rId3" imgW="5753880" imgH="3053520" progId="Visio.Drawing.5">
                  <p:embed/>
                  <p:pic>
                    <p:nvPicPr>
                      <p:cNvPr id="2052" name="Object 4">
                        <a:extLst>
                          <a:ext uri="{FF2B5EF4-FFF2-40B4-BE49-F238E27FC236}">
                            <a16:creationId xmlns:a16="http://schemas.microsoft.com/office/drawing/2014/main" id="{1DF36601-74B7-F9DD-5D81-F40374F07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811" y="3429000"/>
                        <a:ext cx="5029200" cy="26622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E1968FCC-D779-4EC6-EA70-240A31C8537C}"/>
              </a:ext>
            </a:extLst>
          </p:cNvPr>
          <p:cNvSpPr/>
          <p:nvPr/>
        </p:nvSpPr>
        <p:spPr>
          <a:xfrm>
            <a:off x="3132826" y="6173787"/>
            <a:ext cx="3186023" cy="36512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Memory Connection to CPU</a:t>
            </a:r>
          </a:p>
        </p:txBody>
      </p:sp>
    </p:spTree>
    <p:extLst>
      <p:ext uri="{BB962C8B-B14F-4D97-AF65-F5344CB8AC3E}">
        <p14:creationId xmlns:p14="http://schemas.microsoft.com/office/powerpoint/2010/main" val="16653114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6253</Words>
  <Application>Microsoft Office PowerPoint</Application>
  <PresentationFormat>On-screen Show (4:3)</PresentationFormat>
  <Paragraphs>519</Paragraphs>
  <Slides>50</Slides>
  <Notes>42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Fd989197-Identity-H</vt:lpstr>
      <vt:lpstr>Calibri</vt:lpstr>
      <vt:lpstr>Arial</vt:lpstr>
      <vt:lpstr>Fd1277008-Identity-H</vt:lpstr>
      <vt:lpstr>Fd1277024-Identity-H</vt:lpstr>
      <vt:lpstr>Candara</vt:lpstr>
      <vt:lpstr>Wingdings</vt:lpstr>
      <vt:lpstr>Times New Roman</vt:lpstr>
      <vt:lpstr>Poppins</vt:lpstr>
      <vt:lpstr>Office Theme</vt:lpstr>
      <vt:lpstr>VISIO</vt:lpstr>
      <vt:lpstr>PowerPoint Presentation</vt:lpstr>
      <vt:lpstr>.</vt:lpstr>
      <vt:lpstr>Introduction</vt:lpstr>
      <vt:lpstr>Memory Definitions</vt:lpstr>
      <vt:lpstr>Memory Characteristics  </vt:lpstr>
      <vt:lpstr> Memory Technologies  </vt:lpstr>
      <vt:lpstr> Memory Hierarchy  </vt:lpstr>
      <vt:lpstr> Memory Hierarchy (Cont..)  </vt:lpstr>
      <vt:lpstr> Memory Hierarchy (Cont..)  </vt:lpstr>
      <vt:lpstr> Main (Primary) Memory  </vt:lpstr>
      <vt:lpstr> Main (Primary) Memory  </vt:lpstr>
      <vt:lpstr> RAM: Main (Primary) Memory  </vt:lpstr>
      <vt:lpstr> RAM Pin Description  </vt:lpstr>
      <vt:lpstr> Classification of RAM  </vt:lpstr>
      <vt:lpstr>SRAM and DRAM</vt:lpstr>
      <vt:lpstr>SRAM vs DRAM</vt:lpstr>
      <vt:lpstr> ROM: Main (Primary) Memory  </vt:lpstr>
      <vt:lpstr>ROM Pin Description </vt:lpstr>
      <vt:lpstr>Classification of ROM </vt:lpstr>
      <vt:lpstr>Memory Address Map</vt:lpstr>
      <vt:lpstr>Memory Address Map (Cont..)</vt:lpstr>
      <vt:lpstr>Memory Address Map (Cont..)</vt:lpstr>
      <vt:lpstr>Auxiliary Memory and Classification</vt:lpstr>
      <vt:lpstr>Auxiliary Memory (Cont..)</vt:lpstr>
      <vt:lpstr>Magnetic Disks</vt:lpstr>
      <vt:lpstr>Disk Geometry</vt:lpstr>
      <vt:lpstr>Disk Geometry (Multiple-Platter View)</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Magnetic Disks (Cont..)</vt:lpstr>
      <vt:lpstr>Magnetic Disks (Cont..)</vt:lpstr>
      <vt:lpstr>Magnetic Disks (Cont..)</vt:lpstr>
      <vt:lpstr>Magnetic Tape</vt:lpstr>
      <vt:lpstr>Magnetic Tape (Cont..)</vt:lpstr>
      <vt:lpstr>CD-ROM and Erasable Optical Disk</vt:lpstr>
      <vt:lpstr>Data Storage on Optical Disks</vt:lpstr>
      <vt:lpstr>Data Storage and Reading-Optical Disks</vt:lpstr>
      <vt:lpstr>Flash memory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Kamal Saluja</cp:lastModifiedBy>
  <cp:revision>89</cp:revision>
  <dcterms:created xsi:type="dcterms:W3CDTF">2010-04-09T07:36:15Z</dcterms:created>
  <dcterms:modified xsi:type="dcterms:W3CDTF">2024-04-23T04:10:09Z</dcterms:modified>
</cp:coreProperties>
</file>