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301" r:id="rId2"/>
    <p:sldId id="312" r:id="rId3"/>
    <p:sldId id="315" r:id="rId4"/>
    <p:sldId id="313" r:id="rId5"/>
    <p:sldId id="314" r:id="rId6"/>
    <p:sldId id="317" r:id="rId7"/>
    <p:sldId id="328" r:id="rId8"/>
    <p:sldId id="557" r:id="rId9"/>
    <p:sldId id="607" r:id="rId10"/>
    <p:sldId id="608" r:id="rId11"/>
    <p:sldId id="610" r:id="rId12"/>
    <p:sldId id="609" r:id="rId13"/>
    <p:sldId id="611" r:id="rId14"/>
    <p:sldId id="613" r:id="rId15"/>
    <p:sldId id="615" r:id="rId16"/>
    <p:sldId id="614" r:id="rId17"/>
    <p:sldId id="616" r:id="rId18"/>
    <p:sldId id="617" r:id="rId19"/>
    <p:sldId id="618" r:id="rId20"/>
    <p:sldId id="619" r:id="rId21"/>
  </p:sldIdLst>
  <p:sldSz cx="9144000" cy="6858000" type="screen4x3"/>
  <p:notesSz cx="6858000" cy="9144000"/>
  <p:embeddedFontLst>
    <p:embeddedFont>
      <p:font typeface="Candara" panose="020E05020303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10</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2349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11</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12996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12</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8809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13</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22163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14</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8145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15</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4495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16</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9194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17</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30887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18</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32976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19</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1107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03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20</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9003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36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47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44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96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42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8</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B1E9F6-896E-4BC6-9EC8-F7145B433986}"/>
              </a:ext>
            </a:extLst>
          </p:cNvPr>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96622485-3EE1-47A7-8180-D46E6A744CFD}" type="slidenum">
              <a:rPr lang="en-US" altLang="en-US" sz="1200"/>
              <a:pPr/>
              <a:t>9</a:t>
            </a:fld>
            <a:endParaRPr lang="en-US" altLang="en-US" sz="1200"/>
          </a:p>
        </p:txBody>
      </p:sp>
      <p:sp>
        <p:nvSpPr>
          <p:cNvPr id="71683" name="Rectangle 2">
            <a:extLst>
              <a:ext uri="{FF2B5EF4-FFF2-40B4-BE49-F238E27FC236}">
                <a16:creationId xmlns:a16="http://schemas.microsoft.com/office/drawing/2014/main" id="{C6FF0D5B-20D1-C750-67BF-DFD7239B71F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6C87AF1-57C6-D404-DC51-10BF67655968}"/>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82089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Memory Organization:</a:t>
            </a:r>
          </a:p>
          <a:p>
            <a:pPr algn="ctr"/>
            <a:r>
              <a:rPr lang="en-IN" sz="32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Cache and Virtual Memory</a:t>
            </a:r>
          </a:p>
          <a:p>
            <a:pPr algn="ctr"/>
            <a:r>
              <a:rPr lang="en-US" sz="3200" b="1" i="0" u="none" strike="noStrike" cap="none" dirty="0">
                <a:solidFill>
                  <a:srgbClr val="FF0000"/>
                </a:solidFill>
                <a:latin typeface="Candara"/>
                <a:ea typeface="Candara"/>
                <a:cs typeface="Candara"/>
                <a:sym typeface="Candara"/>
              </a:rPr>
              <a:t>(Lecture </a:t>
            </a:r>
            <a:r>
              <a:rPr lang="en-US" sz="3200" b="1" dirty="0">
                <a:solidFill>
                  <a:srgbClr val="FF0000"/>
                </a:solidFill>
                <a:latin typeface="Candara"/>
                <a:ea typeface="Candara"/>
                <a:cs typeface="Candara"/>
                <a:sym typeface="Candara"/>
              </a:rPr>
              <a:t>59-60</a:t>
            </a:r>
            <a:r>
              <a:rPr lang="en-US" sz="3200" b="1" i="0" u="none" strike="noStrike" cap="none" dirty="0">
                <a:solidFill>
                  <a:srgbClr val="FF0000"/>
                </a:solidFill>
                <a:latin typeface="Candara"/>
                <a:ea typeface="Candara"/>
                <a:cs typeface="Candara"/>
                <a:sym typeface="Candara"/>
              </a:rPr>
              <a:t>)</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10</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In the general case, there are 2^k words in cache memory and 2^n words in main memory. The n-bit memory address is divided into two fields: </a:t>
            </a:r>
            <a:r>
              <a:rPr lang="en-IN" altLang="en-US" sz="2000" b="1" dirty="0">
                <a:latin typeface="Times New Roman" panose="02020603050405020304" pitchFamily="18" charset="0"/>
                <a:cs typeface="Times New Roman" panose="02020603050405020304" pitchFamily="18" charset="0"/>
              </a:rPr>
              <a:t>k bits for the index field </a:t>
            </a:r>
            <a:r>
              <a:rPr lang="en-IN" altLang="en-US" sz="2000" dirty="0">
                <a:latin typeface="Times New Roman" panose="02020603050405020304" pitchFamily="18" charset="0"/>
                <a:cs typeface="Times New Roman" panose="02020603050405020304" pitchFamily="18" charset="0"/>
              </a:rPr>
              <a:t>and </a:t>
            </a:r>
            <a:r>
              <a:rPr lang="en-IN" altLang="en-US" sz="2000" b="1" dirty="0">
                <a:latin typeface="Times New Roman" panose="02020603050405020304" pitchFamily="18" charset="0"/>
                <a:cs typeface="Times New Roman" panose="02020603050405020304" pitchFamily="18" charset="0"/>
              </a:rPr>
              <a:t>n - k bits for the tag field</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direct mapping cache organization uses the </a:t>
            </a:r>
            <a:r>
              <a:rPr lang="en-IN" altLang="en-US" sz="2000" b="1" dirty="0">
                <a:latin typeface="Times New Roman" panose="02020603050405020304" pitchFamily="18" charset="0"/>
                <a:cs typeface="Times New Roman" panose="02020603050405020304" pitchFamily="18" charset="0"/>
              </a:rPr>
              <a:t>n-bit address to access the main memory</a:t>
            </a:r>
            <a:r>
              <a:rPr lang="en-IN" altLang="en-US" sz="2000" dirty="0">
                <a:latin typeface="Times New Roman" panose="02020603050405020304" pitchFamily="18" charset="0"/>
                <a:cs typeface="Times New Roman" panose="02020603050405020304" pitchFamily="18" charset="0"/>
              </a:rPr>
              <a:t> and the </a:t>
            </a:r>
            <a:r>
              <a:rPr lang="en-IN" altLang="en-US" sz="2000" b="1" dirty="0">
                <a:latin typeface="Times New Roman" panose="02020603050405020304" pitchFamily="18" charset="0"/>
                <a:cs typeface="Times New Roman" panose="02020603050405020304" pitchFamily="18" charset="0"/>
              </a:rPr>
              <a:t>k-bit index to access the cache.</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internal organization of the words in the cache memory is as shown below. </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1473656C-9A48-4BDC-C65F-21B1D4577D91}"/>
              </a:ext>
            </a:extLst>
          </p:cNvPr>
          <p:cNvPicPr>
            <a:picLocks noChangeAspect="1"/>
          </p:cNvPicPr>
          <p:nvPr/>
        </p:nvPicPr>
        <p:blipFill>
          <a:blip r:embed="rId3"/>
          <a:stretch>
            <a:fillRect/>
          </a:stretch>
        </p:blipFill>
        <p:spPr>
          <a:xfrm>
            <a:off x="1730300" y="3079630"/>
            <a:ext cx="5372850" cy="3219158"/>
          </a:xfrm>
          <a:prstGeom prst="rect">
            <a:avLst/>
          </a:prstGeom>
        </p:spPr>
      </p:pic>
      <p:sp>
        <p:nvSpPr>
          <p:cNvPr id="2" name="TextBox 1">
            <a:extLst>
              <a:ext uri="{FF2B5EF4-FFF2-40B4-BE49-F238E27FC236}">
                <a16:creationId xmlns:a16="http://schemas.microsoft.com/office/drawing/2014/main" id="{A87EBF7B-AA3B-B84A-EF6A-6A0AE7DB2721}"/>
              </a:ext>
            </a:extLst>
          </p:cNvPr>
          <p:cNvSpPr txBox="1"/>
          <p:nvPr/>
        </p:nvSpPr>
        <p:spPr>
          <a:xfrm>
            <a:off x="3312543" y="6303385"/>
            <a:ext cx="5132718" cy="307777"/>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Direct mapping cache organization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87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11</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Each word in cache consists of the </a:t>
            </a:r>
            <a:r>
              <a:rPr lang="en-IN" altLang="en-US" sz="2000" b="1" dirty="0">
                <a:latin typeface="Times New Roman" panose="02020603050405020304" pitchFamily="18" charset="0"/>
                <a:cs typeface="Times New Roman" panose="02020603050405020304" pitchFamily="18" charset="0"/>
              </a:rPr>
              <a:t>data word and its associated tag</a:t>
            </a:r>
            <a:r>
              <a:rPr lang="en-IN" alt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IN" altLang="en-US" sz="2000" b="1" dirty="0">
                <a:latin typeface="Times New Roman" panose="02020603050405020304" pitchFamily="18" charset="0"/>
                <a:cs typeface="Times New Roman" panose="02020603050405020304" pitchFamily="18" charset="0"/>
              </a:rPr>
              <a:t>When a new word is first brought into the cache, the tag bits are stored alongside the data bits.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When the CPU generates a memory request</a:t>
            </a:r>
            <a:r>
              <a:rPr lang="en-IN" altLang="en-US" sz="2000" b="1" dirty="0">
                <a:latin typeface="Times New Roman" panose="02020603050405020304" pitchFamily="18" charset="0"/>
                <a:cs typeface="Times New Roman" panose="02020603050405020304" pitchFamily="18" charset="0"/>
              </a:rPr>
              <a:t>, the index field is used for the address to access the cache.</a:t>
            </a:r>
            <a:r>
              <a:rPr lang="en-IN" altLang="en-US" sz="2000"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The tag field of the CPU address is compared with the tag </a:t>
            </a:r>
            <a:r>
              <a:rPr lang="en-IN" altLang="en-US" sz="2000" dirty="0">
                <a:latin typeface="Times New Roman" panose="02020603050405020304" pitchFamily="18" charset="0"/>
                <a:cs typeface="Times New Roman" panose="02020603050405020304" pitchFamily="18" charset="0"/>
              </a:rPr>
              <a:t>in the word read from the cache.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If the two tags match, there is a hit and the desired data word is in cache. If there is no match, there is a miss and the required word is read from main memory. </a:t>
            </a:r>
            <a:r>
              <a:rPr lang="en-IN" altLang="en-US" sz="2000" b="1" dirty="0">
                <a:latin typeface="Times New Roman" panose="02020603050405020304" pitchFamily="18" charset="0"/>
                <a:cs typeface="Times New Roman" panose="02020603050405020304" pitchFamily="18" charset="0"/>
              </a:rPr>
              <a:t>It is then stored in the cache together with the new tag, replacing the previous value.</a:t>
            </a:r>
          </a:p>
          <a:p>
            <a:pPr algn="just">
              <a:buFont typeface="Wingdings" panose="05000000000000000000" pitchFamily="2" charset="2"/>
              <a:buChar char="v"/>
            </a:pPr>
            <a:r>
              <a:rPr lang="en-IN" altLang="en-US" sz="2000" b="1" dirty="0">
                <a:latin typeface="Times New Roman" panose="02020603050405020304" pitchFamily="18" charset="0"/>
                <a:cs typeface="Times New Roman" panose="02020603050405020304" pitchFamily="18" charset="0"/>
              </a:rPr>
              <a:t>The disadvantage of direct mapping </a:t>
            </a:r>
            <a:r>
              <a:rPr lang="en-IN" altLang="en-US" sz="2000" dirty="0">
                <a:latin typeface="Times New Roman" panose="02020603050405020304" pitchFamily="18" charset="0"/>
                <a:cs typeface="Times New Roman" panose="02020603050405020304" pitchFamily="18" charset="0"/>
              </a:rPr>
              <a:t>is that the hit ratio can drop considerably if two or more words whose addresses have the </a:t>
            </a:r>
            <a:r>
              <a:rPr lang="en-IN" altLang="en-US" sz="2000" b="1" dirty="0">
                <a:latin typeface="Times New Roman" panose="02020603050405020304" pitchFamily="18" charset="0"/>
                <a:cs typeface="Times New Roman" panose="02020603050405020304" pitchFamily="18" charset="0"/>
              </a:rPr>
              <a:t>same index but different tags are accessed repeatedly</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However, this possibility is minimized by the fact that such words are relatively far apart in the address range (multiples of 512 locations in this example).</a:t>
            </a:r>
          </a:p>
          <a:p>
            <a:pPr marL="114300" indent="0" algn="just">
              <a:buNone/>
            </a:pPr>
            <a:r>
              <a:rPr lang="en-IN" altLang="en-US" sz="20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endParaRPr lang="en-IN" altLang="en-US" sz="200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18232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12</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To see how the direct-mapping organization operates, consider the numerical example </a:t>
            </a:r>
            <a:r>
              <a:rPr lang="en-IN" altLang="en-US" sz="2000" b="1" dirty="0">
                <a:latin typeface="Times New Roman" panose="02020603050405020304" pitchFamily="18" charset="0"/>
                <a:cs typeface="Times New Roman" panose="02020603050405020304" pitchFamily="18" charset="0"/>
              </a:rPr>
              <a:t>using a block size of one word.</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word at address zero is presently stored in the cache (index = 000, tag = 00, data = 1220) as shown in previous </a:t>
            </a:r>
            <a:r>
              <a:rPr lang="en-IN" altLang="en-US" sz="2000" dirty="0" err="1">
                <a:latin typeface="Times New Roman" panose="02020603050405020304" pitchFamily="18" charset="0"/>
                <a:cs typeface="Times New Roman" panose="02020603050405020304" pitchFamily="18" charset="0"/>
              </a:rPr>
              <a:t>silde</a:t>
            </a:r>
            <a:r>
              <a:rPr lang="en-IN" alt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Suppose that the CPU now wants to access the word at address 02000. The index address (last 3 digits of 5 digits main memory address) is again 000, so it is used to access the cache.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two tags are then compared. </a:t>
            </a:r>
            <a:r>
              <a:rPr lang="en-IN" altLang="en-US" sz="2000" b="1" dirty="0">
                <a:latin typeface="Times New Roman" panose="02020603050405020304" pitchFamily="18" charset="0"/>
                <a:cs typeface="Times New Roman" panose="02020603050405020304" pitchFamily="18" charset="0"/>
              </a:rPr>
              <a:t>The cache tag is 00 as shown in cache memory with index address, 000 but the address tag is 02 as shown in main memory,</a:t>
            </a:r>
            <a:r>
              <a:rPr lang="en-IN" altLang="en-US" sz="2000" dirty="0">
                <a:latin typeface="Times New Roman" panose="02020603050405020304" pitchFamily="18" charset="0"/>
                <a:cs typeface="Times New Roman" panose="02020603050405020304" pitchFamily="18" charset="0"/>
              </a:rPr>
              <a:t> which does not produce a match.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Therefore, the main memory is accessed and the </a:t>
            </a:r>
            <a:r>
              <a:rPr lang="en-IN" altLang="en-US" sz="2000" b="1" dirty="0">
                <a:latin typeface="Times New Roman" panose="02020603050405020304" pitchFamily="18" charset="0"/>
                <a:cs typeface="Times New Roman" panose="02020603050405020304" pitchFamily="18" charset="0"/>
              </a:rPr>
              <a:t>data word 5670 is transferred to the CPU.</a:t>
            </a:r>
          </a:p>
          <a:p>
            <a:pPr algn="just">
              <a:buFont typeface="Wingdings" panose="05000000000000000000" pitchFamily="2" charset="2"/>
              <a:buChar char="v"/>
            </a:pPr>
            <a:r>
              <a:rPr lang="en-IN" altLang="en-US" sz="2000" b="1" dirty="0">
                <a:latin typeface="Times New Roman" panose="02020603050405020304" pitchFamily="18" charset="0"/>
                <a:cs typeface="Times New Roman" panose="02020603050405020304" pitchFamily="18" charset="0"/>
              </a:rPr>
              <a:t>The cache word at index address 000 is then replaced with a tag of 02 and data of 5670.</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Numerical Example -Direct Mapping</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42815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13</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267419" y="776289"/>
            <a:ext cx="8643668" cy="5945186"/>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1" dirty="0">
                <a:latin typeface="Times New Roman" panose="02020603050405020304" pitchFamily="18" charset="0"/>
                <a:ea typeface="Candara"/>
                <a:cs typeface="Times New Roman" panose="02020603050405020304" pitchFamily="18" charset="0"/>
                <a:sym typeface="Candara"/>
              </a:rPr>
              <a:t>Direct Mapping </a:t>
            </a:r>
            <a:r>
              <a:rPr lang="en-IN" sz="2000" dirty="0">
                <a:latin typeface="Times New Roman" panose="02020603050405020304" pitchFamily="18" charset="0"/>
                <a:ea typeface="Candara"/>
                <a:cs typeface="Times New Roman" panose="02020603050405020304" pitchFamily="18" charset="0"/>
                <a:sym typeface="Candara"/>
              </a:rPr>
              <a:t>u</a:t>
            </a:r>
            <a:r>
              <a:rPr lang="en-IN" altLang="en-US" sz="1900" dirty="0">
                <a:latin typeface="Times New Roman" panose="02020603050405020304" pitchFamily="18" charset="0"/>
                <a:cs typeface="Times New Roman" panose="02020603050405020304" pitchFamily="18" charset="0"/>
              </a:rPr>
              <a:t>sing a block size of multi (8) words as shown below.</a:t>
            </a: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altLang="en-US" sz="19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altLang="en-US" sz="1900" b="1" dirty="0">
                <a:latin typeface="Times New Roman" panose="02020603050405020304" pitchFamily="18" charset="0"/>
                <a:cs typeface="Times New Roman" panose="02020603050405020304" pitchFamily="18" charset="0"/>
              </a:rPr>
              <a:t>Note: </a:t>
            </a:r>
            <a:r>
              <a:rPr lang="en-IN" altLang="en-US" sz="1900" dirty="0">
                <a:latin typeface="Times New Roman" panose="02020603050405020304" pitchFamily="18" charset="0"/>
                <a:cs typeface="Times New Roman" panose="02020603050405020304" pitchFamily="18" charset="0"/>
              </a:rPr>
              <a:t>The index field is now divided into two parts (earlier this was not divided): </a:t>
            </a:r>
            <a:r>
              <a:rPr lang="en-IN" altLang="en-US" sz="1900" b="1" dirty="0">
                <a:latin typeface="Times New Roman" panose="02020603050405020304" pitchFamily="18" charset="0"/>
                <a:cs typeface="Times New Roman" panose="02020603050405020304" pitchFamily="18" charset="0"/>
              </a:rPr>
              <a:t>the block field </a:t>
            </a:r>
            <a:r>
              <a:rPr lang="en-IN" altLang="en-US" sz="1900" dirty="0">
                <a:latin typeface="Times New Roman" panose="02020603050405020304" pitchFamily="18" charset="0"/>
                <a:cs typeface="Times New Roman" panose="02020603050405020304" pitchFamily="18" charset="0"/>
              </a:rPr>
              <a:t>and the </a:t>
            </a:r>
            <a:r>
              <a:rPr lang="en-IN" altLang="en-US" sz="1900" b="1" dirty="0">
                <a:latin typeface="Times New Roman" panose="02020603050405020304" pitchFamily="18" charset="0"/>
                <a:cs typeface="Times New Roman" panose="02020603050405020304" pitchFamily="18" charset="0"/>
              </a:rPr>
              <a:t>word field</a:t>
            </a:r>
            <a:r>
              <a:rPr lang="en-IN" altLang="en-US" sz="19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altLang="en-US" sz="1900" dirty="0">
                <a:latin typeface="Times New Roman" panose="02020603050405020304" pitchFamily="18" charset="0"/>
                <a:cs typeface="Times New Roman" panose="02020603050405020304" pitchFamily="18" charset="0"/>
              </a:rPr>
              <a:t>In a 512-word (64 x 8) cache there are 64 blocks of 8 words each.</a:t>
            </a:r>
          </a:p>
          <a:p>
            <a:pPr algn="just">
              <a:buFont typeface="Wingdings" panose="05000000000000000000" pitchFamily="2" charset="2"/>
              <a:buChar char="v"/>
            </a:pPr>
            <a:r>
              <a:rPr lang="en-IN" altLang="en-US" sz="1900" dirty="0">
                <a:latin typeface="Times New Roman" panose="02020603050405020304" pitchFamily="18" charset="0"/>
                <a:cs typeface="Times New Roman" panose="02020603050405020304" pitchFamily="18" charset="0"/>
              </a:rPr>
              <a:t>The </a:t>
            </a:r>
            <a:r>
              <a:rPr lang="en-IN" altLang="en-US" sz="1900" b="1" dirty="0">
                <a:latin typeface="Times New Roman" panose="02020603050405020304" pitchFamily="18" charset="0"/>
                <a:cs typeface="Times New Roman" panose="02020603050405020304" pitchFamily="18" charset="0"/>
              </a:rPr>
              <a:t>block number is specified with a 6-bit field</a:t>
            </a:r>
            <a:r>
              <a:rPr lang="en-IN" altLang="en-US" sz="1900" dirty="0">
                <a:latin typeface="Times New Roman" panose="02020603050405020304" pitchFamily="18" charset="0"/>
                <a:cs typeface="Times New Roman" panose="02020603050405020304" pitchFamily="18" charset="0"/>
              </a:rPr>
              <a:t> and </a:t>
            </a:r>
            <a:r>
              <a:rPr lang="en-IN" altLang="en-US" sz="1900" b="1" dirty="0">
                <a:latin typeface="Times New Roman" panose="02020603050405020304" pitchFamily="18" charset="0"/>
                <a:cs typeface="Times New Roman" panose="02020603050405020304" pitchFamily="18" charset="0"/>
              </a:rPr>
              <a:t>the word within the block is specified with a 3-bit field. </a:t>
            </a:r>
          </a:p>
          <a:p>
            <a:pPr algn="just">
              <a:buFont typeface="Wingdings" panose="05000000000000000000" pitchFamily="2" charset="2"/>
              <a:buChar char="v"/>
            </a:pPr>
            <a:r>
              <a:rPr lang="en-IN" altLang="en-US" sz="1900" dirty="0">
                <a:latin typeface="Times New Roman" panose="02020603050405020304" pitchFamily="18" charset="0"/>
                <a:cs typeface="Times New Roman" panose="02020603050405020304" pitchFamily="18" charset="0"/>
              </a:rPr>
              <a:t>The </a:t>
            </a:r>
            <a:r>
              <a:rPr lang="en-IN" altLang="en-US" sz="1900" b="1" dirty="0">
                <a:latin typeface="Times New Roman" panose="02020603050405020304" pitchFamily="18" charset="0"/>
                <a:cs typeface="Times New Roman" panose="02020603050405020304" pitchFamily="18" charset="0"/>
              </a:rPr>
              <a:t>tag field </a:t>
            </a:r>
            <a:r>
              <a:rPr lang="en-IN" altLang="en-US" sz="1900" dirty="0">
                <a:latin typeface="Times New Roman" panose="02020603050405020304" pitchFamily="18" charset="0"/>
                <a:cs typeface="Times New Roman" panose="02020603050405020304" pitchFamily="18" charset="0"/>
              </a:rPr>
              <a:t>stored within the cache is </a:t>
            </a:r>
            <a:r>
              <a:rPr lang="en-IN" altLang="en-US" sz="1900" b="1" dirty="0">
                <a:latin typeface="Times New Roman" panose="02020603050405020304" pitchFamily="18" charset="0"/>
                <a:cs typeface="Times New Roman" panose="02020603050405020304" pitchFamily="18" charset="0"/>
              </a:rPr>
              <a:t>common to all 8 words </a:t>
            </a:r>
            <a:r>
              <a:rPr lang="en-IN" altLang="en-US" sz="1900" dirty="0">
                <a:latin typeface="Times New Roman" panose="02020603050405020304" pitchFamily="18" charset="0"/>
                <a:cs typeface="Times New Roman" panose="02020603050405020304" pitchFamily="18" charset="0"/>
              </a:rPr>
              <a:t>of the same block. </a:t>
            </a:r>
          </a:p>
          <a:p>
            <a:pPr algn="just">
              <a:buFont typeface="Wingdings" panose="05000000000000000000" pitchFamily="2" charset="2"/>
              <a:buChar char="v"/>
            </a:pPr>
            <a:r>
              <a:rPr lang="en-IN" altLang="en-US" sz="1900" dirty="0">
                <a:latin typeface="Times New Roman" panose="02020603050405020304" pitchFamily="18" charset="0"/>
                <a:cs typeface="Times New Roman" panose="02020603050405020304" pitchFamily="18" charset="0"/>
              </a:rPr>
              <a:t>Every time a miss occurs, an entire block of eight words must be transferred from main memory to cache memory. Although this takes extra time, the hit ratio will most likely improve with a larger block size because of the sequential nature of computer programs.</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 (</a:t>
            </a:r>
            <a:r>
              <a:rPr lang="en-IN" b="1" i="0" u="none" strike="noStrike" baseline="0" dirty="0">
                <a:latin typeface="Times New Roman" panose="02020603050405020304" pitchFamily="18" charset="0"/>
                <a:cs typeface="Times New Roman" panose="02020603050405020304" pitchFamily="18" charset="0"/>
              </a:rPr>
              <a:t>with block size of multi words)</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94A77E6B-E1E7-79F7-899A-4431250FFE08}"/>
              </a:ext>
            </a:extLst>
          </p:cNvPr>
          <p:cNvPicPr>
            <a:picLocks noChangeAspect="1"/>
          </p:cNvPicPr>
          <p:nvPr/>
        </p:nvPicPr>
        <p:blipFill>
          <a:blip r:embed="rId3"/>
          <a:stretch>
            <a:fillRect/>
          </a:stretch>
        </p:blipFill>
        <p:spPr>
          <a:xfrm>
            <a:off x="1580456" y="1177901"/>
            <a:ext cx="4972744" cy="2251099"/>
          </a:xfrm>
          <a:prstGeom prst="rect">
            <a:avLst/>
          </a:prstGeom>
        </p:spPr>
      </p:pic>
      <p:sp>
        <p:nvSpPr>
          <p:cNvPr id="4" name="TextBox 3">
            <a:extLst>
              <a:ext uri="{FF2B5EF4-FFF2-40B4-BE49-F238E27FC236}">
                <a16:creationId xmlns:a16="http://schemas.microsoft.com/office/drawing/2014/main" id="{0352DCCE-9558-9017-6072-FCC477B68E1D}"/>
              </a:ext>
            </a:extLst>
          </p:cNvPr>
          <p:cNvSpPr txBox="1"/>
          <p:nvPr/>
        </p:nvSpPr>
        <p:spPr>
          <a:xfrm>
            <a:off x="4746349" y="2268636"/>
            <a:ext cx="5132718" cy="307777"/>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Direct mapping cache with block size of 8 words.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804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14</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In this mapping each block of main memory can be placed in any cache line so that is available freely at that particular moment.</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It helps to make this fastest and most flexible cache organization than direct mapping.</a:t>
            </a:r>
          </a:p>
          <a:p>
            <a:pPr algn="just">
              <a:buFont typeface="Wingdings" panose="05000000000000000000" pitchFamily="2" charset="2"/>
              <a:buChar char="v"/>
            </a:pPr>
            <a:r>
              <a:rPr lang="en-IN" sz="2000" b="1" i="0" u="none" strike="noStrike" baseline="0" dirty="0">
                <a:latin typeface="Times New Roman" panose="02020603050405020304" pitchFamily="18" charset="0"/>
                <a:cs typeface="Times New Roman" panose="02020603050405020304" pitchFamily="18" charset="0"/>
              </a:rPr>
              <a:t>Associative mapping </a:t>
            </a:r>
            <a:r>
              <a:rPr lang="en-IN" altLang="en-US" sz="2000" dirty="0">
                <a:latin typeface="Times New Roman" panose="02020603050405020304" pitchFamily="18" charset="0"/>
                <a:cs typeface="Times New Roman" panose="02020603050405020304" pitchFamily="18" charset="0"/>
              </a:rPr>
              <a:t>organization is shown below in which associative memory stores both the address and content (data) of the memory word.</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This permits any location in cache to store any word from main memory</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Associative Mapping</a:t>
            </a:r>
            <a:endParaRPr lang="en-US" altLang="en-US" dirty="0"/>
          </a:p>
        </p:txBody>
      </p:sp>
      <p:sp>
        <p:nvSpPr>
          <p:cNvPr id="5" name="TextBox 4">
            <a:extLst>
              <a:ext uri="{FF2B5EF4-FFF2-40B4-BE49-F238E27FC236}">
                <a16:creationId xmlns:a16="http://schemas.microsoft.com/office/drawing/2014/main" id="{FF9E075D-C475-745E-AC4B-72502DE01EDC}"/>
              </a:ext>
            </a:extLst>
          </p:cNvPr>
          <p:cNvSpPr txBox="1"/>
          <p:nvPr/>
        </p:nvSpPr>
        <p:spPr>
          <a:xfrm>
            <a:off x="5727940" y="4753172"/>
            <a:ext cx="2631056" cy="523220"/>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Associative mapping cache (all numbers in octal).</a:t>
            </a:r>
            <a:endParaRPr lang="en-IN"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4" name="Picture 3">
            <a:extLst>
              <a:ext uri="{FF2B5EF4-FFF2-40B4-BE49-F238E27FC236}">
                <a16:creationId xmlns:a16="http://schemas.microsoft.com/office/drawing/2014/main" id="{F5767963-655D-909A-94E0-7359EC23281D}"/>
              </a:ext>
            </a:extLst>
          </p:cNvPr>
          <p:cNvPicPr>
            <a:picLocks noChangeAspect="1"/>
          </p:cNvPicPr>
          <p:nvPr/>
        </p:nvPicPr>
        <p:blipFill>
          <a:blip r:embed="rId3"/>
          <a:stretch>
            <a:fillRect/>
          </a:stretch>
        </p:blipFill>
        <p:spPr>
          <a:xfrm>
            <a:off x="1497877" y="3562020"/>
            <a:ext cx="3505689" cy="2997858"/>
          </a:xfrm>
          <a:prstGeom prst="rect">
            <a:avLst/>
          </a:prstGeom>
        </p:spPr>
      </p:pic>
    </p:spTree>
    <p:extLst>
      <p:ext uri="{BB962C8B-B14F-4D97-AF65-F5344CB8AC3E}">
        <p14:creationId xmlns:p14="http://schemas.microsoft.com/office/powerpoint/2010/main" val="383670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15</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address value of 15 bits is shown as a five-digit octal number and its corresponding 12 -bit word is shown as a four-digit octal number.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A CPU address of 15 bits is placed in the argument register and the associative memory is searched for a matching address.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If the address is found, the corresponding 12-bit data is read and sent to the CPU. If no match occurs, the main memory is accessed for the word.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address - data pair is then transferred to the associative cache memory. If the cache is full, an address--data pair must be displaced to make room for a pair that is needed and not presently in the cache.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decision as to what pair is replaced is determined from the replacement algorithm that the designer chooses for the cache.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A simple procedure is to replace cells of the cache in round-robin order whenever a new word is requested from main memory. This constitutes a first-in first-out (FIFO) replacement policy.</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Associative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63850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16</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267419" y="838199"/>
            <a:ext cx="8678173"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It was mentioned previously that the disadvantage of direct mapping is that two words with the same index in their address but with different tag values cannot reside in cache memory at the same time.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A third type of cache organization, called set-associative mapping, is an improvement over the direct mapping organization </a:t>
            </a:r>
            <a:r>
              <a:rPr lang="en-IN" sz="1900" b="1" i="0" u="none" strike="noStrike" baseline="0" dirty="0">
                <a:latin typeface="Times New Roman" panose="02020603050405020304" pitchFamily="18" charset="0"/>
                <a:cs typeface="Times New Roman" panose="02020603050405020304" pitchFamily="18" charset="0"/>
              </a:rPr>
              <a:t>in that each word of cache can store two or more words of memory under the same index address.</a:t>
            </a:r>
            <a:r>
              <a:rPr lang="en-IN" sz="1900" b="0" i="0" u="none" strike="noStrike" baseline="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Each data word is stored together with its tag and the number of tag-data items in one word of cache is said to </a:t>
            </a:r>
            <a:r>
              <a:rPr lang="en-IN" sz="1900" b="1" i="0" u="none" strike="noStrike" baseline="0" dirty="0">
                <a:latin typeface="Times New Roman" panose="02020603050405020304" pitchFamily="18" charset="0"/>
                <a:cs typeface="Times New Roman" panose="02020603050405020304" pitchFamily="18" charset="0"/>
              </a:rPr>
              <a:t>form a set</a:t>
            </a:r>
            <a:r>
              <a:rPr lang="en-IN" sz="1900" b="0" i="0" u="none" strike="noStrike" baseline="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An example of a set-associative cache organization for a set size of two is shown in next slide.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Each index address refers to two data words and their associated tags.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Each tag requires six bits and each data word has 12 bits, so the word length is 2(6 + 12) = 36 bits.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An index address of nine bits can accommodate 512 words. Thus the size of cache memory is 512 x 36. </a:t>
            </a:r>
          </a:p>
          <a:p>
            <a:pPr algn="just">
              <a:buFont typeface="Wingdings" panose="05000000000000000000" pitchFamily="2" charset="2"/>
              <a:buChar char="v"/>
            </a:pPr>
            <a:r>
              <a:rPr lang="en-IN" sz="1900" b="0" i="0" u="none" strike="noStrike" baseline="0" dirty="0">
                <a:latin typeface="Times New Roman" panose="02020603050405020304" pitchFamily="18" charset="0"/>
                <a:cs typeface="Times New Roman" panose="02020603050405020304" pitchFamily="18" charset="0"/>
              </a:rPr>
              <a:t>It can accommodate 1024 words of main memory since each word of cache contains two data words. In general, a set-associative cache of set size k will accommodate k words of main memory in each word of cache.</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Set-Associative Mapping</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45163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17</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267419" y="838199"/>
            <a:ext cx="8678173"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octal numbers listed in below figure are with reference to the main memory contents illustrated in Figure of Direct mapping cache organization. </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words stored at addresses 01000 and 02000 of main memory are stored in cache memory at index address 000. </a:t>
            </a:r>
          </a:p>
          <a:p>
            <a:pPr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Similarly, the words at addresses 02777 and 00777 are stored in cache at index address 777. </a:t>
            </a:r>
          </a:p>
          <a:p>
            <a:pPr algn="just">
              <a:buFont typeface="Wingdings" panose="05000000000000000000" pitchFamily="2" charset="2"/>
              <a:buChar char="v"/>
            </a:pPr>
            <a:endParaRPr lang="en-IN" sz="2000" b="0" i="0" u="none" strike="noStrike" baseline="0" dirty="0">
              <a:latin typeface="Times New Roman" panose="02020603050405020304" pitchFamily="18" charset="0"/>
              <a:cs typeface="Times New Roman" panose="02020603050405020304" pitchFamily="18" charset="0"/>
            </a:endParaRP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Set-Associative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pic>
        <p:nvPicPr>
          <p:cNvPr id="3" name="Picture 2">
            <a:extLst>
              <a:ext uri="{FF2B5EF4-FFF2-40B4-BE49-F238E27FC236}">
                <a16:creationId xmlns:a16="http://schemas.microsoft.com/office/drawing/2014/main" id="{1712BB52-B5BA-7485-7783-A27D6877B5F1}"/>
              </a:ext>
            </a:extLst>
          </p:cNvPr>
          <p:cNvPicPr>
            <a:picLocks noChangeAspect="1"/>
          </p:cNvPicPr>
          <p:nvPr/>
        </p:nvPicPr>
        <p:blipFill>
          <a:blip r:embed="rId3"/>
          <a:stretch>
            <a:fillRect/>
          </a:stretch>
        </p:blipFill>
        <p:spPr>
          <a:xfrm>
            <a:off x="2439111" y="2965681"/>
            <a:ext cx="4203229" cy="3202206"/>
          </a:xfrm>
          <a:prstGeom prst="rect">
            <a:avLst/>
          </a:prstGeom>
        </p:spPr>
      </p:pic>
      <p:sp>
        <p:nvSpPr>
          <p:cNvPr id="4" name="TextBox 3">
            <a:extLst>
              <a:ext uri="{FF2B5EF4-FFF2-40B4-BE49-F238E27FC236}">
                <a16:creationId xmlns:a16="http://schemas.microsoft.com/office/drawing/2014/main" id="{B27C6FC7-837B-3FD2-2747-C57EC001C911}"/>
              </a:ext>
            </a:extLst>
          </p:cNvPr>
          <p:cNvSpPr txBox="1"/>
          <p:nvPr/>
        </p:nvSpPr>
        <p:spPr>
          <a:xfrm>
            <a:off x="2590800" y="6198255"/>
            <a:ext cx="4819291" cy="307777"/>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Two-way set-associative mapping cache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45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18</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333117"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When the CPU generates a memory request, the index value of the address is used to access the cache. The tag field of the CPU address is then compared with both tags in the cache to determine if a match occurs.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comparison logic is done by an associative search of the tags in the set similar to an </a:t>
            </a:r>
            <a:r>
              <a:rPr lang="en-IN" sz="1800" b="1" i="0" u="none" strike="noStrike" baseline="0" dirty="0">
                <a:latin typeface="Times New Roman" panose="02020603050405020304" pitchFamily="18" charset="0"/>
                <a:cs typeface="Times New Roman" panose="02020603050405020304" pitchFamily="18" charset="0"/>
              </a:rPr>
              <a:t>associative memory search</a:t>
            </a:r>
            <a:r>
              <a:rPr lang="en-IN" sz="1800" b="0" i="0" u="none" strike="noStrike" baseline="0" dirty="0">
                <a:latin typeface="Times New Roman" panose="02020603050405020304" pitchFamily="18" charset="0"/>
                <a:cs typeface="Times New Roman" panose="02020603050405020304" pitchFamily="18" charset="0"/>
              </a:rPr>
              <a:t>: thus the name "</a:t>
            </a:r>
            <a:r>
              <a:rPr lang="en-IN" sz="1800" b="1" i="0" u="none" strike="noStrike" baseline="0" dirty="0">
                <a:latin typeface="Times New Roman" panose="02020603050405020304" pitchFamily="18" charset="0"/>
                <a:cs typeface="Times New Roman" panose="02020603050405020304" pitchFamily="18" charset="0"/>
              </a:rPr>
              <a:t>set-associative</a:t>
            </a:r>
            <a:r>
              <a:rPr lang="en-IN" sz="1800" b="0" i="0" u="none" strike="noStrike" baseline="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hit ratio will improve as the </a:t>
            </a:r>
            <a:r>
              <a:rPr lang="en-IN" sz="1800" b="1" i="0" u="none" strike="noStrike" baseline="0" dirty="0">
                <a:latin typeface="Times New Roman" panose="02020603050405020304" pitchFamily="18" charset="0"/>
                <a:cs typeface="Times New Roman" panose="02020603050405020304" pitchFamily="18" charset="0"/>
              </a:rPr>
              <a:t>set size increases </a:t>
            </a:r>
            <a:r>
              <a:rPr lang="en-IN" sz="1800" b="0" i="0" u="none" strike="noStrike" baseline="0" dirty="0">
                <a:latin typeface="Times New Roman" panose="02020603050405020304" pitchFamily="18" charset="0"/>
                <a:cs typeface="Times New Roman" panose="02020603050405020304" pitchFamily="18" charset="0"/>
              </a:rPr>
              <a:t>because </a:t>
            </a:r>
            <a:r>
              <a:rPr lang="en-IN" sz="1800" b="1" i="0" u="none" strike="noStrike" baseline="0" dirty="0">
                <a:latin typeface="Times New Roman" panose="02020603050405020304" pitchFamily="18" charset="0"/>
                <a:cs typeface="Times New Roman" panose="02020603050405020304" pitchFamily="18" charset="0"/>
              </a:rPr>
              <a:t>more words with the same index but different tags can reside in cache.</a:t>
            </a:r>
            <a:r>
              <a:rPr lang="en-IN" sz="1800" b="0" i="0" u="none" strike="noStrike" baseline="0" dirty="0">
                <a:latin typeface="Times New Roman" panose="02020603050405020304" pitchFamily="18" charset="0"/>
                <a:cs typeface="Times New Roman" panose="02020603050405020304" pitchFamily="18" charset="0"/>
              </a:rPr>
              <a:t> However, an increase in the set size increases the number of bits in words of cache and requires more complex comparison logic.</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When a miss occurs in a set-associative cache and the set is full, it is necessary to replace one of the tag-data items with a new value. The most common replacement algorithms used are: random replacement, first-in first-out (FIFO), and least recently used (LRU).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With the random replacement policy the control chooses one tag-data item for replacement at random. The FIFO procedure selects for replacement the item that has been in the set the longest.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LRU algorithm selects for replacement the item that has been least recently used by the CPU. </a:t>
            </a:r>
          </a:p>
          <a:p>
            <a:pPr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Both FIFO and LRU can be implemented by adding a extra bits in each word of cache.</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Set-Associative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60863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19</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333117"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b="1" i="0" u="none" strike="noStrike" baseline="0" dirty="0">
                <a:latin typeface="Times New Roman" panose="02020603050405020304" pitchFamily="18" charset="0"/>
                <a:cs typeface="Times New Roman" panose="02020603050405020304" pitchFamily="18" charset="0"/>
              </a:rPr>
              <a:t>During a read operation</a:t>
            </a:r>
            <a:r>
              <a:rPr lang="en-IN" sz="2000" b="0" i="0" u="none" strike="noStrike" baseline="0" dirty="0">
                <a:latin typeface="Times New Roman" panose="02020603050405020304" pitchFamily="18" charset="0"/>
                <a:cs typeface="Times New Roman" panose="02020603050405020304" pitchFamily="18" charset="0"/>
              </a:rPr>
              <a:t>, when the CPU determines a word in the cache, the main memory is not included in the transfer. </a:t>
            </a:r>
            <a:r>
              <a:rPr lang="en-IN" sz="2000" b="1" i="0" u="none" strike="noStrike" baseline="0" dirty="0">
                <a:latin typeface="Times New Roman" panose="02020603050405020304" pitchFamily="18" charset="0"/>
                <a:cs typeface="Times New Roman" panose="02020603050405020304" pitchFamily="18" charset="0"/>
              </a:rPr>
              <a:t>However, if the operation is a write, there are two ways that the system can proceed. </a:t>
            </a:r>
          </a:p>
          <a:p>
            <a:pPr algn="just">
              <a:buFont typeface="Wingdings" panose="05000000000000000000" pitchFamily="2" charset="2"/>
              <a:buChar char="v"/>
            </a:pPr>
            <a:endParaRPr lang="en-IN" sz="2000" b="0" i="0" u="none" strike="noStrike" baseline="0" dirty="0">
              <a:latin typeface="Times New Roman" panose="02020603050405020304" pitchFamily="18" charset="0"/>
              <a:cs typeface="Times New Roman" panose="02020603050405020304" pitchFamily="18" charset="0"/>
            </a:endParaRPr>
          </a:p>
          <a:p>
            <a:pPr marL="114300" indent="0" algn="just">
              <a:buNone/>
            </a:pPr>
            <a:r>
              <a:rPr lang="en-IN" sz="2000" b="0" i="0" u="none" strike="noStrike" baseline="0" dirty="0">
                <a:latin typeface="Times New Roman" panose="02020603050405020304" pitchFamily="18" charset="0"/>
                <a:cs typeface="Times New Roman" panose="02020603050405020304" pitchFamily="18" charset="0"/>
              </a:rPr>
              <a:t>1. </a:t>
            </a:r>
            <a:r>
              <a:rPr lang="en-IN" sz="2000" b="1" i="0" u="none" strike="noStrike" baseline="0" dirty="0">
                <a:latin typeface="Times New Roman" panose="02020603050405020304" pitchFamily="18" charset="0"/>
                <a:cs typeface="Times New Roman" panose="02020603050405020304" pitchFamily="18" charset="0"/>
              </a:rPr>
              <a:t>Write Through Method </a:t>
            </a:r>
            <a:r>
              <a:rPr lang="en-IN" sz="2000" b="0" i="0" u="none" strike="noStrike" baseline="0" dirty="0">
                <a:latin typeface="Times New Roman" panose="02020603050405020304" pitchFamily="18" charset="0"/>
                <a:cs typeface="Times New Roman" panose="02020603050405020304" pitchFamily="18" charset="0"/>
              </a:rPr>
              <a:t>: The simplest and most commonly used procedure is to update main memory with every memory write operation, with cache memory being updated in parallel if it contains the word at the specified address. This is called the write-through method. This method has the advantage that main memory always contains the same data as the cache.</a:t>
            </a:r>
          </a:p>
          <a:p>
            <a:pPr marL="114300" indent="0" algn="just">
              <a:buNone/>
            </a:pPr>
            <a:r>
              <a:rPr lang="en-IN" sz="2000" b="0" i="0" u="none" strike="noStrike" baseline="0" dirty="0">
                <a:latin typeface="Times New Roman" panose="02020603050405020304" pitchFamily="18" charset="0"/>
                <a:cs typeface="Times New Roman" panose="02020603050405020304" pitchFamily="18" charset="0"/>
              </a:rPr>
              <a:t>2. </a:t>
            </a:r>
            <a:r>
              <a:rPr lang="en-IN" sz="2000" b="1" i="0" u="none" strike="noStrike" baseline="0" dirty="0">
                <a:latin typeface="Times New Roman" panose="02020603050405020304" pitchFamily="18" charset="0"/>
                <a:cs typeface="Times New Roman" panose="02020603050405020304" pitchFamily="18" charset="0"/>
              </a:rPr>
              <a:t>Write Back Method </a:t>
            </a:r>
            <a:r>
              <a:rPr lang="en-IN" sz="2000" b="0" i="0" u="none" strike="noStrike" baseline="0" dirty="0">
                <a:latin typeface="Times New Roman" panose="02020603050405020304" pitchFamily="18" charset="0"/>
                <a:cs typeface="Times New Roman" panose="02020603050405020304" pitchFamily="18" charset="0"/>
              </a:rPr>
              <a:t>: During this operation, only the cache location is updated during write operation. Then, the location is marked by a flag so that it is later copied to the main memory when the word is removed from the cache. The reason for the write-back method is that during the time a word resides in the cache, it may be updated several times; however, as long as the word remains in the cache, it does not matter whether the copy in main memory is out of date, since requests from the word are filled from the cache. It is only when the word is displaced from the cache that an accurate copy need be rewritten into main memory.</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Writing into Cache</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28237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Fundamental concepts </a:t>
            </a:r>
          </a:p>
        </p:txBody>
      </p:sp>
      <p:sp>
        <p:nvSpPr>
          <p:cNvPr id="102" name="Google Shape;102;p6"/>
          <p:cNvSpPr txBox="1">
            <a:spLocks noGrp="1"/>
          </p:cNvSpPr>
          <p:nvPr>
            <p:ph type="body" idx="1"/>
          </p:nvPr>
        </p:nvSpPr>
        <p:spPr>
          <a:xfrm>
            <a:off x="457200" y="838200"/>
            <a:ext cx="8151962" cy="5883275"/>
          </a:xfrm>
          <a:prstGeom prst="rect">
            <a:avLst/>
          </a:prstGeom>
          <a:noFill/>
          <a:ln>
            <a:noFill/>
          </a:ln>
        </p:spPr>
        <p:txBody>
          <a:bodyPr spcFirstLastPara="1" wrap="square" lIns="91425" tIns="45700" rIns="91425" bIns="45700" anchor="t" anchorCtr="0">
            <a:noAutofit/>
          </a:bodyPr>
          <a:lstStyle/>
          <a:p>
            <a:pPr marL="114300" indent="0" eaLnBrk="1" hangingPunct="1">
              <a:buNone/>
            </a:pPr>
            <a:r>
              <a:rPr lang="en-IN" altLang="en-US" sz="1800" dirty="0">
                <a:latin typeface="Times New Roman" panose="02020603050405020304" pitchFamily="18" charset="0"/>
                <a:cs typeface="Times New Roman" panose="02020603050405020304" pitchFamily="18" charset="0"/>
              </a:rPr>
              <a:t>Following are the fundamental concepts in understanding the performance characteristics of memory hierarchies and cache systems in computer architecture.</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Hit</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Occurs when the data requested by the processor is found in the cache (or memory level being accessed). This means the processor doesn't need to access a slower memory level to retrieve the data.</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Miss</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Occurs when the data requested by the processor is not found in the cache (or memory level being accessed), necessitating a retrieval from a slower memory level, such as main memory (RAM) or even disk storage.</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Hit Rate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percentage of all memory accesses that result in hits. It's calculated as the number of hits divided by the total number of memory accesses. The ratio of the number of hits divided by hits plus misses is the hit ratio.</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Miss Rate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percentage of all memory accesses that result in misses. As you correctly stated, it's equal to 1−Hit Rate.</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Hit Time</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time required to access data when a hit occurs. This is typically much faster than accessing data from a slower memory level like RAM or disk.</a:t>
            </a:r>
          </a:p>
          <a:p>
            <a:pPr algn="l">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Miss Penalty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time required to process a miss. It includes the time it takes to replace a block of memory (if necessary) and the time it takes to retrieve the requested data from a slower memory level (like RAM or disk). It's the performance cost incurred when a cache miss happens.</a:t>
            </a:r>
          </a:p>
          <a:p>
            <a:pPr marL="114300" indent="0" eaLnBrk="1" hangingPunct="1">
              <a:buNone/>
            </a:pPr>
            <a:endParaRPr lang="en-US" altLang="en-US" sz="1800" dirty="0">
              <a:latin typeface="Times New Roman" panose="02020603050405020304" pitchFamily="18" charset="0"/>
              <a:cs typeface="Times New Roman" panose="02020603050405020304" pitchFamily="18" charset="0"/>
            </a:endParaRP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08413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20</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53683" y="838199"/>
            <a:ext cx="8514272"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One of the aspect of cache organization that must be taken into consideration is the problem of initialization.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The cache is initialized when power is applied to the computer or when the main memory is loaded with a complete set of programs from auxiliary memory.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After initialization the cache is considered to be empty, but in effect it contains some nonvalid data. It is customary to include with each word in cache a valid bit to indicate whether or not the word contains valid data.</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The cache is initialized by clearing all the valid bits to 0. The valid bit of a particular cache word is set to 1 the first time this word is loaded from main memory and stays set unless the cache has to be initialized again.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The introduction of the valid bit means that a word in cache is not replaced by another word unless the valid bit is set to 1 and a mismatch of tags occurs.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If the valid bit happens to be 0, the new word automatically replaces the invalid data. </a:t>
            </a:r>
          </a:p>
          <a:p>
            <a:pPr algn="just">
              <a:buFont typeface="Wingdings" panose="05000000000000000000" pitchFamily="2" charset="2"/>
              <a:buChar char="v"/>
            </a:pPr>
            <a:r>
              <a:rPr lang="en-IN" sz="2000" i="0" u="none" strike="noStrike" baseline="0" dirty="0">
                <a:latin typeface="Times New Roman" panose="02020603050405020304" pitchFamily="18" charset="0"/>
                <a:cs typeface="Times New Roman" panose="02020603050405020304" pitchFamily="18" charset="0"/>
              </a:rPr>
              <a:t>Thus</a:t>
            </a:r>
            <a:r>
              <a:rPr lang="en-IN" sz="2000" dirty="0">
                <a:latin typeface="Times New Roman" panose="02020603050405020304" pitchFamily="18" charset="0"/>
                <a:cs typeface="Times New Roman" panose="02020603050405020304" pitchFamily="18" charset="0"/>
              </a:rPr>
              <a:t> </a:t>
            </a:r>
            <a:r>
              <a:rPr lang="en-IN" sz="2000" i="0" u="none" strike="noStrike" baseline="0" dirty="0">
                <a:latin typeface="Times New Roman" panose="02020603050405020304" pitchFamily="18" charset="0"/>
                <a:cs typeface="Times New Roman" panose="02020603050405020304" pitchFamily="18" charset="0"/>
              </a:rPr>
              <a:t>the initialization condition has the effect of forcing misses from the cache until it fills with valid data.</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Cache Initialization</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12813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 Principles of Locality</a:t>
            </a:r>
          </a:p>
        </p:txBody>
      </p:sp>
      <p:sp>
        <p:nvSpPr>
          <p:cNvPr id="102" name="Google Shape;102;p6"/>
          <p:cNvSpPr txBox="1">
            <a:spLocks noGrp="1"/>
          </p:cNvSpPr>
          <p:nvPr>
            <p:ph type="body" idx="1"/>
          </p:nvPr>
        </p:nvSpPr>
        <p:spPr>
          <a:xfrm>
            <a:off x="207034" y="751936"/>
            <a:ext cx="8729932" cy="5883275"/>
          </a:xfrm>
          <a:prstGeom prst="rect">
            <a:avLst/>
          </a:prstGeom>
          <a:noFill/>
          <a:ln>
            <a:noFill/>
          </a:ln>
        </p:spPr>
        <p:txBody>
          <a:bodyPr spcFirstLastPara="1" wrap="square" lIns="91425" tIns="45700" rIns="91425" bIns="45700" anchor="t" anchorCtr="0">
            <a:noAutofit/>
          </a:bodyPr>
          <a:lstStyle/>
          <a:p>
            <a:pPr marL="114300" indent="0" algn="just">
              <a:buNone/>
            </a:pPr>
            <a:r>
              <a:rPr lang="en-IN" sz="1800" i="0" dirty="0">
                <a:solidFill>
                  <a:srgbClr val="0D0D0D"/>
                </a:solidFill>
                <a:effectLst/>
                <a:highlight>
                  <a:srgbClr val="FFFFFF"/>
                </a:highlight>
                <a:latin typeface="Times New Roman" panose="02020603050405020304" pitchFamily="18" charset="0"/>
                <a:cs typeface="Times New Roman" panose="02020603050405020304" pitchFamily="18" charset="0"/>
              </a:rPr>
              <a:t>An entire blocks of data is copied after a hit because the principle of locality tells us that once a byte is accessed, it is likely that a nearby data element will be needed soon. There are three forms of locality. These forms of locality are fundamental principles in computer architecture and are key factors in designing efficient cache systems and memory hierarchies </a:t>
            </a:r>
            <a:endPar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Temporal Locality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refers to the idea that if a particular memory location is accessed, it's likely that the same location will be accessed again in the near future. This principle is based on the observation that programs often exhibit repeated access to the same data or instructions within a short time frame. Caches exploit temporal locality by keeping recently accessed data in the cache, increasing the likelihood of a hit.</a:t>
            </a: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Spatial Locality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Spatial locality suggests that if a memory location is accessed, neighbouring memory locations will also be accessed in the near future. This principle is based on the observation that programs tend to access memory locations that are close to each other. Caches exploit spatial locality by fetching entire blocks of contiguous memory (cache lines) into the cache upon a cache miss. </a:t>
            </a:r>
          </a:p>
          <a:p>
            <a:pPr algn="just">
              <a:buFont typeface="+mj-lt"/>
              <a:buAutoNum type="arabicPeriod"/>
            </a:pPr>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Sequential Locality</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Sequential locality refers to the tendency of programs to access memory locations sequentially. This is particularly relevant for instruction fetching, where the CPU typically fetches instructions in sequential order. Caches can prefetch sequential blocks of instructions or data into the cache to exploit this locality, reducing the impact of cache misses. </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05893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Purpose of Cache</a:t>
            </a:r>
          </a:p>
        </p:txBody>
      </p:sp>
      <p:sp>
        <p:nvSpPr>
          <p:cNvPr id="102" name="Google Shape;102;p6"/>
          <p:cNvSpPr txBox="1">
            <a:spLocks noGrp="1"/>
          </p:cNvSpPr>
          <p:nvPr>
            <p:ph type="body" idx="1"/>
          </p:nvPr>
        </p:nvSpPr>
        <p:spPr>
          <a:xfrm>
            <a:off x="267419" y="734683"/>
            <a:ext cx="8729932" cy="5883275"/>
          </a:xfrm>
          <a:prstGeom prst="rect">
            <a:avLst/>
          </a:prstGeom>
          <a:noFill/>
          <a:ln>
            <a:noFill/>
          </a:ln>
        </p:spPr>
        <p:txBody>
          <a:bodyPr spcFirstLastPara="1" wrap="square" lIns="91425" tIns="45700" rIns="91425" bIns="45700" anchor="t" anchorCtr="0">
            <a:noAutofit/>
          </a:bodyPr>
          <a:lstStyle/>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The purpose of cache memory is to speed up accesses by </a:t>
            </a:r>
            <a:r>
              <a:rPr lang="en-IN" sz="2000" b="1" dirty="0">
                <a:latin typeface="Times New Roman" panose="02020603050405020304" pitchFamily="18" charset="0"/>
                <a:ea typeface="Tahoma" panose="020B0604030504040204" pitchFamily="34" charset="0"/>
                <a:cs typeface="Times New Roman" panose="02020603050405020304" pitchFamily="18" charset="0"/>
              </a:rPr>
              <a:t>storing recently used data closer to the CPU</a:t>
            </a:r>
            <a:r>
              <a:rPr lang="en-IN" sz="2000" dirty="0">
                <a:latin typeface="Times New Roman" panose="02020603050405020304" pitchFamily="18" charset="0"/>
                <a:ea typeface="Tahoma" panose="020B0604030504040204" pitchFamily="34" charset="0"/>
                <a:cs typeface="Times New Roman" panose="02020603050405020304" pitchFamily="18" charset="0"/>
              </a:rPr>
              <a:t>, instead of storing it in main memory.</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Although cache is much smaller than main memory, </a:t>
            </a:r>
            <a:r>
              <a:rPr lang="en-IN" sz="2000" b="1" dirty="0">
                <a:latin typeface="Times New Roman" panose="02020603050405020304" pitchFamily="18" charset="0"/>
                <a:ea typeface="Tahoma" panose="020B0604030504040204" pitchFamily="34" charset="0"/>
                <a:cs typeface="Times New Roman" panose="02020603050405020304" pitchFamily="18" charset="0"/>
              </a:rPr>
              <a:t>its access time is a fraction of that of main memory</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Unlike main memory, which is accessed by address, </a:t>
            </a:r>
            <a:r>
              <a:rPr lang="en-IN" sz="2000" b="1" dirty="0">
                <a:latin typeface="Times New Roman" panose="02020603050405020304" pitchFamily="18" charset="0"/>
                <a:ea typeface="Tahoma" panose="020B0604030504040204" pitchFamily="34" charset="0"/>
                <a:cs typeface="Times New Roman" panose="02020603050405020304" pitchFamily="18" charset="0"/>
              </a:rPr>
              <a:t>cache is typically accessed by content</a:t>
            </a:r>
            <a:r>
              <a:rPr lang="en-IN" sz="2000" dirty="0">
                <a:latin typeface="Times New Roman" panose="02020603050405020304" pitchFamily="18" charset="0"/>
                <a:ea typeface="Tahoma" panose="020B0604030504040204" pitchFamily="34" charset="0"/>
                <a:cs typeface="Times New Roman" panose="02020603050405020304" pitchFamily="18" charset="0"/>
              </a:rPr>
              <a:t>; hence, it is often called </a:t>
            </a:r>
            <a:r>
              <a:rPr lang="en-IN" sz="2000" b="1" dirty="0">
                <a:latin typeface="Times New Roman" panose="02020603050405020304" pitchFamily="18" charset="0"/>
                <a:ea typeface="Tahoma" panose="020B0604030504040204" pitchFamily="34" charset="0"/>
                <a:cs typeface="Times New Roman" panose="02020603050405020304" pitchFamily="18" charset="0"/>
              </a:rPr>
              <a:t>content addressable memory</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Because of this, </a:t>
            </a:r>
            <a:r>
              <a:rPr lang="en-IN" sz="2000" b="1" dirty="0">
                <a:latin typeface="Times New Roman" panose="02020603050405020304" pitchFamily="18" charset="0"/>
                <a:ea typeface="Tahoma" panose="020B0604030504040204" pitchFamily="34" charset="0"/>
                <a:cs typeface="Times New Roman" panose="02020603050405020304" pitchFamily="18" charset="0"/>
              </a:rPr>
              <a:t>a single large cache memory isn’t always desirable-- it takes longer to search.</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Cache exploits the principle of locality, which includes temporal, spatial, and sequential locality.</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This helps in speeding up program execution since the CPU spends less time waiting for data to be fetched from slower main memory.</a:t>
            </a:r>
          </a:p>
          <a:p>
            <a:pPr marL="342900" lvl="0" algn="just">
              <a:lnSpc>
                <a:spcPct val="107000"/>
              </a:lnSpc>
              <a:spcAft>
                <a:spcPts val="800"/>
              </a:spcAft>
              <a:buFont typeface="Wingdings" panose="05000000000000000000" pitchFamily="2" charset="2"/>
              <a:buChar char="v"/>
              <a:tabLst>
                <a:tab pos="457200" algn="l"/>
              </a:tabLst>
            </a:pPr>
            <a:r>
              <a:rPr lang="en-IN" sz="2000" dirty="0">
                <a:latin typeface="Times New Roman" panose="02020603050405020304" pitchFamily="18" charset="0"/>
                <a:ea typeface="Tahoma" panose="020B0604030504040204" pitchFamily="34" charset="0"/>
                <a:cs typeface="Times New Roman" panose="02020603050405020304" pitchFamily="18" charset="0"/>
              </a:rPr>
              <a:t>Accessing data from cache consumes less power compared to accessing data from main memory. This is because cache memory is typically implemented using low-power, high-speed technologies such as static RAM (SRAM).</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698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Tahoma" panose="020B0604030504040204" pitchFamily="34" charset="0"/>
                <a:cs typeface="Times New Roman" panose="02020603050405020304" pitchFamily="18" charset="0"/>
              </a:rPr>
              <a:t>B</a:t>
            </a:r>
            <a:r>
              <a:rPr lang="en-IN" sz="2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asic </a:t>
            </a:r>
            <a:r>
              <a:rPr lang="en-IN" sz="2800" b="1" dirty="0">
                <a:latin typeface="Times New Roman" panose="02020603050405020304" pitchFamily="18" charset="0"/>
                <a:ea typeface="Tahoma" panose="020B0604030504040204" pitchFamily="34" charset="0"/>
                <a:cs typeface="Times New Roman" panose="02020603050405020304" pitchFamily="18" charset="0"/>
              </a:rPr>
              <a:t>C</a:t>
            </a:r>
            <a:r>
              <a:rPr lang="en-IN" sz="2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ache </a:t>
            </a:r>
            <a:r>
              <a:rPr lang="en-IN" sz="2800" b="1" dirty="0">
                <a:latin typeface="Times New Roman" panose="02020603050405020304" pitchFamily="18" charset="0"/>
                <a:ea typeface="Tahoma" panose="020B0604030504040204" pitchFamily="34" charset="0"/>
                <a:cs typeface="Times New Roman" panose="02020603050405020304" pitchFamily="18" charset="0"/>
              </a:rPr>
              <a:t>O</a:t>
            </a:r>
            <a:r>
              <a:rPr lang="en-IN" sz="28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peration</a:t>
            </a:r>
            <a:endParaRPr lang="en-IN" sz="2800" b="1" dirty="0">
              <a:latin typeface="Times New Roman" panose="02020603050405020304" pitchFamily="18" charset="0"/>
              <a:ea typeface="Candara"/>
              <a:cs typeface="Times New Roman" panose="02020603050405020304" pitchFamily="18" charset="0"/>
              <a:sym typeface="Candara"/>
            </a:endParaRPr>
          </a:p>
        </p:txBody>
      </p:sp>
      <p:sp>
        <p:nvSpPr>
          <p:cNvPr id="102" name="Google Shape;102;p6"/>
          <p:cNvSpPr txBox="1">
            <a:spLocks noGrp="1"/>
          </p:cNvSpPr>
          <p:nvPr>
            <p:ph type="body" idx="1"/>
          </p:nvPr>
        </p:nvSpPr>
        <p:spPr>
          <a:xfrm>
            <a:off x="69011" y="838200"/>
            <a:ext cx="8954219" cy="5797011"/>
          </a:xfrm>
          <a:prstGeom prst="rect">
            <a:avLst/>
          </a:prstGeom>
          <a:noFill/>
          <a:ln>
            <a:noFill/>
          </a:ln>
        </p:spPr>
        <p:txBody>
          <a:bodyPr spcFirstLastPara="1" wrap="square" lIns="91425" tIns="45700" rIns="91425" bIns="45700" anchor="t" anchorCtr="0">
            <a:noAutofit/>
          </a:bodyPr>
          <a:lstStyle/>
          <a:p>
            <a:pPr marL="0" lvl="0" indent="0" algn="just">
              <a:lnSpc>
                <a:spcPct val="107000"/>
              </a:lnSpc>
              <a:spcAft>
                <a:spcPts val="800"/>
              </a:spcAft>
              <a:buNone/>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	The basic operation of the cache is as follows.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When the CPU needs to access memory, the cache is examined. If the word is found in the cache, it is read from the fast memory.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If the word addressed by the CPU is not found in the cache, the main memory is accessed to read the word.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A block of words containing the one just accessed is then transferred from main memory to cache memory. The block size may vary from one word (the one just accessed) to about 16 words adjacent to the one just accessed. </a:t>
            </a:r>
          </a:p>
          <a:p>
            <a:pPr marL="342900" lvl="0" algn="just">
              <a:lnSpc>
                <a:spcPct val="107000"/>
              </a:lnSpc>
              <a:spcAft>
                <a:spcPts val="800"/>
              </a:spcAft>
              <a:buFont typeface="Wingdings" panose="05000000000000000000" pitchFamily="2" charset="2"/>
              <a:buChar char="v"/>
              <a:tabLst>
                <a:tab pos="457200" algn="l"/>
              </a:tabLst>
            </a:pPr>
            <a:r>
              <a:rPr lang="en-IN" sz="2000"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In this manner, some data are transferred to cache so that future references to memory find the required words in the fast cache memory.</a:t>
            </a:r>
          </a:p>
        </p:txBody>
      </p:sp>
      <p:sp>
        <p:nvSpPr>
          <p:cNvPr id="103" name="Google Shape;103;p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83379007"/>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Mapping Process</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9" name="TextBox 8">
            <a:extLst>
              <a:ext uri="{FF2B5EF4-FFF2-40B4-BE49-F238E27FC236}">
                <a16:creationId xmlns:a16="http://schemas.microsoft.com/office/drawing/2014/main" id="{D48AAF65-11C5-5B8E-7045-92128FB62958}"/>
              </a:ext>
            </a:extLst>
          </p:cNvPr>
          <p:cNvSpPr txBox="1"/>
          <p:nvPr/>
        </p:nvSpPr>
        <p:spPr>
          <a:xfrm>
            <a:off x="526211" y="978628"/>
            <a:ext cx="7953556" cy="3970318"/>
          </a:xfrm>
          <a:prstGeom prst="rect">
            <a:avLst/>
          </a:prstGeom>
          <a:noFill/>
        </p:spPr>
        <p:txBody>
          <a:bodyPr wrap="square">
            <a:spAutoFit/>
          </a:bodyPr>
          <a:lstStyle/>
          <a:p>
            <a:pPr marL="285750" indent="-285750"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The basic characteristic of cache memory is its fast access time. Therefore, very little or no time must be wasted </a:t>
            </a:r>
            <a:r>
              <a:rPr lang="en-IN" sz="1800" b="1" i="0" u="none" strike="noStrike" baseline="0" dirty="0">
                <a:latin typeface="Times New Roman" panose="02020603050405020304" pitchFamily="18" charset="0"/>
                <a:cs typeface="Times New Roman" panose="02020603050405020304" pitchFamily="18" charset="0"/>
              </a:rPr>
              <a:t>when searching for words in the cache. </a:t>
            </a:r>
            <a:r>
              <a:rPr lang="en-IN" sz="1800" b="0" i="0" u="none" strike="noStrike" baseline="0" dirty="0">
                <a:latin typeface="Times New Roman" panose="02020603050405020304" pitchFamily="18" charset="0"/>
                <a:cs typeface="Times New Roman" panose="02020603050405020304" pitchFamily="18" charset="0"/>
              </a:rPr>
              <a:t>The </a:t>
            </a:r>
            <a:r>
              <a:rPr lang="en-IN" sz="1800" b="1" i="0" u="none" strike="noStrike" baseline="0" dirty="0">
                <a:latin typeface="Times New Roman" panose="02020603050405020304" pitchFamily="18" charset="0"/>
                <a:cs typeface="Times New Roman" panose="02020603050405020304" pitchFamily="18" charset="0"/>
              </a:rPr>
              <a:t>transformation of data from main memory to cache memory is referred to as a mapping process. </a:t>
            </a:r>
          </a:p>
          <a:p>
            <a:pPr marL="285750" indent="-285750" algn="just">
              <a:buFont typeface="Wingdings" panose="05000000000000000000" pitchFamily="2" charset="2"/>
              <a:buChar char="v"/>
            </a:pPr>
            <a:r>
              <a:rPr lang="en-IN" sz="1800" b="0" i="0" u="none" strike="noStrike" baseline="0" dirty="0">
                <a:latin typeface="Times New Roman" panose="02020603050405020304" pitchFamily="18" charset="0"/>
                <a:cs typeface="Times New Roman" panose="02020603050405020304" pitchFamily="18" charset="0"/>
              </a:rPr>
              <a:t>Three types of mapping procedures are of practical interest when considering the organization of cache memory:</a:t>
            </a: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r>
              <a:rPr lang="en-IN" sz="1800" b="0" i="0" u="none" strike="noStrike" baseline="0" dirty="0">
                <a:latin typeface="Times New Roman" panose="02020603050405020304" pitchFamily="18" charset="0"/>
                <a:cs typeface="Times New Roman" panose="02020603050405020304" pitchFamily="18" charset="0"/>
              </a:rPr>
              <a:t>1. Direct mapping, each block of main memory can only be mapped </a:t>
            </a:r>
            <a:r>
              <a:rPr lang="en-IN" sz="1800" b="1" i="0" u="none" strike="noStrike" baseline="0" dirty="0">
                <a:latin typeface="Times New Roman" panose="02020603050405020304" pitchFamily="18" charset="0"/>
                <a:cs typeface="Times New Roman" panose="02020603050405020304" pitchFamily="18" charset="0"/>
              </a:rPr>
              <a:t>to one specific cache line</a:t>
            </a:r>
            <a:r>
              <a:rPr lang="en-IN" sz="1800" b="0" i="0" u="none" strike="noStrike" baseline="0" dirty="0">
                <a:latin typeface="Times New Roman" panose="02020603050405020304" pitchFamily="18" charset="0"/>
                <a:cs typeface="Times New Roman" panose="02020603050405020304" pitchFamily="18" charset="0"/>
              </a:rPr>
              <a:t>.</a:t>
            </a:r>
          </a:p>
          <a:p>
            <a:pPr algn="just"/>
            <a:r>
              <a:rPr lang="en-IN" sz="1800" b="0" i="0" u="none" strike="noStrike" baseline="0" dirty="0">
                <a:latin typeface="Times New Roman" panose="02020603050405020304" pitchFamily="18" charset="0"/>
                <a:cs typeface="Times New Roman" panose="02020603050405020304" pitchFamily="18" charset="0"/>
              </a:rPr>
              <a:t>2. Associative mapping, each block of main memory can be placed </a:t>
            </a:r>
            <a:r>
              <a:rPr lang="en-IN" sz="1800" b="1" i="0" u="none" strike="noStrike" baseline="0" dirty="0">
                <a:latin typeface="Times New Roman" panose="02020603050405020304" pitchFamily="18" charset="0"/>
                <a:cs typeface="Times New Roman" panose="02020603050405020304" pitchFamily="18" charset="0"/>
              </a:rPr>
              <a:t>in any cache line.</a:t>
            </a:r>
          </a:p>
          <a:p>
            <a:pPr algn="just"/>
            <a:r>
              <a:rPr lang="en-IN" sz="1800" b="0" i="0" u="none" strike="noStrike" baseline="0" dirty="0">
                <a:latin typeface="Times New Roman" panose="02020603050405020304" pitchFamily="18" charset="0"/>
                <a:cs typeface="Times New Roman" panose="02020603050405020304" pitchFamily="18" charset="0"/>
              </a:rPr>
              <a:t>3. Set-associative mapping, combines the advantages of </a:t>
            </a:r>
            <a:r>
              <a:rPr lang="en-IN" sz="1800" b="1" i="0" u="none" strike="noStrike" baseline="0" dirty="0">
                <a:latin typeface="Times New Roman" panose="02020603050405020304" pitchFamily="18" charset="0"/>
                <a:cs typeface="Times New Roman" panose="02020603050405020304" pitchFamily="18" charset="0"/>
              </a:rPr>
              <a:t>both direct and associative mapping.</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80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IN" sz="2800" b="1" dirty="0">
                <a:latin typeface="Times New Roman" panose="02020603050405020304" pitchFamily="18" charset="0"/>
                <a:ea typeface="Candara"/>
                <a:cs typeface="Times New Roman" panose="02020603050405020304" pitchFamily="18" charset="0"/>
                <a:sym typeface="Candara"/>
              </a:rPr>
              <a:t>Mapping Process (Cont..)</a:t>
            </a:r>
          </a:p>
        </p:txBody>
      </p:sp>
      <p:sp>
        <p:nvSpPr>
          <p:cNvPr id="103" name="Google Shape;10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104" name="Google Shape;10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5" name="TextBox 4">
            <a:extLst>
              <a:ext uri="{FF2B5EF4-FFF2-40B4-BE49-F238E27FC236}">
                <a16:creationId xmlns:a16="http://schemas.microsoft.com/office/drawing/2014/main" id="{ED73A40A-EA12-69E8-F6DA-22698AE70391}"/>
              </a:ext>
            </a:extLst>
          </p:cNvPr>
          <p:cNvSpPr txBox="1"/>
          <p:nvPr/>
        </p:nvSpPr>
        <p:spPr>
          <a:xfrm>
            <a:off x="3475008" y="6356351"/>
            <a:ext cx="2235679" cy="307777"/>
          </a:xfrm>
          <a:prstGeom prst="rect">
            <a:avLst/>
          </a:prstGeom>
          <a:noFill/>
        </p:spPr>
        <p:txBody>
          <a:bodyPr wrap="square">
            <a:spAutoFit/>
          </a:bodyPr>
          <a:lstStyle/>
          <a:p>
            <a:r>
              <a:rPr lang="en-IN" sz="1400" b="1" dirty="0">
                <a:solidFill>
                  <a:schemeClr val="dk1"/>
                </a:solidFill>
                <a:latin typeface="Times New Roman" panose="02020603050405020304" pitchFamily="18" charset="0"/>
                <a:ea typeface="Tahoma" panose="020B0604030504040204" pitchFamily="34" charset="0"/>
                <a:cs typeface="Times New Roman" panose="02020603050405020304" pitchFamily="18" charset="0"/>
              </a:rPr>
              <a:t>Example of cache memory</a:t>
            </a:r>
            <a:endParaRPr lang="en-IN" b="1" dirty="0"/>
          </a:p>
        </p:txBody>
      </p:sp>
      <p:sp>
        <p:nvSpPr>
          <p:cNvPr id="9" name="TextBox 8">
            <a:extLst>
              <a:ext uri="{FF2B5EF4-FFF2-40B4-BE49-F238E27FC236}">
                <a16:creationId xmlns:a16="http://schemas.microsoft.com/office/drawing/2014/main" id="{D48AAF65-11C5-5B8E-7045-92128FB62958}"/>
              </a:ext>
            </a:extLst>
          </p:cNvPr>
          <p:cNvSpPr txBox="1"/>
          <p:nvPr/>
        </p:nvSpPr>
        <p:spPr>
          <a:xfrm>
            <a:off x="526211" y="978628"/>
            <a:ext cx="7953556" cy="3785652"/>
          </a:xfrm>
          <a:prstGeom prst="rect">
            <a:avLst/>
          </a:prstGeom>
          <a:noFill/>
        </p:spPr>
        <p:txBody>
          <a:bodyPr wrap="square">
            <a:spAutoFit/>
          </a:bodyPr>
          <a:lstStyle/>
          <a:p>
            <a:pPr algn="just"/>
            <a:r>
              <a:rPr lang="en-IN" sz="2000" b="0" i="0" u="none" strike="noStrike" baseline="0" dirty="0">
                <a:latin typeface="Times New Roman" panose="02020603050405020304" pitchFamily="18" charset="0"/>
                <a:cs typeface="Times New Roman" panose="02020603050405020304" pitchFamily="18" charset="0"/>
              </a:rPr>
              <a:t>Let us discuss these three mapping procedures by using a specific example of a memory organization as shown in below.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main memory can store 32K words of 12 bits each.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cache is capable of storing 512 of these words at any given time.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For every word stored in cache, there is a duplicate copy in main memory.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The CPU communicates with both memo­ries. It first sends a 15-bit address to cache.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If there is a hit, the CPU accepts the 12-bit data from cache. </a:t>
            </a:r>
          </a:p>
          <a:p>
            <a:pPr marL="285750" indent="-285750" algn="just">
              <a:buFont typeface="Wingdings" panose="05000000000000000000" pitchFamily="2" charset="2"/>
              <a:buChar char="v"/>
            </a:pPr>
            <a:r>
              <a:rPr lang="en-IN" sz="2000" b="0" i="0" u="none" strike="noStrike" baseline="0" dirty="0">
                <a:latin typeface="Times New Roman" panose="02020603050405020304" pitchFamily="18" charset="0"/>
                <a:cs typeface="Times New Roman" panose="02020603050405020304" pitchFamily="18" charset="0"/>
              </a:rPr>
              <a:t>If there is a miss, the CPU reads the word from main memory and the word is then transferred to cache.</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8A3305-80E4-C96D-00CA-BD86DCDF2691}"/>
              </a:ext>
            </a:extLst>
          </p:cNvPr>
          <p:cNvPicPr>
            <a:picLocks noChangeAspect="1"/>
          </p:cNvPicPr>
          <p:nvPr/>
        </p:nvPicPr>
        <p:blipFill>
          <a:blip r:embed="rId3"/>
          <a:stretch>
            <a:fillRect/>
          </a:stretch>
        </p:blipFill>
        <p:spPr>
          <a:xfrm>
            <a:off x="1830853" y="4622558"/>
            <a:ext cx="5344271" cy="1733792"/>
          </a:xfrm>
          <a:prstGeom prst="rect">
            <a:avLst/>
          </a:prstGeom>
        </p:spPr>
      </p:pic>
    </p:spTree>
    <p:extLst>
      <p:ext uri="{BB962C8B-B14F-4D97-AF65-F5344CB8AC3E}">
        <p14:creationId xmlns:p14="http://schemas.microsoft.com/office/powerpoint/2010/main" val="264995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8</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Associative memories are expensive compared to random-access memories because of the added logic associated with each cell.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easiest technique used for mapping is known as direct mapping. In simpler words, in the case of direct mapping, we assign every memory block to a certain line in the cache. This is achieved by using part of the memory address to determine the cache location.</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possibility of using a random-access memory for the cache is investigated in below figure.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CPU or main memory address of </a:t>
            </a:r>
            <a:r>
              <a:rPr lang="en-IN" altLang="en-US" sz="2000" b="1" dirty="0">
                <a:latin typeface="Times New Roman" panose="02020603050405020304" pitchFamily="18" charset="0"/>
                <a:cs typeface="Times New Roman" panose="02020603050405020304" pitchFamily="18" charset="0"/>
              </a:rPr>
              <a:t>15 bits is divided into two fields. </a:t>
            </a:r>
            <a:r>
              <a:rPr lang="en-IN" altLang="en-US" sz="2000" dirty="0">
                <a:latin typeface="Times New Roman" panose="02020603050405020304" pitchFamily="18" charset="0"/>
                <a:cs typeface="Times New Roman" panose="02020603050405020304" pitchFamily="18" charset="0"/>
              </a:rPr>
              <a:t>The </a:t>
            </a:r>
            <a:r>
              <a:rPr lang="en-IN" altLang="en-US" sz="2000" b="1" dirty="0">
                <a:latin typeface="Times New Roman" panose="02020603050405020304" pitchFamily="18" charset="0"/>
                <a:cs typeface="Times New Roman" panose="02020603050405020304" pitchFamily="18" charset="0"/>
              </a:rPr>
              <a:t>nine least significant bits constitute the index field </a:t>
            </a:r>
            <a:r>
              <a:rPr lang="en-IN" altLang="en-US" sz="2000" dirty="0">
                <a:latin typeface="Times New Roman" panose="02020603050405020304" pitchFamily="18" charset="0"/>
                <a:cs typeface="Times New Roman" panose="02020603050405020304" pitchFamily="18" charset="0"/>
              </a:rPr>
              <a:t>and the </a:t>
            </a:r>
            <a:r>
              <a:rPr lang="en-IN" altLang="en-US" sz="2000" b="1" dirty="0">
                <a:latin typeface="Times New Roman" panose="02020603050405020304" pitchFamily="18" charset="0"/>
                <a:cs typeface="Times New Roman" panose="02020603050405020304" pitchFamily="18" charset="0"/>
              </a:rPr>
              <a:t>remaining six bits form the tag field</a:t>
            </a:r>
            <a:r>
              <a:rPr lang="en-IN" altLang="en-US" sz="2000" dirty="0">
                <a:latin typeface="Times New Roman" panose="02020603050405020304" pitchFamily="18" charset="0"/>
                <a:cs typeface="Times New Roman" panose="02020603050405020304" pitchFamily="18" charset="0"/>
              </a:rPr>
              <a:t>. </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a:t>
            </a:r>
            <a:endParaRPr lang="en-US" altLang="en-US" dirty="0"/>
          </a:p>
        </p:txBody>
      </p:sp>
      <p:pic>
        <p:nvPicPr>
          <p:cNvPr id="3" name="Picture 2">
            <a:extLst>
              <a:ext uri="{FF2B5EF4-FFF2-40B4-BE49-F238E27FC236}">
                <a16:creationId xmlns:a16="http://schemas.microsoft.com/office/drawing/2014/main" id="{43CC464F-701C-CF7C-B196-210331F0AA5D}"/>
              </a:ext>
            </a:extLst>
          </p:cNvPr>
          <p:cNvPicPr>
            <a:picLocks noChangeAspect="1"/>
          </p:cNvPicPr>
          <p:nvPr/>
        </p:nvPicPr>
        <p:blipFill>
          <a:blip r:embed="rId3"/>
          <a:stretch>
            <a:fillRect/>
          </a:stretch>
        </p:blipFill>
        <p:spPr>
          <a:xfrm>
            <a:off x="2065411" y="4501568"/>
            <a:ext cx="4944165" cy="2176776"/>
          </a:xfrm>
          <a:prstGeom prst="rect">
            <a:avLst/>
          </a:prstGeom>
        </p:spPr>
      </p:pic>
      <p:sp>
        <p:nvSpPr>
          <p:cNvPr id="5" name="TextBox 4">
            <a:extLst>
              <a:ext uri="{FF2B5EF4-FFF2-40B4-BE49-F238E27FC236}">
                <a16:creationId xmlns:a16="http://schemas.microsoft.com/office/drawing/2014/main" id="{FF9E075D-C475-745E-AC4B-72502DE01EDC}"/>
              </a:ext>
            </a:extLst>
          </p:cNvPr>
          <p:cNvSpPr txBox="1"/>
          <p:nvPr/>
        </p:nvSpPr>
        <p:spPr>
          <a:xfrm>
            <a:off x="5589917" y="4688564"/>
            <a:ext cx="2984741" cy="523220"/>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Fig: Addressing relationships between main and cache memories</a:t>
            </a:r>
            <a:endParaRPr lang="en-IN"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E60BDF3-961E-6087-3986-C2F8984500D5}"/>
              </a:ext>
            </a:extLst>
          </p:cNvPr>
          <p:cNvSpPr>
            <a:spLocks noGrp="1"/>
          </p:cNvSpPr>
          <p:nvPr>
            <p:ph type="sldNum" sz="quarter" idx="12"/>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1500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1500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1500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15000"/>
              </a:spcBef>
              <a:spcAft>
                <a:spcPct val="0"/>
              </a:spcAft>
              <a:defRPr sz="2000">
                <a:solidFill>
                  <a:schemeClr val="tx1"/>
                </a:solidFill>
                <a:latin typeface="Times New Roman" panose="02020603050405020304" pitchFamily="18" charset="0"/>
              </a:defRPr>
            </a:lvl9pPr>
          </a:lstStyle>
          <a:p>
            <a:fld id="{7E5C8B27-575D-4B36-AEDD-95C08312BF33}" type="slidenum">
              <a:rPr lang="en-US" altLang="en-US" sz="1400"/>
              <a:pPr/>
              <a:t>9</a:t>
            </a:fld>
            <a:endParaRPr lang="en-US" altLang="en-US" sz="1400"/>
          </a:p>
        </p:txBody>
      </p:sp>
      <p:sp>
        <p:nvSpPr>
          <p:cNvPr id="14339" name="Rectangle 3">
            <a:extLst>
              <a:ext uri="{FF2B5EF4-FFF2-40B4-BE49-F238E27FC236}">
                <a16:creationId xmlns:a16="http://schemas.microsoft.com/office/drawing/2014/main" id="{DACC5926-A952-C35A-BA4F-0FE39B55F8F1}"/>
              </a:ext>
            </a:extLst>
          </p:cNvPr>
          <p:cNvSpPr>
            <a:spLocks noGrp="1" noChangeArrowheads="1"/>
          </p:cNvSpPr>
          <p:nvPr>
            <p:ph type="body" idx="1"/>
          </p:nvPr>
        </p:nvSpPr>
        <p:spPr>
          <a:xfrm>
            <a:off x="388189" y="838199"/>
            <a:ext cx="8298611" cy="5883275"/>
          </a:xfrm>
          <a:extLst>
            <a:ext uri="{909E8E84-426E-40DD-AFC4-6F175D3DCCD1}">
              <a14:hiddenFill xmlns:a14="http://schemas.microsoft.com/office/drawing/2010/main">
                <a:solidFill>
                  <a:srgbClr val="E4F5FF"/>
                </a:solidFill>
              </a14:hiddenFill>
            </a:ext>
          </a:extLst>
        </p:spPr>
        <p:txBody>
          <a:bodyPr/>
          <a:lstStyle/>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figure shows that </a:t>
            </a:r>
            <a:r>
              <a:rPr lang="en-IN" altLang="en-US" sz="2000" b="1" dirty="0">
                <a:latin typeface="Times New Roman" panose="02020603050405020304" pitchFamily="18" charset="0"/>
                <a:cs typeface="Times New Roman" panose="02020603050405020304" pitchFamily="18" charset="0"/>
              </a:rPr>
              <a:t>main memory needs an address </a:t>
            </a:r>
            <a:r>
              <a:rPr lang="en-IN" altLang="en-US" sz="2000" dirty="0">
                <a:latin typeface="Times New Roman" panose="02020603050405020304" pitchFamily="18" charset="0"/>
                <a:cs typeface="Times New Roman" panose="02020603050405020304" pitchFamily="18" charset="0"/>
              </a:rPr>
              <a:t>that includes both the tag and the index bits. </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The </a:t>
            </a:r>
            <a:r>
              <a:rPr lang="en-IN" altLang="en-US" sz="2000" b="1" dirty="0">
                <a:latin typeface="Times New Roman" panose="02020603050405020304" pitchFamily="18" charset="0"/>
                <a:cs typeface="Times New Roman" panose="02020603050405020304" pitchFamily="18" charset="0"/>
              </a:rPr>
              <a:t>number of bits in the index field is equal to the number of address bits required to access the cache memory.</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Here, In a direct mapped cache consisting of N blocks of cache, block X of main memory maps to cache block Y = X mod N.</a:t>
            </a:r>
          </a:p>
          <a:p>
            <a:pPr algn="just">
              <a:buFont typeface="Wingdings" panose="05000000000000000000" pitchFamily="2" charset="2"/>
              <a:buChar char="v"/>
            </a:pPr>
            <a:r>
              <a:rPr lang="en-IN" altLang="en-US" sz="2000" dirty="0">
                <a:latin typeface="Times New Roman" panose="02020603050405020304" pitchFamily="18" charset="0"/>
                <a:cs typeface="Times New Roman" panose="02020603050405020304" pitchFamily="18" charset="0"/>
              </a:rPr>
              <a:t>Thus, if we have 10 blocks of cache, block 7 of cache may hold blocks 7, 17, 27, 37, . . . of main memory.</a:t>
            </a:r>
          </a:p>
        </p:txBody>
      </p:sp>
      <p:sp>
        <p:nvSpPr>
          <p:cNvPr id="14340" name="Rectangle 5">
            <a:extLst>
              <a:ext uri="{FF2B5EF4-FFF2-40B4-BE49-F238E27FC236}">
                <a16:creationId xmlns:a16="http://schemas.microsoft.com/office/drawing/2014/main" id="{4FAA458B-0C4D-FF55-21A8-4C9F38829A48}"/>
              </a:ext>
            </a:extLst>
          </p:cNvPr>
          <p:cNvSpPr>
            <a:spLocks noGrp="1" noChangeArrowheads="1"/>
          </p:cNvSpPr>
          <p:nvPr>
            <p:ph type="title"/>
          </p:nvPr>
        </p:nvSpPr>
        <p:spPr>
          <a:xfrm>
            <a:off x="0" y="0"/>
            <a:ext cx="6553200" cy="776288"/>
          </a:xfrm>
          <a:noFill/>
        </p:spPr>
        <p:txBody>
          <a:bodyPr/>
          <a:lstStyle/>
          <a:p>
            <a:r>
              <a:rPr lang="en-IN" sz="3200" b="1" dirty="0">
                <a:latin typeface="Times New Roman" panose="02020603050405020304" pitchFamily="18" charset="0"/>
                <a:ea typeface="Candara"/>
                <a:cs typeface="Times New Roman" panose="02020603050405020304" pitchFamily="18" charset="0"/>
                <a:sym typeface="Candara"/>
              </a:rPr>
              <a:t>Direct Mapping (Cont..)</a:t>
            </a:r>
            <a:endParaRPr lang="en-US" altLang="en-US" dirty="0"/>
          </a:p>
        </p:txBody>
      </p:sp>
      <p:sp>
        <p:nvSpPr>
          <p:cNvPr id="6" name="Date Placeholder 5">
            <a:extLst>
              <a:ext uri="{FF2B5EF4-FFF2-40B4-BE49-F238E27FC236}">
                <a16:creationId xmlns:a16="http://schemas.microsoft.com/office/drawing/2014/main" id="{A2677B98-26B9-0319-8E08-F393D4C9760D}"/>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5167416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3505</TotalTime>
  <Words>3332</Words>
  <Application>Microsoft Office PowerPoint</Application>
  <PresentationFormat>On-screen Show (4:3)</PresentationFormat>
  <Paragraphs>196</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Candara</vt:lpstr>
      <vt:lpstr>Wingdings</vt:lpstr>
      <vt:lpstr>Times New Roman</vt:lpstr>
      <vt:lpstr>Arial</vt:lpstr>
      <vt:lpstr>Calibri</vt:lpstr>
      <vt:lpstr>Office Theme</vt:lpstr>
      <vt:lpstr>PowerPoint Presentation</vt:lpstr>
      <vt:lpstr>Fundamental concepts </vt:lpstr>
      <vt:lpstr> Principles of Locality</vt:lpstr>
      <vt:lpstr>Purpose of Cache</vt:lpstr>
      <vt:lpstr>Basic Cache Operation</vt:lpstr>
      <vt:lpstr>Mapping Process</vt:lpstr>
      <vt:lpstr>Mapping Process (Cont..)</vt:lpstr>
      <vt:lpstr>Direct Mapping</vt:lpstr>
      <vt:lpstr>Direct Mapping (Cont..)</vt:lpstr>
      <vt:lpstr>Direct Mapping (Cont..)</vt:lpstr>
      <vt:lpstr>Direct Mapping (Cont..)</vt:lpstr>
      <vt:lpstr>Numerical Example -Direct Mapping</vt:lpstr>
      <vt:lpstr>Direct Mapping (with block size of multi words)</vt:lpstr>
      <vt:lpstr>Associative Mapping</vt:lpstr>
      <vt:lpstr>Associative Mapping (Cont..)</vt:lpstr>
      <vt:lpstr>Set-Associative Mapping</vt:lpstr>
      <vt:lpstr>Set-Associative Mapping (Cont..)</vt:lpstr>
      <vt:lpstr>Set-Associative Mapping (Cont..)</vt:lpstr>
      <vt:lpstr>Writing into Cache</vt:lpstr>
      <vt:lpstr>Cache Initialization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Kamal Saluja</cp:lastModifiedBy>
  <cp:revision>126</cp:revision>
  <dcterms:created xsi:type="dcterms:W3CDTF">2010-04-09T07:36:15Z</dcterms:created>
  <dcterms:modified xsi:type="dcterms:W3CDTF">2024-04-28T11:42:17Z</dcterms:modified>
</cp:coreProperties>
</file>