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embeddedFontLst>
    <p:embeddedFont>
      <p:font typeface="Candara" panose="020E0502030303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0lS4dI7rOckXWk+xE21+wYie6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1624" autoAdjust="0"/>
  </p:normalViewPr>
  <p:slideViewPr>
    <p:cSldViewPr snapToGrid="0">
      <p:cViewPr varScale="1">
        <p:scale>
          <a:sx n="51" d="100"/>
          <a:sy n="51" d="100"/>
        </p:scale>
        <p:origin x="2112" y="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 name="Google Shape;6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 name="Google Shape;6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7045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58" name="Google Shape;58;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59" name="Google Shape;59;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FF0000"/>
                </a:solidFill>
                <a:latin typeface="Calibri"/>
                <a:ea typeface="Calibri"/>
                <a:cs typeface="Calibri"/>
                <a:sym typeface="Calibri"/>
              </a:rPr>
              <a:t>Design of Asynchronous (Ripple</a:t>
            </a:r>
            <a:r>
              <a:rPr lang="en-US" sz="2800" b="0" i="0" u="none" strike="noStrike" cap="none">
                <a:solidFill>
                  <a:srgbClr val="FF0000"/>
                </a:solidFill>
                <a:latin typeface="Calibri"/>
                <a:ea typeface="Calibri"/>
                <a:cs typeface="Calibri"/>
                <a:sym typeface="Calibri"/>
              </a:rPr>
              <a:t>) counters</a:t>
            </a:r>
            <a:endParaRPr lang="en-US" sz="2800" b="0" i="0" u="none" strike="noStrike" cap="none" dirty="0">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rgbClr val="FF0000"/>
                </a:solidFill>
                <a:latin typeface="Candara"/>
                <a:ea typeface="Candara"/>
                <a:cs typeface="Candara"/>
                <a:sym typeface="Candara"/>
              </a:rPr>
              <a:t>(Lecture 8-10)</a:t>
            </a: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    Asynchronous (Ripple) counters</a:t>
            </a:r>
          </a:p>
        </p:txBody>
      </p:sp>
      <p:sp>
        <p:nvSpPr>
          <p:cNvPr id="65" name="Google Shape;65;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algn="just"/>
            <a:r>
              <a:rPr lang="en-US" sz="2400" b="0" i="0" dirty="0">
                <a:solidFill>
                  <a:srgbClr val="273239"/>
                </a:solidFill>
                <a:effectLst/>
                <a:latin typeface="Times New Roman" panose="02020603050405020304" pitchFamily="18" charset="0"/>
                <a:cs typeface="Times New Roman" panose="02020603050405020304" pitchFamily="18" charset="0"/>
              </a:rPr>
              <a:t>Asynchronous/Ripple counter is a cascaded arrangement of flip-flops where the output of one flip-flop drives the clock input of the following flip-flop.  </a:t>
            </a:r>
          </a:p>
          <a:p>
            <a:pPr algn="just"/>
            <a:r>
              <a:rPr lang="en-US" sz="2400" b="0" i="0" dirty="0">
                <a:solidFill>
                  <a:srgbClr val="273239"/>
                </a:solidFill>
                <a:effectLst/>
                <a:latin typeface="Times New Roman" panose="02020603050405020304" pitchFamily="18" charset="0"/>
                <a:cs typeface="Times New Roman" panose="02020603050405020304" pitchFamily="18" charset="0"/>
              </a:rPr>
              <a:t>The number of flip flops in the cascaded arrangement depends upon the number of different logic states that it goes through before it repeats the sequence a  parameter known as the modulus of the counter. </a:t>
            </a:r>
          </a:p>
          <a:p>
            <a:pPr algn="just"/>
            <a:r>
              <a:rPr lang="en-US" sz="2400" b="0" i="0" dirty="0">
                <a:solidFill>
                  <a:srgbClr val="273239"/>
                </a:solidFill>
                <a:effectLst/>
                <a:latin typeface="Times New Roman" panose="02020603050405020304" pitchFamily="18" charset="0"/>
                <a:cs typeface="Times New Roman" panose="02020603050405020304" pitchFamily="18" charset="0"/>
              </a:rPr>
              <a:t>A n-bit ripple counter can count up to 2</a:t>
            </a:r>
            <a:r>
              <a:rPr lang="en-US" sz="2400" b="0" i="0" baseline="30000" dirty="0">
                <a:solidFill>
                  <a:srgbClr val="273239"/>
                </a:solidFill>
                <a:effectLst/>
                <a:latin typeface="Times New Roman" panose="02020603050405020304" pitchFamily="18" charset="0"/>
                <a:cs typeface="Times New Roman" panose="02020603050405020304" pitchFamily="18" charset="0"/>
              </a:rPr>
              <a:t>n</a:t>
            </a:r>
            <a:r>
              <a:rPr lang="en-US" sz="2400" b="0" i="0" dirty="0">
                <a:solidFill>
                  <a:srgbClr val="273239"/>
                </a:solidFill>
                <a:effectLst/>
                <a:latin typeface="Times New Roman" panose="02020603050405020304" pitchFamily="18" charset="0"/>
                <a:cs typeface="Times New Roman" panose="02020603050405020304" pitchFamily="18" charset="0"/>
              </a:rPr>
              <a:t> states. It is also known as MOD n counter. It is known as ripple counter because of the way the clock pulse ripples its way through the flip-flops. Some of the features of ripple counter are:</a:t>
            </a:r>
            <a:endParaRPr sz="2400" dirty="0">
              <a:latin typeface="Times New Roman" panose="02020603050405020304" pitchFamily="18" charset="0"/>
              <a:cs typeface="Times New Roman" panose="02020603050405020304" pitchFamily="18" charset="0"/>
            </a:endParaRPr>
          </a:p>
        </p:txBody>
      </p:sp>
      <p:sp>
        <p:nvSpPr>
          <p:cNvPr id="66" name="Google Shape;6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2" name="Date Placeholder 1">
            <a:extLst>
              <a:ext uri="{FF2B5EF4-FFF2-40B4-BE49-F238E27FC236}">
                <a16:creationId xmlns:a16="http://schemas.microsoft.com/office/drawing/2014/main" id="{070B389B-AEE0-013F-EC31-44BA817810E6}"/>
              </a:ext>
            </a:extLst>
          </p:cNvPr>
          <p:cNvSpPr>
            <a:spLocks noGrp="1"/>
          </p:cNvSpPr>
          <p:nvPr>
            <p:ph type="dt" idx="10"/>
          </p:nvPr>
        </p:nvSpPr>
        <p:spPr/>
        <p:txBody>
          <a:bodyPr/>
          <a:lstStyle/>
          <a:p>
            <a:r>
              <a:rPr lang="en-US"/>
              <a:t>22CS016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algn="r" fontAlgn="base"/>
            <a:r>
              <a:rPr lang="en-US" sz="2800" b="1" i="0" dirty="0">
                <a:solidFill>
                  <a:srgbClr val="273239"/>
                </a:solidFill>
                <a:effectLst/>
                <a:latin typeface="Times New Roman" panose="02020603050405020304" pitchFamily="18" charset="0"/>
                <a:cs typeface="Times New Roman" panose="02020603050405020304" pitchFamily="18" charset="0"/>
              </a:rPr>
              <a:t>  continue…</a:t>
            </a:r>
          </a:p>
        </p:txBody>
      </p:sp>
      <p:sp>
        <p:nvSpPr>
          <p:cNvPr id="65" name="Google Shape;65;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400" dirty="0">
                <a:latin typeface="Times New Roman" panose="02020603050405020304" pitchFamily="18" charset="0"/>
                <a:cs typeface="Times New Roman" panose="02020603050405020304" pitchFamily="18" charset="0"/>
              </a:rPr>
              <a:t>Some of the features of ripple counter are:</a:t>
            </a:r>
          </a:p>
          <a:p>
            <a:pPr algn="just"/>
            <a:r>
              <a:rPr lang="en-US" sz="2400" dirty="0">
                <a:latin typeface="Times New Roman" panose="02020603050405020304" pitchFamily="18" charset="0"/>
                <a:cs typeface="Times New Roman" panose="02020603050405020304" pitchFamily="18" charset="0"/>
              </a:rPr>
              <a:t>It is an asynchronous counter.</a:t>
            </a:r>
          </a:p>
          <a:p>
            <a:pPr algn="just"/>
            <a:r>
              <a:rPr lang="en-US" sz="2400" dirty="0">
                <a:latin typeface="Times New Roman" panose="02020603050405020304" pitchFamily="18" charset="0"/>
                <a:cs typeface="Times New Roman" panose="02020603050405020304" pitchFamily="18" charset="0"/>
              </a:rPr>
              <a:t>Different flip-flops are used with a different clock pulse.</a:t>
            </a:r>
          </a:p>
          <a:p>
            <a:pPr algn="just"/>
            <a:r>
              <a:rPr lang="en-US" sz="2400" dirty="0">
                <a:latin typeface="Times New Roman" panose="02020603050405020304" pitchFamily="18" charset="0"/>
                <a:cs typeface="Times New Roman" panose="02020603050405020304" pitchFamily="18" charset="0"/>
              </a:rPr>
              <a:t>All the flip-flops are used in toggle mode.</a:t>
            </a:r>
          </a:p>
          <a:p>
            <a:pPr algn="just"/>
            <a:r>
              <a:rPr lang="en-US" sz="2400" dirty="0">
                <a:latin typeface="Times New Roman" panose="02020603050405020304" pitchFamily="18" charset="0"/>
                <a:cs typeface="Times New Roman" panose="02020603050405020304" pitchFamily="18" charset="0"/>
              </a:rPr>
              <a:t>Only one flip-flop is applied with an external clock pulse and another flip-flop clock is obtained from the output of the previous flip-flop.</a:t>
            </a:r>
          </a:p>
          <a:p>
            <a:pPr algn="just"/>
            <a:r>
              <a:rPr lang="en-US" sz="2400" dirty="0">
                <a:latin typeface="Times New Roman" panose="02020603050405020304" pitchFamily="18" charset="0"/>
                <a:cs typeface="Times New Roman" panose="02020603050405020304" pitchFamily="18" charset="0"/>
              </a:rPr>
              <a:t>The flip-flop applied with an external clock pulse act as LSB (Least Significant Bit) in the counting sequence.</a:t>
            </a:r>
          </a:p>
        </p:txBody>
      </p:sp>
      <p:sp>
        <p:nvSpPr>
          <p:cNvPr id="66" name="Google Shape;6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2" name="Date Placeholder 1">
            <a:extLst>
              <a:ext uri="{FF2B5EF4-FFF2-40B4-BE49-F238E27FC236}">
                <a16:creationId xmlns:a16="http://schemas.microsoft.com/office/drawing/2014/main" id="{070B389B-AEE0-013F-EC31-44BA817810E6}"/>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8803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6C2F-3213-2B77-15FB-A50388E5DD7D}"/>
              </a:ext>
            </a:extLst>
          </p:cNvPr>
          <p:cNvSpPr>
            <a:spLocks noGrp="1"/>
          </p:cNvSpPr>
          <p:nvPr>
            <p:ph type="title"/>
          </p:nvPr>
        </p:nvSpPr>
        <p:spPr/>
        <p:txBody>
          <a:bodyPr/>
          <a:lstStyle/>
          <a:p>
            <a:pPr algn="r"/>
            <a:r>
              <a:rPr lang="en-US" sz="3200" b="1" i="0" dirty="0">
                <a:solidFill>
                  <a:srgbClr val="273239"/>
                </a:solidFill>
                <a:effectLst/>
                <a:latin typeface="Times New Roman" panose="02020603050405020304" pitchFamily="18" charset="0"/>
                <a:cs typeface="Times New Roman" panose="02020603050405020304" pitchFamily="18" charset="0"/>
              </a:rPr>
              <a:t>continue…</a:t>
            </a:r>
            <a:endParaRPr lang="en-IN" sz="2400" dirty="0"/>
          </a:p>
        </p:txBody>
      </p:sp>
      <p:sp>
        <p:nvSpPr>
          <p:cNvPr id="3" name="Text Placeholder 2">
            <a:extLst>
              <a:ext uri="{FF2B5EF4-FFF2-40B4-BE49-F238E27FC236}">
                <a16:creationId xmlns:a16="http://schemas.microsoft.com/office/drawing/2014/main" id="{92155A22-F2D1-C46A-3BE0-C5FD72AA59D0}"/>
              </a:ext>
            </a:extLst>
          </p:cNvPr>
          <p:cNvSpPr>
            <a:spLocks noGrp="1"/>
          </p:cNvSpPr>
          <p:nvPr>
            <p:ph type="body" idx="1"/>
          </p:nvPr>
        </p:nvSpPr>
        <p:spPr>
          <a:xfrm>
            <a:off x="457200" y="1334293"/>
            <a:ext cx="8229600" cy="4525963"/>
          </a:xfrm>
        </p:spPr>
        <p:txBody>
          <a:bodyPr/>
          <a:lstStyle/>
          <a:p>
            <a:pPr algn="just"/>
            <a:r>
              <a:rPr lang="en-US" sz="2400" dirty="0">
                <a:latin typeface="Times New Roman" panose="02020603050405020304" pitchFamily="18" charset="0"/>
                <a:cs typeface="Times New Roman" panose="02020603050405020304" pitchFamily="18" charset="0"/>
              </a:rPr>
              <a:t>A counter may be an up counter that counts upwards or can be a down counter that counts downwards or can do both i.e. count up as well as count downwards depending on the input control. </a:t>
            </a:r>
          </a:p>
          <a:p>
            <a:pPr marL="11430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sequence of counting usually gets repeated after a limit. When counting up, for the n-bit counter the count sequence goes from 000, 001, 010, … 110, 111, 000, 001, … etc. When counting down the count sequence goes in the opposite manner: 111, 110, … 010, 001, 000, 111, 110, … etc.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D1969B0-ED44-411E-AD56-DDC69A174A6E}"/>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A891F379-2D5A-85E4-AC4B-78F63F4365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44171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F69C-1FB5-9AF7-B395-54B9B2DDB2F5}"/>
              </a:ext>
            </a:extLst>
          </p:cNvPr>
          <p:cNvSpPr>
            <a:spLocks noGrp="1"/>
          </p:cNvSpPr>
          <p:nvPr>
            <p:ph type="title"/>
          </p:nvPr>
        </p:nvSpPr>
        <p:spPr/>
        <p:txBody>
          <a:bodyPr/>
          <a:lstStyle/>
          <a:p>
            <a:pPr algn="r"/>
            <a:r>
              <a:rPr lang="en-US" sz="3200" b="1" i="0" dirty="0">
                <a:solidFill>
                  <a:srgbClr val="273239"/>
                </a:solidFill>
                <a:effectLst/>
                <a:latin typeface="Times New Roman" panose="02020603050405020304" pitchFamily="18" charset="0"/>
                <a:cs typeface="Times New Roman" panose="02020603050405020304" pitchFamily="18" charset="0"/>
              </a:rPr>
              <a:t>continue…</a:t>
            </a:r>
            <a:endParaRPr lang="en-IN" sz="2400" dirty="0"/>
          </a:p>
        </p:txBody>
      </p:sp>
      <p:sp>
        <p:nvSpPr>
          <p:cNvPr id="3" name="Text Placeholder 2">
            <a:extLst>
              <a:ext uri="{FF2B5EF4-FFF2-40B4-BE49-F238E27FC236}">
                <a16:creationId xmlns:a16="http://schemas.microsoft.com/office/drawing/2014/main" id="{2888105F-2AA2-4DFB-1A16-6F7197F65422}"/>
              </a:ext>
            </a:extLst>
          </p:cNvPr>
          <p:cNvSpPr>
            <a:spLocks noGrp="1"/>
          </p:cNvSpPr>
          <p:nvPr>
            <p:ph type="body" idx="1"/>
          </p:nvPr>
        </p:nvSpPr>
        <p:spPr/>
        <p:txBody>
          <a:bodyPr/>
          <a:lstStyle/>
          <a:p>
            <a:pPr marL="114300" indent="0">
              <a:buNone/>
            </a:pPr>
            <a:r>
              <a:rPr lang="en-US" sz="2400" dirty="0">
                <a:latin typeface="Times New Roman" panose="02020603050405020304" pitchFamily="18" charset="0"/>
                <a:cs typeface="Times New Roman" panose="02020603050405020304" pitchFamily="18" charset="0"/>
              </a:rPr>
              <a:t>A 3-bit Ripple counter using a JK flip-flop is as follows:</a:t>
            </a: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dirty="0">
                <a:latin typeface="Times New Roman" panose="02020603050405020304" pitchFamily="18" charset="0"/>
                <a:cs typeface="Times New Roman" panose="02020603050405020304" pitchFamily="18" charset="0"/>
              </a:rPr>
              <a:t>In the circuit shown in the above figure, Q0(LSB) will toggle for every clock pulse because JK flip-flop works in toggle mode when both J and K are applied 1, 1, or high input. The following counter will toggle when the previous one changes from 1 to 0.</a:t>
            </a:r>
          </a:p>
          <a:p>
            <a:pPr marL="114300" indent="0">
              <a:buNone/>
            </a:pPr>
            <a:r>
              <a:rPr lang="en-US" sz="2400" dirty="0">
                <a:latin typeface="Times New Roman" panose="02020603050405020304" pitchFamily="18" charset="0"/>
                <a:cs typeface="Times New Roman" panose="02020603050405020304" pitchFamily="18" charset="0"/>
              </a:rPr>
              <a:t>   </a:t>
            </a:r>
          </a:p>
          <a:p>
            <a:pPr marL="11430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FA9A72-FFAF-09B9-4019-9E6FDDDE7C5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E1EB6FEC-A753-D21A-5AFC-6F86336C53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026" name="Picture 2" descr="Lightbox">
            <a:extLst>
              <a:ext uri="{FF2B5EF4-FFF2-40B4-BE49-F238E27FC236}">
                <a16:creationId xmlns:a16="http://schemas.microsoft.com/office/drawing/2014/main" id="{80124221-7FD7-A5D1-B215-CFE57FFCE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120" y="2316480"/>
            <a:ext cx="6085840" cy="191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43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9C00-055F-F295-D0B6-E77EEDAB7E7D}"/>
              </a:ext>
            </a:extLst>
          </p:cNvPr>
          <p:cNvSpPr>
            <a:spLocks noGrp="1"/>
          </p:cNvSpPr>
          <p:nvPr>
            <p:ph type="title"/>
          </p:nvPr>
        </p:nvSpPr>
        <p:spPr/>
        <p:txBody>
          <a:bodyPr/>
          <a:lstStyle/>
          <a:p>
            <a:pPr algn="r"/>
            <a:r>
              <a:rPr lang="en-US" sz="3200" b="1" i="0" dirty="0">
                <a:solidFill>
                  <a:srgbClr val="273239"/>
                </a:solidFill>
                <a:effectLst/>
                <a:latin typeface="Times New Roman" panose="02020603050405020304" pitchFamily="18" charset="0"/>
                <a:cs typeface="Times New Roman" panose="02020603050405020304" pitchFamily="18" charset="0"/>
              </a:rPr>
              <a:t>continue…</a:t>
            </a:r>
            <a:endParaRPr lang="en-IN" sz="2400" dirty="0"/>
          </a:p>
        </p:txBody>
      </p:sp>
      <p:sp>
        <p:nvSpPr>
          <p:cNvPr id="3" name="Text Placeholder 2">
            <a:extLst>
              <a:ext uri="{FF2B5EF4-FFF2-40B4-BE49-F238E27FC236}">
                <a16:creationId xmlns:a16="http://schemas.microsoft.com/office/drawing/2014/main" id="{C502E733-7941-688C-8E50-DC9A3C02A225}"/>
              </a:ext>
            </a:extLst>
          </p:cNvPr>
          <p:cNvSpPr>
            <a:spLocks noGrp="1"/>
          </p:cNvSpPr>
          <p:nvPr>
            <p:ph type="body" idx="1"/>
          </p:nvPr>
        </p:nvSpPr>
        <p:spPr>
          <a:xfrm>
            <a:off x="609792" y="1371599"/>
            <a:ext cx="8258636" cy="4716049"/>
          </a:xfrm>
        </p:spPr>
        <p:txBody>
          <a:bodyPr/>
          <a:lstStyle/>
          <a:p>
            <a:pPr algn="just"/>
            <a:r>
              <a:rPr lang="en-US" sz="2400" dirty="0">
                <a:latin typeface="Times New Roman" panose="02020603050405020304" pitchFamily="18" charset="0"/>
                <a:cs typeface="Times New Roman" panose="02020603050405020304" pitchFamily="18" charset="0"/>
              </a:rPr>
              <a:t>Truth Table is as follows: </a:t>
            </a:r>
          </a:p>
          <a:p>
            <a:pPr marL="11430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0F17D2D-85FC-AE8A-C6A8-5508DC160CB3}"/>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21F6F80-F913-C8B9-F615-867D6736C3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2050" name="Picture 2" descr="Lightbox">
            <a:extLst>
              <a:ext uri="{FF2B5EF4-FFF2-40B4-BE49-F238E27FC236}">
                <a16:creationId xmlns:a16="http://schemas.microsoft.com/office/drawing/2014/main" id="{6F2B4461-DA1D-70FD-022F-5F59C7257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120" y="2011680"/>
            <a:ext cx="6776720" cy="407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29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64FF-5F5C-CF50-957A-F1194B12F73F}"/>
              </a:ext>
            </a:extLst>
          </p:cNvPr>
          <p:cNvSpPr>
            <a:spLocks noGrp="1"/>
          </p:cNvSpPr>
          <p:nvPr>
            <p:ph type="title"/>
          </p:nvPr>
        </p:nvSpPr>
        <p:spPr/>
        <p:txBody>
          <a:bodyPr/>
          <a:lstStyle/>
          <a:p>
            <a:pPr algn="r"/>
            <a:r>
              <a:rPr lang="en-US" b="1" i="0" dirty="0">
                <a:solidFill>
                  <a:srgbClr val="273239"/>
                </a:solidFill>
                <a:effectLst/>
                <a:latin typeface="Times New Roman" panose="02020603050405020304" pitchFamily="18" charset="0"/>
                <a:cs typeface="Times New Roman" panose="02020603050405020304" pitchFamily="18" charset="0"/>
              </a:rPr>
              <a:t>continue…</a:t>
            </a:r>
            <a:endParaRPr lang="en-IN" dirty="0"/>
          </a:p>
        </p:txBody>
      </p:sp>
      <p:sp>
        <p:nvSpPr>
          <p:cNvPr id="3" name="Text Placeholder 2">
            <a:extLst>
              <a:ext uri="{FF2B5EF4-FFF2-40B4-BE49-F238E27FC236}">
                <a16:creationId xmlns:a16="http://schemas.microsoft.com/office/drawing/2014/main" id="{E0FB1100-2C0C-8A89-1A3C-B93F93E4136D}"/>
              </a:ext>
            </a:extLst>
          </p:cNvPr>
          <p:cNvSpPr>
            <a:spLocks noGrp="1"/>
          </p:cNvSpPr>
          <p:nvPr>
            <p:ph type="body" idx="1"/>
          </p:nvPr>
        </p:nvSpPr>
        <p:spPr/>
        <p:txBody>
          <a:bodyPr/>
          <a:lstStyle/>
          <a:p>
            <a:pPr algn="just"/>
            <a:r>
              <a:rPr lang="en-US" sz="2000" i="0" dirty="0">
                <a:solidFill>
                  <a:srgbClr val="273239"/>
                </a:solidFill>
                <a:effectLst/>
                <a:latin typeface="Times New Roman" panose="02020603050405020304" pitchFamily="18" charset="0"/>
                <a:cs typeface="Times New Roman" panose="02020603050405020304" pitchFamily="18" charset="0"/>
              </a:rPr>
              <a:t>The 3-bit ripple counter used in the circuit above has eight different states, each one of which represents a count value. Similarly, a counter having n flip-flops can have a maximum of 2 to the power n states. The number of states that a counter owns is known as its mod (modulo) number. Hence a 3-bit counter is a mod-8 counter. </a:t>
            </a:r>
          </a:p>
          <a:p>
            <a:pPr algn="just"/>
            <a:r>
              <a:rPr lang="en-US" sz="2000" i="0" dirty="0">
                <a:solidFill>
                  <a:srgbClr val="273239"/>
                </a:solidFill>
                <a:effectLst/>
                <a:latin typeface="Times New Roman" panose="02020603050405020304" pitchFamily="18" charset="0"/>
                <a:cs typeface="Times New Roman" panose="02020603050405020304" pitchFamily="18" charset="0"/>
              </a:rPr>
              <a:t>A mod-n counter may also be described as a divide-by-n counter. This is because the most significant flip-flop (the furthest flip-flop from the original clock pulse) produces one pulse for every n pulses at the clock input of the least significant flip-flop (the one triggers by the clock pulse). Thus, the above counter is an example of a divide-by-4 counter. </a:t>
            </a:r>
          </a:p>
          <a:p>
            <a:pPr marL="114300" indent="0" algn="just">
              <a:buNone/>
            </a:pPr>
            <a:r>
              <a:rPr lang="en-US" sz="2000" b="1" dirty="0">
                <a:latin typeface="Times New Roman" panose="02020603050405020304" pitchFamily="18" charset="0"/>
                <a:cs typeface="Times New Roman" panose="02020603050405020304" pitchFamily="18" charset="0"/>
              </a:rPr>
              <a:t>  Timing diagram</a:t>
            </a:r>
          </a:p>
          <a:p>
            <a:pPr algn="just"/>
            <a:r>
              <a:rPr lang="en-US" sz="2000" dirty="0">
                <a:latin typeface="Times New Roman" panose="02020603050405020304" pitchFamily="18" charset="0"/>
                <a:cs typeface="Times New Roman" panose="02020603050405020304" pitchFamily="18" charset="0"/>
              </a:rPr>
              <a:t>Let us assume that the clock is negative edge triggered so the above the counter will act as an up counter because the clock is negative edge triggered and output is taken from Q. </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0098B4A-6198-5E62-124A-88E3C0D3E776}"/>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556AD9D1-DDF5-8586-CE3F-834244EE8D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30162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4D84-4E71-2BE4-11B0-3D0EBEEDFA80}"/>
              </a:ext>
            </a:extLst>
          </p:cNvPr>
          <p:cNvSpPr>
            <a:spLocks noGrp="1"/>
          </p:cNvSpPr>
          <p:nvPr>
            <p:ph type="title"/>
          </p:nvPr>
        </p:nvSpPr>
        <p:spPr/>
        <p:txBody>
          <a:bodyPr/>
          <a:lstStyle/>
          <a:p>
            <a:pPr algn="r"/>
            <a:r>
              <a:rPr lang="en-US" b="1" i="0" dirty="0">
                <a:solidFill>
                  <a:srgbClr val="273239"/>
                </a:solidFill>
                <a:effectLst/>
                <a:latin typeface="Times New Roman" panose="02020603050405020304" pitchFamily="18" charset="0"/>
                <a:cs typeface="Times New Roman" panose="02020603050405020304" pitchFamily="18" charset="0"/>
              </a:rPr>
              <a:t>continue…</a:t>
            </a:r>
            <a:endParaRPr lang="en-IN" dirty="0"/>
          </a:p>
        </p:txBody>
      </p:sp>
      <p:sp>
        <p:nvSpPr>
          <p:cNvPr id="4" name="Date Placeholder 3">
            <a:extLst>
              <a:ext uri="{FF2B5EF4-FFF2-40B4-BE49-F238E27FC236}">
                <a16:creationId xmlns:a16="http://schemas.microsoft.com/office/drawing/2014/main" id="{47FACC3E-8027-DF80-7ED3-7581F3A0127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D642DA1-4A85-575E-A40E-BF5F94B8F9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7" name="Text Placeholder 6">
            <a:extLst>
              <a:ext uri="{FF2B5EF4-FFF2-40B4-BE49-F238E27FC236}">
                <a16:creationId xmlns:a16="http://schemas.microsoft.com/office/drawing/2014/main" id="{A366B3C9-8583-74C7-5293-24FA375AA867}"/>
              </a:ext>
            </a:extLst>
          </p:cNvPr>
          <p:cNvSpPr>
            <a:spLocks noGrp="1"/>
          </p:cNvSpPr>
          <p:nvPr>
            <p:ph type="body" idx="1"/>
          </p:nvPr>
        </p:nvSpPr>
        <p:spPr/>
        <p:txBody>
          <a:bodyPr/>
          <a:lstStyle/>
          <a:p>
            <a:endParaRPr lang="en-IN" dirty="0"/>
          </a:p>
        </p:txBody>
      </p:sp>
      <p:pic>
        <p:nvPicPr>
          <p:cNvPr id="3076" name="Picture 4" descr="Lightbox">
            <a:extLst>
              <a:ext uri="{FF2B5EF4-FFF2-40B4-BE49-F238E27FC236}">
                <a16:creationId xmlns:a16="http://schemas.microsoft.com/office/drawing/2014/main" id="{9D6B538B-1C2C-774F-CB0E-9F726FDB8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1524000"/>
            <a:ext cx="7772400" cy="422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7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EDDE-EEE0-FB52-89AF-256E5B7F7ABF}"/>
              </a:ext>
            </a:extLst>
          </p:cNvPr>
          <p:cNvSpPr>
            <a:spLocks noGrp="1"/>
          </p:cNvSpPr>
          <p:nvPr>
            <p:ph type="title"/>
          </p:nvPr>
        </p:nvSpPr>
        <p:spPr/>
        <p:txBody>
          <a:bodyPr/>
          <a:lstStyle/>
          <a:p>
            <a:pPr algn="r"/>
            <a:r>
              <a:rPr lang="en-US" b="1" i="0" dirty="0">
                <a:solidFill>
                  <a:srgbClr val="273239"/>
                </a:solidFill>
                <a:effectLst/>
                <a:latin typeface="Times New Roman" panose="02020603050405020304" pitchFamily="18" charset="0"/>
                <a:cs typeface="Times New Roman" panose="02020603050405020304" pitchFamily="18" charset="0"/>
              </a:rPr>
              <a:t>continue…</a:t>
            </a:r>
            <a:endParaRPr lang="en-IN" dirty="0"/>
          </a:p>
        </p:txBody>
      </p:sp>
      <p:sp>
        <p:nvSpPr>
          <p:cNvPr id="3" name="Text Placeholder 2">
            <a:extLst>
              <a:ext uri="{FF2B5EF4-FFF2-40B4-BE49-F238E27FC236}">
                <a16:creationId xmlns:a16="http://schemas.microsoft.com/office/drawing/2014/main" id="{2D927894-9A02-1B83-07FD-4A84151BE3C3}"/>
              </a:ext>
            </a:extLst>
          </p:cNvPr>
          <p:cNvSpPr>
            <a:spLocks noGrp="1"/>
          </p:cNvSpPr>
          <p:nvPr>
            <p:ph type="body" idx="1"/>
          </p:nvPr>
        </p:nvSpPr>
        <p:spPr>
          <a:xfrm>
            <a:off x="457200" y="1116419"/>
            <a:ext cx="8374010" cy="4781145"/>
          </a:xfrm>
        </p:spPr>
        <p:txBody>
          <a:bodyPr/>
          <a:lstStyle/>
          <a:p>
            <a:pPr marL="114300" indent="0" algn="just">
              <a:buNone/>
            </a:pPr>
            <a:r>
              <a:rPr lang="en-US" sz="2000" b="1" dirty="0">
                <a:latin typeface="Times New Roman" panose="02020603050405020304" pitchFamily="18" charset="0"/>
                <a:cs typeface="Times New Roman" panose="02020603050405020304" pitchFamily="18" charset="0"/>
              </a:rPr>
              <a:t>Advantages of Ripple Counter:</a:t>
            </a:r>
          </a:p>
          <a:p>
            <a:pPr algn="just"/>
            <a:r>
              <a:rPr lang="en-US" sz="2000" dirty="0">
                <a:latin typeface="Times New Roman" panose="02020603050405020304" pitchFamily="18" charset="0"/>
                <a:cs typeface="Times New Roman" panose="02020603050405020304" pitchFamily="18" charset="0"/>
              </a:rPr>
              <a:t>Can be easily designed by T flip-flop or D flip-flop.</a:t>
            </a:r>
          </a:p>
          <a:p>
            <a:pPr algn="just"/>
            <a:r>
              <a:rPr lang="en-US" sz="2000" dirty="0">
                <a:latin typeface="Times New Roman" panose="02020603050405020304" pitchFamily="18" charset="0"/>
                <a:cs typeface="Times New Roman" panose="02020603050405020304" pitchFamily="18" charset="0"/>
              </a:rPr>
              <a:t>Can be used in low speed circuits &amp; divide by n-counters.</a:t>
            </a:r>
          </a:p>
          <a:p>
            <a:pPr algn="just"/>
            <a:r>
              <a:rPr lang="en-US" sz="2000" dirty="0">
                <a:latin typeface="Times New Roman" panose="02020603050405020304" pitchFamily="18" charset="0"/>
                <a:cs typeface="Times New Roman" panose="02020603050405020304" pitchFamily="18" charset="0"/>
              </a:rPr>
              <a:t>Used as Truncated counters to design any mode number counters (i.e. Mod 4, Mod 3).</a:t>
            </a:r>
          </a:p>
          <a:p>
            <a:pPr marL="114300" indent="0" algn="just">
              <a:buNone/>
            </a:pPr>
            <a:endParaRPr lang="en-US" sz="2000" dirty="0">
              <a:latin typeface="Times New Roman" panose="02020603050405020304" pitchFamily="18" charset="0"/>
              <a:cs typeface="Times New Roman" panose="02020603050405020304" pitchFamily="18" charset="0"/>
            </a:endParaRPr>
          </a:p>
          <a:p>
            <a:pPr marL="114300" indent="0" algn="just">
              <a:buNone/>
            </a:pPr>
            <a:r>
              <a:rPr lang="en-US" sz="2000" b="1" dirty="0">
                <a:latin typeface="Times New Roman" panose="02020603050405020304" pitchFamily="18" charset="0"/>
                <a:cs typeface="Times New Roman" panose="02020603050405020304" pitchFamily="18" charset="0"/>
              </a:rPr>
              <a:t>Disadvantages of Ripple Counter</a:t>
            </a:r>
          </a:p>
          <a:p>
            <a:pPr algn="just"/>
            <a:r>
              <a:rPr lang="en-US" sz="2000" dirty="0">
                <a:latin typeface="Times New Roman" panose="02020603050405020304" pitchFamily="18" charset="0"/>
                <a:cs typeface="Times New Roman" panose="02020603050405020304" pitchFamily="18" charset="0"/>
              </a:rPr>
              <a:t>Extra flip-flop are needed to do resynchronization.</a:t>
            </a:r>
          </a:p>
          <a:p>
            <a:pPr algn="just"/>
            <a:r>
              <a:rPr lang="en-US" sz="2000" dirty="0">
                <a:latin typeface="Times New Roman" panose="02020603050405020304" pitchFamily="18" charset="0"/>
                <a:cs typeface="Times New Roman" panose="02020603050405020304" pitchFamily="18" charset="0"/>
              </a:rPr>
              <a:t>To count the sequence of truncated counters, additional feedback logic is needed.</a:t>
            </a:r>
          </a:p>
          <a:p>
            <a:pPr algn="just"/>
            <a:r>
              <a:rPr lang="en-US" sz="2000" dirty="0">
                <a:latin typeface="Times New Roman" panose="02020603050405020304" pitchFamily="18" charset="0"/>
                <a:cs typeface="Times New Roman" panose="02020603050405020304" pitchFamily="18" charset="0"/>
              </a:rPr>
              <a:t>Propagation delay of asynchronous counters is very large, while counting the large number of bits.</a:t>
            </a:r>
          </a:p>
          <a:p>
            <a:pPr algn="just"/>
            <a:r>
              <a:rPr lang="en-US" sz="2000" dirty="0">
                <a:latin typeface="Times New Roman" panose="02020603050405020304" pitchFamily="18" charset="0"/>
                <a:cs typeface="Times New Roman" panose="02020603050405020304" pitchFamily="18" charset="0"/>
              </a:rPr>
              <a:t>Counting errors may occur due to propagation delay for high clock frequencies.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979E90-FA32-28BD-7FCE-2DC841B62E9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1EB92B2-6615-E06F-77F6-980E1266B9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3981913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705</Words>
  <Application>Microsoft Office PowerPoint</Application>
  <PresentationFormat>On-screen Show (4:3)</PresentationFormat>
  <Paragraphs>68</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Candara</vt:lpstr>
      <vt:lpstr>Times New Roman</vt:lpstr>
      <vt:lpstr>Arial</vt:lpstr>
      <vt:lpstr>Office Theme</vt:lpstr>
      <vt:lpstr>PowerPoint Presentation</vt:lpstr>
      <vt:lpstr>    Asynchronous (Ripple) counters</vt:lpstr>
      <vt:lpstr>  continue…</vt:lpstr>
      <vt:lpstr>continue…</vt:lpstr>
      <vt:lpstr>continue…</vt:lpstr>
      <vt:lpstr>continue…</vt:lpstr>
      <vt:lpstr>continue…</vt:lpstr>
      <vt:lpstr>continue…</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Gurvinder Singh</cp:lastModifiedBy>
  <cp:revision>28</cp:revision>
  <dcterms:created xsi:type="dcterms:W3CDTF">2010-04-09T07:36:15Z</dcterms:created>
  <dcterms:modified xsi:type="dcterms:W3CDTF">2024-01-13T11:02:09Z</dcterms:modified>
</cp:coreProperties>
</file>