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7"/>
  </p:notesMasterIdLst>
  <p:handoutMasterIdLst>
    <p:handoutMasterId r:id="rId18"/>
  </p:handoutMasterIdLst>
  <p:sldIdLst>
    <p:sldId id="256" r:id="rId5"/>
    <p:sldId id="279" r:id="rId6"/>
    <p:sldId id="257" r:id="rId7"/>
    <p:sldId id="269" r:id="rId8"/>
    <p:sldId id="270" r:id="rId9"/>
    <p:sldId id="271" r:id="rId10"/>
    <p:sldId id="273" r:id="rId11"/>
    <p:sldId id="275" r:id="rId12"/>
    <p:sldId id="276" r:id="rId13"/>
    <p:sldId id="277" r:id="rId14"/>
    <p:sldId id="278" r:id="rId15"/>
    <p:sldId id="268" r:id="rId16"/>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9/2/2024</a:t>
            </a:fld>
            <a:endParaRPr lang="en-US" dirty="0"/>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dirty="0"/>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dirty="0"/>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9/2/2024</a:t>
            </a:fld>
            <a:endParaRPr lang="en-US" dirty="0"/>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dirty="0"/>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dirty="0"/>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dirty="0"/>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dirty="0"/>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dirty="0">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dirty="0">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dirty="0">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myntra.com/" TargetMode="External"/><Relationship Id="rId2" Type="http://schemas.openxmlformats.org/officeDocument/2006/relationships/hyperlink" Target="https://www.geeksforgeeks.org/nodejs/" TargetMode="External"/><Relationship Id="rId1" Type="http://schemas.openxmlformats.org/officeDocument/2006/relationships/slideLayout" Target="../slideLayouts/slideLayout3.xml"/><Relationship Id="rId6" Type="http://schemas.openxmlformats.org/officeDocument/2006/relationships/hyperlink" Target="https://www.codingnepalweb.com/free-login-registration-form-html-css/" TargetMode="External"/><Relationship Id="rId5" Type="http://schemas.openxmlformats.org/officeDocument/2006/relationships/hyperlink" Target="https://react-shop-siza.vercel.app/products" TargetMode="External"/><Relationship Id="rId4" Type="http://schemas.openxmlformats.org/officeDocument/2006/relationships/hyperlink" Target="https://mockaroo.com/project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40631"/>
            <a:ext cx="9144000" cy="5888160"/>
          </a:xfrm>
          <a:prstGeom prst="rect">
            <a:avLst/>
          </a:prstGeom>
          <a:noFill/>
          <a:ln w="9360">
            <a:noFill/>
          </a:ln>
        </p:spPr>
        <p:txBody>
          <a:bodyPr>
            <a:noAutofit/>
          </a:bodyPr>
          <a:lstStyle/>
          <a:p>
            <a:pPr algn="ctr">
              <a:lnSpc>
                <a:spcPct val="100000"/>
              </a:lnSpc>
              <a:spcBef>
                <a:spcPts val="400"/>
              </a:spcBef>
            </a:pPr>
            <a:r>
              <a:rPr lang="en-IN" b="1" dirty="0">
                <a:latin typeface="Times New Roman" panose="02020603050405020304" pitchFamily="18" charset="0"/>
                <a:ea typeface="Calibri" panose="020F0502020204030204" pitchFamily="34" charset="0"/>
                <a:cs typeface="Times New Roman" panose="02020603050405020304" pitchFamily="18" charset="0"/>
              </a:rPr>
              <a:t>Project Presentation of Back End Engineering Project</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BEE</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22CS026</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r>
              <a:rPr lang="en-US" sz="4800" dirty="0">
                <a:latin typeface="Times New Roman" panose="02020603050405020304" pitchFamily="18" charset="0"/>
                <a:ea typeface="Calibri" panose="020F0502020204030204" pitchFamily="34" charset="0"/>
                <a:cs typeface="Times New Roman" panose="02020603050405020304" pitchFamily="18" charset="0"/>
              </a:rPr>
              <a:t>URBAN CART</a:t>
            </a:r>
            <a:endParaRPr lang="en-US" sz="2000" i="1" spc="-1" dirty="0">
              <a:latin typeface="Times New Roman" panose="02020603050405020304" pitchFamily="18" charset="0"/>
              <a:ea typeface="Calibri" panose="020F0502020204030204" pitchFamily="34" charset="0"/>
              <a:cs typeface="Times New Roman" panose="02020603050405020304" pitchFamily="18" charset="0"/>
            </a:endParaRPr>
          </a:p>
          <a:p>
            <a:pPr algn="ctr">
              <a:spcBef>
                <a:spcPts val="400"/>
              </a:spcBef>
            </a:pPr>
            <a:b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br>
            <a:r>
              <a:rPr lang="en-US" sz="2000" spc="-1" dirty="0">
                <a:solidFill>
                  <a:srgbClr val="000000"/>
                </a:solidFill>
                <a:latin typeface="Times New Roman" panose="02020603050405020304" pitchFamily="18" charset="0"/>
                <a:ea typeface="MS PGothic"/>
                <a:cs typeface="Times New Roman" panose="02020603050405020304" pitchFamily="18" charset="0"/>
              </a:rPr>
              <a:t>Joel Matthew(</a:t>
            </a: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22109990465)</a:t>
            </a: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Kashish Barthwal(2210990495)</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Karan Kumar Garg(22109904)</a:t>
            </a:r>
          </a:p>
          <a:p>
            <a:pPr algn="ctr">
              <a:lnSpc>
                <a:spcPct val="100000"/>
              </a:lnSpc>
              <a:spcBef>
                <a:spcPts val="400"/>
              </a:spcBef>
            </a:pPr>
            <a:r>
              <a:rPr lang="en-IN" sz="2000" spc="-1" dirty="0">
                <a:solidFill>
                  <a:srgbClr val="000000"/>
                </a:solidFill>
                <a:latin typeface="Times New Roman" panose="02020603050405020304" pitchFamily="18" charset="0"/>
                <a:ea typeface="MS PGothic"/>
                <a:cs typeface="Times New Roman" panose="02020603050405020304" pitchFamily="18" charset="0"/>
              </a:rPr>
              <a:t>Kshitij</a:t>
            </a:r>
            <a:r>
              <a:rPr lang="en-US" sz="2000" spc="-1" dirty="0">
                <a:solidFill>
                  <a:srgbClr val="000000"/>
                </a:solidFill>
                <a:latin typeface="Times New Roman" panose="02020603050405020304" pitchFamily="18" charset="0"/>
                <a:ea typeface="MS PGothic"/>
                <a:cs typeface="Times New Roman" panose="02020603050405020304" pitchFamily="18" charset="0"/>
              </a:rPr>
              <a:t> Gulati(2210990525)</a:t>
            </a:r>
          </a:p>
          <a:p>
            <a:pPr algn="ctr">
              <a:lnSpc>
                <a:spcPct val="100000"/>
              </a:lnSpc>
              <a:spcBef>
                <a:spcPts val="400"/>
              </a:spcBef>
            </a:pPr>
            <a:r>
              <a:rPr lang="en-IN" sz="2000" spc="-1" dirty="0">
                <a:solidFill>
                  <a:srgbClr val="000000"/>
                </a:solidFill>
                <a:latin typeface="Times New Roman" panose="02020603050405020304" pitchFamily="18" charset="0"/>
                <a:ea typeface="MS PGothic"/>
                <a:cs typeface="Times New Roman" panose="02020603050405020304" pitchFamily="18" charset="0"/>
              </a:rPr>
              <a:t>Kartavya</a:t>
            </a:r>
            <a:r>
              <a:rPr lang="en-US" sz="2000" spc="-1" dirty="0">
                <a:solidFill>
                  <a:srgbClr val="000000"/>
                </a:solidFill>
                <a:latin typeface="Times New Roman" panose="02020603050405020304" pitchFamily="18" charset="0"/>
                <a:ea typeface="MS PGothic"/>
                <a:cs typeface="Times New Roman" panose="02020603050405020304" pitchFamily="18" charset="0"/>
              </a:rPr>
              <a:t> Chaudhary(22109904)</a:t>
            </a:r>
          </a:p>
          <a:p>
            <a:pPr algn="ctr">
              <a:lnSpc>
                <a:spcPct val="100000"/>
              </a:lnSpc>
              <a:spcBef>
                <a:spcPts val="400"/>
              </a:spcBef>
            </a:pP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Supervised By</a:t>
            </a:r>
          </a:p>
          <a:p>
            <a:pPr algn="ctr">
              <a:lnSpc>
                <a:spcPct val="100000"/>
              </a:lnSpc>
              <a:spcBef>
                <a:spcPts val="400"/>
              </a:spcBef>
            </a:pP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&lt;Name of the Mentor/Team Lead/Manager&gt;</a:t>
            </a: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Department of </a:t>
            </a:r>
            <a:r>
              <a:rPr lang="en-US" sz="24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2EB0A-6004-C908-5BB0-D85F9832D57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4635727-C97B-6E95-6CBA-9D137ADF09F6}"/>
              </a:ext>
            </a:extLst>
          </p:cNvPr>
          <p:cNvSpPr>
            <a:spLocks noGrp="1"/>
          </p:cNvSpPr>
          <p:nvPr>
            <p:ph type="body"/>
          </p:nvPr>
        </p:nvSpPr>
        <p:spPr>
          <a:xfrm>
            <a:off x="198569" y="1101213"/>
            <a:ext cx="8507536" cy="5486400"/>
          </a:xfrm>
        </p:spPr>
        <p:txBody>
          <a:bodyPr>
            <a:norm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Urban Cart</a:t>
            </a:r>
            <a:r>
              <a:rPr lang="en-US" sz="2000" dirty="0">
                <a:latin typeface="Times New Roman" panose="02020603050405020304" pitchFamily="18" charset="0"/>
                <a:cs typeface="Times New Roman" panose="02020603050405020304" pitchFamily="18" charset="0"/>
              </a:rPr>
              <a:t> is a user-friendly e-commerce platform that simplifies online shopping and product management. It allows users to securely sign up, log in, and browse products. The platform features a custom API that makes it easy to add or remove products from the inventory.</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a:latin typeface="Times New Roman" panose="02020603050405020304" pitchFamily="18" charset="0"/>
                <a:cs typeface="Times New Roman" panose="02020603050405020304" pitchFamily="18" charset="0"/>
              </a:rPr>
              <a:t>With its modern React-based interface, Urban Cart presents products in a dynamic and visually appealing way. Only logged-in users can access the product database, ensuring a secure and personalized experience.</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a:latin typeface="Times New Roman" panose="02020603050405020304" pitchFamily="18" charset="0"/>
                <a:cs typeface="Times New Roman" panose="02020603050405020304" pitchFamily="18" charset="0"/>
              </a:rPr>
              <a:t>Overall, Urban Cart combines ease of use, strong security, and effective product management to provide a seamless online shopping experience for both businesses and customers.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387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AFA9-3DE7-5F6D-0A56-F8F5D43830A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5163788-7DBD-149A-B7E2-C1731DFB5EC5}"/>
              </a:ext>
            </a:extLst>
          </p:cNvPr>
          <p:cNvSpPr>
            <a:spLocks noGrp="1"/>
          </p:cNvSpPr>
          <p:nvPr>
            <p:ph type="body"/>
          </p:nvPr>
        </p:nvSpPr>
        <p:spPr>
          <a:xfrm>
            <a:off x="865238" y="1052052"/>
            <a:ext cx="5849833" cy="4001729"/>
          </a:xfrm>
        </p:spPr>
        <p:txBody>
          <a:bodyPr/>
          <a:lstStyle/>
          <a:p>
            <a:r>
              <a:rPr lang="en-IN" sz="2000" dirty="0">
                <a:latin typeface="Times New Roman" panose="02020603050405020304" pitchFamily="18" charset="0"/>
                <a:cs typeface="Times New Roman" panose="02020603050405020304" pitchFamily="18" charset="0"/>
                <a:hlinkClick r:id="rId2"/>
              </a:rPr>
              <a:t>https://www.geeksforgeeks.org/nodejs/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hlinkClick r:id="rId3"/>
            </a:endParaRPr>
          </a:p>
          <a:p>
            <a:r>
              <a:rPr lang="en-IN" sz="2000" dirty="0">
                <a:latin typeface="Times New Roman" panose="02020603050405020304" pitchFamily="18" charset="0"/>
                <a:cs typeface="Times New Roman" panose="02020603050405020304" pitchFamily="18" charset="0"/>
                <a:hlinkClick r:id="rId3"/>
              </a:rPr>
              <a:t>https://www.myntra.com/</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hlinkClick r:id="rId4"/>
            </a:endParaRPr>
          </a:p>
          <a:p>
            <a:r>
              <a:rPr lang="en-IN" sz="2000" dirty="0">
                <a:latin typeface="Times New Roman" panose="02020603050405020304" pitchFamily="18" charset="0"/>
                <a:cs typeface="Times New Roman" panose="02020603050405020304" pitchFamily="18" charset="0"/>
                <a:hlinkClick r:id="rId4"/>
              </a:rPr>
              <a:t>https://mockaroo.com/projects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hlinkClick r:id="rId5"/>
            </a:endParaRPr>
          </a:p>
          <a:p>
            <a:r>
              <a:rPr lang="en-IN" sz="2000" dirty="0">
                <a:latin typeface="Times New Roman" panose="02020603050405020304" pitchFamily="18" charset="0"/>
                <a:cs typeface="Times New Roman" panose="02020603050405020304" pitchFamily="18" charset="0"/>
                <a:hlinkClick r:id="rId5"/>
              </a:rPr>
              <a:t>https://react-shop-siza.vercel.app/products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hlinkClick r:id="rId6"/>
            </a:endParaRPr>
          </a:p>
          <a:p>
            <a:r>
              <a:rPr lang="en-IN" sz="2000" dirty="0">
                <a:latin typeface="Times New Roman" panose="02020603050405020304" pitchFamily="18" charset="0"/>
                <a:cs typeface="Times New Roman" panose="02020603050405020304" pitchFamily="18" charset="0"/>
                <a:hlinkClick r:id="rId6"/>
              </a:rPr>
              <a:t>https://www.codingnepalweb.com/free-login-registration-form-html-css/</a:t>
            </a:r>
            <a:endParaRPr lang="en-IN"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602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12</a:t>
            </a:fld>
            <a:endParaRPr lang="en-GB" sz="1200" b="0" strike="noStrike" spc="-1" dirty="0">
              <a:latin typeface="Times New Roman"/>
            </a:endParaRPr>
          </a:p>
        </p:txBody>
      </p:sp>
    </p:spTree>
    <p:extLst>
      <p:ext uri="{BB962C8B-B14F-4D97-AF65-F5344CB8AC3E}">
        <p14:creationId xmlns:p14="http://schemas.microsoft.com/office/powerpoint/2010/main" val="28344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3F849D-6016-4D81-247C-AE9B07B0740F}"/>
              </a:ext>
            </a:extLst>
          </p:cNvPr>
          <p:cNvSpPr/>
          <p:nvPr/>
        </p:nvSpPr>
        <p:spPr>
          <a:xfrm>
            <a:off x="6174658" y="4336025"/>
            <a:ext cx="2821858" cy="2251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2000" b="1" dirty="0">
                <a:latin typeface="Times New Roman" panose="02020603050405020304" pitchFamily="18" charset="0"/>
                <a:cs typeface="Times New Roman" panose="02020603050405020304" pitchFamily="18" charset="0"/>
              </a:rPr>
              <a:t>Submitted By:</a:t>
            </a:r>
          </a:p>
          <a:p>
            <a:r>
              <a:rPr lang="en-IN" sz="1800" b="1" dirty="0">
                <a:latin typeface="Times New Roman" panose="02020603050405020304" pitchFamily="18" charset="0"/>
                <a:cs typeface="Times New Roman" panose="02020603050405020304" pitchFamily="18" charset="0"/>
              </a:rPr>
              <a:t>Team No. 8</a:t>
            </a:r>
          </a:p>
          <a:p>
            <a:r>
              <a:rPr lang="en-IN" sz="1800" dirty="0">
                <a:latin typeface="Times New Roman" panose="02020603050405020304" pitchFamily="18" charset="0"/>
                <a:cs typeface="Times New Roman" panose="02020603050405020304" pitchFamily="18" charset="0"/>
              </a:rPr>
              <a:t>Karan Kumar Garg (478)</a:t>
            </a:r>
          </a:p>
          <a:p>
            <a:r>
              <a:rPr lang="en-IN" dirty="0">
                <a:latin typeface="Times New Roman" panose="02020603050405020304" pitchFamily="18" charset="0"/>
                <a:cs typeface="Times New Roman" panose="02020603050405020304" pitchFamily="18" charset="0"/>
              </a:rPr>
              <a:t>Joel Matthew (465)</a:t>
            </a:r>
            <a:endParaRPr lang="en-IN" sz="1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Kashish (495)</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Kartavya Tomar (484)</a:t>
            </a:r>
          </a:p>
          <a:p>
            <a:r>
              <a:rPr lang="en-IN" dirty="0" err="1">
                <a:solidFill>
                  <a:schemeClr val="tx1"/>
                </a:solidFill>
                <a:latin typeface="Times New Roman" panose="02020603050405020304" pitchFamily="18" charset="0"/>
                <a:cs typeface="Times New Roman" panose="02020603050405020304" pitchFamily="18" charset="0"/>
              </a:rPr>
              <a:t>Kshitij</a:t>
            </a:r>
            <a:r>
              <a:rPr lang="en-IN" dirty="0">
                <a:solidFill>
                  <a:schemeClr val="tx1"/>
                </a:solidFill>
                <a:latin typeface="Times New Roman" panose="02020603050405020304" pitchFamily="18" charset="0"/>
                <a:cs typeface="Times New Roman" panose="02020603050405020304" pitchFamily="18" charset="0"/>
              </a:rPr>
              <a:t> Gulati (525)</a:t>
            </a:r>
          </a:p>
          <a:p>
            <a:pPr algn="ctr"/>
            <a:endParaRPr lang="en-IN" dirty="0"/>
          </a:p>
        </p:txBody>
      </p:sp>
      <p:sp>
        <p:nvSpPr>
          <p:cNvPr id="3" name="Rectangle 2">
            <a:extLst>
              <a:ext uri="{FF2B5EF4-FFF2-40B4-BE49-F238E27FC236}">
                <a16:creationId xmlns:a16="http://schemas.microsoft.com/office/drawing/2014/main" id="{DA025B34-6F42-B6A1-58CC-B130139D9E22}"/>
              </a:ext>
            </a:extLst>
          </p:cNvPr>
          <p:cNvSpPr/>
          <p:nvPr/>
        </p:nvSpPr>
        <p:spPr>
          <a:xfrm>
            <a:off x="245807" y="4218039"/>
            <a:ext cx="2821858" cy="19467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Submitted To: </a:t>
            </a:r>
          </a:p>
          <a:p>
            <a:endParaRPr lang="en-US" dirty="0"/>
          </a:p>
          <a:p>
            <a:r>
              <a:rPr lang="en-US" dirty="0"/>
              <a:t>Ms. Meenakshi</a:t>
            </a:r>
          </a:p>
          <a:p>
            <a:endParaRPr lang="en-US" dirty="0"/>
          </a:p>
          <a:p>
            <a:r>
              <a:rPr lang="en-US" dirty="0"/>
              <a:t>Mr. Shiv Mohan </a:t>
            </a:r>
            <a:endParaRPr lang="en-IN" dirty="0"/>
          </a:p>
        </p:txBody>
      </p:sp>
      <p:sp>
        <p:nvSpPr>
          <p:cNvPr id="4" name="Rectangle 3">
            <a:extLst>
              <a:ext uri="{FF2B5EF4-FFF2-40B4-BE49-F238E27FC236}">
                <a16:creationId xmlns:a16="http://schemas.microsoft.com/office/drawing/2014/main" id="{B02A1474-92D3-C893-B18D-BF54BEA675FF}"/>
              </a:ext>
            </a:extLst>
          </p:cNvPr>
          <p:cNvSpPr/>
          <p:nvPr/>
        </p:nvSpPr>
        <p:spPr>
          <a:xfrm>
            <a:off x="2251587" y="2045110"/>
            <a:ext cx="4375355" cy="12486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solidFill>
                  <a:srgbClr val="FF0000"/>
                </a:solidFill>
                <a:latin typeface="Times New Roman" panose="02020603050405020304" pitchFamily="18" charset="0"/>
                <a:cs typeface="Times New Roman" panose="02020603050405020304" pitchFamily="18" charset="0"/>
              </a:rPr>
              <a:t>URBANCART</a:t>
            </a:r>
          </a:p>
          <a:p>
            <a:pPr algn="ctr"/>
            <a:r>
              <a:rPr lang="en-US" sz="2800" dirty="0">
                <a:solidFill>
                  <a:srgbClr val="FF0000"/>
                </a:solidFill>
                <a:latin typeface="Times New Roman" panose="02020603050405020304" pitchFamily="18" charset="0"/>
                <a:cs typeface="Times New Roman" panose="02020603050405020304" pitchFamily="18" charset="0"/>
              </a:rPr>
              <a:t>( E - Commerce Website )</a:t>
            </a:r>
          </a:p>
        </p:txBody>
      </p:sp>
      <p:sp>
        <p:nvSpPr>
          <p:cNvPr id="5" name="TextBox 4">
            <a:extLst>
              <a:ext uri="{FF2B5EF4-FFF2-40B4-BE49-F238E27FC236}">
                <a16:creationId xmlns:a16="http://schemas.microsoft.com/office/drawing/2014/main" id="{F8EC6E01-B9C1-3580-965A-7031A6878593}"/>
              </a:ext>
            </a:extLst>
          </p:cNvPr>
          <p:cNvSpPr txBox="1"/>
          <p:nvPr/>
        </p:nvSpPr>
        <p:spPr>
          <a:xfrm>
            <a:off x="747252" y="1120877"/>
            <a:ext cx="7472516" cy="1015663"/>
          </a:xfrm>
          <a:prstGeom prst="rect">
            <a:avLst/>
          </a:prstGeom>
          <a:noFill/>
        </p:spPr>
        <p:txBody>
          <a:bodyPr wrap="square" rtlCol="0">
            <a:spAutoFit/>
          </a:bodyPr>
          <a:lstStyle/>
          <a:p>
            <a:pPr algn="ctr"/>
            <a:r>
              <a:rPr lang="en-IN" sz="2000" b="1" dirty="0">
                <a:latin typeface="Times New Roman" panose="02020603050405020304" pitchFamily="18" charset="0"/>
                <a:ea typeface="Calibri" panose="020F0502020204030204" pitchFamily="34" charset="0"/>
                <a:cs typeface="Times New Roman" panose="02020603050405020304" pitchFamily="18" charset="0"/>
              </a:rPr>
              <a:t>Project Presentation of Back End Engineering Project</a:t>
            </a:r>
            <a:r>
              <a:rPr lang="en-IN"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2000"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BEE</a:t>
            </a:r>
            <a:r>
              <a:rPr lang="en-IN"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2000"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22CS026</a:t>
            </a:r>
            <a:r>
              <a:rPr lang="en-IN"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000" dirty="0"/>
          </a:p>
        </p:txBody>
      </p:sp>
    </p:spTree>
    <p:extLst>
      <p:ext uri="{BB962C8B-B14F-4D97-AF65-F5344CB8AC3E}">
        <p14:creationId xmlns:p14="http://schemas.microsoft.com/office/powerpoint/2010/main" val="104811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37322" y="141495"/>
            <a:ext cx="6019560" cy="837720"/>
          </a:xfrm>
          <a:prstGeom prst="rect">
            <a:avLst/>
          </a:prstGeom>
          <a:noFill/>
          <a:ln w="9360">
            <a:noFill/>
          </a:ln>
        </p:spPr>
        <p:txBody>
          <a:bodyPr anchor="ctr">
            <a:noAutofit/>
          </a:bodyPr>
          <a:lstStyle/>
          <a:p>
            <a:pPr algn="ctr">
              <a:lnSpc>
                <a:spcPct val="100000"/>
              </a:lnSpc>
            </a:pPr>
            <a:r>
              <a:rPr lang="en" sz="4400" dirty="0">
                <a:latin typeface="Times New Roman" panose="02020603050405020304" pitchFamily="18" charset="0"/>
                <a:cs typeface="Times New Roman" panose="02020603050405020304" pitchFamily="18" charset="0"/>
              </a:rPr>
              <a:t>Introduction</a:t>
            </a:r>
            <a:endParaRPr lang="en-US" sz="4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3</a:t>
            </a:fld>
            <a:endParaRPr lang="en-GB" sz="1200" b="0" strike="noStrike" spc="-1" dirty="0">
              <a:latin typeface="Times New Roman"/>
            </a:endParaRPr>
          </a:p>
        </p:txBody>
      </p:sp>
      <p:sp>
        <p:nvSpPr>
          <p:cNvPr id="5" name="TextShape 2"/>
          <p:cNvSpPr txBox="1"/>
          <p:nvPr/>
        </p:nvSpPr>
        <p:spPr>
          <a:xfrm>
            <a:off x="0" y="1048789"/>
            <a:ext cx="9144000" cy="5602837"/>
          </a:xfrm>
          <a:prstGeom prst="rect">
            <a:avLst/>
          </a:prstGeom>
          <a:noFill/>
          <a:ln w="9360">
            <a:noFill/>
          </a:ln>
        </p:spPr>
        <p:txBody>
          <a:bodyPr>
            <a:noAutofit/>
          </a:bodyPr>
          <a:lstStyle/>
          <a:p>
            <a:pPr algn="just"/>
            <a:r>
              <a:rPr lang="en-US" sz="2000" b="1" dirty="0">
                <a:latin typeface="Times New Roman" panose="02020603050405020304" pitchFamily="18" charset="0"/>
                <a:cs typeface="Times New Roman" panose="02020603050405020304" pitchFamily="18" charset="0"/>
              </a:rPr>
              <a:t>Urban Cart</a:t>
            </a:r>
            <a:r>
              <a:rPr lang="en-US" sz="2000" dirty="0">
                <a:latin typeface="Times New Roman" panose="02020603050405020304" pitchFamily="18" charset="0"/>
                <a:cs typeface="Times New Roman" panose="02020603050405020304" pitchFamily="18" charset="0"/>
              </a:rPr>
              <a:t> is a comprehensive e-commerce platform designed to streamline both user and product management. It offers a complete solution for online retail businesses, providing robust backend functionalities for managing an extensive product catalog.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With Urban Cart, products can be easily added and deleted through a custom API, ensuring efficient inventory control and flexibility to adapt to changing business needs.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platform features secure login and signup capabilities, incorporating proper authentication to protect user data and maintain privacy. This ensures that only authenticated users can access the product database, enhancing security and providing a personalized shopping experience.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Urban Cart is built with React to deliver a dynamic and responsive user interface. The product database is displayed in a user-friendly manner, allowing customers to easily browse and search for items.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React-based frontend is designed to be intuitive and accessible, ensuring a smooth user experience across all devices.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40C5-355A-C80B-DA20-D30E274B8B57}"/>
              </a:ext>
            </a:extLst>
          </p:cNvPr>
          <p:cNvSpPr>
            <a:spLocks noGrp="1"/>
          </p:cNvSpPr>
          <p:nvPr>
            <p:ph type="title"/>
          </p:nvPr>
        </p:nvSpPr>
        <p:spPr>
          <a:xfrm>
            <a:off x="-1" y="0"/>
            <a:ext cx="6549887" cy="914040"/>
          </a:xfrm>
        </p:spPr>
        <p:txBody>
          <a:bodyPr/>
          <a:lstStyle/>
          <a:p>
            <a:pPr algn="ctr"/>
            <a:r>
              <a:rPr lang="en-US" dirty="0"/>
              <a:t>   </a:t>
            </a:r>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C9236D6-5E8B-8F39-4E80-D3FE66232744}"/>
              </a:ext>
            </a:extLst>
          </p:cNvPr>
          <p:cNvSpPr>
            <a:spLocks noGrp="1"/>
          </p:cNvSpPr>
          <p:nvPr>
            <p:ph type="body"/>
          </p:nvPr>
        </p:nvSpPr>
        <p:spPr>
          <a:xfrm>
            <a:off x="149087" y="1103243"/>
            <a:ext cx="8865704" cy="5555974"/>
          </a:xfrm>
        </p:spPr>
        <p:txBody>
          <a:bodyPr>
            <a:normAutofit/>
          </a:bodyPr>
          <a:lstStyle/>
          <a:p>
            <a:pPr algn="just"/>
            <a:r>
              <a:rPr lang="en-US" sz="2000" b="1" dirty="0">
                <a:latin typeface="Times New Roman" panose="02020603050405020304" pitchFamily="18" charset="0"/>
                <a:cs typeface="Times New Roman" panose="02020603050405020304" pitchFamily="18" charset="0"/>
              </a:rPr>
              <a:t>Inefficient Product Management</a:t>
            </a:r>
            <a:r>
              <a:rPr lang="en-US" sz="2000" dirty="0">
                <a:latin typeface="Times New Roman" panose="02020603050405020304" pitchFamily="18" charset="0"/>
                <a:cs typeface="Times New Roman" panose="02020603050405020304" pitchFamily="18" charset="0"/>
              </a:rPr>
              <a:t>: Many e-commerce platforms lack a robust backend system to efficiently manage product inventory, including adding, updating, and deleting products through a centralized API.</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Security Vulnerabilities: </a:t>
            </a:r>
            <a:r>
              <a:rPr lang="en-US" sz="2000" dirty="0">
                <a:latin typeface="Times New Roman" panose="02020603050405020304" pitchFamily="18" charset="0"/>
                <a:cs typeface="Times New Roman" panose="02020603050405020304" pitchFamily="18" charset="0"/>
              </a:rPr>
              <a:t>There is a critical need for better security measures to protect user data and ensure that only authenticated users can access sensitive information, such as the product database.</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Poor User Experience</a:t>
            </a:r>
            <a:r>
              <a:rPr lang="en-US" sz="2000" dirty="0">
                <a:latin typeface="Times New Roman" panose="02020603050405020304" pitchFamily="18" charset="0"/>
                <a:cs typeface="Times New Roman" panose="02020603050405020304" pitchFamily="18" charset="0"/>
              </a:rPr>
              <a:t>: The absence of a dynamic and responsive frontend interface can lead to a subpar user experience, making it challenging for customers to navigate the site and find products easily.</a:t>
            </a:r>
          </a:p>
          <a:p>
            <a:pPr algn="just"/>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Urban Cart aims to address these challenges by providing a comprehensive, secure, and user-friendly e-commerce platform that integrates all necessary features into a single solution.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252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4DC7-EAD1-E790-24C7-5EAC49E0C3E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Technical Details</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6DC0260-1238-1070-507F-13DA13E86F32}"/>
              </a:ext>
            </a:extLst>
          </p:cNvPr>
          <p:cNvSpPr>
            <a:spLocks noGrp="1" noChangeArrowheads="1"/>
          </p:cNvSpPr>
          <p:nvPr>
            <p:ph type="body"/>
          </p:nvPr>
        </p:nvSpPr>
        <p:spPr bwMode="auto">
          <a:xfrm>
            <a:off x="119270" y="1034882"/>
            <a:ext cx="888558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Backend Functionality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Development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 API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Developed using Node.js and Express.js.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Endpoints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Management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APIs for adding, updating, deleting, and retrieving products.</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Management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APIs for user signup, login, and authentication.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Storage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JSON file for storing product and user data (could be replaced with a more robust database like MongoDB or SQL in a production environment).</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CRUD Operations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Handling of product data through API endpoints.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Authentication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Implementation of authentication mechanisms using user’s email and password.</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Secure handling of user credentials and session management.</a:t>
            </a:r>
          </a:p>
        </p:txBody>
      </p:sp>
    </p:spTree>
    <p:extLst>
      <p:ext uri="{BB962C8B-B14F-4D97-AF65-F5344CB8AC3E}">
        <p14:creationId xmlns:p14="http://schemas.microsoft.com/office/powerpoint/2010/main" val="1141807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0FD172-19AA-54F4-9C14-0CC164BF358D}"/>
              </a:ext>
            </a:extLst>
          </p:cNvPr>
          <p:cNvSpPr>
            <a:spLocks noGrp="1"/>
          </p:cNvSpPr>
          <p:nvPr>
            <p:ph type="body"/>
          </p:nvPr>
        </p:nvSpPr>
        <p:spPr>
          <a:xfrm>
            <a:off x="69573" y="914040"/>
            <a:ext cx="8905461" cy="5586152"/>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Functionality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React.js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Built with React for a dynamic and responsive user experience.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Components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Display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Components to render product data fetched from the backend.</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Login/Signup Forms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Components to handle user authentication.</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Interface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Interfaces for managing product data (if applicable).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Routing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Router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handling navigation between different pages (e.g., login, signup, product listings).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Handling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Fetching Data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fetch or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axios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retrieve data from backend APIs.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State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Managing state with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React’s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useState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useEffect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hooks</a:t>
            </a:r>
          </a:p>
          <a:p>
            <a:endParaRPr lang="en-IN" sz="2000" dirty="0"/>
          </a:p>
        </p:txBody>
      </p:sp>
    </p:spTree>
    <p:extLst>
      <p:ext uri="{BB962C8B-B14F-4D97-AF65-F5344CB8AC3E}">
        <p14:creationId xmlns:p14="http://schemas.microsoft.com/office/powerpoint/2010/main" val="175312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3F12-4AB6-B69B-7195-5093468C739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Key Features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6E804DD-4F68-B3E9-DDC3-311917293E2C}"/>
              </a:ext>
            </a:extLst>
          </p:cNvPr>
          <p:cNvSpPr>
            <a:spLocks noGrp="1"/>
          </p:cNvSpPr>
          <p:nvPr>
            <p:ph type="body"/>
          </p:nvPr>
        </p:nvSpPr>
        <p:spPr>
          <a:xfrm>
            <a:off x="1" y="914039"/>
            <a:ext cx="9144000" cy="578493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1. Secure Login and Signup</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User Authentication</a:t>
            </a:r>
            <a:r>
              <a:rPr lang="en-US" sz="2000" dirty="0">
                <a:latin typeface="Times New Roman" panose="02020603050405020304" pitchFamily="18" charset="0"/>
                <a:cs typeface="Times New Roman" panose="02020603050405020304" pitchFamily="18" charset="0"/>
              </a:rPr>
              <a:t>: Allows users to create accounts and log in securely.</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Password Encryption</a:t>
            </a:r>
            <a:r>
              <a:rPr lang="en-US" sz="2000" dirty="0">
                <a:latin typeface="Times New Roman" panose="02020603050405020304" pitchFamily="18" charset="0"/>
                <a:cs typeface="Times New Roman" panose="02020603050405020304" pitchFamily="18" charset="0"/>
              </a:rPr>
              <a:t>: Ensures user passwords are stored securely using encryption methods.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Session Management</a:t>
            </a:r>
            <a:r>
              <a:rPr lang="en-US" sz="2000" dirty="0">
                <a:latin typeface="Times New Roman" panose="02020603050405020304" pitchFamily="18" charset="0"/>
                <a:cs typeface="Times New Roman" panose="02020603050405020304" pitchFamily="18" charset="0"/>
              </a:rPr>
              <a:t>: Manages user sessions to maintain secure access.</a:t>
            </a:r>
          </a:p>
          <a:p>
            <a:pPr marL="0" indent="0" algn="just">
              <a:buNone/>
            </a:pPr>
            <a:r>
              <a:rPr lang="en-US" sz="2000" b="1" dirty="0">
                <a:latin typeface="Times New Roman" panose="02020603050405020304" pitchFamily="18" charset="0"/>
                <a:cs typeface="Times New Roman" panose="02020603050405020304" pitchFamily="18" charset="0"/>
              </a:rPr>
              <a:t>2. Authentication and Authorization</a:t>
            </a:r>
            <a:r>
              <a:rPr lang="en-US" sz="20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User’s email and password based Authentication</a:t>
            </a:r>
            <a:r>
              <a:rPr lang="en-US" sz="2000" dirty="0">
                <a:latin typeface="Times New Roman" panose="02020603050405020304" pitchFamily="18" charset="0"/>
                <a:cs typeface="Times New Roman" panose="02020603050405020304" pitchFamily="18" charset="0"/>
              </a:rPr>
              <a:t>: Authentication is based on user’s email and password.</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Access Control</a:t>
            </a:r>
            <a:r>
              <a:rPr lang="en-US" sz="2000" dirty="0">
                <a:latin typeface="Times New Roman" panose="02020603050405020304" pitchFamily="18" charset="0"/>
                <a:cs typeface="Times New Roman" panose="02020603050405020304" pitchFamily="18" charset="0"/>
              </a:rPr>
              <a:t>: Restricts access to certain features and data to authenticated users only.</a:t>
            </a:r>
          </a:p>
          <a:p>
            <a:pPr marL="0" indent="0" algn="just">
              <a:buNone/>
            </a:pPr>
            <a:r>
              <a:rPr lang="en-US" sz="2000" b="1" dirty="0"/>
              <a:t>3. </a:t>
            </a:r>
            <a:r>
              <a:rPr lang="en-US" sz="2000" b="1" dirty="0">
                <a:latin typeface="Times New Roman" panose="02020603050405020304" pitchFamily="18" charset="0"/>
                <a:cs typeface="Times New Roman" panose="02020603050405020304" pitchFamily="18" charset="0"/>
              </a:rPr>
              <a:t>Dynamic Card Display</a:t>
            </a:r>
            <a:r>
              <a:rPr lang="en-US" sz="20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Product Presentation</a:t>
            </a:r>
            <a:r>
              <a:rPr lang="en-US" sz="2000" dirty="0">
                <a:latin typeface="Times New Roman" panose="02020603050405020304" pitchFamily="18" charset="0"/>
                <a:cs typeface="Times New Roman" panose="02020603050405020304" pitchFamily="18" charset="0"/>
              </a:rPr>
              <a:t>: Uses React components to dynamically display product information in a user-friendly card format.</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Responsive Design</a:t>
            </a:r>
            <a:r>
              <a:rPr lang="en-US" sz="2000" dirty="0">
                <a:latin typeface="Times New Roman" panose="02020603050405020304" pitchFamily="18" charset="0"/>
                <a:cs typeface="Times New Roman" panose="02020603050405020304" pitchFamily="18" charset="0"/>
              </a:rPr>
              <a:t>: Ensures that product cards are displayed correctly across different devices and screen sizes.</a:t>
            </a:r>
          </a:p>
          <a:p>
            <a:pPr marL="0" indent="0" algn="just">
              <a:buNone/>
            </a:pPr>
            <a:r>
              <a:rPr lang="en-US" sz="2000" dirty="0">
                <a:latin typeface="Times New Roman" panose="02020603050405020304" pitchFamily="18" charset="0"/>
                <a:cs typeface="Times New Roman" panose="02020603050405020304" pitchFamily="18" charset="0"/>
              </a:rPr>
              <a:t>These features ensure that </a:t>
            </a:r>
            <a:r>
              <a:rPr lang="en-US" sz="2000" b="1" dirty="0">
                <a:latin typeface="Times New Roman" panose="02020603050405020304" pitchFamily="18" charset="0"/>
                <a:cs typeface="Times New Roman" panose="02020603050405020304" pitchFamily="18" charset="0"/>
              </a:rPr>
              <a:t>Urban Cart</a:t>
            </a:r>
            <a:r>
              <a:rPr lang="en-US" sz="2000" dirty="0">
                <a:latin typeface="Times New Roman" panose="02020603050405020304" pitchFamily="18" charset="0"/>
                <a:cs typeface="Times New Roman" panose="02020603050405020304" pitchFamily="18" charset="0"/>
              </a:rPr>
              <a:t> provides a secure, user-friendly, and efficient e-commerce experience.</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05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53D8-6092-2F88-0D6F-D997645BB20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Project Highlights</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0CC8BCB-AB35-5C23-3081-424EFFE63ED9}"/>
              </a:ext>
            </a:extLst>
          </p:cNvPr>
          <p:cNvSpPr>
            <a:spLocks noGrp="1" noChangeArrowheads="1"/>
          </p:cNvSpPr>
          <p:nvPr>
            <p:ph type="body"/>
          </p:nvPr>
        </p:nvSpPr>
        <p:spPr bwMode="auto">
          <a:xfrm>
            <a:off x="0" y="1142303"/>
            <a:ext cx="905454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lang="en-US" altLang="en-US" sz="2000" b="1" dirty="0">
                <a:latin typeface="Times New Roman" panose="02020603050405020304" pitchFamily="18" charset="0"/>
                <a:cs typeface="Times New Roman" panose="02020603050405020304" pitchFamily="18" charset="0"/>
              </a:rPr>
              <a:t>1.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Comprehensive E-Commerce 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End-to-End Functionality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complete platform that integrates product management, user authentication, and dynamic content display.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Authentication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Login/Signup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Robust authentication system for secure user registration and login.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Password Encryption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Advanced encryption techniques for secure storage of user credentials.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Dynamic Product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 API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dedicated API for handling product-related operations (CRUD - Create, Read, Update, Delete).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User-Centric Design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Card Display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Interactive and visually appealing presentation of products using React components.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Responsive Layout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Optimized for a seamless shopping experience across all devices and screen sizes.</a:t>
            </a:r>
          </a:p>
        </p:txBody>
      </p:sp>
    </p:spTree>
    <p:extLst>
      <p:ext uri="{BB962C8B-B14F-4D97-AF65-F5344CB8AC3E}">
        <p14:creationId xmlns:p14="http://schemas.microsoft.com/office/powerpoint/2010/main" val="2925017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EA9E-2B55-2A5E-DB23-37A0D377621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Output Of The Code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946FFE4-760C-6734-A7F9-C73EF57C8245}"/>
              </a:ext>
            </a:extLst>
          </p:cNvPr>
          <p:cNvSpPr>
            <a:spLocks noGrp="1"/>
          </p:cNvSpPr>
          <p:nvPr>
            <p:ph type="body"/>
          </p:nvPr>
        </p:nvSpPr>
        <p:spPr/>
        <p:txBody>
          <a:bodyPr/>
          <a:lstStyle/>
          <a:p>
            <a:endParaRPr lang="en-IN" dirty="0"/>
          </a:p>
        </p:txBody>
      </p:sp>
    </p:spTree>
    <p:extLst>
      <p:ext uri="{BB962C8B-B14F-4D97-AF65-F5344CB8AC3E}">
        <p14:creationId xmlns:p14="http://schemas.microsoft.com/office/powerpoint/2010/main" val="3517363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3.xml><?xml version="1.0" encoding="utf-8"?>
<ds:datastoreItem xmlns:ds="http://schemas.openxmlformats.org/officeDocument/2006/customXml" ds:itemID="{4A62A602-78C1-468C-BB25-57CD481DB741}">
  <ds:schemaRefs>
    <ds:schemaRef ds:uri="http://www.w3.org/XML/1998/namespace"/>
    <ds:schemaRef ds:uri="http://schemas.openxmlformats.org/package/2006/metadata/core-properties"/>
    <ds:schemaRef ds:uri="http://schemas.microsoft.com/office/2006/metadata/properties"/>
    <ds:schemaRef ds:uri="http://purl.org/dc/elements/1.1/"/>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35171</TotalTime>
  <Words>1095</Words>
  <Application>Microsoft Office PowerPoint</Application>
  <PresentationFormat>On-screen Show (4:3)</PresentationFormat>
  <Paragraphs>119</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PowerPoint Presentation</vt:lpstr>
      <vt:lpstr>PowerPoint Presentation</vt:lpstr>
      <vt:lpstr>   Problem Statement</vt:lpstr>
      <vt:lpstr>Technical Details</vt:lpstr>
      <vt:lpstr>PowerPoint Presentation</vt:lpstr>
      <vt:lpstr>Key Features</vt:lpstr>
      <vt:lpstr>Project Highlights</vt:lpstr>
      <vt:lpstr>Output Of The Code</vt:lpstr>
      <vt:lpstr>Conclusion</vt:lpstr>
      <vt:lpstr>References</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Kartavya Chaudhary</cp:lastModifiedBy>
  <cp:revision>2297</cp:revision>
  <dcterms:created xsi:type="dcterms:W3CDTF">2010-04-09T07:36:15Z</dcterms:created>
  <dcterms:modified xsi:type="dcterms:W3CDTF">2024-09-02T16:29:57Z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