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2" r:id="rId3"/>
    <p:sldId id="257" r:id="rId4"/>
    <p:sldId id="270" r:id="rId5"/>
    <p:sldId id="273" r:id="rId6"/>
    <p:sldId id="274" r:id="rId7"/>
    <p:sldId id="258" r:id="rId8"/>
    <p:sldId id="262" r:id="rId9"/>
    <p:sldId id="280" r:id="rId10"/>
    <p:sldId id="283" r:id="rId11"/>
    <p:sldId id="285" r:id="rId12"/>
    <p:sldId id="284" r:id="rId13"/>
    <p:sldId id="275" r:id="rId14"/>
    <p:sldId id="287" r:id="rId15"/>
    <p:sldId id="282" r:id="rId16"/>
    <p:sldId id="288" r:id="rId17"/>
    <p:sldId id="290" r:id="rId18"/>
    <p:sldId id="291" r:id="rId19"/>
    <p:sldId id="292" r:id="rId20"/>
    <p:sldId id="293" r:id="rId21"/>
    <p:sldId id="294" r:id="rId22"/>
    <p:sldId id="289" r:id="rId23"/>
    <p:sldId id="263" r:id="rId24"/>
    <p:sldId id="276" r:id="rId25"/>
    <p:sldId id="277" r:id="rId26"/>
    <p:sldId id="278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ick Koutam" initials="cK" lastIdx="1" clrIdx="0">
    <p:extLst>
      <p:ext uri="{19B8F6BF-5375-455C-9EA6-DF929625EA0E}">
        <p15:presenceInfo xmlns:p15="http://schemas.microsoft.com/office/powerpoint/2012/main" userId="a7eda943149212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114" d="100"/>
          <a:sy n="114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A9214FB-3ED7-44CF-BC11-8ED4605E6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89D7D-80C1-4FD7-93E1-108E2DE22D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69573-1102-4BBF-B9B8-89CAED7D450E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623397-9114-446C-AFC7-41AEAC4C5F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4495BF-8452-4B95-BBA2-7AA96DD444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6F2FA-011A-4282-A8AA-7107FC179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25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21:17:0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81966-C2DB-43D3-836D-7863315D981A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64290-7D76-435F-8B10-C400CEF53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5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B1D358-0732-416E-8EBA-DD3A15C9374B}" type="datetime1">
              <a:rPr lang="fr-FR" smtClean="0"/>
              <a:t>10/12/2021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26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68AE-F30A-498D-90C1-12B5D901DCEF}" type="datetime1">
              <a:rPr lang="fr-FR" smtClean="0"/>
              <a:t>10/12/2021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44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26B2F4-529D-46EC-BE68-33883BBA4EC5}" type="datetime1">
              <a:rPr lang="fr-FR" smtClean="0"/>
              <a:t>10/12/2021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1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4F7-866A-4ED4-9A7E-4389F8174009}" type="datetime1">
              <a:rPr lang="fr-FR" smtClean="0"/>
              <a:t>10/12/2021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 sz="2400"/>
            </a:lvl1pPr>
          </a:lstStyle>
          <a:p>
            <a:fld id="{491AD7AA-4332-B142-8B10-F000341F12F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67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EF308E-C24E-443C-B53E-EBBAA2804C25}" type="datetime1">
              <a:rPr lang="fr-FR" smtClean="0"/>
              <a:t>10/12/2021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8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2CC6-AE03-409A-A03E-828F1915F084}" type="datetime1">
              <a:rPr lang="fr-FR" smtClean="0"/>
              <a:t>10/12/2021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1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9616-D9F8-45C3-9E79-A1EB1FAF78E6}" type="datetime1">
              <a:rPr lang="fr-FR" smtClean="0"/>
              <a:t>10/12/2021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2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60ED-C2DD-48BC-BC61-D2B72399F64E}" type="datetime1">
              <a:rPr lang="fr-FR" smtClean="0"/>
              <a:t>10/12/2021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79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3440-A00E-49ED-B73F-73F3E2F1D833}" type="datetime1">
              <a:rPr lang="fr-FR" smtClean="0"/>
              <a:t>10/12/2021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94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B57C2C-D4DC-4EF3-81D5-00AED7F667B0}" type="datetime1">
              <a:rPr lang="fr-FR" smtClean="0"/>
              <a:t>10/12/2021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32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07C8-5195-4A7A-AD0F-4ED2DEEC6E13}" type="datetime1">
              <a:rPr lang="fr-FR" smtClean="0"/>
              <a:t>10/12/2021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32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43DDC3C-9F8D-48D8-9DB9-74C9DFCC7461}" type="datetime1">
              <a:rPr lang="fr-FR" smtClean="0"/>
              <a:t>10/12/2021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2"/>
                </a:solidFill>
              </a:defRPr>
            </a:lvl1pPr>
          </a:lstStyle>
          <a:p>
            <a:fld id="{491AD7AA-4332-B142-8B10-F000341F12F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38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41D2-8EDA-4643-AFC2-1B9775923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977" y="2915687"/>
            <a:ext cx="10117123" cy="1787889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					Soutenance du Projet 2: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Analyse de données de systèmes éducatifs</a:t>
            </a:r>
            <a:br>
              <a:rPr lang="fr-FR" dirty="0"/>
            </a:b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4CB0F-F673-A24E-9D3C-78F29FF0F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17" y="5293010"/>
            <a:ext cx="3151906" cy="59032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Mentor: Soumia </a:t>
            </a:r>
            <a:r>
              <a:rPr lang="fr-FR" dirty="0" err="1">
                <a:solidFill>
                  <a:schemeClr val="bg1"/>
                </a:solidFill>
              </a:rPr>
              <a:t>Dermouche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D20742-D434-4A7A-A5A8-013C15FE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3" y="1328855"/>
            <a:ext cx="601743" cy="6017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358E24-B828-4E81-AFB0-77EB9AD1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55" y="653955"/>
            <a:ext cx="1571844" cy="53347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B0E4889-2EAA-4CAF-843B-B62E67CA38C8}"/>
              </a:ext>
            </a:extLst>
          </p:cNvPr>
          <p:cNvSpPr txBox="1"/>
          <p:nvPr/>
        </p:nvSpPr>
        <p:spPr>
          <a:xfrm>
            <a:off x="9680896" y="2915687"/>
            <a:ext cx="21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800000"/>
                </a:highlight>
              </a:rPr>
              <a:t>10 Décembre 2021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AB9CAE-EF60-4027-8C23-274752C42056}"/>
              </a:ext>
            </a:extLst>
          </p:cNvPr>
          <p:cNvSpPr txBox="1"/>
          <p:nvPr/>
        </p:nvSpPr>
        <p:spPr>
          <a:xfrm>
            <a:off x="4741877" y="436790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Présenté par Check KOUTAME</a:t>
            </a:r>
          </a:p>
        </p:txBody>
      </p:sp>
    </p:spTree>
    <p:extLst>
      <p:ext uri="{BB962C8B-B14F-4D97-AF65-F5344CB8AC3E}">
        <p14:creationId xmlns:p14="http://schemas.microsoft.com/office/powerpoint/2010/main" val="289876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Aperçu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406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Définition de deux fonctions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permettant d’avoir un aperçu général des données brutes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autre permettant d’avoir un aperçu des variables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68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Aperçu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43187"/>
            <a:ext cx="11029615" cy="533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permettant d’avoir un aperçu général des </a:t>
            </a:r>
            <a:r>
              <a:rPr lang="fr-FR" b="1" i="1" dirty="0"/>
              <a:t>données brutes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3176B6-0955-4E08-9EFF-DA09A8B4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14298"/>
            <a:ext cx="9323250" cy="28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1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Aperçu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43187"/>
            <a:ext cx="11029615" cy="533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permettant d’avoir un aperçu général </a:t>
            </a:r>
            <a:r>
              <a:rPr lang="fr-FR" b="1" i="1" dirty="0"/>
              <a:t>des variables </a:t>
            </a:r>
            <a:r>
              <a:rPr lang="fr-FR" dirty="0"/>
              <a:t>des données brutes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F2F3E6-F01E-44AF-B295-BE0090D8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72141"/>
            <a:ext cx="10421105" cy="43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aperçu général (</a:t>
            </a:r>
            <a:r>
              <a:rPr lang="fr-FR" dirty="0" err="1"/>
              <a:t>ed_data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155844"/>
            <a:ext cx="11029615" cy="4312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3AAF8E-4056-441B-BDDA-8DB8E077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49273"/>
            <a:ext cx="12192001" cy="44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B508FAA-3D9C-46DA-B69D-5B1D9C076583}"/>
              </a:ext>
            </a:extLst>
          </p:cNvPr>
          <p:cNvSpPr txBox="1"/>
          <p:nvPr/>
        </p:nvSpPr>
        <p:spPr>
          <a:xfrm>
            <a:off x="1895913" y="6155844"/>
            <a:ext cx="88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Mesure de chaque année jusqu’en 2017 (données manquantes), puis mesure tous les 5 ans.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FFD08B-4B41-435B-8EB1-CDADA305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11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Choix des indicateurs et premier filtre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406571"/>
          </a:xfrm>
        </p:spPr>
        <p:txBody>
          <a:bodyPr>
            <a:normAutofit/>
          </a:bodyPr>
          <a:lstStyle/>
          <a:p>
            <a:r>
              <a:rPr lang="fr-FR" b="1" dirty="0"/>
              <a:t>Choix des indicateurs:</a:t>
            </a:r>
          </a:p>
          <a:p>
            <a:pPr lvl="1"/>
            <a:r>
              <a:rPr lang="fr-FR" dirty="0"/>
              <a:t>Nous allons utilisé 3 jeux de données pour le choix des indicateurs: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ed_stats_data</a:t>
            </a:r>
            <a:r>
              <a:rPr lang="fr-FR" dirty="0"/>
              <a:t>: contient l'ensembles des indicateurs, des pays, et les dates d'investigations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ed_stats_country</a:t>
            </a:r>
            <a:r>
              <a:rPr lang="fr-FR" dirty="0"/>
              <a:t>: contient l'ensemble de pays, leur code, et les régions du monde auxquelles ils appartiennent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ed_stats_series</a:t>
            </a:r>
            <a:r>
              <a:rPr lang="fr-FR" dirty="0"/>
              <a:t>: contient les différents indicateurs et les descriptions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5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Choix des indicateurs et premier filtre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40657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Etapes pour choisir un indicateur: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Dans un premier </a:t>
            </a:r>
            <a:r>
              <a:rPr lang="fr-FR" dirty="0">
                <a:solidFill>
                  <a:schemeClr val="tx1"/>
                </a:solidFill>
              </a:rPr>
              <a:t>temps </a:t>
            </a:r>
            <a:r>
              <a:rPr lang="fr-FR" b="1" i="1" dirty="0">
                <a:solidFill>
                  <a:schemeClr val="tx1"/>
                </a:solidFill>
              </a:rPr>
              <a:t>chercher par mots clés </a:t>
            </a:r>
            <a:r>
              <a:rPr lang="fr-FR" dirty="0">
                <a:solidFill>
                  <a:schemeClr val="tx1"/>
                </a:solidFill>
              </a:rPr>
              <a:t>dans les données </a:t>
            </a:r>
            <a:r>
              <a:rPr lang="fr-FR" dirty="0" err="1">
                <a:solidFill>
                  <a:schemeClr val="tx1"/>
                </a:solidFill>
              </a:rPr>
              <a:t>ed_stats_series</a:t>
            </a:r>
            <a:r>
              <a:rPr lang="fr-FR" dirty="0">
                <a:solidFill>
                  <a:schemeClr val="tx1"/>
                </a:solidFill>
              </a:rPr>
              <a:t> quelques indicateurs qui nous intéressent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Puis nous allons </a:t>
            </a:r>
            <a:r>
              <a:rPr lang="fr-FR" b="1" i="1" dirty="0">
                <a:solidFill>
                  <a:schemeClr val="tx1"/>
                </a:solidFill>
              </a:rPr>
              <a:t>filtré les données principales </a:t>
            </a:r>
            <a:r>
              <a:rPr lang="fr-FR" dirty="0" err="1">
                <a:solidFill>
                  <a:schemeClr val="tx1"/>
                </a:solidFill>
              </a:rPr>
              <a:t>ed_stats_data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i="1" dirty="0">
                <a:solidFill>
                  <a:schemeClr val="tx1"/>
                </a:solidFill>
              </a:rPr>
              <a:t>en fonction des indicateurs trouvés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Filtrer les données </a:t>
            </a:r>
            <a:r>
              <a:rPr lang="fr-FR" dirty="0" err="1">
                <a:solidFill>
                  <a:schemeClr val="tx1"/>
                </a:solidFill>
              </a:rPr>
              <a:t>Ed_stats_country</a:t>
            </a:r>
            <a:r>
              <a:rPr lang="fr-FR" dirty="0">
                <a:solidFill>
                  <a:schemeClr val="tx1"/>
                </a:solidFill>
              </a:rPr>
              <a:t> pour ne garder que le </a:t>
            </a:r>
            <a:r>
              <a:rPr lang="fr-FR" b="1" i="1" dirty="0">
                <a:solidFill>
                  <a:schemeClr val="tx1"/>
                </a:solidFill>
              </a:rPr>
              <a:t>code du pays </a:t>
            </a:r>
            <a:r>
              <a:rPr lang="fr-FR" dirty="0">
                <a:solidFill>
                  <a:schemeClr val="tx1"/>
                </a:solidFill>
              </a:rPr>
              <a:t>(country code), </a:t>
            </a:r>
            <a:r>
              <a:rPr lang="fr-FR" b="1" i="1" dirty="0">
                <a:solidFill>
                  <a:schemeClr val="tx1"/>
                </a:solidFill>
              </a:rPr>
              <a:t>la région et les </a:t>
            </a:r>
            <a:r>
              <a:rPr lang="fr-FR" b="1" i="1" dirty="0"/>
              <a:t>revenus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Enfin, nous allons </a:t>
            </a:r>
            <a:r>
              <a:rPr lang="fr-FR" b="1" i="1" dirty="0"/>
              <a:t>mergé (combiné) </a:t>
            </a:r>
            <a:r>
              <a:rPr lang="fr-FR" dirty="0"/>
              <a:t>les données d'</a:t>
            </a:r>
            <a:r>
              <a:rPr lang="fr-FR" dirty="0" err="1"/>
              <a:t>Ed_stats_country</a:t>
            </a:r>
            <a:r>
              <a:rPr lang="fr-FR" dirty="0"/>
              <a:t> filtré et les données </a:t>
            </a:r>
            <a:r>
              <a:rPr lang="fr-FR" dirty="0" err="1"/>
              <a:t>ed_stats_data</a:t>
            </a:r>
            <a:r>
              <a:rPr lang="fr-FR" dirty="0"/>
              <a:t> filtré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74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Choix des indicateurs et premier filtre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702531"/>
            <a:ext cx="11029615" cy="884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On passe de  de 886930 rows × 70 columns à 17666 rows × 72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NB: on a à ce stade 73 indicateurs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16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ADF977-524B-4338-BE5A-C002C84F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57" y="2180495"/>
            <a:ext cx="8316486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9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Choix des indicateurs et deuxième filtre sur les indicateurs pour en choisir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61063"/>
            <a:ext cx="11029615" cy="4326004"/>
          </a:xfrm>
        </p:spPr>
        <p:txBody>
          <a:bodyPr>
            <a:normAutofit/>
          </a:bodyPr>
          <a:lstStyle/>
          <a:p>
            <a:r>
              <a:rPr lang="fr-FR" b="1" dirty="0"/>
              <a:t>Filtres sur les indicateurs en choisissant les plus pertinents</a:t>
            </a:r>
          </a:p>
          <a:p>
            <a:r>
              <a:rPr lang="fr-FR" dirty="0"/>
              <a:t>Ce que nous allons faire pour réduire nos indicateurs de 73 à 4: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Faire une moyenne globale sur chaque indicateurs,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Faire une corrélation entre les indicateurs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choisir quelques indicateurs parmi ceux qui corrèlent le mieux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33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Choix des indicateurs et deuxième filtre sur les indicateurs pour en choisir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049" y="6173880"/>
            <a:ext cx="11029615" cy="548002"/>
          </a:xfrm>
        </p:spPr>
        <p:txBody>
          <a:bodyPr>
            <a:normAutofit/>
          </a:bodyPr>
          <a:lstStyle/>
          <a:p>
            <a:r>
              <a:rPr lang="fr-FR" b="1" dirty="0"/>
              <a:t>Corrélation entre tous les indicateurs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18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9DBCB1-5E6E-4B32-B968-25E4EF1FC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94" y="1816396"/>
            <a:ext cx="10457411" cy="436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Choix des indicateurs et deuxième filtre sur les indicateurs pour en choisir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61063"/>
            <a:ext cx="11029615" cy="4326004"/>
          </a:xfrm>
        </p:spPr>
        <p:txBody>
          <a:bodyPr>
            <a:normAutofit/>
          </a:bodyPr>
          <a:lstStyle/>
          <a:p>
            <a:r>
              <a:rPr lang="fr-FR" b="1" dirty="0"/>
              <a:t>Pour choisir 4 indicateurs qui nous semblent pertinents: 2 choix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Lire toutes les descriptions des indicateurs et en extraire 4 pertinents 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Regarder les variables avec les terminologies (IT=internet, GROW=augmentation population, 1519=scolarisation ) et aller voir la description de ces quelques variables dans la liste définie précédemment. </a:t>
            </a:r>
          </a:p>
          <a:p>
            <a:r>
              <a:rPr lang="fr-FR" dirty="0"/>
              <a:t>Nous avons opter pour cette deuxième façon de faire et nous avons relevé 4 qui sont: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IT.NET.USER.P2:  utilisateurs d'internet (par 100 personnes)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IT.CMP.PCMP.P2:  l'accès à l'ordinateur (par 100 personne)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SP.POP.GROW :  augmentation de la population (en 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HH.DHS.YRS.1519 :  scolarité des lycéens et étudiants entre 15 et 19 ans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45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57F82-607D-4B57-B7D3-E91CEC43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71292-9C2A-48AF-AD1D-120606C7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8076"/>
            <a:ext cx="11029615" cy="4940711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I/ Mission &amp; Description du projet</a:t>
            </a:r>
          </a:p>
          <a:p>
            <a:pPr lvl="1"/>
            <a:r>
              <a:rPr lang="fr-FR" dirty="0"/>
              <a:t>Comprendre les variables</a:t>
            </a:r>
          </a:p>
          <a:p>
            <a:pPr lvl="1"/>
            <a:r>
              <a:rPr lang="fr-FR" dirty="0"/>
              <a:t>Exploration du site de la banque mondiale &amp; compréhension des indicateurs à notre disposition</a:t>
            </a:r>
          </a:p>
          <a:p>
            <a:r>
              <a:rPr lang="fr-FR" dirty="0"/>
              <a:t>II/ Nettoyage des données</a:t>
            </a:r>
          </a:p>
          <a:p>
            <a:pPr lvl="1"/>
            <a:r>
              <a:rPr lang="fr-FR" dirty="0"/>
              <a:t>Observations des données: Formes et qualités</a:t>
            </a:r>
          </a:p>
          <a:p>
            <a:pPr lvl="1"/>
            <a:r>
              <a:rPr lang="fr-FR" dirty="0"/>
              <a:t>Choix des indicateurs et filtres sur les données brutes</a:t>
            </a:r>
          </a:p>
          <a:p>
            <a:pPr lvl="1"/>
            <a:r>
              <a:rPr lang="fr-FR" dirty="0"/>
              <a:t>Suppression des données avec un fort pourcentage de données manquantes</a:t>
            </a:r>
          </a:p>
          <a:p>
            <a:r>
              <a:rPr lang="fr-FR" dirty="0"/>
              <a:t>III/ Analyse exploratoire des données</a:t>
            </a:r>
          </a:p>
          <a:p>
            <a:pPr lvl="1"/>
            <a:r>
              <a:rPr lang="fr-FR" dirty="0"/>
              <a:t>Organisation des données </a:t>
            </a:r>
          </a:p>
          <a:p>
            <a:pPr lvl="1"/>
            <a:r>
              <a:rPr lang="fr-FR" dirty="0"/>
              <a:t>Normalisation des données</a:t>
            </a:r>
          </a:p>
          <a:p>
            <a:pPr lvl="1"/>
            <a:r>
              <a:rPr lang="fr-FR" dirty="0"/>
              <a:t>Cotation des différents indicateurs</a:t>
            </a:r>
          </a:p>
          <a:p>
            <a:pPr lvl="1"/>
            <a:r>
              <a:rPr lang="fr-FR" dirty="0"/>
              <a:t>Classement en fonction de l’attractivité</a:t>
            </a:r>
          </a:p>
          <a:p>
            <a:pPr marL="324000" lvl="1" indent="0">
              <a:buNone/>
            </a:pPr>
            <a:r>
              <a:rPr lang="fr-FR" b="1" i="1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AA8E2-7D94-49C5-BCBF-F2D861F0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68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Choix des indicateurs et deuxième filtre sur les indicateurs pour en choisir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0" y="6174096"/>
            <a:ext cx="11029615" cy="611608"/>
          </a:xfrm>
        </p:spPr>
        <p:txBody>
          <a:bodyPr>
            <a:normAutofit/>
          </a:bodyPr>
          <a:lstStyle/>
          <a:p>
            <a:r>
              <a:rPr lang="fr-FR" b="1" dirty="0"/>
              <a:t>Affichage croisé (corrélation) entre les 4 indicateurs choisis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20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CA4768-5FD9-4F0C-93D8-D03A7DA3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1850439"/>
            <a:ext cx="6734175" cy="43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4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Choix des indicateurs et deuxième filtre sur les indicateurs pour en choisir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7"/>
            <a:ext cx="11029615" cy="611608"/>
          </a:xfrm>
        </p:spPr>
        <p:txBody>
          <a:bodyPr>
            <a:normAutofit/>
          </a:bodyPr>
          <a:lstStyle/>
          <a:p>
            <a:r>
              <a:rPr lang="fr-FR" b="1" dirty="0"/>
              <a:t>Affichage croisé (corrélation) entre les 4 indicateurs choisis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21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CA4768-5FD9-4F0C-93D8-D03A7DA3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77192"/>
            <a:ext cx="6734175" cy="43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39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suppressions des lignes NAN et les lignes dupliquées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5055"/>
            <a:ext cx="11029615" cy="4592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Définition d’une Fonction qui prend en entrée une </a:t>
            </a:r>
            <a:r>
              <a:rPr lang="fr-FR" dirty="0" err="1"/>
              <a:t>dataFrame</a:t>
            </a:r>
            <a:r>
              <a:rPr lang="fr-FR" dirty="0"/>
              <a:t> et une valeur seuil (en % </a:t>
            </a:r>
            <a:r>
              <a:rPr lang="fr-FR" dirty="0" err="1"/>
              <a:t>etre</a:t>
            </a:r>
            <a:r>
              <a:rPr lang="fr-FR" dirty="0"/>
              <a:t> 0 et 1) et qui supprime toutes les données ayant plus de </a:t>
            </a:r>
            <a:r>
              <a:rPr lang="fr-FR" dirty="0" err="1"/>
              <a:t>perc</a:t>
            </a:r>
            <a:r>
              <a:rPr lang="fr-FR" dirty="0"/>
              <a:t> % de valeurs manquantes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Nous avons choisi un seuil de 98%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Suppression des lignes dupliquées et les lignes dont toutes les colonnes sont NaN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34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Affichages d’indicateurs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BABCF8-60E4-4B9B-B480-D9B3D260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23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114688-9274-4F55-863F-57977E19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" y="1667267"/>
            <a:ext cx="11954933" cy="413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5D4E1C-E1A1-4889-961B-60FA6AE0DE6D}"/>
              </a:ext>
            </a:extLst>
          </p:cNvPr>
          <p:cNvSpPr txBox="1"/>
          <p:nvPr/>
        </p:nvSpPr>
        <p:spPr>
          <a:xfrm>
            <a:off x="263857" y="6299241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Evolution de l’accès à internet de 1970 à 2015</a:t>
            </a:r>
          </a:p>
        </p:txBody>
      </p:sp>
    </p:spTree>
    <p:extLst>
      <p:ext uri="{BB962C8B-B14F-4D97-AF65-F5344CB8AC3E}">
        <p14:creationId xmlns:p14="http://schemas.microsoft.com/office/powerpoint/2010/main" val="1852066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13904"/>
            <a:ext cx="11029616" cy="602051"/>
          </a:xfrm>
        </p:spPr>
        <p:txBody>
          <a:bodyPr/>
          <a:lstStyle/>
          <a:p>
            <a:r>
              <a:rPr lang="fr-FR" dirty="0"/>
              <a:t>II. Nettoyage des données: Affichages d’indicateurs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BABCF8-60E4-4B9B-B480-D9B3D260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24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29AFE0-4AAC-4BC4-8E63-4CD6EDC0D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8" y="1922225"/>
            <a:ext cx="10611740" cy="43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6333C2B-EAB4-4D00-901A-5A250376514A}"/>
              </a:ext>
            </a:extLst>
          </p:cNvPr>
          <p:cNvSpPr txBox="1"/>
          <p:nvPr/>
        </p:nvSpPr>
        <p:spPr>
          <a:xfrm>
            <a:off x="711598" y="6487733"/>
            <a:ext cx="822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Evolution de la population possédant un ordinateur de 1970 à 2015</a:t>
            </a:r>
          </a:p>
        </p:txBody>
      </p:sp>
    </p:spTree>
    <p:extLst>
      <p:ext uri="{BB962C8B-B14F-4D97-AF65-F5344CB8AC3E}">
        <p14:creationId xmlns:p14="http://schemas.microsoft.com/office/powerpoint/2010/main" val="2454617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Affichages d’indicateurs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BABCF8-60E4-4B9B-B480-D9B3D260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25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2A61B1-22D9-41F8-A7A5-7D0136E7C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1806025"/>
            <a:ext cx="10500664" cy="43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94EBC23-734B-4985-B6BD-05A54F3C3E7A}"/>
              </a:ext>
            </a:extLst>
          </p:cNvPr>
          <p:cNvSpPr txBox="1"/>
          <p:nvPr/>
        </p:nvSpPr>
        <p:spPr>
          <a:xfrm>
            <a:off x="315718" y="6481943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Evolution de la population de 1970 à 2015</a:t>
            </a:r>
          </a:p>
        </p:txBody>
      </p:sp>
    </p:spTree>
    <p:extLst>
      <p:ext uri="{BB962C8B-B14F-4D97-AF65-F5344CB8AC3E}">
        <p14:creationId xmlns:p14="http://schemas.microsoft.com/office/powerpoint/2010/main" val="2253852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Affichages d’indicateurs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BABCF8-60E4-4B9B-B480-D9B3D260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26</a:t>
            </a:fld>
            <a:endParaRPr lang="fr-F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5502296-CFCE-4FF2-941F-EC1E7D45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815948"/>
            <a:ext cx="11029616" cy="41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2E36D20-79B2-42F9-83F8-6BA68E9AA168}"/>
              </a:ext>
            </a:extLst>
          </p:cNvPr>
          <p:cNvSpPr txBox="1"/>
          <p:nvPr/>
        </p:nvSpPr>
        <p:spPr>
          <a:xfrm>
            <a:off x="250116" y="6321262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Evolution de la scolarité de 1970 à 2015</a:t>
            </a:r>
          </a:p>
        </p:txBody>
      </p:sp>
    </p:spTree>
    <p:extLst>
      <p:ext uri="{BB962C8B-B14F-4D97-AF65-F5344CB8AC3E}">
        <p14:creationId xmlns:p14="http://schemas.microsoft.com/office/powerpoint/2010/main" val="259046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8EA68-E211-4D34-92B5-E5C3BBA4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iiI</a:t>
            </a:r>
            <a:r>
              <a:rPr lang="fr-FR" dirty="0"/>
              <a:t>. Analyse exploratoire:  Choix de la dernière valeurs dans le temps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9E18C-4B49-45AB-BE2E-0A3DF747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0992"/>
            <a:ext cx="11029616" cy="101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On ne travaille pas sur les moyennes des valeurs sur l’ensemble des années car elles ne sont pas pertinente: Nous allons choisir la dernière valeur dans le temps de chaque indicateur selon le pays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5FACA3-4203-42F8-AFAC-08B65F9A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27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48ADE2-86BD-4B84-A86B-6A3E2106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102" y="2836728"/>
            <a:ext cx="4197796" cy="38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53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8EA68-E211-4D34-92B5-E5C3BBA4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iIi</a:t>
            </a:r>
            <a:r>
              <a:rPr lang="fr-FR" dirty="0"/>
              <a:t>. Analyse exploratoire: Réorganisation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9E18C-4B49-45AB-BE2E-0A3DF747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0992"/>
            <a:ext cx="11029616" cy="14480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Réorganisation des données pour mieux les traiter: ainsi pour chaque pays nous avons les 4 indicateurs correspondants</a:t>
            </a:r>
          </a:p>
          <a:p>
            <a:pPr lvl="2"/>
            <a:r>
              <a:rPr lang="fr-FR" dirty="0"/>
              <a:t>Création de plusieurs listes contenant chacune un indicateur donné en fonction des pays</a:t>
            </a:r>
          </a:p>
          <a:p>
            <a:pPr lvl="2"/>
            <a:r>
              <a:rPr lang="fr-FR" dirty="0"/>
              <a:t>Puis merging des différentes listes avec la colonne clé, celle du « Country Name »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5FACA3-4203-42F8-AFAC-08B65F9A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28</a:t>
            </a:fld>
            <a:endParaRPr lang="fr-FR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C57E867-0F38-4712-8539-BA09BF651290}"/>
              </a:ext>
            </a:extLst>
          </p:cNvPr>
          <p:cNvSpPr/>
          <p:nvPr/>
        </p:nvSpPr>
        <p:spPr>
          <a:xfrm>
            <a:off x="4888015" y="4332904"/>
            <a:ext cx="1098958" cy="364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EE72A0-0C63-411D-B83B-9E323ADC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622595"/>
            <a:ext cx="5144813" cy="30388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ED1CF5-041D-446E-81D1-71D242FB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429000"/>
            <a:ext cx="4197796" cy="342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869AF45B-A753-4EBA-868F-C4A7D9FC52FD}"/>
                  </a:ext>
                </a:extLst>
              </p14:cNvPr>
              <p14:cNvContentPartPr/>
              <p14:nvPr/>
            </p14:nvContentPartPr>
            <p14:xfrm>
              <a:off x="3830363" y="1276498"/>
              <a:ext cx="360" cy="36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869AF45B-A753-4EBA-868F-C4A7D9FC52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1363" y="126749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543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8EA68-E211-4D34-92B5-E5C3BBA4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iIi</a:t>
            </a:r>
            <a:r>
              <a:rPr lang="fr-FR" dirty="0"/>
              <a:t>.  Analyse exploratoire: Normalisation des valeurs de chaque 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9E18C-4B49-45AB-BE2E-0A3DF747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0992"/>
            <a:ext cx="11029616" cy="1013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Normalisation min-max des valeurs de chaque indicateur (entre 0 et 1)</a:t>
            </a:r>
          </a:p>
          <a:p>
            <a:pPr lvl="2"/>
            <a:r>
              <a:rPr lang="fr-FR" dirty="0"/>
              <a:t>Valeur normalisée= (valeur- min(toutes les valeurs))/ (max(toutes les valeurs) – min (toutes les valeurs))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5FACA3-4203-42F8-AFAC-08B65F9A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29</a:t>
            </a:fld>
            <a:endParaRPr lang="fr-FR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C57E867-0F38-4712-8539-BA09BF651290}"/>
              </a:ext>
            </a:extLst>
          </p:cNvPr>
          <p:cNvSpPr/>
          <p:nvPr/>
        </p:nvSpPr>
        <p:spPr>
          <a:xfrm>
            <a:off x="5119957" y="4429440"/>
            <a:ext cx="1098958" cy="364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EE72A0-0C63-411D-B83B-9E323ADC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56015"/>
            <a:ext cx="5338916" cy="30388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FC8D34-6DB4-49DD-ADCC-963685607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15" y="2901364"/>
            <a:ext cx="552464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9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Mission &amp; Description du projet: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4556-545E-9D43-AA96-73DD9939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Mission</a:t>
            </a:r>
          </a:p>
          <a:p>
            <a:pPr lvl="1"/>
            <a:r>
              <a:rPr lang="fr-FR" dirty="0"/>
              <a:t>Faire une analyse exploratoire pour déterminer si les données de la Banques mondiale sur l’éducation permettent d’informer un projet d’expansion</a:t>
            </a:r>
          </a:p>
          <a:p>
            <a:r>
              <a:rPr lang="fr-FR" dirty="0"/>
              <a:t>Description du projet</a:t>
            </a:r>
          </a:p>
          <a:p>
            <a:r>
              <a:rPr lang="fr-FR" dirty="0"/>
              <a:t>Les données du projet comportent plusieurs pays avec un certains nombres d’indicateurs sur l’éducation. </a:t>
            </a:r>
          </a:p>
          <a:p>
            <a:r>
              <a:rPr lang="fr-FR" dirty="0"/>
              <a:t>A partir des données de la banque mondiale, il faut dire</a:t>
            </a:r>
          </a:p>
          <a:p>
            <a:pPr lvl="1"/>
            <a:r>
              <a:rPr lang="fr-FR" dirty="0"/>
              <a:t>Quels sont les pays avec un fort potentiel de clients ? </a:t>
            </a:r>
          </a:p>
          <a:p>
            <a:pPr lvl="1"/>
            <a:r>
              <a:rPr lang="fr-FR" dirty="0"/>
              <a:t>Pour chacun de ces pays, quelle sera l’évolution de ce potentiel de clients ?</a:t>
            </a:r>
          </a:p>
          <a:p>
            <a:pPr lvl="1"/>
            <a:r>
              <a:rPr lang="fr-FR" dirty="0"/>
              <a:t>Dans quels pays l'entreprise doit-elle opérer en priorité ?</a:t>
            </a:r>
          </a:p>
          <a:p>
            <a:r>
              <a:rPr lang="fr-FR" dirty="0"/>
              <a:t>Objectif:</a:t>
            </a:r>
          </a:p>
          <a:p>
            <a:pPr lvl="1"/>
            <a:r>
              <a:rPr lang="fr-FR" dirty="0"/>
              <a:t> Déterminer quels sont les variables permettant de quantifier le potentiel d'un pays en vue d'un dev commercial ?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68F809-8AC0-492A-9779-1C22326F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477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8EA68-E211-4D34-92B5-E5C3BBA4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iIi</a:t>
            </a:r>
            <a:r>
              <a:rPr lang="fr-FR" dirty="0"/>
              <a:t>. Analyse exploratoire: Cotation des valeurs normalisées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9E18C-4B49-45AB-BE2E-0A3DF747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0991"/>
            <a:ext cx="11029616" cy="180376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sz="5600" dirty="0"/>
              <a:t>La notation de l'ensemble des indicateurs sera de 100. Nous férons une cotation des valeurs normalisées: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5600" dirty="0"/>
              <a:t>On attribuera une note de 30 à l'accès à internet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5600" dirty="0"/>
              <a:t>On attribuera une note de 30 à la possession d'un ordi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5600" dirty="0"/>
              <a:t>On attribuera une note de 20 à la scolarisation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5600" dirty="0"/>
              <a:t>On attribuera une note de 20 à la population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5FACA3-4203-42F8-AFAC-08B65F9A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30</a:t>
            </a:fld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C57E867-0F38-4712-8539-BA09BF651290}"/>
              </a:ext>
            </a:extLst>
          </p:cNvPr>
          <p:cNvSpPr/>
          <p:nvPr/>
        </p:nvSpPr>
        <p:spPr>
          <a:xfrm>
            <a:off x="4997042" y="4611535"/>
            <a:ext cx="1098958" cy="364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FC8D34-6DB4-49DD-ADCC-96368560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" y="3627359"/>
            <a:ext cx="4932727" cy="30198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95E492-DFDE-47F9-9977-68A3235A0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91" y="3636885"/>
            <a:ext cx="503256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18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8EA68-E211-4D34-92B5-E5C3BBA4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iIi</a:t>
            </a:r>
            <a:r>
              <a:rPr lang="fr-FR" dirty="0"/>
              <a:t>. Analyse exploratoire: Cotation des valeurs normalisées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9E18C-4B49-45AB-BE2E-0A3DF747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0991"/>
            <a:ext cx="11029616" cy="18037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sz="5600" dirty="0"/>
              <a:t>Le score calculé pour chaque pays sera la moyenne des valeurs normalisé et avec une cotation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5FACA3-4203-42F8-AFAC-08B65F9A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31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419EDE-8542-4B53-A468-D12DBAB7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50" y="3396589"/>
            <a:ext cx="6318505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93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8EA68-E211-4D34-92B5-E5C3BBA4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iiI</a:t>
            </a:r>
            <a:r>
              <a:rPr lang="fr-FR" dirty="0"/>
              <a:t>. Analyse exploratoire: Classement par </a:t>
            </a:r>
            <a:r>
              <a:rPr lang="fr-FR" dirty="0" err="1"/>
              <a:t>acttractivité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9E18C-4B49-45AB-BE2E-0A3DF747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72" y="1851574"/>
            <a:ext cx="5040832" cy="18093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sz="2400" dirty="0"/>
              <a:t>Le classement final nous permet d’observer: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5FACA3-4203-42F8-AFAC-08B65F9A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32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DD577A-3E3A-47EB-9E62-74499B0A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04" y="1807431"/>
            <a:ext cx="2930013" cy="49849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6AB03E-94A3-41C8-8557-42792686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037" y="1800588"/>
            <a:ext cx="2638793" cy="49917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5980162-7DD5-4F90-8720-F0D4E1340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62" y="3324225"/>
            <a:ext cx="4585741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80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8EA68-E211-4D34-92B5-E5C3BBA4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9E18C-4B49-45AB-BE2E-0A3DF747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94271"/>
            <a:ext cx="11261763" cy="46604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sz="2400" dirty="0"/>
              <a:t>Ainsi, en se basant sur principalement l’accès à internet, la possession d’un ordinateur, la scolarisation des jeunes de 15 à 19 ans et enfin l’augmentation de la population, on peut conseiller: </a:t>
            </a:r>
          </a:p>
          <a:p>
            <a:pPr lvl="1"/>
            <a:r>
              <a:rPr lang="fr-FR" sz="1800" dirty="0"/>
              <a:t>Les 20 premiers pays ayant un fort potentiel</a:t>
            </a:r>
          </a:p>
          <a:p>
            <a:pPr lvl="1"/>
            <a:r>
              <a:rPr lang="fr-FR" sz="1800" dirty="0"/>
              <a:t>Les derniers pays à risques ou il ne faut pas informer d’un développement</a:t>
            </a:r>
          </a:p>
          <a:p>
            <a:r>
              <a:rPr lang="fr-FR" sz="2000" dirty="0"/>
              <a:t>Nous remarquons que tous les pays ayant un fort potentiel sont des pays où le revenu moyen est très élevé .</a:t>
            </a:r>
          </a:p>
          <a:p>
            <a:pPr lvl="2"/>
            <a:endParaRPr lang="fr-FR" sz="1800" dirty="0"/>
          </a:p>
          <a:p>
            <a:pPr lvl="2"/>
            <a:endParaRPr lang="fr-FR" sz="1800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5FACA3-4203-42F8-AFAC-08B65F9A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76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3C526-9B42-4123-9D12-755B1CA4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Comprendre les données à partir du site de la BM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2C8A139-A33E-4EBA-B08C-25550237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8502"/>
            <a:ext cx="10354865" cy="3883523"/>
          </a:xfrm>
        </p:spPr>
      </p:pic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018ADAB1-FBF0-4161-9506-E89D8D8AF4FA}"/>
              </a:ext>
            </a:extLst>
          </p:cNvPr>
          <p:cNvSpPr txBox="1">
            <a:spLocks/>
          </p:cNvSpPr>
          <p:nvPr/>
        </p:nvSpPr>
        <p:spPr>
          <a:xfrm>
            <a:off x="581192" y="5964572"/>
            <a:ext cx="11029615" cy="731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4000 indicateurs internationaux décrivant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 l’accès à l’éducation, l’obtention de diplômes et des informations relatives aux professeurs, aux dépenses liées à l’éducation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7A9825-54F1-46B8-B4DA-6CCA9BC9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42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3C526-9B42-4123-9D12-755B1CA4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Comprendre les données à partir du site de la BM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670241-4DD3-48EB-A285-5404096B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862229"/>
            <a:ext cx="11029615" cy="73151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15 grands indicateurs </a:t>
            </a:r>
          </a:p>
          <a:p>
            <a:pPr lvl="1"/>
            <a:r>
              <a:rPr lang="fr-FR" dirty="0"/>
              <a:t>Répartis en plusieurs sous indicateurs?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7CBED9-1A13-405E-94AB-E98B5A15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1878493"/>
            <a:ext cx="11029615" cy="3756739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847C820-291E-4EBF-A4D4-70E537ED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5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3C526-9B42-4123-9D12-755B1CA4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Comprendre les données à partir du site de la BM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0C656C-968A-49B7-909C-46861C24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2016759"/>
            <a:ext cx="11514667" cy="4416213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C92005-8C5F-4A66-A075-CE32F2C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91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5FE8-81E6-BD48-A4F6-F7FF073F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nouvel </a:t>
            </a:r>
            <a:r>
              <a:rPr lang="fr-FR" dirty="0" err="1"/>
              <a:t>Env</a:t>
            </a:r>
            <a:r>
              <a:rPr lang="fr-FR" dirty="0"/>
              <a:t> a partir du prompt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C43F-02B2-5E48-8E2C-F6654D88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5" y="2065867"/>
            <a:ext cx="11029615" cy="44194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Afficher la version de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--version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Afficher la version de python :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--version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Mettre à jour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Afficher la liste de tous les environnements :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 --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Créer un nouvel environnement :  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nom_de_projet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Activer un environnement :  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nom_de_projet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relier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 à un environnement prédéfini il faut installer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ipykernel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Installer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ipykernel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-c anaconda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ipykernel</a:t>
            </a:r>
            <a:endParaRPr lang="fr-F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ipykernel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kernelspec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Supprimer un kernel :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kernelspec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non_kernel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7D1ED3-092F-489A-843D-C28CF042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97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247014" cy="1013800"/>
          </a:xfrm>
        </p:spPr>
        <p:txBody>
          <a:bodyPr/>
          <a:lstStyle/>
          <a:p>
            <a:r>
              <a:rPr lang="fr-FR" dirty="0"/>
              <a:t>II. Nettoyage des données: importations des outils des </a:t>
            </a:r>
            <a:r>
              <a:rPr lang="fr-FR" dirty="0" err="1"/>
              <a:t>labs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40657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Importation des librairies nécessaire à l’étude du Projet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Chargements des 5 fichiers Excel de données à notre disposition avec la fonction </a:t>
            </a:r>
            <a:r>
              <a:rPr lang="fr-FR" dirty="0" err="1"/>
              <a:t>pd.read_csv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Observation de l’ensemble des données fournies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Voir sur </a:t>
            </a:r>
            <a:r>
              <a:rPr lang="fr-FR" dirty="0" err="1"/>
              <a:t>jupyter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CB6632-D93C-4AA0-ADA9-5E1C0B21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86" y="2530924"/>
            <a:ext cx="7125694" cy="1152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B5E469-2517-42DE-BBC9-441D6DF9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86" y="4034039"/>
            <a:ext cx="7173326" cy="1486107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46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0F3-2AF3-AA46-A4BE-01545CF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Nettoyage des données: Quelles données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522D-56AF-9F4A-B28A-63756EA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406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Nos données contiennent 5 fichiers: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ed_stats_data</a:t>
            </a:r>
            <a:r>
              <a:rPr lang="fr-FR" b="1" dirty="0"/>
              <a:t>: </a:t>
            </a:r>
            <a:r>
              <a:rPr lang="fr-FR" dirty="0"/>
              <a:t>contient l'ensembles des indicateurs, des pays, et les dates d'</a:t>
            </a:r>
            <a:r>
              <a:rPr lang="fr-FR" dirty="0" err="1"/>
              <a:t>invsetigations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ed_stas_country</a:t>
            </a:r>
            <a:r>
              <a:rPr lang="fr-FR" b="1" dirty="0"/>
              <a:t>: </a:t>
            </a:r>
            <a:r>
              <a:rPr lang="fr-FR" dirty="0"/>
              <a:t>contient l'ensemble de pays, leur code, et les </a:t>
            </a:r>
            <a:r>
              <a:rPr lang="fr-FR" dirty="0" err="1"/>
              <a:t>regions</a:t>
            </a:r>
            <a:r>
              <a:rPr lang="fr-FR" dirty="0"/>
              <a:t> du monde auxquelles ils </a:t>
            </a:r>
            <a:r>
              <a:rPr lang="fr-FR" dirty="0" err="1"/>
              <a:t>appartiennet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ed_stats_country_series</a:t>
            </a:r>
            <a:r>
              <a:rPr lang="fr-FR" dirty="0"/>
              <a:t>: les codes des pays, les codes des indicateurs et leurs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ed_stats_footnote</a:t>
            </a:r>
            <a:r>
              <a:rPr lang="fr-FR" dirty="0"/>
              <a:t>: Les codes des pays, les </a:t>
            </a:r>
            <a:r>
              <a:rPr lang="fr-FR" dirty="0" err="1"/>
              <a:t>SeriesCods</a:t>
            </a:r>
            <a:r>
              <a:rPr lang="fr-FR" dirty="0"/>
              <a:t> et leur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ed_stats_series</a:t>
            </a:r>
            <a:r>
              <a:rPr lang="fr-FR" b="1" dirty="0"/>
              <a:t>: </a:t>
            </a:r>
            <a:r>
              <a:rPr lang="fr-FR" dirty="0"/>
              <a:t>contient les différents indicateurs et les descriptions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2CBECB-0E52-43A9-8C95-A3B643DF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897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3382</TotalTime>
  <Words>1676</Words>
  <Application>Microsoft Office PowerPoint</Application>
  <PresentationFormat>Grand écran</PresentationFormat>
  <Paragraphs>193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Calibri</vt:lpstr>
      <vt:lpstr>Gill Sans MT</vt:lpstr>
      <vt:lpstr>Times New Roman</vt:lpstr>
      <vt:lpstr>Wingdings</vt:lpstr>
      <vt:lpstr>Wingdings 2</vt:lpstr>
      <vt:lpstr>Dividende</vt:lpstr>
      <vt:lpstr>     Soutenance du Projet 2:  Analyse de données de systèmes éducatifs </vt:lpstr>
      <vt:lpstr>Plan</vt:lpstr>
      <vt:lpstr>I. Mission &amp; Description du projet:</vt:lpstr>
      <vt:lpstr>Comprendre les données à partir du site de la BM</vt:lpstr>
      <vt:lpstr>Comprendre les données à partir du site de la BM</vt:lpstr>
      <vt:lpstr>Comprendre les données à partir du site de la BM</vt:lpstr>
      <vt:lpstr>Création d’un nouvel Env a partir du prompt anaconda</vt:lpstr>
      <vt:lpstr>II. Nettoyage des données: importations des outils des labs</vt:lpstr>
      <vt:lpstr>II. Nettoyage des données: Quelles données ? </vt:lpstr>
      <vt:lpstr>II. Nettoyage des données: Aperçu des données</vt:lpstr>
      <vt:lpstr>II. Nettoyage des données: Aperçu des données</vt:lpstr>
      <vt:lpstr>II. Nettoyage des données: Aperçu des données</vt:lpstr>
      <vt:lpstr>II. Nettoyage des données: aperçu général (ed_data)</vt:lpstr>
      <vt:lpstr>II. Nettoyage des données: Choix des indicateurs et premier filtre</vt:lpstr>
      <vt:lpstr>II. Nettoyage des données: Choix des indicateurs et premier filtre</vt:lpstr>
      <vt:lpstr>II. Nettoyage des données: Choix des indicateurs et premier filtre</vt:lpstr>
      <vt:lpstr>II. Nettoyage des données: Choix des indicateurs et deuxième filtre sur les indicateurs pour en choisir 4</vt:lpstr>
      <vt:lpstr>II. Nettoyage des données: Choix des indicateurs et deuxième filtre sur les indicateurs pour en choisir 4</vt:lpstr>
      <vt:lpstr>II. Nettoyage des données: Choix des indicateurs et deuxième filtre sur les indicateurs pour en choisir 4</vt:lpstr>
      <vt:lpstr>II. Nettoyage des données: Choix des indicateurs et deuxième filtre sur les indicateurs pour en choisir 4</vt:lpstr>
      <vt:lpstr>II. Nettoyage des données: Choix des indicateurs et deuxième filtre sur les indicateurs pour en choisir 4</vt:lpstr>
      <vt:lpstr>II. Nettoyage des données: suppressions des lignes NAN et les lignes dupliquées</vt:lpstr>
      <vt:lpstr>II. Nettoyage des données: Affichages d’indicateurs</vt:lpstr>
      <vt:lpstr>II. Nettoyage des données: Affichages d’indicateurs</vt:lpstr>
      <vt:lpstr>II. Nettoyage des données: Affichages d’indicateurs</vt:lpstr>
      <vt:lpstr>II. Nettoyage des données: Affichages d’indicateurs</vt:lpstr>
      <vt:lpstr>iiI. Analyse exploratoire:  Choix de la dernière valeurs dans le temps</vt:lpstr>
      <vt:lpstr>iIi. Analyse exploratoire: Réorganisation </vt:lpstr>
      <vt:lpstr>iIi.  Analyse exploratoire: Normalisation des valeurs de chaque indicateurs</vt:lpstr>
      <vt:lpstr>iIi. Analyse exploratoire: Cotation des valeurs normalisées</vt:lpstr>
      <vt:lpstr>iIi. Analyse exploratoire: Cotation des valeurs normalisées</vt:lpstr>
      <vt:lpstr>iiI. Analyse exploratoire: Classement par acttractivité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Microsoft Office</dc:creator>
  <cp:lastModifiedBy>cheick Koutam</cp:lastModifiedBy>
  <cp:revision>73</cp:revision>
  <dcterms:created xsi:type="dcterms:W3CDTF">2021-11-12T18:11:24Z</dcterms:created>
  <dcterms:modified xsi:type="dcterms:W3CDTF">2021-12-10T11:06:00Z</dcterms:modified>
</cp:coreProperties>
</file>