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57" r:id="rId4"/>
    <p:sldId id="303" r:id="rId5"/>
    <p:sldId id="334" r:id="rId6"/>
    <p:sldId id="305" r:id="rId7"/>
    <p:sldId id="302" r:id="rId8"/>
    <p:sldId id="335" r:id="rId9"/>
    <p:sldId id="337" r:id="rId10"/>
    <p:sldId id="338" r:id="rId11"/>
    <p:sldId id="339" r:id="rId12"/>
    <p:sldId id="340" r:id="rId13"/>
    <p:sldId id="347" r:id="rId14"/>
    <p:sldId id="341" r:id="rId15"/>
    <p:sldId id="346" r:id="rId16"/>
    <p:sldId id="343" r:id="rId17"/>
    <p:sldId id="344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ick Koutam" initials="cK" lastIdx="1" clrIdx="0">
    <p:extLst>
      <p:ext uri="{19B8F6BF-5375-455C-9EA6-DF929625EA0E}">
        <p15:presenceInfo xmlns:p15="http://schemas.microsoft.com/office/powerpoint/2012/main" userId="a7eda943149212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A9214FB-3ED7-44CF-BC11-8ED4605E6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89D7D-80C1-4FD7-93E1-108E2DE22D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69573-1102-4BBF-B9B8-89CAED7D450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623397-9114-446C-AFC7-41AEAC4C5F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4495BF-8452-4B95-BBA2-7AA96DD444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6F2FA-011A-4282-A8AA-7107FC179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5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81966-C2DB-43D3-836D-7863315D981A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64290-7D76-435F-8B10-C400CEF53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1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, on accorde </a:t>
                </a:r>
                <a:r>
                  <a:rPr lang="fr-FR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plus d’importance au </a:t>
                </a:r>
                <a:r>
                  <a:rPr lang="fr-FR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Recall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(autrement dit aux faux négatifs). 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100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on accorde </a:t>
                </a:r>
                <a:r>
                  <a:rPr lang="fr-FR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plus d’importance à la </a:t>
                </a:r>
                <a:r>
                  <a:rPr lang="fr-FR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Precision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(autrement dit aux faux positifs).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10000"/>
                  </a:lnSpc>
                  <a:buFont typeface="Symbol" panose="05050102010706020507" pitchFamily="18" charset="2"/>
                  <a:buChar char=""/>
                </a:pPr>
                <a:r>
                  <a:rPr lang="fr-F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𝛽≥1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, on accorde </a:t>
                </a:r>
                <a:r>
                  <a:rPr lang="fr-FR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plus d’importance au </a:t>
                </a:r>
                <a:r>
                  <a:rPr lang="fr-FR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Recall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(autrement dit aux faux négatifs). 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100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fr-FR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𝛽≤1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on accorde </a:t>
                </a:r>
                <a:r>
                  <a:rPr lang="fr-FR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plus d’importance à la </a:t>
                </a:r>
                <a:r>
                  <a:rPr lang="fr-FR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Precision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(autrement dit aux faux positifs).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46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00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5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3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2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22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9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64290-7D76-435F-8B10-C400CEF534A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6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75B947-D35B-4A0C-8C13-E2ADDBBFA524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0C76-8538-45EF-8322-9BF03ED7BBD9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A3AB0B-00E5-49C8-9477-36224338D8F2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C5A-FB2A-478B-94D5-468BEF2FE966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2400"/>
            </a:lvl1pPr>
          </a:lstStyle>
          <a:p>
            <a:fld id="{491AD7AA-4332-B142-8B10-F000341F12F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67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42831E-FF15-4710-A46D-EDB289FBA24D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525A-598E-4D0C-983D-D3CA01A4189C}" type="datetime1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1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44DE-309C-4466-87A1-2911E809C7EE}" type="datetime1">
              <a:rPr lang="fr-FR" smtClean="0"/>
              <a:t>19/07/2022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2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E77B-6903-4694-810A-FA41B4212086}" type="datetime1">
              <a:rPr lang="fr-FR" smtClean="0"/>
              <a:t>19/07/2022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7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EFB1-8D5E-43D8-A726-F5B9D7EE9840}" type="datetime1">
              <a:rPr lang="fr-FR" smtClean="0"/>
              <a:t>19/07/2022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4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1E5660-F28E-4103-A3AE-947A33A06D16}" type="datetime1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FD24-CD7E-4551-8960-08FB6D0F5C40}" type="datetime1">
              <a:rPr lang="fr-FR" smtClean="0"/>
              <a:t>19/07/2022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8E468F-361E-4233-9A8D-766DDB049928}" type="datetime1">
              <a:rPr lang="fr-FR" smtClean="0"/>
              <a:t>19/07/2022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fld id="{491AD7AA-4332-B142-8B10-F000341F12F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3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koutam/Implementer-un-modele-de-sco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rishabhrao/home-credit-default-risk-extensive-eda/noteb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rishabhrao/home-credit-default-risk-extensive-eda/note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rishabhrao/home-credit-default-risk-extensive-eda/note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41D2-8EDA-4643-AFC2-1B977592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977" y="3429000"/>
            <a:ext cx="10117123" cy="1452221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Soutenance du Projet 7: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Implémenter un modèle de </a:t>
            </a:r>
            <a:r>
              <a:rPr lang="fr-FR" b="1" dirty="0" err="1">
                <a:solidFill>
                  <a:schemeClr val="bg1"/>
                </a:solidFill>
              </a:rPr>
              <a:t>scoring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D20742-D434-4A7A-A5A8-013C15FE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3" y="1328855"/>
            <a:ext cx="601743" cy="601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358E24-B828-4E81-AFB0-77EB9AD1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5" y="653955"/>
            <a:ext cx="1571844" cy="53347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B0E4889-2EAA-4CAF-843B-B62E67CA38C8}"/>
              </a:ext>
            </a:extLst>
          </p:cNvPr>
          <p:cNvSpPr txBox="1"/>
          <p:nvPr/>
        </p:nvSpPr>
        <p:spPr>
          <a:xfrm>
            <a:off x="9680896" y="2915687"/>
            <a:ext cx="21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800000"/>
                </a:highlight>
              </a:rPr>
              <a:t>22 Juillet 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AB9CAE-EF60-4027-8C23-274752C42056}"/>
              </a:ext>
            </a:extLst>
          </p:cNvPr>
          <p:cNvSpPr txBox="1"/>
          <p:nvPr/>
        </p:nvSpPr>
        <p:spPr>
          <a:xfrm>
            <a:off x="9778586" y="6010291"/>
            <a:ext cx="238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Check KOUTAME</a:t>
            </a:r>
          </a:p>
        </p:txBody>
      </p:sp>
    </p:spTree>
    <p:extLst>
      <p:ext uri="{BB962C8B-B14F-4D97-AF65-F5344CB8AC3E}">
        <p14:creationId xmlns:p14="http://schemas.microsoft.com/office/powerpoint/2010/main" val="28987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engineering: </a:t>
            </a:r>
            <a:r>
              <a:rPr lang="fr-FR" dirty="0" err="1"/>
              <a:t>merging</a:t>
            </a:r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E732DDD-3C4B-0F7E-A08B-75DE7C7C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7696"/>
              </p:ext>
            </p:extLst>
          </p:nvPr>
        </p:nvGraphicFramePr>
        <p:xfrm>
          <a:off x="435428" y="1849504"/>
          <a:ext cx="11353296" cy="406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461">
                  <a:extLst>
                    <a:ext uri="{9D8B030D-6E8A-4147-A177-3AD203B41FA5}">
                      <a16:colId xmlns:a16="http://schemas.microsoft.com/office/drawing/2014/main" val="2777710177"/>
                    </a:ext>
                  </a:extLst>
                </a:gridCol>
                <a:gridCol w="2357993">
                  <a:extLst>
                    <a:ext uri="{9D8B030D-6E8A-4147-A177-3AD203B41FA5}">
                      <a16:colId xmlns:a16="http://schemas.microsoft.com/office/drawing/2014/main" val="2267895128"/>
                    </a:ext>
                  </a:extLst>
                </a:gridCol>
                <a:gridCol w="3202937">
                  <a:extLst>
                    <a:ext uri="{9D8B030D-6E8A-4147-A177-3AD203B41FA5}">
                      <a16:colId xmlns:a16="http://schemas.microsoft.com/office/drawing/2014/main" val="2993758981"/>
                    </a:ext>
                  </a:extLst>
                </a:gridCol>
                <a:gridCol w="3678905">
                  <a:extLst>
                    <a:ext uri="{9D8B030D-6E8A-4147-A177-3AD203B41FA5}">
                      <a16:colId xmlns:a16="http://schemas.microsoft.com/office/drawing/2014/main" val="2245892372"/>
                    </a:ext>
                  </a:extLst>
                </a:gridCol>
              </a:tblGrid>
              <a:tr h="623370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 b="1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Dataframe</a:t>
                      </a:r>
                      <a:r>
                        <a:rPr lang="fr-FR" sz="1400" b="1" spc="1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initial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>
                        <a:spcBef>
                          <a:spcPts val="375"/>
                        </a:spcBef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Nbr</a:t>
                      </a:r>
                      <a:r>
                        <a:rPr lang="fr-FR" sz="1400" b="1" spc="-3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lignes</a:t>
                      </a:r>
                      <a:r>
                        <a:rPr lang="fr-FR" sz="1400" b="1" spc="-5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var. initiales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Nbr</a:t>
                      </a:r>
                      <a:r>
                        <a:rPr lang="fr-FR" sz="1400" b="1" spc="45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lignes</a:t>
                      </a:r>
                      <a:r>
                        <a:rPr lang="fr-FR" sz="1400" b="1" spc="-4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var.</a:t>
                      </a:r>
                      <a:r>
                        <a:rPr lang="fr-FR" sz="1400" b="1" spc="1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après</a:t>
                      </a:r>
                      <a:r>
                        <a:rPr lang="fr-FR" sz="1400" b="1" spc="-25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suppression des variables </a:t>
                      </a:r>
                      <a:r>
                        <a:rPr lang="fr-FR" sz="1400" b="1" spc="-25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correlées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457835">
                        <a:lnSpc>
                          <a:spcPct val="103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Merge avec</a:t>
                      </a:r>
                      <a:r>
                        <a:rPr lang="fr-FR" sz="1400" b="1" spc="5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application_train/test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92075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400" b="1" spc="-4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suppr</a:t>
                      </a:r>
                      <a:r>
                        <a:rPr lang="fr-FR" sz="1400" b="1" spc="-5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var.</a:t>
                      </a:r>
                      <a:r>
                        <a:rPr lang="fr-FR" sz="1400" b="1" spc="-5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colinéaires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92075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+</a:t>
                      </a:r>
                      <a:r>
                        <a:rPr lang="fr-FR" sz="1400" b="1" spc="-5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&gt;</a:t>
                      </a:r>
                      <a:r>
                        <a:rPr lang="fr-FR" sz="1400" b="1" spc="-15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90%</a:t>
                      </a:r>
                      <a:r>
                        <a:rPr lang="fr-FR" sz="1400" b="1" spc="5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nan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7316089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270"/>
                        </a:spcBef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application_train/test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 algn="l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(307511,</a:t>
                      </a:r>
                      <a:r>
                        <a:rPr lang="fr-FR" sz="1400" spc="40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122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)</a:t>
                      </a:r>
                      <a:r>
                        <a:rPr lang="fr-FR" sz="1400" spc="-2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2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121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206)</a:t>
                      </a:r>
                      <a:r>
                        <a:rPr lang="fr-FR" sz="1400" spc="-1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(48744, 205)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457815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credit_card_balance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(3840312,</a:t>
                      </a:r>
                      <a:r>
                        <a:rPr lang="fr-FR" sz="1400" spc="-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23)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005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agg_ccb_cat</a:t>
                      </a:r>
                      <a:r>
                        <a:rPr lang="fr-FR" sz="1400" spc="-1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(103558, 21)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12140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agg_ccb_num</a:t>
                      </a:r>
                      <a:r>
                        <a:rPr lang="fr-FR" sz="1400" spc="-1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(103558,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68)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882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246)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245)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9829960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installments_payments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(13605401,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8)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695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agg_pay_num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(339587, 30)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882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265)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264)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4343583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POS_CASH_balance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4865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(10001358,</a:t>
                      </a:r>
                      <a:r>
                        <a:rPr lang="fr-FR" sz="1400" spc="-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10)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695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agg_pos_num</a:t>
                      </a:r>
                      <a:r>
                        <a:rPr lang="fr-FR" sz="1400" spc="-1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(337252,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27)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882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285)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284)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2706034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previous_application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(1670214,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37)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0" marR="4311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agg_prev_num</a:t>
                      </a:r>
                      <a:r>
                        <a:rPr lang="fr-FR" sz="1400" spc="-4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(338857,</a:t>
                      </a:r>
                      <a:r>
                        <a:rPr lang="fr-FR" sz="1400" spc="-3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114)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882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552)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551)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4525099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bureau_balance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(27299925,</a:t>
                      </a:r>
                      <a:r>
                        <a:rPr lang="fr-FR" sz="1400" spc="-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3)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5875" indent="-1156970">
                        <a:lnSpc>
                          <a:spcPct val="103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agg_bureau_balance_par_demandeur</a:t>
                      </a:r>
                      <a:r>
                        <a:rPr lang="fr-FR" sz="1400" spc="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(305811,</a:t>
                      </a:r>
                      <a:r>
                        <a:rPr lang="fr-FR" sz="1400" spc="1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12)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882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555)</a:t>
                      </a:r>
                      <a:r>
                        <a:rPr lang="fr-FR" sz="1400" spc="-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-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554)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6960903"/>
                  </a:ext>
                </a:extLst>
              </a:tr>
              <a:tr h="487217">
                <a:tc>
                  <a:txBody>
                    <a:bodyPr/>
                    <a:lstStyle/>
                    <a:p>
                      <a:pPr marL="91440">
                        <a:spcBef>
                          <a:spcPts val="375"/>
                        </a:spcBef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bureau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1380" algn="l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(1716428,</a:t>
                      </a:r>
                      <a:r>
                        <a:rPr lang="fr-FR" sz="1400" spc="-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17)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6405" marR="431165" algn="ctr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agg_bureau_num</a:t>
                      </a:r>
                      <a:r>
                        <a:rPr lang="fr-FR" sz="1400" spc="-4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(305811,</a:t>
                      </a:r>
                      <a:r>
                        <a:rPr lang="fr-FR" sz="1400" spc="-35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60)</a:t>
                      </a:r>
                      <a:endParaRPr lang="fr-FR" sz="1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 marR="88265" algn="ctr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(307507,</a:t>
                      </a:r>
                      <a:r>
                        <a:rPr lang="fr-FR" sz="1400" spc="1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615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)</a:t>
                      </a:r>
                      <a:r>
                        <a:rPr lang="fr-FR" sz="1400" spc="-1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(48744,</a:t>
                      </a:r>
                      <a:r>
                        <a:rPr lang="fr-FR" sz="1400" spc="15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614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)</a:t>
                      </a:r>
                      <a:endParaRPr lang="fr-FR" sz="1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657411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3461A17-445C-964A-B62E-7302713F2E58}"/>
              </a:ext>
            </a:extLst>
          </p:cNvPr>
          <p:cNvSpPr txBox="1"/>
          <p:nvPr/>
        </p:nvSpPr>
        <p:spPr>
          <a:xfrm>
            <a:off x="581192" y="6052765"/>
            <a:ext cx="402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Cellule finale: </a:t>
            </a:r>
            <a:r>
              <a:rPr lang="fr-FR" dirty="0" err="1"/>
              <a:t>train_set</a:t>
            </a:r>
            <a:r>
              <a:rPr lang="fr-FR" dirty="0"/>
              <a:t>: (307507,</a:t>
            </a:r>
            <a:r>
              <a:rPr lang="fr-FR" b="1" dirty="0"/>
              <a:t>615</a:t>
            </a:r>
            <a:r>
              <a:rPr lang="fr-FR" dirty="0"/>
              <a:t>) </a:t>
            </a:r>
          </a:p>
          <a:p>
            <a:r>
              <a:rPr lang="fr-FR" dirty="0"/>
              <a:t>                         </a:t>
            </a:r>
            <a:r>
              <a:rPr lang="fr-FR" dirty="0" err="1"/>
              <a:t>test_set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(48744,</a:t>
            </a:r>
            <a:r>
              <a:rPr lang="fr-FR" b="1" dirty="0">
                <a:sym typeface="Wingdings" panose="05000000000000000000" pitchFamily="2" charset="2"/>
              </a:rPr>
              <a:t>614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7F3A3D3-10D1-5DEF-95CC-4DDBB8D08068}"/>
              </a:ext>
            </a:extLst>
          </p:cNvPr>
          <p:cNvSpPr/>
          <p:nvPr/>
        </p:nvSpPr>
        <p:spPr>
          <a:xfrm>
            <a:off x="4606974" y="6009062"/>
            <a:ext cx="2978054" cy="7798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Total: 493 variables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25CB77-F77E-1EAD-7E27-B1FB3CC6C314}"/>
              </a:ext>
            </a:extLst>
          </p:cNvPr>
          <p:cNvSpPr/>
          <p:nvPr/>
        </p:nvSpPr>
        <p:spPr>
          <a:xfrm>
            <a:off x="7888637" y="6265454"/>
            <a:ext cx="3900087" cy="43364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Nécessité d’une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152DC1-C480-222F-D66B-9CA641F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08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engineering: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549061-B05F-FB68-B85E-FA7CA0D2E957}"/>
              </a:ext>
            </a:extLst>
          </p:cNvPr>
          <p:cNvSpPr txBox="1"/>
          <p:nvPr/>
        </p:nvSpPr>
        <p:spPr>
          <a:xfrm>
            <a:off x="94594" y="4045622"/>
            <a:ext cx="16959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Train_set</a:t>
            </a:r>
            <a:r>
              <a:rPr lang="fr-FR" dirty="0"/>
              <a:t>: 615 V</a:t>
            </a:r>
          </a:p>
          <a:p>
            <a:r>
              <a:rPr lang="fr-FR" dirty="0" err="1"/>
              <a:t>Test_set</a:t>
            </a:r>
            <a:r>
              <a:rPr lang="fr-FR" dirty="0"/>
              <a:t> : 614 V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3B2830B-83D4-0AC1-EA07-18ACFF87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76505"/>
              </p:ext>
            </p:extLst>
          </p:nvPr>
        </p:nvGraphicFramePr>
        <p:xfrm>
          <a:off x="2309840" y="3054897"/>
          <a:ext cx="4499333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878">
                  <a:extLst>
                    <a:ext uri="{9D8B030D-6E8A-4147-A177-3AD203B41FA5}">
                      <a16:colId xmlns:a16="http://schemas.microsoft.com/office/drawing/2014/main" val="296732537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148670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Nombres de variable sélectionnées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7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LighBGM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0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Permutation importante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8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Boruta </a:t>
                      </a:r>
                      <a:r>
                        <a:rPr lang="fr-FR" dirty="0" err="1"/>
                        <a:t>Shap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RFECV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8186"/>
                  </a:ext>
                </a:extLst>
              </a:tr>
            </a:tbl>
          </a:graphicData>
        </a:graphic>
      </p:graphicFrame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32E6EED-D987-C01E-8C2E-A70B9D97F15D}"/>
              </a:ext>
            </a:extLst>
          </p:cNvPr>
          <p:cNvSpPr/>
          <p:nvPr/>
        </p:nvSpPr>
        <p:spPr>
          <a:xfrm>
            <a:off x="6927695" y="3982336"/>
            <a:ext cx="675249" cy="1841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78457-345D-1955-25B3-DB368EE52521}"/>
              </a:ext>
            </a:extLst>
          </p:cNvPr>
          <p:cNvSpPr/>
          <p:nvPr/>
        </p:nvSpPr>
        <p:spPr>
          <a:xfrm>
            <a:off x="7658961" y="4522358"/>
            <a:ext cx="2127347" cy="8159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Nombre de répétition : 4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79515B-41A9-D9D2-7F62-DD5EDCD72ECE}"/>
              </a:ext>
            </a:extLst>
          </p:cNvPr>
          <p:cNvSpPr txBox="1"/>
          <p:nvPr/>
        </p:nvSpPr>
        <p:spPr>
          <a:xfrm>
            <a:off x="1026942" y="2089292"/>
            <a:ext cx="1018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plusieurs algorithmes de sélection de variables importantes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Sélection finale basée sur le nombre de répétition d’une variable dans tous les algorithmes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76E45ED-CBC9-2810-C779-1BBAF9556477}"/>
              </a:ext>
            </a:extLst>
          </p:cNvPr>
          <p:cNvSpPr/>
          <p:nvPr/>
        </p:nvSpPr>
        <p:spPr>
          <a:xfrm>
            <a:off x="1608085" y="4905098"/>
            <a:ext cx="703127" cy="28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912B4C2-4C68-3814-963B-E09A53B52FEB}"/>
              </a:ext>
            </a:extLst>
          </p:cNvPr>
          <p:cNvSpPr txBox="1"/>
          <p:nvPr/>
        </p:nvSpPr>
        <p:spPr>
          <a:xfrm>
            <a:off x="277031" y="4691953"/>
            <a:ext cx="1331054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/>
              <a:t>Total: 493 variables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E3571EC-F95A-A9E5-7F28-C899ED42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5796A7C-7B9B-7B4C-676B-3EFDA20E70C1}"/>
              </a:ext>
            </a:extLst>
          </p:cNvPr>
          <p:cNvSpPr/>
          <p:nvPr/>
        </p:nvSpPr>
        <p:spPr>
          <a:xfrm>
            <a:off x="9783071" y="4786181"/>
            <a:ext cx="337474" cy="28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396C7-11BF-9296-CAD4-346267330014}"/>
              </a:ext>
            </a:extLst>
          </p:cNvPr>
          <p:cNvSpPr/>
          <p:nvPr/>
        </p:nvSpPr>
        <p:spPr>
          <a:xfrm>
            <a:off x="10120545" y="4543737"/>
            <a:ext cx="1670474" cy="8159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Train_set:106 V.</a:t>
            </a:r>
          </a:p>
          <a:p>
            <a:pPr algn="ctr"/>
            <a:r>
              <a:rPr lang="fr-FR" sz="1600" dirty="0"/>
              <a:t>Test_set:105 V. </a:t>
            </a:r>
          </a:p>
        </p:txBody>
      </p:sp>
    </p:spTree>
    <p:extLst>
      <p:ext uri="{BB962C8B-B14F-4D97-AF65-F5344CB8AC3E}">
        <p14:creationId xmlns:p14="http://schemas.microsoft.com/office/powerpoint/2010/main" val="136821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Méthodologie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79515B-41A9-D9D2-7F62-DD5EDCD72ECE}"/>
              </a:ext>
            </a:extLst>
          </p:cNvPr>
          <p:cNvSpPr txBox="1"/>
          <p:nvPr/>
        </p:nvSpPr>
        <p:spPr>
          <a:xfrm>
            <a:off x="848478" y="2531477"/>
            <a:ext cx="392488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variable cible: binaire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Client défaillants: 8%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Client non défaillants: 92%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FC682D5-4DE3-73BB-1C67-1761AB103DA8}"/>
              </a:ext>
            </a:extLst>
          </p:cNvPr>
          <p:cNvSpPr/>
          <p:nvPr/>
        </p:nvSpPr>
        <p:spPr>
          <a:xfrm>
            <a:off x="4977483" y="2603712"/>
            <a:ext cx="1716258" cy="759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Modélisation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EE3EAB-D0C7-92C7-04D7-EFCAEE2458C4}"/>
              </a:ext>
            </a:extLst>
          </p:cNvPr>
          <p:cNvSpPr txBox="1"/>
          <p:nvPr/>
        </p:nvSpPr>
        <p:spPr>
          <a:xfrm>
            <a:off x="6747805" y="2505670"/>
            <a:ext cx="3924886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Classification binaire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Client défaillants: classe 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Client non défaillants: classe 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4D0935-7E38-8A76-4D99-C7E63AAE82F8}"/>
              </a:ext>
            </a:extLst>
          </p:cNvPr>
          <p:cNvSpPr txBox="1"/>
          <p:nvPr/>
        </p:nvSpPr>
        <p:spPr>
          <a:xfrm>
            <a:off x="1014833" y="4193016"/>
            <a:ext cx="1016233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B0F0"/>
                </a:solidFill>
              </a:rPr>
              <a:t>Méthodologie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err="1"/>
              <a:t>Pycaret</a:t>
            </a:r>
            <a:r>
              <a:rPr lang="fr-FR" sz="2400" b="1" dirty="0"/>
              <a:t>: </a:t>
            </a:r>
            <a:r>
              <a:rPr lang="fr-FR" sz="2400" dirty="0"/>
              <a:t>Idée des différents algorithmes de classification les plus performants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/>
              <a:t>Equilibrer les données</a:t>
            </a:r>
            <a:r>
              <a:rPr lang="fr-FR" sz="2400" dirty="0"/>
              <a:t>: SMOTE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/>
              <a:t>Choix des métriques</a:t>
            </a:r>
            <a:r>
              <a:rPr lang="fr-FR" sz="2400" dirty="0"/>
              <a:t>: Précision, </a:t>
            </a:r>
            <a:r>
              <a:rPr lang="fr-FR" sz="2400" dirty="0" err="1"/>
              <a:t>Recall</a:t>
            </a:r>
            <a:r>
              <a:rPr lang="fr-FR" sz="2400" dirty="0"/>
              <a:t>, </a:t>
            </a:r>
            <a:r>
              <a:rPr lang="fr-FR" sz="2400" dirty="0" err="1"/>
              <a:t>Fbeta</a:t>
            </a:r>
            <a:r>
              <a:rPr lang="fr-FR" sz="2400" dirty="0"/>
              <a:t>, métrique métier, etc…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/>
              <a:t>Optimisation des modèles : </a:t>
            </a:r>
            <a:r>
              <a:rPr lang="fr-FR" sz="2400" dirty="0"/>
              <a:t>modèles </a:t>
            </a:r>
            <a:r>
              <a:rPr lang="fr-FR" sz="2400" dirty="0" err="1"/>
              <a:t>bayesiens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/>
              <a:t>Choix du modèle final &amp; Seuil de probabilité optimale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4A430-5817-1482-55F5-EA343F5E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9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CHOIX des métriques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145D3E9-84F5-9B7F-7183-B45581B08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9697"/>
              </p:ext>
            </p:extLst>
          </p:nvPr>
        </p:nvGraphicFramePr>
        <p:xfrm>
          <a:off x="914400" y="2375734"/>
          <a:ext cx="3026978" cy="2568067"/>
        </p:xfrm>
        <a:graphic>
          <a:graphicData uri="http://schemas.openxmlformats.org/drawingml/2006/table">
            <a:tbl>
              <a:tblPr firstRow="1" firstCol="1" bandRow="1"/>
              <a:tblGrid>
                <a:gridCol w="441434">
                  <a:extLst>
                    <a:ext uri="{9D8B030D-6E8A-4147-A177-3AD203B41FA5}">
                      <a16:colId xmlns:a16="http://schemas.microsoft.com/office/drawing/2014/main" val="93440619"/>
                    </a:ext>
                  </a:extLst>
                </a:gridCol>
                <a:gridCol w="346842">
                  <a:extLst>
                    <a:ext uri="{9D8B030D-6E8A-4147-A177-3AD203B41FA5}">
                      <a16:colId xmlns:a16="http://schemas.microsoft.com/office/drawing/2014/main" val="4714456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348918384"/>
                    </a:ext>
                  </a:extLst>
                </a:gridCol>
                <a:gridCol w="1150881">
                  <a:extLst>
                    <a:ext uri="{9D8B030D-6E8A-4147-A177-3AD203B41FA5}">
                      <a16:colId xmlns:a16="http://schemas.microsoft.com/office/drawing/2014/main" val="3275156362"/>
                    </a:ext>
                  </a:extLst>
                </a:gridCol>
              </a:tblGrid>
              <a:tr h="770032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Réelles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TP</a:t>
                      </a:r>
                      <a:r>
                        <a:rPr lang="fr-FR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: </a:t>
                      </a: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Vrais Positif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FN 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</a:t>
                      </a: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Faux Négatifs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55062"/>
                  </a:ext>
                </a:extLst>
              </a:tr>
              <a:tr h="77003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FP</a:t>
                      </a: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: </a:t>
                      </a: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Faux positifs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TN</a:t>
                      </a:r>
                      <a:r>
                        <a:rPr lang="fr-FR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:</a:t>
                      </a:r>
                    </a:p>
                    <a:p>
                      <a:pPr algn="l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Vrais Négatifs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48244"/>
                  </a:ext>
                </a:extLst>
              </a:tr>
              <a:tr h="305698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155320"/>
                  </a:ext>
                </a:extLst>
              </a:tr>
              <a:tr h="260770"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Prédictions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20357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6746B5C-8F3B-1A01-7748-347282BD379C}"/>
              </a:ext>
            </a:extLst>
          </p:cNvPr>
          <p:cNvSpPr txBox="1"/>
          <p:nvPr/>
        </p:nvSpPr>
        <p:spPr>
          <a:xfrm>
            <a:off x="782587" y="1932977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Matrice de confusion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84B8AE0-07D0-32CF-A649-E39EE76DED74}"/>
                  </a:ext>
                </a:extLst>
              </p:cNvPr>
              <p:cNvSpPr txBox="1"/>
              <p:nvPr/>
            </p:nvSpPr>
            <p:spPr>
              <a:xfrm>
                <a:off x="4164728" y="2217739"/>
                <a:ext cx="7893922" cy="319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10000"/>
                  </a:lnSpc>
                  <a:buFont typeface="Wingdings" panose="05000000000000000000" pitchFamily="2" charset="2"/>
                  <a:buChar char=""/>
                </a:pP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 ne pas prédire « défaillant » un client non défaillant : minimiser les faux positifs (erreur de type I:  Il convient donc de maximiser la métrique Précision 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 ne pas prédire un client non-défaillant s’il est défaillant : minimiser le nombre de faux négatifs (erreur de type II ): Dans notre cas, il convient donc de maximiser les métriques </a:t>
                </a:r>
                <a:r>
                  <a:rPr lang="fr-F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Recall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ou </a:t>
                </a:r>
                <a:r>
                  <a:rPr lang="fr-F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FBeta</a:t>
                </a:r>
                <a:r>
                  <a:rPr lang="fr-F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10.</a:t>
                </a:r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1800" i="1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𝑃𝑟</m:t>
                    </m:r>
                    <m:r>
                      <a:rPr lang="fr-FR" sz="1800" i="1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800" i="1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𝑐𝑖𝑠𝑖𝑜𝑛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fr-FR" sz="180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>
                              <a:solidFill>
                                <a:srgbClr val="4472C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1800" b="1">
                              <a:solidFill>
                                <a:srgbClr val="4472C4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F</m:t>
                          </m:r>
                        </m:e>
                        <m:sub>
                          <m:r>
                            <a:rPr lang="fr-FR" sz="1800" b="1" i="1">
                              <a:solidFill>
                                <a:srgbClr val="4472C4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1800" b="1" i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FR" sz="1800" b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score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=(1+</m:t>
                      </m:r>
                      <m:sSup>
                        <m:sSupPr>
                          <m:ctrlP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)⋅</m:t>
                      </m:r>
                      <m:f>
                        <m:fPr>
                          <m:ctrlP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precision</m:t>
                          </m:r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fr-F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recall</m:t>
                          </m:r>
                        </m:num>
                        <m:den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fr-F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precision</m:t>
                          </m:r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fr-F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84B8AE0-07D0-32CF-A649-E39EE76D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28" y="2217739"/>
                <a:ext cx="7893922" cy="3195490"/>
              </a:xfrm>
              <a:prstGeom prst="rect">
                <a:avLst/>
              </a:prstGeom>
              <a:blipFill>
                <a:blip r:embed="rId3"/>
                <a:stretch>
                  <a:fillRect l="-463" t="-954" r="-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7D001DE6-E0B6-F0B9-783A-5AB7893DE8D1}"/>
              </a:ext>
            </a:extLst>
          </p:cNvPr>
          <p:cNvSpPr txBox="1"/>
          <p:nvPr/>
        </p:nvSpPr>
        <p:spPr>
          <a:xfrm>
            <a:off x="914400" y="5183193"/>
            <a:ext cx="2257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Fonction Coût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D4402B4-8A80-EE06-0945-FD7B227EEB26}"/>
                  </a:ext>
                </a:extLst>
              </p:cNvPr>
              <p:cNvSpPr txBox="1"/>
              <p:nvPr/>
            </p:nvSpPr>
            <p:spPr>
              <a:xfrm>
                <a:off x="1466192" y="5697991"/>
                <a:ext cx="752540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D4402B4-8A80-EE06-0945-FD7B227EE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92" y="5697991"/>
                <a:ext cx="7525407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1EE17E1B-A587-45B3-2C1A-32A3F2A4E3ED}"/>
              </a:ext>
            </a:extLst>
          </p:cNvPr>
          <p:cNvSpPr txBox="1"/>
          <p:nvPr/>
        </p:nvSpPr>
        <p:spPr>
          <a:xfrm>
            <a:off x="9027895" y="5413229"/>
            <a:ext cx="216978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TP_value</a:t>
            </a:r>
            <a:r>
              <a:rPr lang="en-US" b="1" dirty="0"/>
              <a:t>      : </a:t>
            </a:r>
            <a:r>
              <a:rPr lang="en-US" dirty="0"/>
              <a:t>0</a:t>
            </a:r>
          </a:p>
          <a:p>
            <a:r>
              <a:rPr lang="en-US" b="1" dirty="0" err="1"/>
              <a:t>FN_value</a:t>
            </a:r>
            <a:r>
              <a:rPr lang="en-US" b="1" dirty="0"/>
              <a:t>	: </a:t>
            </a:r>
            <a:r>
              <a:rPr lang="en-US" dirty="0"/>
              <a:t>-10</a:t>
            </a:r>
          </a:p>
          <a:p>
            <a:r>
              <a:rPr lang="en-US" b="1" dirty="0" err="1"/>
              <a:t>TN_value</a:t>
            </a:r>
            <a:r>
              <a:rPr lang="en-US" b="1" dirty="0"/>
              <a:t>	: </a:t>
            </a:r>
            <a:r>
              <a:rPr lang="en-US" dirty="0"/>
              <a:t>1</a:t>
            </a:r>
          </a:p>
          <a:p>
            <a:r>
              <a:rPr lang="en-US" b="1" dirty="0" err="1"/>
              <a:t>FP_value</a:t>
            </a:r>
            <a:r>
              <a:rPr lang="en-US" dirty="0"/>
              <a:t>	: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FEA4916-3C1A-A25C-2BF5-C6AC24B10383}"/>
              </a:ext>
            </a:extLst>
          </p:cNvPr>
          <p:cNvSpPr txBox="1"/>
          <p:nvPr/>
        </p:nvSpPr>
        <p:spPr>
          <a:xfrm>
            <a:off x="782587" y="6111771"/>
            <a:ext cx="8415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Ces valeurs de coefficients signifient que les Faux Négatifs engendrent des pertes 10 fois plus importantes que les gains des Vrai Négatifs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79342-213A-5B20-047C-0A11F1FAD41C}"/>
              </a:ext>
            </a:extLst>
          </p:cNvPr>
          <p:cNvSpPr/>
          <p:nvPr/>
        </p:nvSpPr>
        <p:spPr>
          <a:xfrm>
            <a:off x="76200" y="5183193"/>
            <a:ext cx="11982450" cy="1574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AB71E3C-AF90-4883-A56D-2835D350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5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Modélisation: </a:t>
            </a:r>
            <a:r>
              <a:rPr lang="fr-FR" dirty="0" err="1"/>
              <a:t>Pycaret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BA90E4-FED0-9591-70A6-342BFE33C0C2}"/>
              </a:ext>
            </a:extLst>
          </p:cNvPr>
          <p:cNvSpPr txBox="1"/>
          <p:nvPr/>
        </p:nvSpPr>
        <p:spPr>
          <a:xfrm>
            <a:off x="1055077" y="1990626"/>
            <a:ext cx="649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Objectif: Avoir une idée de plusieurs algorithmes simultanément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Possibilité de rééquilibrer les variables cibles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773425-03F6-57A8-31F2-D787EF9F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2798687"/>
            <a:ext cx="7766312" cy="37440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3D557B-B90B-7FB4-01A4-864725C5AFFE}"/>
              </a:ext>
            </a:extLst>
          </p:cNvPr>
          <p:cNvSpPr/>
          <p:nvPr/>
        </p:nvSpPr>
        <p:spPr>
          <a:xfrm>
            <a:off x="179510" y="3121557"/>
            <a:ext cx="7766312" cy="987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1EDC04-6D9B-527F-7E2B-2A3D8B9E54ED}"/>
              </a:ext>
            </a:extLst>
          </p:cNvPr>
          <p:cNvSpPr txBox="1"/>
          <p:nvPr/>
        </p:nvSpPr>
        <p:spPr>
          <a:xfrm>
            <a:off x="8135007" y="3318641"/>
            <a:ext cx="3930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Choix des données du Test 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Choix du les 3 modèles ensemblistes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Choix porté sur </a:t>
            </a:r>
            <a:r>
              <a:rPr lang="fr-FR" dirty="0" err="1"/>
              <a:t>LightGBM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Plus rapide…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DCCA85-214F-2CB5-B6ED-9A06F943F46C}"/>
              </a:ext>
            </a:extLst>
          </p:cNvPr>
          <p:cNvSpPr txBox="1"/>
          <p:nvPr/>
        </p:nvSpPr>
        <p:spPr>
          <a:xfrm>
            <a:off x="7242629" y="4666104"/>
            <a:ext cx="47698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fr-FR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Rappel: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200" dirty="0">
                <a:sym typeface="Wingdings" panose="05000000000000000000" pitchFamily="2" charset="2"/>
              </a:rPr>
              <a:t>Test 1: imputation par la médiane sur les V. quantitative, et par la mode pour les V. catégorielles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200" dirty="0">
                <a:sym typeface="Wingdings" panose="05000000000000000000" pitchFamily="2" charset="2"/>
              </a:rPr>
              <a:t>Test II: imputation par 0 sur les V. quantitatives, et par la XNA pour les V. catégorielles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200" dirty="0">
                <a:sym typeface="Wingdings" panose="05000000000000000000" pitchFamily="2" charset="2"/>
              </a:rPr>
              <a:t>Test III: imputation par un algorithme </a:t>
            </a:r>
            <a:r>
              <a:rPr lang="fr-FR" sz="1200" dirty="0" err="1">
                <a:sym typeface="Wingdings" panose="05000000000000000000" pitchFamily="2" charset="2"/>
              </a:rPr>
              <a:t>NaNimputer</a:t>
            </a:r>
            <a:r>
              <a:rPr lang="fr-FR" sz="1200" dirty="0">
                <a:sym typeface="Wingdings" panose="05000000000000000000" pitchFamily="2" charset="2"/>
              </a:rPr>
              <a:t> pour les V. quantitatives et par XNA pour les V. catégorielles</a:t>
            </a:r>
          </a:p>
          <a:p>
            <a:endParaRPr lang="fr-FR" sz="100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8388E99-4623-8A75-086E-EDFB38E9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8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Modélisation: Rééquilibrage - SMOTE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77DC97E-349A-88EE-1F6B-0AEBE660D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66165"/>
              </p:ext>
            </p:extLst>
          </p:nvPr>
        </p:nvGraphicFramePr>
        <p:xfrm>
          <a:off x="174172" y="2480125"/>
          <a:ext cx="592182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531">
                  <a:extLst>
                    <a:ext uri="{9D8B030D-6E8A-4147-A177-3AD203B41FA5}">
                      <a16:colId xmlns:a16="http://schemas.microsoft.com/office/drawing/2014/main" val="242852125"/>
                    </a:ext>
                  </a:extLst>
                </a:gridCol>
                <a:gridCol w="3383297">
                  <a:extLst>
                    <a:ext uri="{9D8B030D-6E8A-4147-A177-3AD203B41FA5}">
                      <a16:colId xmlns:a16="http://schemas.microsoft.com/office/drawing/2014/main" val="55388929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Techniques de rééquilibrage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4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LightGBM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class_weight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class_weight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2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Undersamplig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Oversamplig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SMOTE, </a:t>
                      </a:r>
                      <a:r>
                        <a:rPr lang="fr-FR" dirty="0" err="1"/>
                        <a:t>BordelineSMOTE</a:t>
                      </a:r>
                      <a:r>
                        <a:rPr lang="fr-FR" dirty="0"/>
                        <a:t>, ADASYN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8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Oversampling</a:t>
                      </a:r>
                      <a:r>
                        <a:rPr lang="fr-FR" dirty="0"/>
                        <a:t> + d’</a:t>
                      </a:r>
                      <a:r>
                        <a:rPr lang="fr-FR" dirty="0" err="1"/>
                        <a:t>Undersempling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95969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D560AFDA-0E83-4281-87BC-55340DAD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17" y="1902920"/>
            <a:ext cx="5571864" cy="488405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47C86-EC93-26A6-568E-FEF2F49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6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Modélisation: Optimisation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BBA25-12DB-A2FE-E1F8-0620AF8D88C7}"/>
              </a:ext>
            </a:extLst>
          </p:cNvPr>
          <p:cNvSpPr/>
          <p:nvPr/>
        </p:nvSpPr>
        <p:spPr>
          <a:xfrm>
            <a:off x="1717241" y="3150851"/>
            <a:ext cx="1703889" cy="366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Train_set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6EC788-7170-357B-B040-00B7B11E2BF0}"/>
              </a:ext>
            </a:extLst>
          </p:cNvPr>
          <p:cNvSpPr/>
          <p:nvPr/>
        </p:nvSpPr>
        <p:spPr>
          <a:xfrm>
            <a:off x="1717241" y="4958685"/>
            <a:ext cx="1797269" cy="3667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Test_set</a:t>
            </a:r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ACD19848-B518-1E02-60D5-91BEC56848FC}"/>
              </a:ext>
            </a:extLst>
          </p:cNvPr>
          <p:cNvSpPr/>
          <p:nvPr/>
        </p:nvSpPr>
        <p:spPr>
          <a:xfrm>
            <a:off x="3685547" y="2894863"/>
            <a:ext cx="956159" cy="878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Split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01B55C-F815-7501-AC75-ECF232979DA5}"/>
              </a:ext>
            </a:extLst>
          </p:cNvPr>
          <p:cNvSpPr txBox="1"/>
          <p:nvPr/>
        </p:nvSpPr>
        <p:spPr>
          <a:xfrm>
            <a:off x="7888206" y="1977473"/>
            <a:ext cx="2494594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Entrainement du modèle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33EBE6-5C4B-E339-EE57-201964AB55EC}"/>
              </a:ext>
            </a:extLst>
          </p:cNvPr>
          <p:cNvSpPr/>
          <p:nvPr/>
        </p:nvSpPr>
        <p:spPr>
          <a:xfrm>
            <a:off x="8097500" y="3920573"/>
            <a:ext cx="1487527" cy="8224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du modèle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D8F9A1F-F678-2DC8-021F-F921C161D45D}"/>
              </a:ext>
            </a:extLst>
          </p:cNvPr>
          <p:cNvCxnSpPr>
            <a:cxnSpLocks/>
          </p:cNvCxnSpPr>
          <p:nvPr/>
        </p:nvCxnSpPr>
        <p:spPr>
          <a:xfrm flipV="1">
            <a:off x="3530267" y="5142045"/>
            <a:ext cx="17038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0590179-B341-31AC-47FE-3606C6BF27F3}"/>
              </a:ext>
            </a:extLst>
          </p:cNvPr>
          <p:cNvSpPr/>
          <p:nvPr/>
        </p:nvSpPr>
        <p:spPr>
          <a:xfrm>
            <a:off x="5327536" y="4806135"/>
            <a:ext cx="2079529" cy="59908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Prédiction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5C9BC9-C1D5-E674-4E48-7949FCEFA06D}"/>
              </a:ext>
            </a:extLst>
          </p:cNvPr>
          <p:cNvSpPr/>
          <p:nvPr/>
        </p:nvSpPr>
        <p:spPr>
          <a:xfrm>
            <a:off x="5357548" y="3865007"/>
            <a:ext cx="2049517" cy="656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Jeu de validation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FA28D9-85DD-C76C-2FA9-AC65D0DF7DC2}"/>
              </a:ext>
            </a:extLst>
          </p:cNvPr>
          <p:cNvSpPr/>
          <p:nvPr/>
        </p:nvSpPr>
        <p:spPr>
          <a:xfrm>
            <a:off x="5313340" y="1989625"/>
            <a:ext cx="2049517" cy="6564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Jeu d’entrainement</a:t>
            </a:r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E2438359-363D-F6D7-7B73-6755CB0A452B}"/>
              </a:ext>
            </a:extLst>
          </p:cNvPr>
          <p:cNvSpPr/>
          <p:nvPr/>
        </p:nvSpPr>
        <p:spPr>
          <a:xfrm>
            <a:off x="4655678" y="2378106"/>
            <a:ext cx="671858" cy="191221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54D6FD7-1DDF-B64B-2E4A-1434FB60308F}"/>
              </a:ext>
            </a:extLst>
          </p:cNvPr>
          <p:cNvCxnSpPr>
            <a:cxnSpLocks/>
          </p:cNvCxnSpPr>
          <p:nvPr/>
        </p:nvCxnSpPr>
        <p:spPr>
          <a:xfrm flipV="1">
            <a:off x="7374819" y="4190471"/>
            <a:ext cx="6971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5699B369-52AB-033F-52AE-71396721B5B0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7407066" y="4743066"/>
            <a:ext cx="1716931" cy="3626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64607CF-0F24-EA8E-3948-8A4E091C4D7F}"/>
              </a:ext>
            </a:extLst>
          </p:cNvPr>
          <p:cNvSpPr/>
          <p:nvPr/>
        </p:nvSpPr>
        <p:spPr>
          <a:xfrm>
            <a:off x="5234156" y="5921035"/>
            <a:ext cx="2837793" cy="8526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Evaluation: performance métriques</a:t>
            </a:r>
          </a:p>
          <a:p>
            <a:pPr algn="ctr"/>
            <a:r>
              <a:rPr lang="fr-FR" dirty="0"/>
              <a:t>(F10)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1491428-B51B-A226-C96E-DF14FE5A857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135503" y="2346805"/>
            <a:ext cx="0" cy="29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èche : bas 44">
            <a:extLst>
              <a:ext uri="{FF2B5EF4-FFF2-40B4-BE49-F238E27FC236}">
                <a16:creationId xmlns:a16="http://schemas.microsoft.com/office/drawing/2014/main" id="{EF921364-46BE-D83A-638E-1C6C61F99BEB}"/>
              </a:ext>
            </a:extLst>
          </p:cNvPr>
          <p:cNvSpPr/>
          <p:nvPr/>
        </p:nvSpPr>
        <p:spPr>
          <a:xfrm>
            <a:off x="6305358" y="5258886"/>
            <a:ext cx="201314" cy="662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9ADDEA-FAEB-558C-E3F8-798D5D75FCCB}"/>
              </a:ext>
            </a:extLst>
          </p:cNvPr>
          <p:cNvSpPr/>
          <p:nvPr/>
        </p:nvSpPr>
        <p:spPr>
          <a:xfrm>
            <a:off x="7703422" y="2693314"/>
            <a:ext cx="2888371" cy="10506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Optimisation: </a:t>
            </a:r>
          </a:p>
          <a:p>
            <a:r>
              <a:rPr lang="fr-FR" dirty="0"/>
              <a:t>-</a:t>
            </a:r>
            <a:r>
              <a:rPr lang="fr-FR" dirty="0" err="1"/>
              <a:t>Bayesian</a:t>
            </a:r>
            <a:r>
              <a:rPr lang="fr-FR" dirty="0"/>
              <a:t> Optimisation</a:t>
            </a:r>
          </a:p>
          <a:p>
            <a:r>
              <a:rPr lang="fr-FR" dirty="0"/>
              <a:t>-</a:t>
            </a:r>
            <a:r>
              <a:rPr lang="fr-FR" dirty="0" err="1"/>
              <a:t>BayesSearchCV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Optuna</a:t>
            </a:r>
            <a:endParaRPr lang="fr-FR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630A47F1-2698-B24C-07F3-30F917DE015B}"/>
              </a:ext>
            </a:extLst>
          </p:cNvPr>
          <p:cNvCxnSpPr>
            <a:cxnSpLocks/>
          </p:cNvCxnSpPr>
          <p:nvPr/>
        </p:nvCxnSpPr>
        <p:spPr>
          <a:xfrm flipV="1">
            <a:off x="7395893" y="2183444"/>
            <a:ext cx="481141" cy="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èche : virage 52">
            <a:extLst>
              <a:ext uri="{FF2B5EF4-FFF2-40B4-BE49-F238E27FC236}">
                <a16:creationId xmlns:a16="http://schemas.microsoft.com/office/drawing/2014/main" id="{B78CA7D1-E8E4-3584-DE48-308CB82DBD10}"/>
              </a:ext>
            </a:extLst>
          </p:cNvPr>
          <p:cNvSpPr/>
          <p:nvPr/>
        </p:nvSpPr>
        <p:spPr>
          <a:xfrm flipH="1" flipV="1">
            <a:off x="9612970" y="3758957"/>
            <a:ext cx="476250" cy="6630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64E506-8536-6B4F-CC5C-5CC369B65450}"/>
              </a:ext>
            </a:extLst>
          </p:cNvPr>
          <p:cNvSpPr/>
          <p:nvPr/>
        </p:nvSpPr>
        <p:spPr>
          <a:xfrm>
            <a:off x="8750808" y="5921036"/>
            <a:ext cx="2200573" cy="8224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du modèle final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0EBA5C-D3E9-0A5D-6377-801A79C42DC1}"/>
              </a:ext>
            </a:extLst>
          </p:cNvPr>
          <p:cNvSpPr/>
          <p:nvPr/>
        </p:nvSpPr>
        <p:spPr>
          <a:xfrm>
            <a:off x="1451429" y="2888344"/>
            <a:ext cx="2206175" cy="262708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A4486AF-49BE-7027-E216-AFA09F8B729A}"/>
              </a:ext>
            </a:extLst>
          </p:cNvPr>
          <p:cNvSpPr txBox="1"/>
          <p:nvPr/>
        </p:nvSpPr>
        <p:spPr>
          <a:xfrm>
            <a:off x="754743" y="4062069"/>
            <a:ext cx="102463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9CF1A07-DF6F-A8F5-9749-67D726B5798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071949" y="6332285"/>
            <a:ext cx="690311" cy="15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DD7676-302E-B7DB-A2FB-ADBF2FB4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4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Modélisation: Bilan des meilleurs modèles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27AAF7-2DF3-021A-4DC5-C2412886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" y="1961944"/>
            <a:ext cx="11233383" cy="14670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4F45ED-E820-3D54-01D8-6D03C05B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3814690"/>
            <a:ext cx="6516915" cy="253880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AA7095A-919A-1BCE-B382-9900EB80EAF5}"/>
              </a:ext>
            </a:extLst>
          </p:cNvPr>
          <p:cNvSpPr txBox="1"/>
          <p:nvPr/>
        </p:nvSpPr>
        <p:spPr>
          <a:xfrm>
            <a:off x="282408" y="6507471"/>
            <a:ext cx="380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/>
              <a:t>Modèle retenu: </a:t>
            </a:r>
            <a:r>
              <a:rPr lang="fr-FR" b="1" dirty="0">
                <a:solidFill>
                  <a:srgbClr val="00B050"/>
                </a:solidFill>
              </a:rPr>
              <a:t>lgbm_optuna_5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FC9472E-7D10-A68F-4CDE-071A20757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309" y="3625805"/>
            <a:ext cx="3436863" cy="253003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2302017-2EA7-7DD1-E67D-BC4D755F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65" y="6155845"/>
            <a:ext cx="7375665" cy="697378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5A8A8702-29EC-06A2-5893-44EBCD5E1500}"/>
              </a:ext>
            </a:extLst>
          </p:cNvPr>
          <p:cNvSpPr/>
          <p:nvPr/>
        </p:nvSpPr>
        <p:spPr>
          <a:xfrm>
            <a:off x="4085565" y="6660654"/>
            <a:ext cx="304800" cy="9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AC8BCE20-750F-2583-7144-5F5C2747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07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Modélisation</a:t>
            </a:r>
            <a:br>
              <a:rPr lang="fr-FR" dirty="0"/>
            </a:br>
            <a:r>
              <a:rPr lang="fr-FR" dirty="0"/>
              <a:t>Modélisation: Interprétabilité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A8760A-AF60-5063-6C93-D73573900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82" y="3070013"/>
            <a:ext cx="2865917" cy="233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1353B4-4FC7-0151-9259-6B8B415C4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06" y="1899323"/>
            <a:ext cx="2990850" cy="2403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30CCEF-BB79-932D-9FB3-280D7ED1E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706" y="4392198"/>
            <a:ext cx="2794516" cy="23329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6444317-36BA-3438-3CF2-3ECC2A7D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967" y="1836894"/>
            <a:ext cx="4476189" cy="22031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FB3A09F-6573-F88A-DAA9-E6518973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7555" y="4383320"/>
            <a:ext cx="3980869" cy="233299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2F6C36F-F84E-311B-446A-A414BD87E104}"/>
              </a:ext>
            </a:extLst>
          </p:cNvPr>
          <p:cNvSpPr txBox="1"/>
          <p:nvPr/>
        </p:nvSpPr>
        <p:spPr>
          <a:xfrm>
            <a:off x="3304475" y="3037967"/>
            <a:ext cx="159223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Interprétabilité globale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81ACE4B-90E8-67F0-FA6F-35AC333BB114}"/>
              </a:ext>
            </a:extLst>
          </p:cNvPr>
          <p:cNvSpPr txBox="1"/>
          <p:nvPr/>
        </p:nvSpPr>
        <p:spPr>
          <a:xfrm>
            <a:off x="3347556" y="5583542"/>
            <a:ext cx="151996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Interprétabilité locale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5D676-C718-4ABA-B609-D685D62D8D81}"/>
              </a:ext>
            </a:extLst>
          </p:cNvPr>
          <p:cNvSpPr/>
          <p:nvPr/>
        </p:nvSpPr>
        <p:spPr>
          <a:xfrm>
            <a:off x="3114888" y="1836893"/>
            <a:ext cx="8683536" cy="246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D0D9F3-96F0-1624-31C7-F616A75BF1F9}"/>
              </a:ext>
            </a:extLst>
          </p:cNvPr>
          <p:cNvSpPr/>
          <p:nvPr/>
        </p:nvSpPr>
        <p:spPr>
          <a:xfrm>
            <a:off x="3114888" y="4350421"/>
            <a:ext cx="8683536" cy="2466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DD940B-A891-249A-EF25-151E2EA272B4}"/>
              </a:ext>
            </a:extLst>
          </p:cNvPr>
          <p:cNvSpPr txBox="1"/>
          <p:nvPr/>
        </p:nvSpPr>
        <p:spPr>
          <a:xfrm>
            <a:off x="581192" y="2602274"/>
            <a:ext cx="181812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lightGBM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4D650-69CD-0891-F77D-4FC6023E2F94}"/>
              </a:ext>
            </a:extLst>
          </p:cNvPr>
          <p:cNvSpPr txBox="1"/>
          <p:nvPr/>
        </p:nvSpPr>
        <p:spPr>
          <a:xfrm>
            <a:off x="3347556" y="6575174"/>
            <a:ext cx="1086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Client: 100001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877F4C-52CA-840F-3CE7-B76B9172CF99}"/>
              </a:ext>
            </a:extLst>
          </p:cNvPr>
          <p:cNvSpPr txBox="1"/>
          <p:nvPr/>
        </p:nvSpPr>
        <p:spPr>
          <a:xfrm>
            <a:off x="3102714" y="4141617"/>
            <a:ext cx="7938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 SHAP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91414682-EEE5-87F9-016E-5135666A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0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 + MLFLOW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4B3419-35E8-E183-6A34-442AFEEC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2" y="3089978"/>
            <a:ext cx="11686904" cy="3265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2CFCAC-3876-84AF-F55A-A1A7E72721E8}"/>
              </a:ext>
            </a:extLst>
          </p:cNvPr>
          <p:cNvSpPr/>
          <p:nvPr/>
        </p:nvSpPr>
        <p:spPr>
          <a:xfrm>
            <a:off x="8402042" y="2076994"/>
            <a:ext cx="2194560" cy="9013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API: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2BB47-9951-232E-D568-F32B666B9456}"/>
              </a:ext>
            </a:extLst>
          </p:cNvPr>
          <p:cNvSpPr/>
          <p:nvPr/>
        </p:nvSpPr>
        <p:spPr>
          <a:xfrm>
            <a:off x="1463040" y="2076995"/>
            <a:ext cx="2547257" cy="901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Streamlit: </a:t>
            </a:r>
            <a:r>
              <a:rPr lang="fr-FR" dirty="0" err="1"/>
              <a:t>DashBoard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A5EC17-C073-B8AD-CF17-5FF01B0EF91E}"/>
              </a:ext>
            </a:extLst>
          </p:cNvPr>
          <p:cNvCxnSpPr>
            <a:cxnSpLocks/>
          </p:cNvCxnSpPr>
          <p:nvPr/>
        </p:nvCxnSpPr>
        <p:spPr>
          <a:xfrm>
            <a:off x="4010297" y="2351314"/>
            <a:ext cx="4391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D1AE194-71B3-361E-5F30-C405DB828531}"/>
              </a:ext>
            </a:extLst>
          </p:cNvPr>
          <p:cNvSpPr txBox="1"/>
          <p:nvPr/>
        </p:nvSpPr>
        <p:spPr>
          <a:xfrm>
            <a:off x="4222346" y="2034233"/>
            <a:ext cx="374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 (input: variables importantes)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344ABD4-B82E-B195-5FEF-40412508A49C}"/>
              </a:ext>
            </a:extLst>
          </p:cNvPr>
          <p:cNvCxnSpPr>
            <a:cxnSpLocks/>
          </p:cNvCxnSpPr>
          <p:nvPr/>
        </p:nvCxnSpPr>
        <p:spPr>
          <a:xfrm flipH="1">
            <a:off x="4010297" y="2720646"/>
            <a:ext cx="4391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E167F3D-1663-FE47-4ED8-C4C95969535A}"/>
              </a:ext>
            </a:extLst>
          </p:cNvPr>
          <p:cNvSpPr txBox="1"/>
          <p:nvPr/>
        </p:nvSpPr>
        <p:spPr>
          <a:xfrm>
            <a:off x="4596551" y="2668396"/>
            <a:ext cx="29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(Output: Prédiction:)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E34BFB9-11ED-7399-8F13-22470603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4" y="1841512"/>
            <a:ext cx="1676634" cy="562053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B5E765A-7082-FDDE-9680-C79A9E899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18" y="1852107"/>
            <a:ext cx="1134279" cy="562053"/>
          </a:xfrm>
          <a:prstGeom prst="rect">
            <a:avLst/>
          </a:prstGeom>
        </p:spPr>
      </p:pic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84C0000C-277F-2BBB-0AC6-6F9D3A39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57F82-607D-4B57-B7D3-E91CEC4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1292-9C2A-48AF-AD1D-120606C7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8076"/>
            <a:ext cx="11029615" cy="4940711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I/ Projet et donnés</a:t>
            </a:r>
          </a:p>
          <a:p>
            <a:pPr lvl="1"/>
            <a:r>
              <a:rPr lang="fr-FR" dirty="0"/>
              <a:t>Mission &amp; Description du projet </a:t>
            </a:r>
          </a:p>
          <a:p>
            <a:pPr lvl="1"/>
            <a:r>
              <a:rPr lang="fr-FR" dirty="0"/>
              <a:t>Observations des données</a:t>
            </a:r>
          </a:p>
          <a:p>
            <a:pPr marL="0" indent="0">
              <a:buNone/>
            </a:pPr>
            <a:r>
              <a:rPr lang="fr-FR" dirty="0"/>
              <a:t>II/ Traitement des données </a:t>
            </a:r>
          </a:p>
          <a:p>
            <a:pPr lvl="1"/>
            <a:r>
              <a:rPr lang="fr-FR" dirty="0"/>
              <a:t>Processus de traitements des données</a:t>
            </a:r>
          </a:p>
          <a:p>
            <a:pPr marL="0" indent="0">
              <a:buNone/>
            </a:pPr>
            <a:r>
              <a:rPr lang="fr-FR" dirty="0"/>
              <a:t>III/ Modélisation</a:t>
            </a:r>
          </a:p>
          <a:p>
            <a:pPr lvl="1"/>
            <a:r>
              <a:rPr lang="fr-FR" dirty="0"/>
              <a:t>Choix des métriques</a:t>
            </a:r>
          </a:p>
          <a:p>
            <a:pPr lvl="1"/>
            <a:r>
              <a:rPr lang="fr-FR" dirty="0"/>
              <a:t>Entrainement et optimisation</a:t>
            </a:r>
          </a:p>
          <a:p>
            <a:pPr lvl="1"/>
            <a:r>
              <a:rPr lang="fr-FR" dirty="0"/>
              <a:t>Analyse des résultats</a:t>
            </a:r>
          </a:p>
          <a:p>
            <a:pPr lvl="1"/>
            <a:r>
              <a:rPr lang="fr-FR" dirty="0"/>
              <a:t>Interprétabilité</a:t>
            </a:r>
          </a:p>
          <a:p>
            <a:pPr marL="0" lvl="1" indent="0">
              <a:buNone/>
            </a:pPr>
            <a:r>
              <a:rPr lang="fr-FR" sz="1800" dirty="0"/>
              <a:t>IV/ Dashboard</a:t>
            </a:r>
          </a:p>
          <a:p>
            <a:pPr marL="0" lvl="1" indent="0">
              <a:buNone/>
            </a:pPr>
            <a:r>
              <a:rPr lang="fr-FR" sz="18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AA8E2-7D94-49C5-BCBF-F2D861F0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742" y="5956137"/>
            <a:ext cx="416066" cy="365125"/>
          </a:xfrm>
        </p:spPr>
        <p:txBody>
          <a:bodyPr/>
          <a:lstStyle/>
          <a:p>
            <a:fld id="{491AD7AA-4332-B142-8B10-F000341F12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76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F1BF82-F0B9-2172-A7D9-D2E27161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41" y="1860331"/>
            <a:ext cx="9044518" cy="485048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5FB848-AC1D-296A-DD5E-F16DE018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27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1BE161-447D-3140-9387-F83E97C1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7" y="2015231"/>
            <a:ext cx="5251245" cy="40304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35D946-1D61-27D7-1D4F-D5EAF3743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34" y="2015231"/>
            <a:ext cx="6214277" cy="437228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3F8691-BFC0-8225-9A1C-D7ED8DC8D142}"/>
              </a:ext>
            </a:extLst>
          </p:cNvPr>
          <p:cNvSpPr/>
          <p:nvPr/>
        </p:nvSpPr>
        <p:spPr>
          <a:xfrm>
            <a:off x="1854926" y="4545874"/>
            <a:ext cx="3788206" cy="14998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6AB5DD1-2501-4A47-C715-63DC514E3331}"/>
              </a:ext>
            </a:extLst>
          </p:cNvPr>
          <p:cNvCxnSpPr/>
          <p:nvPr/>
        </p:nvCxnSpPr>
        <p:spPr>
          <a:xfrm>
            <a:off x="1227909" y="3840480"/>
            <a:ext cx="509515" cy="600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ABFCB62-AADF-7CA7-DDC6-E1FA01F41D18}"/>
              </a:ext>
            </a:extLst>
          </p:cNvPr>
          <p:cNvSpPr/>
          <p:nvPr/>
        </p:nvSpPr>
        <p:spPr>
          <a:xfrm>
            <a:off x="7502337" y="1929181"/>
            <a:ext cx="4472574" cy="4458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2E71516-BFD4-4517-C9FF-DA93C84DF2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51413" y="4140925"/>
            <a:ext cx="650924" cy="174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51BD8D8-E165-02F0-0166-4F7E74A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5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A5882A-07DE-196E-594B-4D0DA7FC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8" y="1987798"/>
            <a:ext cx="5466911" cy="45436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21B4C-F7A7-63C2-6A9A-3D289E8CA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7798"/>
            <a:ext cx="5792177" cy="3960290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22A8BC-BEE4-AD88-75EE-7EDDCA9AC71B}"/>
              </a:ext>
            </a:extLst>
          </p:cNvPr>
          <p:cNvSpPr/>
          <p:nvPr/>
        </p:nvSpPr>
        <p:spPr>
          <a:xfrm>
            <a:off x="7916091" y="3722913"/>
            <a:ext cx="4058820" cy="26645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D0C0B7-9D74-A14E-B660-358AABCFD722}"/>
              </a:ext>
            </a:extLst>
          </p:cNvPr>
          <p:cNvSpPr/>
          <p:nvPr/>
        </p:nvSpPr>
        <p:spPr>
          <a:xfrm>
            <a:off x="2431146" y="1738777"/>
            <a:ext cx="3460203" cy="36823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2822D13-5D92-54C3-EFB4-0BB25EAC7986}"/>
              </a:ext>
            </a:extLst>
          </p:cNvPr>
          <p:cNvCxnSpPr>
            <a:cxnSpLocks/>
          </p:cNvCxnSpPr>
          <p:nvPr/>
        </p:nvCxnSpPr>
        <p:spPr>
          <a:xfrm>
            <a:off x="1489166" y="5146766"/>
            <a:ext cx="9419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9D0D5C-0E2A-A37F-E30A-72EB4B47F77E}"/>
              </a:ext>
            </a:extLst>
          </p:cNvPr>
          <p:cNvCxnSpPr>
            <a:cxnSpLocks/>
          </p:cNvCxnSpPr>
          <p:nvPr/>
        </p:nvCxnSpPr>
        <p:spPr>
          <a:xfrm>
            <a:off x="7241114" y="4937760"/>
            <a:ext cx="6569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4FA25B6-4363-38F7-B815-CBE7E770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1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C94585-0598-43E1-E458-8E93A4BDC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0" y="1850830"/>
            <a:ext cx="9098385" cy="4913976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DD05487-121F-5D41-6277-BE86E3B0D14F}"/>
              </a:ext>
            </a:extLst>
          </p:cNvPr>
          <p:cNvSpPr/>
          <p:nvPr/>
        </p:nvSpPr>
        <p:spPr>
          <a:xfrm>
            <a:off x="2564576" y="1818173"/>
            <a:ext cx="7115001" cy="49139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35CFEE-397A-6A31-688A-3BE9587E61FD}"/>
              </a:ext>
            </a:extLst>
          </p:cNvPr>
          <p:cNvCxnSpPr>
            <a:cxnSpLocks/>
          </p:cNvCxnSpPr>
          <p:nvPr/>
        </p:nvCxnSpPr>
        <p:spPr>
          <a:xfrm>
            <a:off x="1619794" y="5447211"/>
            <a:ext cx="9447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F2A4675-2BC0-D599-5E79-1787D9C2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5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DASHBOARD</a:t>
            </a:r>
            <a:br>
              <a:rPr lang="fr-FR" dirty="0"/>
            </a:br>
            <a:r>
              <a:rPr lang="fr-FR" dirty="0"/>
              <a:t>Streamlit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888F05-D450-407D-9939-DC11156D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5" y="1870835"/>
            <a:ext cx="9627326" cy="498716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DC4ED94-895E-2B2A-75FE-83A188180291}"/>
              </a:ext>
            </a:extLst>
          </p:cNvPr>
          <p:cNvSpPr/>
          <p:nvPr/>
        </p:nvSpPr>
        <p:spPr>
          <a:xfrm>
            <a:off x="2342508" y="3095896"/>
            <a:ext cx="8107778" cy="37621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C5DE46C-2A34-DFAA-F8B2-4152A80C994E}"/>
              </a:ext>
            </a:extLst>
          </p:cNvPr>
          <p:cNvCxnSpPr>
            <a:cxnSpLocks/>
          </p:cNvCxnSpPr>
          <p:nvPr/>
        </p:nvCxnSpPr>
        <p:spPr>
          <a:xfrm>
            <a:off x="1489166" y="5995851"/>
            <a:ext cx="8533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D8A3984-86D7-F010-0F43-938098C9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90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60AE28-1D95-0CC8-7C15-A02C4ADD86CB}"/>
              </a:ext>
            </a:extLst>
          </p:cNvPr>
          <p:cNvSpPr txBox="1"/>
          <p:nvPr/>
        </p:nvSpPr>
        <p:spPr>
          <a:xfrm>
            <a:off x="744583" y="2299062"/>
            <a:ext cx="11312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Classification binaire avec variable cible déséquilibrée: utilisation de SMOTE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du modèle final </a:t>
            </a:r>
            <a:r>
              <a:rPr lang="fr-FR" dirty="0" err="1"/>
              <a:t>LightGBM</a:t>
            </a:r>
            <a:r>
              <a:rPr lang="fr-FR" dirty="0"/>
              <a:t> optimisé sur la métrique F10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SHAP pour l’interprétabilité globale et locale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API: utilisation </a:t>
            </a:r>
            <a:r>
              <a:rPr lang="fr-FR" dirty="0" err="1"/>
              <a:t>mlflow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Dashboard: utilisation de Streamlit </a:t>
            </a:r>
          </a:p>
        </p:txBody>
      </p:sp>
      <p:sp>
        <p:nvSpPr>
          <p:cNvPr id="5121" name="ZoneTexte 5120">
            <a:extLst>
              <a:ext uri="{FF2B5EF4-FFF2-40B4-BE49-F238E27FC236}">
                <a16:creationId xmlns:a16="http://schemas.microsoft.com/office/drawing/2014/main" id="{7097FDE1-E137-D6E4-E0F3-A4A49A75904A}"/>
              </a:ext>
            </a:extLst>
          </p:cNvPr>
          <p:cNvSpPr txBox="1"/>
          <p:nvPr/>
        </p:nvSpPr>
        <p:spPr>
          <a:xfrm>
            <a:off x="744583" y="3971108"/>
            <a:ext cx="99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Pour aller plus loin…:</a:t>
            </a:r>
          </a:p>
          <a:p>
            <a:endParaRPr lang="fr-FR" b="1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Amélioration avec les feedbacks des experts + les utilisateurs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métriques d’experts métiers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cluster de calcul sur le cloud pour utiliser les modèles </a:t>
            </a:r>
            <a:r>
              <a:rPr lang="fr-FR" dirty="0" err="1"/>
              <a:t>CatBoost</a:t>
            </a:r>
            <a:r>
              <a:rPr lang="fr-FR" dirty="0"/>
              <a:t> &amp; </a:t>
            </a:r>
            <a:r>
              <a:rPr lang="fr-FR" dirty="0" err="1"/>
              <a:t>XGBoost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5122" name="ZoneTexte 5121">
            <a:extLst>
              <a:ext uri="{FF2B5EF4-FFF2-40B4-BE49-F238E27FC236}">
                <a16:creationId xmlns:a16="http://schemas.microsoft.com/office/drawing/2014/main" id="{67B0CB20-A4C1-A80F-9966-40A5713E99AE}"/>
              </a:ext>
            </a:extLst>
          </p:cNvPr>
          <p:cNvSpPr txBox="1"/>
          <p:nvPr/>
        </p:nvSpPr>
        <p:spPr>
          <a:xfrm>
            <a:off x="195943" y="6002433"/>
            <a:ext cx="90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GitHub:                                 </a:t>
            </a:r>
            <a:r>
              <a:rPr lang="fr-F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https://github.com/chkoutam/Implementer-un-modele-de-scoring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/>
              <a:t>Dashboard en ligne: </a:t>
            </a:r>
          </a:p>
        </p:txBody>
      </p:sp>
      <p:sp>
        <p:nvSpPr>
          <p:cNvPr id="5123" name="Espace réservé du numéro de diapositive 5122">
            <a:extLst>
              <a:ext uri="{FF2B5EF4-FFF2-40B4-BE49-F238E27FC236}">
                <a16:creationId xmlns:a16="http://schemas.microsoft.com/office/drawing/2014/main" id="{A44EC29D-E5C9-DA0B-D0F7-D99CFA4E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5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Projet et données</a:t>
            </a:r>
            <a:br>
              <a:rPr lang="fr-FR" dirty="0"/>
            </a:br>
            <a:r>
              <a:rPr lang="fr-FR" dirty="0"/>
              <a:t>Mission &amp; Description du projet: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68F809-8AC0-492A-9779-1C22326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t>3</a:t>
            </a:fld>
            <a:endParaRPr lang="fr-FR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AB14E81-3A15-474D-B4CC-977A14BE4832}"/>
              </a:ext>
            </a:extLst>
          </p:cNvPr>
          <p:cNvSpPr txBox="1">
            <a:spLocks/>
          </p:cNvSpPr>
          <p:nvPr/>
        </p:nvSpPr>
        <p:spPr>
          <a:xfrm>
            <a:off x="35589" y="1883252"/>
            <a:ext cx="11699211" cy="463806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7430" indent="-287020">
              <a:buClr>
                <a:srgbClr val="1286C3"/>
              </a:buClr>
              <a:buSzPct val="144736"/>
              <a:buFont typeface="Arial MT"/>
              <a:buChar char="•"/>
              <a:tabLst>
                <a:tab pos="1027430" algn="l"/>
                <a:tab pos="1028065" algn="l"/>
              </a:tabLst>
            </a:pPr>
            <a:r>
              <a:rPr lang="fr-FR" b="1" spc="-5" dirty="0">
                <a:solidFill>
                  <a:schemeClr val="accent1"/>
                </a:solidFill>
              </a:rPr>
              <a:t>Problématique :</a:t>
            </a:r>
          </a:p>
          <a:p>
            <a:pPr marL="1484630" lvl="1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dirty="0"/>
              <a:t>Société financière d’offre de crédit à la consommation pour la clientèle ayant peu ou pas d’historique de prêt</a:t>
            </a:r>
            <a:r>
              <a:rPr lang="fr-FR" spc="-15" dirty="0">
                <a:latin typeface="Corbel"/>
                <a:cs typeface="Corbel"/>
              </a:rPr>
              <a:t> </a:t>
            </a:r>
          </a:p>
          <a:p>
            <a:pPr marL="1754630" lvl="2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spc="-15" dirty="0">
                <a:latin typeface="Corbel"/>
                <a:cs typeface="Corbel"/>
              </a:rPr>
              <a:t>Possession d’une base de données avec plusieurs variables concernant les clients</a:t>
            </a:r>
            <a:endParaRPr lang="fr-FR" spc="-10" dirty="0">
              <a:latin typeface="Corbel"/>
              <a:cs typeface="Corbel"/>
            </a:endParaRPr>
          </a:p>
          <a:p>
            <a:pPr marL="2096630" lvl="3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b="1" spc="-10" dirty="0">
                <a:solidFill>
                  <a:srgbClr val="FF0000"/>
                </a:solidFill>
                <a:latin typeface="Corbel"/>
                <a:cs typeface="Corbel"/>
              </a:rPr>
              <a:t>Attribution de prêt ou non: client défaillant ou non</a:t>
            </a:r>
          </a:p>
          <a:p>
            <a:pPr marL="2096630" lvl="3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b="1" spc="-10" dirty="0">
                <a:solidFill>
                  <a:srgbClr val="FF0000"/>
                </a:solidFill>
                <a:latin typeface="Corbel"/>
                <a:cs typeface="Corbel"/>
              </a:rPr>
              <a:t>Créer un algorithme pour ces attributions.</a:t>
            </a:r>
          </a:p>
          <a:p>
            <a:pPr marL="1484630" lvl="1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b="1" spc="-10" dirty="0">
                <a:solidFill>
                  <a:srgbClr val="00B050"/>
                </a:solidFill>
                <a:latin typeface="Corbel"/>
                <a:cs typeface="Corbel"/>
              </a:rPr>
              <a:t>Comment implémenter un modèle de </a:t>
            </a:r>
            <a:r>
              <a:rPr lang="fr-FR" b="1" spc="-10" dirty="0" err="1">
                <a:solidFill>
                  <a:srgbClr val="00B050"/>
                </a:solidFill>
                <a:latin typeface="Corbel"/>
                <a:cs typeface="Corbel"/>
              </a:rPr>
              <a:t>scoring</a:t>
            </a:r>
            <a:r>
              <a:rPr lang="fr-FR" b="1" spc="-10" dirty="0">
                <a:solidFill>
                  <a:srgbClr val="00B050"/>
                </a:solidFill>
                <a:latin typeface="Corbel"/>
                <a:cs typeface="Corbel"/>
              </a:rPr>
              <a:t> et le présenter avec un Dashboard pour la clientèle? </a:t>
            </a:r>
            <a:endParaRPr lang="fr-FR" b="1" dirty="0">
              <a:solidFill>
                <a:srgbClr val="00B050"/>
              </a:solidFill>
              <a:latin typeface="Corbel"/>
              <a:cs typeface="Corbel"/>
            </a:endParaRPr>
          </a:p>
          <a:p>
            <a:pPr marL="1027430" indent="-287020">
              <a:buClr>
                <a:srgbClr val="1286C3"/>
              </a:buClr>
              <a:buSzPct val="144736"/>
              <a:buFont typeface="Arial MT"/>
              <a:buChar char="•"/>
              <a:tabLst>
                <a:tab pos="1027430" algn="l"/>
                <a:tab pos="1028065" algn="l"/>
              </a:tabLst>
            </a:pPr>
            <a:r>
              <a:rPr lang="fr-FR" b="1" spc="-5" dirty="0">
                <a:solidFill>
                  <a:schemeClr val="accent1"/>
                </a:solidFill>
              </a:rPr>
              <a:t>Mission :</a:t>
            </a:r>
          </a:p>
          <a:p>
            <a:pPr marL="1484630" lvl="1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dirty="0"/>
              <a:t>Développer un modèle de </a:t>
            </a:r>
            <a:r>
              <a:rPr lang="fr-FR" dirty="0" err="1"/>
              <a:t>Scoring</a:t>
            </a:r>
            <a:r>
              <a:rPr lang="fr-FR" dirty="0"/>
              <a:t> de la probabilité de défaut de paiement du client pour étayer la décision d'accorder ou non un prêt à un client potentiel.</a:t>
            </a:r>
            <a:r>
              <a:rPr lang="fr-FR" spc="-5" dirty="0">
                <a:latin typeface="Corbel"/>
                <a:cs typeface="Corbel"/>
              </a:rPr>
              <a:t> </a:t>
            </a:r>
          </a:p>
          <a:p>
            <a:pPr marL="1754630" lvl="2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dirty="0"/>
              <a:t>Développement d’un Dashboard interactif pour que les chargés de relation client</a:t>
            </a:r>
            <a:endParaRPr lang="fr-FR" spc="-5" dirty="0">
              <a:latin typeface="Corbel"/>
            </a:endParaRPr>
          </a:p>
          <a:p>
            <a:pPr marL="2096630" lvl="3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dirty="0"/>
              <a:t>Améliorer la relation avec le client en faisant preuve de transparence.</a:t>
            </a:r>
          </a:p>
          <a:p>
            <a:pPr marL="2096630" lvl="3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dirty="0"/>
              <a:t> Montrer au client les informations le concernant grâce à l’interactivité.</a:t>
            </a:r>
          </a:p>
          <a:p>
            <a:pPr marL="1160630" indent="-287020">
              <a:spcBef>
                <a:spcPts val="61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484630" algn="l"/>
                <a:tab pos="1485265" algn="l"/>
              </a:tabLst>
            </a:pPr>
            <a:r>
              <a:rPr lang="fr-FR" b="1" spc="-5" dirty="0">
                <a:solidFill>
                  <a:schemeClr val="accent1"/>
                </a:solidFill>
              </a:rPr>
              <a:t>Contrainte: </a:t>
            </a:r>
            <a:r>
              <a:rPr lang="fr-FR" dirty="0">
                <a:latin typeface="Corbel"/>
                <a:cs typeface="Corbel"/>
              </a:rPr>
              <a:t>utiliser un Kernel </a:t>
            </a:r>
            <a:r>
              <a:rPr lang="fr-FR" dirty="0" err="1">
                <a:latin typeface="Corbel"/>
                <a:cs typeface="Corbel"/>
              </a:rPr>
              <a:t>Kaggle</a:t>
            </a:r>
            <a:r>
              <a:rPr lang="fr-FR" dirty="0">
                <a:latin typeface="Corbel"/>
                <a:cs typeface="Corbel"/>
              </a:rPr>
              <a:t> pour l’analyse exploratoire et du </a:t>
            </a:r>
            <a:r>
              <a:rPr lang="fr-FR" dirty="0" err="1">
                <a:latin typeface="Corbel"/>
                <a:cs typeface="Corbel"/>
              </a:rPr>
              <a:t>pre-processing</a:t>
            </a:r>
            <a:endParaRPr lang="fr-FR" dirty="0">
              <a:latin typeface="Corbel"/>
              <a:cs typeface="Corbe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1B6A02-4EEB-31C8-2D14-0BE9941F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13" y="941637"/>
            <a:ext cx="1689087" cy="14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7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Projet et données:</a:t>
            </a:r>
            <a:br>
              <a:rPr lang="fr-FR" dirty="0"/>
            </a:br>
            <a:r>
              <a:rPr lang="fr-FR" dirty="0"/>
              <a:t>Observation des données</a:t>
            </a:r>
          </a:p>
        </p:txBody>
      </p:sp>
      <p:pic>
        <p:nvPicPr>
          <p:cNvPr id="2063" name="Image 14">
            <a:extLst>
              <a:ext uri="{FF2B5EF4-FFF2-40B4-BE49-F238E27FC236}">
                <a16:creationId xmlns:a16="http://schemas.microsoft.com/office/drawing/2014/main" id="{C634962D-1DAE-D5A7-AEC7-B417817F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40" y="1856243"/>
            <a:ext cx="6759577" cy="45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30652B-0FBB-D33D-8DC0-62A795236FF3}"/>
              </a:ext>
            </a:extLst>
          </p:cNvPr>
          <p:cNvCxnSpPr>
            <a:cxnSpLocks/>
          </p:cNvCxnSpPr>
          <p:nvPr/>
        </p:nvCxnSpPr>
        <p:spPr>
          <a:xfrm>
            <a:off x="4706619" y="2406202"/>
            <a:ext cx="869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 de texte 2">
            <a:extLst>
              <a:ext uri="{FF2B5EF4-FFF2-40B4-BE49-F238E27FC236}">
                <a16:creationId xmlns:a16="http://schemas.microsoft.com/office/drawing/2014/main" id="{D61FA483-1CC0-05BB-CED0-F2EACEA7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79" y="2210622"/>
            <a:ext cx="1495425" cy="4064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Informations principales concernant les clients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C446ED79-6FD3-AF9A-66DD-760BB9B6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91" y="6564367"/>
            <a:ext cx="2090738" cy="28575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Informations d’autres organismes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77E40BD5-316E-F625-84C5-E32DC36F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004" y="6595295"/>
            <a:ext cx="3346450" cy="23812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Informations recueillies auprès de Homme Crédit group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AB5151-041C-85BD-B068-4E7F52FC8417}"/>
              </a:ext>
            </a:extLst>
          </p:cNvPr>
          <p:cNvSpPr/>
          <p:nvPr/>
        </p:nvSpPr>
        <p:spPr>
          <a:xfrm>
            <a:off x="901383" y="3246274"/>
            <a:ext cx="1732915" cy="3129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BC41A5-FEF3-6DCC-B17B-E4FA601FD6D4}"/>
              </a:ext>
            </a:extLst>
          </p:cNvPr>
          <p:cNvSpPr/>
          <p:nvPr/>
        </p:nvSpPr>
        <p:spPr>
          <a:xfrm>
            <a:off x="3291840" y="2897561"/>
            <a:ext cx="4451034" cy="347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Flèche : courbe vers la droite 47">
            <a:extLst>
              <a:ext uri="{FF2B5EF4-FFF2-40B4-BE49-F238E27FC236}">
                <a16:creationId xmlns:a16="http://schemas.microsoft.com/office/drawing/2014/main" id="{334556C4-942B-BEF5-F0B5-0EF6EB8CD36C}"/>
              </a:ext>
            </a:extLst>
          </p:cNvPr>
          <p:cNvSpPr/>
          <p:nvPr/>
        </p:nvSpPr>
        <p:spPr>
          <a:xfrm>
            <a:off x="397987" y="5236582"/>
            <a:ext cx="349250" cy="1613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9" name="Flèche : courbe vers la droite 48">
            <a:extLst>
              <a:ext uri="{FF2B5EF4-FFF2-40B4-BE49-F238E27FC236}">
                <a16:creationId xmlns:a16="http://schemas.microsoft.com/office/drawing/2014/main" id="{5FECDFD1-1C64-86CC-186E-2B7702ADF97A}"/>
              </a:ext>
            </a:extLst>
          </p:cNvPr>
          <p:cNvSpPr/>
          <p:nvPr/>
        </p:nvSpPr>
        <p:spPr>
          <a:xfrm flipH="1">
            <a:off x="7887972" y="5729605"/>
            <a:ext cx="381635" cy="11283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12264C4-9A0C-C23E-DEFD-7E56B258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651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53414DA-EF9A-5B37-18FE-635C619A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109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23371C-A0E3-F0F7-2F4E-33CB17D2B4BE}"/>
              </a:ext>
            </a:extLst>
          </p:cNvPr>
          <p:cNvSpPr/>
          <p:nvPr/>
        </p:nvSpPr>
        <p:spPr>
          <a:xfrm>
            <a:off x="2993707" y="1862138"/>
            <a:ext cx="1671955" cy="87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8B2C52E-F3CA-B74D-A827-728FFFCA86B2}"/>
              </a:ext>
            </a:extLst>
          </p:cNvPr>
          <p:cNvSpPr txBox="1"/>
          <p:nvPr/>
        </p:nvSpPr>
        <p:spPr>
          <a:xfrm>
            <a:off x="8400416" y="3887917"/>
            <a:ext cx="264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Informations anonymes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218 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82F354-1496-CB54-E081-5AA3DFFC4DCD}"/>
              </a:ext>
            </a:extLst>
          </p:cNvPr>
          <p:cNvSpPr/>
          <p:nvPr/>
        </p:nvSpPr>
        <p:spPr>
          <a:xfrm>
            <a:off x="8082916" y="2232530"/>
            <a:ext cx="2230753" cy="33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Pas de Target pour le test set!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A0C0CE5-F4D5-1A54-82C1-B39D2D876EC2}"/>
              </a:ext>
            </a:extLst>
          </p:cNvPr>
          <p:cNvCxnSpPr>
            <a:cxnSpLocks/>
          </p:cNvCxnSpPr>
          <p:nvPr/>
        </p:nvCxnSpPr>
        <p:spPr>
          <a:xfrm>
            <a:off x="7324253" y="2430049"/>
            <a:ext cx="71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space réservé du numéro de diapositive 56">
            <a:extLst>
              <a:ext uri="{FF2B5EF4-FFF2-40B4-BE49-F238E27FC236}">
                <a16:creationId xmlns:a16="http://schemas.microsoft.com/office/drawing/2014/main" id="{3AB3298C-0795-0B89-1456-98F1DB2D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7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Projet et données:</a:t>
            </a:r>
            <a:br>
              <a:rPr lang="fr-FR" dirty="0"/>
            </a:br>
            <a:r>
              <a:rPr lang="fr-FR" dirty="0"/>
              <a:t>Observation des données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12264C4-9A0C-C23E-DEFD-7E56B258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6518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53414DA-EF9A-5B37-18FE-635C619A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1090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9EF3D229-DB71-6108-9CDE-4F177166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5919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A83800-CC8C-C971-8285-FE29F71C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4" y="1880422"/>
            <a:ext cx="10669098" cy="465837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7CE171-0F46-3D5C-0B52-D161550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3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/>
              <a:t>Processus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3A6AD3-7BE6-7C5F-8658-504C0460C4FE}"/>
              </a:ext>
            </a:extLst>
          </p:cNvPr>
          <p:cNvSpPr txBox="1"/>
          <p:nvPr/>
        </p:nvSpPr>
        <p:spPr>
          <a:xfrm>
            <a:off x="581192" y="2006084"/>
            <a:ext cx="48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du Kernel </a:t>
            </a:r>
            <a:r>
              <a:rPr lang="fr-FR" dirty="0" err="1"/>
              <a:t>Kaggle</a:t>
            </a:r>
            <a:r>
              <a:rPr lang="fr-FR" dirty="0"/>
              <a:t> de </a:t>
            </a:r>
            <a:r>
              <a:rPr lang="fr-FR" b="1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Rishabh</a:t>
            </a:r>
            <a:r>
              <a:rPr lang="fr-FR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RAO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78B1D0F-A1DD-2FFE-6353-45D3724FD6AD}"/>
              </a:ext>
            </a:extLst>
          </p:cNvPr>
          <p:cNvSpPr/>
          <p:nvPr/>
        </p:nvSpPr>
        <p:spPr>
          <a:xfrm>
            <a:off x="581192" y="3105150"/>
            <a:ext cx="2181058" cy="3524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800" b="1" u="sng" dirty="0"/>
              <a:t>Analyse exploratoire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Sur l’ensemble des fichiers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Utilisation du kernel </a:t>
            </a:r>
            <a:r>
              <a:rPr lang="fr-FR" sz="1200" dirty="0" err="1"/>
              <a:t>Kaggle</a:t>
            </a:r>
            <a:endParaRPr lang="fr-FR" sz="12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3C833C-9911-0397-544F-BE8485569480}"/>
              </a:ext>
            </a:extLst>
          </p:cNvPr>
          <p:cNvSpPr/>
          <p:nvPr/>
        </p:nvSpPr>
        <p:spPr>
          <a:xfrm>
            <a:off x="2800350" y="3085552"/>
            <a:ext cx="2181058" cy="3524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Pré-traitement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fr-FR" sz="1200" dirty="0"/>
              <a:t>Changement du type de données(Yes/Non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1/0)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fr-FR" sz="1200" b="0" u="none" dirty="0"/>
              <a:t>Réduction de la mémoire des données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fr-FR" sz="1200" b="0" u="none" dirty="0"/>
              <a:t>Traitement des valeurs aberrantes trouvées pendant l’EDA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fr-FR" sz="1200" b="0" u="none" dirty="0"/>
              <a:t>Imputations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C78EA38-BA5B-BAF4-79E9-57A66714C032}"/>
              </a:ext>
            </a:extLst>
          </p:cNvPr>
          <p:cNvSpPr/>
          <p:nvPr/>
        </p:nvSpPr>
        <p:spPr>
          <a:xfrm>
            <a:off x="5005470" y="3105150"/>
            <a:ext cx="2181058" cy="35242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800" b="1" u="sng" dirty="0" err="1"/>
              <a:t>Feature</a:t>
            </a:r>
            <a:r>
              <a:rPr lang="fr-FR" sz="1800" b="1" u="sng" dirty="0"/>
              <a:t> </a:t>
            </a:r>
            <a:r>
              <a:rPr lang="fr-FR" sz="1800" b="1" u="sng" dirty="0" err="1"/>
              <a:t>Enginnering</a:t>
            </a:r>
            <a:endParaRPr lang="fr-FR" b="1" u="sng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100" dirty="0"/>
              <a:t>Création de variables statistique et métier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Encodage + </a:t>
            </a:r>
            <a:r>
              <a:rPr lang="fr-FR" sz="1200" dirty="0" err="1"/>
              <a:t>merging</a:t>
            </a:r>
            <a:endParaRPr lang="fr-FR" sz="12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Suppression des </a:t>
            </a:r>
            <a:r>
              <a:rPr lang="fr-FR" sz="1200" dirty="0" err="1"/>
              <a:t>varaibles</a:t>
            </a:r>
            <a:r>
              <a:rPr lang="fr-FR" sz="1200" dirty="0"/>
              <a:t> </a:t>
            </a:r>
            <a:r>
              <a:rPr lang="fr-FR" sz="1200" dirty="0" err="1"/>
              <a:t>correlées</a:t>
            </a:r>
            <a:r>
              <a:rPr lang="fr-FR" sz="1200" dirty="0"/>
              <a:t> et &gt; 90% de </a:t>
            </a:r>
            <a:r>
              <a:rPr lang="fr-FR" sz="1200" dirty="0" err="1"/>
              <a:t>V.manquantes</a:t>
            </a:r>
            <a:endParaRPr lang="fr-FR" sz="12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 err="1"/>
              <a:t>Fearture</a:t>
            </a:r>
            <a:r>
              <a:rPr lang="fr-FR" sz="1200" dirty="0"/>
              <a:t> </a:t>
            </a:r>
            <a:r>
              <a:rPr lang="fr-FR" sz="1200" dirty="0" err="1"/>
              <a:t>selection</a:t>
            </a:r>
            <a:r>
              <a:rPr lang="fr-FR" sz="1200" dirty="0"/>
              <a:t> </a:t>
            </a:r>
            <a:r>
              <a:rPr lang="fr-FR" sz="1200" dirty="0" err="1"/>
              <a:t>LighGBM</a:t>
            </a:r>
            <a:r>
              <a:rPr lang="fr-FR" sz="1200" dirty="0"/>
              <a:t>, RFECV, Boruta…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 err="1"/>
              <a:t>Selection</a:t>
            </a:r>
            <a:r>
              <a:rPr lang="fr-FR" sz="1200" dirty="0"/>
              <a:t> des </a:t>
            </a:r>
            <a:r>
              <a:rPr lang="fr-FR" sz="1200" dirty="0" err="1"/>
              <a:t>varaibles</a:t>
            </a:r>
            <a:r>
              <a:rPr lang="fr-FR" sz="1200" dirty="0"/>
              <a:t> les plus fréquences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71EBCCF-FDCC-BD70-50CF-B9A97D745418}"/>
              </a:ext>
            </a:extLst>
          </p:cNvPr>
          <p:cNvSpPr/>
          <p:nvPr/>
        </p:nvSpPr>
        <p:spPr>
          <a:xfrm>
            <a:off x="7248690" y="3123652"/>
            <a:ext cx="2181058" cy="35242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600" b="1" u="sng" dirty="0"/>
              <a:t>Modélisation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Utilisation de </a:t>
            </a:r>
            <a:r>
              <a:rPr lang="fr-FR" sz="1200" dirty="0" err="1"/>
              <a:t>Pycarest</a:t>
            </a:r>
            <a:endParaRPr lang="fr-FR" sz="12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Choix de la métrique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Optimisation du modèle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sz="1200" dirty="0"/>
              <a:t>Seuil de probabilité optimale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A21FBB-DDC0-EBD1-3D85-7126ABE68CDF}"/>
              </a:ext>
            </a:extLst>
          </p:cNvPr>
          <p:cNvSpPr/>
          <p:nvPr/>
        </p:nvSpPr>
        <p:spPr>
          <a:xfrm>
            <a:off x="9491910" y="3085552"/>
            <a:ext cx="2181058" cy="3524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800" u="sng" dirty="0">
                <a:solidFill>
                  <a:schemeClr val="bg1"/>
                </a:solidFill>
              </a:rPr>
              <a:t>Dashboard</a:t>
            </a:r>
          </a:p>
          <a:p>
            <a:pPr marL="285750" lvl="0" indent="-285750">
              <a:buFontTx/>
              <a:buChar char="-"/>
            </a:pPr>
            <a:r>
              <a:rPr lang="fr-FR" sz="1200" dirty="0">
                <a:solidFill>
                  <a:schemeClr val="bg1"/>
                </a:solidFill>
              </a:rPr>
              <a:t>Développement &amp; déploiement sur Streamlit</a:t>
            </a:r>
          </a:p>
          <a:p>
            <a:pPr marL="285750" lvl="0" indent="-285750">
              <a:buFontTx/>
              <a:buChar char="-"/>
            </a:pPr>
            <a:r>
              <a:rPr lang="fr-FR" sz="1200" dirty="0">
                <a:solidFill>
                  <a:schemeClr val="bg1"/>
                </a:solidFill>
              </a:rPr>
              <a:t>API utilisant </a:t>
            </a:r>
            <a:r>
              <a:rPr lang="fr-FR" sz="1200" dirty="0" err="1">
                <a:solidFill>
                  <a:schemeClr val="bg1"/>
                </a:solidFill>
              </a:rPr>
              <a:t>mlflow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23491934-9832-E790-7B7A-2BE57E1EF531}"/>
              </a:ext>
            </a:extLst>
          </p:cNvPr>
          <p:cNvSpPr/>
          <p:nvPr/>
        </p:nvSpPr>
        <p:spPr>
          <a:xfrm>
            <a:off x="489369" y="2074994"/>
            <a:ext cx="11183599" cy="11811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fr-FR" sz="3200" dirty="0"/>
              <a:t>Process des 8 fichiers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FE8E8A-A3AA-2113-74CC-5678AD24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8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/>
              <a:t>ANALYSE EXPLORATOIRE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407A26-6C31-D300-58F1-7607F5A7DCCF}"/>
              </a:ext>
            </a:extLst>
          </p:cNvPr>
          <p:cNvSpPr txBox="1"/>
          <p:nvPr/>
        </p:nvSpPr>
        <p:spPr>
          <a:xfrm>
            <a:off x="457200" y="2050256"/>
            <a:ext cx="902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Analyse exploratoire sur l’ensemble </a:t>
            </a:r>
            <a:r>
              <a:rPr lang="fr-FR" b="1" dirty="0"/>
              <a:t>des variables de tous les 8 fichiers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L’objectif est de voir quelles sont les variables qui présentent une grande variabilité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8ACC41-8E2F-6E3B-9061-0B1580EA0384}"/>
              </a:ext>
            </a:extLst>
          </p:cNvPr>
          <p:cNvSpPr txBox="1"/>
          <p:nvPr/>
        </p:nvSpPr>
        <p:spPr>
          <a:xfrm>
            <a:off x="260305" y="2846221"/>
            <a:ext cx="353545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Exemple du fichier </a:t>
            </a:r>
            <a:r>
              <a:rPr lang="fr-FR" dirty="0" err="1"/>
              <a:t>application_train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35F56A-E304-F4DC-DE65-2572EE4C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7" y="4584003"/>
            <a:ext cx="6194387" cy="196365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B5A8DCC-67AE-D236-0081-1435C95095CD}"/>
              </a:ext>
            </a:extLst>
          </p:cNvPr>
          <p:cNvSpPr txBox="1"/>
          <p:nvPr/>
        </p:nvSpPr>
        <p:spPr>
          <a:xfrm>
            <a:off x="1003255" y="6581001"/>
            <a:ext cx="3705742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67 variables sur 122 contiennent des valeurs manquantes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CE2304-7640-8252-7F53-D80899D4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58" y="4521514"/>
            <a:ext cx="1837761" cy="15198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9192684-987F-32C2-2114-3D6B5E52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" y="3314748"/>
            <a:ext cx="6467475" cy="115021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7A8045-BB79-E8A9-048A-7D4B46597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245" y="3197958"/>
            <a:ext cx="3705742" cy="126700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B605CE1-948C-8E50-C6AB-5EDD49C39EA7}"/>
              </a:ext>
            </a:extLst>
          </p:cNvPr>
          <p:cNvSpPr txBox="1"/>
          <p:nvPr/>
        </p:nvSpPr>
        <p:spPr>
          <a:xfrm>
            <a:off x="8066995" y="6017344"/>
            <a:ext cx="3705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Target: 8% défaillant – 92% Non-défaillant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6F015E6-8895-547F-B2E1-C0C9A21C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52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/>
              <a:t>Pre-</a:t>
            </a:r>
            <a:r>
              <a:rPr lang="fr-FR" dirty="0" err="1"/>
              <a:t>processing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6283A1-5A49-202F-6E3A-C605D6636CA6}"/>
              </a:ext>
            </a:extLst>
          </p:cNvPr>
          <p:cNvSpPr txBox="1"/>
          <p:nvPr/>
        </p:nvSpPr>
        <p:spPr>
          <a:xfrm>
            <a:off x="581192" y="2006084"/>
            <a:ext cx="706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du Kernel </a:t>
            </a:r>
            <a:r>
              <a:rPr lang="fr-FR" dirty="0" err="1"/>
              <a:t>Kaggle</a:t>
            </a:r>
            <a:r>
              <a:rPr lang="fr-FR" dirty="0"/>
              <a:t> de </a:t>
            </a:r>
            <a:r>
              <a:rPr lang="fr-FR" b="1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Rishabh</a:t>
            </a:r>
            <a:r>
              <a:rPr lang="fr-FR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RAO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Sur seulement les fichiers </a:t>
            </a:r>
            <a:r>
              <a:rPr lang="fr-FR" dirty="0" err="1"/>
              <a:t>application_train</a:t>
            </a:r>
            <a:r>
              <a:rPr lang="fr-FR" dirty="0"/>
              <a:t> &amp; </a:t>
            </a:r>
            <a:r>
              <a:rPr lang="fr-FR" dirty="0" err="1"/>
              <a:t>application_test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53BF0-085E-B71A-0C5F-E4800164F7FB}"/>
              </a:ext>
            </a:extLst>
          </p:cNvPr>
          <p:cNvSpPr txBox="1"/>
          <p:nvPr/>
        </p:nvSpPr>
        <p:spPr>
          <a:xfrm>
            <a:off x="581192" y="2781595"/>
            <a:ext cx="10564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Changement du type de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Homme/Femme ou Yes/Non </a:t>
            </a:r>
            <a:r>
              <a:rPr lang="fr-FR" dirty="0">
                <a:sym typeface="Wingdings" panose="05000000000000000000" pitchFamily="2" charset="2"/>
              </a:rPr>
              <a:t>I/O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Réduction de la taille en mémoire des données (par exemple int32 en int8)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  <a:sym typeface="Wingdings" panose="05000000000000000000" pitchFamily="2" charset="2"/>
              </a:rPr>
              <a:t>Valeurs </a:t>
            </a:r>
            <a:r>
              <a:rPr lang="fr-FR" b="1" dirty="0" err="1">
                <a:solidFill>
                  <a:srgbClr val="00B0F0"/>
                </a:solidFill>
                <a:sym typeface="Wingdings" panose="05000000000000000000" pitchFamily="2" charset="2"/>
              </a:rPr>
              <a:t>abérrantes</a:t>
            </a:r>
            <a:endParaRPr lang="fr-FR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Correction des valeurs aberrantes trouvées pendant l’EDA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Correction/Suppression des valeurs uniques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  <a:sym typeface="Wingdings" panose="05000000000000000000" pitchFamily="2" charset="2"/>
              </a:rPr>
              <a:t>Valeurs manquantes &amp;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Nan des variables ayant plus de 67%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Imputation en faisant 3 tests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dirty="0">
                <a:sym typeface="Wingdings" panose="05000000000000000000" pitchFamily="2" charset="2"/>
              </a:rPr>
              <a:t>Test 1: imputation par la médiane sur les V. quantitative, et par la mode pour les V. catégorielles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dirty="0">
                <a:sym typeface="Wingdings" panose="05000000000000000000" pitchFamily="2" charset="2"/>
              </a:rPr>
              <a:t>Test II: imputation par 0 sur les V. quantitatives, et par la XNA pour les V. catégorielles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dirty="0">
                <a:sym typeface="Wingdings" panose="05000000000000000000" pitchFamily="2" charset="2"/>
              </a:rPr>
              <a:t>Test III: imputation par un algorithme </a:t>
            </a:r>
            <a:r>
              <a:rPr lang="fr-FR" dirty="0" err="1">
                <a:sym typeface="Wingdings" panose="05000000000000000000" pitchFamily="2" charset="2"/>
              </a:rPr>
              <a:t>NaNimputer</a:t>
            </a:r>
            <a:r>
              <a:rPr lang="fr-FR" dirty="0">
                <a:sym typeface="Wingdings" panose="05000000000000000000" pitchFamily="2" charset="2"/>
              </a:rPr>
              <a:t> pour les V. quantitatives et par XNA pour les V. catégorielles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3A3C1-4CDC-D5D8-70B6-9BD0515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37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0897-D2A6-174B-95AA-5E886C82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Traitement des données:</a:t>
            </a:r>
            <a:br>
              <a:rPr lang="fr-FR" dirty="0"/>
            </a:b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6283A1-5A49-202F-6E3A-C605D6636CA6}"/>
              </a:ext>
            </a:extLst>
          </p:cNvPr>
          <p:cNvSpPr txBox="1"/>
          <p:nvPr/>
        </p:nvSpPr>
        <p:spPr>
          <a:xfrm>
            <a:off x="581192" y="2006084"/>
            <a:ext cx="706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du Kernel </a:t>
            </a:r>
            <a:r>
              <a:rPr lang="fr-FR" dirty="0" err="1"/>
              <a:t>Kaggle</a:t>
            </a:r>
            <a:r>
              <a:rPr lang="fr-FR" dirty="0"/>
              <a:t> de </a:t>
            </a:r>
            <a:r>
              <a:rPr lang="fr-FR" b="1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Rishabh</a:t>
            </a:r>
            <a:r>
              <a:rPr lang="fr-FR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RAO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Sur l’ensemble des fichiers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53BF0-085E-B71A-0C5F-E4800164F7FB}"/>
              </a:ext>
            </a:extLst>
          </p:cNvPr>
          <p:cNvSpPr txBox="1"/>
          <p:nvPr/>
        </p:nvSpPr>
        <p:spPr>
          <a:xfrm>
            <a:off x="435429" y="2931004"/>
            <a:ext cx="619938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Ajout de variables métiers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Revenu, de rente et de crédit : ratio/différence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Jours en années, changement de jours : ratio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Âge de la voiture, ancienneté d’emploi : ratio/différence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Flag sur les téléphones : ratio/différence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Membres de la famille : ratio/différence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Note de la région où vit le client : ratio/différence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Données externes : ratio, moyenne, max, min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Informations sur le bâtiment : somme, multiplication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Défauts de paiements et les défauts observables : somme/ratio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Flag sur les documents : somme, moyenne, variance, écart-type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Modification du demandeur : somme/ratio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00B0F0"/>
              </a:solidFill>
            </a:endParaRPr>
          </a:p>
          <a:p>
            <a:pPr lvl="1"/>
            <a:endParaRPr lang="fr-FR" sz="1400" dirty="0">
              <a:sym typeface="Wingdings" panose="05000000000000000000" pitchFamily="2" charset="2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E5FEA-534D-DC6D-C702-F489AAEB8865}"/>
              </a:ext>
            </a:extLst>
          </p:cNvPr>
          <p:cNvSpPr txBox="1"/>
          <p:nvPr/>
        </p:nvSpPr>
        <p:spPr>
          <a:xfrm>
            <a:off x="7271920" y="2931004"/>
            <a:ext cx="411170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B0F0"/>
                </a:solidFill>
              </a:rPr>
              <a:t>Ajout de variables statistiques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Quantitatives: min, max, </a:t>
            </a:r>
            <a:r>
              <a:rPr lang="fr-FR" sz="2000" dirty="0" err="1"/>
              <a:t>sum</a:t>
            </a:r>
            <a:r>
              <a:rPr lang="fr-FR" sz="2000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Qualitatives : </a:t>
            </a:r>
            <a:r>
              <a:rPr lang="fr-FR" sz="2000" dirty="0" err="1"/>
              <a:t>sum</a:t>
            </a:r>
            <a:r>
              <a:rPr lang="fr-FR" sz="2000" dirty="0"/>
              <a:t>, </a:t>
            </a:r>
            <a:r>
              <a:rPr lang="fr-FR" sz="2000" dirty="0" err="1"/>
              <a:t>mean</a:t>
            </a:r>
            <a:r>
              <a:rPr lang="fr-FR" sz="2000" dirty="0"/>
              <a:t>, count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3069689-54F0-041D-6D70-01375DE2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D7AA-4332-B142-8B10-F000341F12F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605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17659</TotalTime>
  <Words>1806</Words>
  <Application>Microsoft Office PowerPoint</Application>
  <PresentationFormat>Grand écran</PresentationFormat>
  <Paragraphs>314</Paragraphs>
  <Slides>25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7" baseType="lpstr">
      <vt:lpstr>Arial</vt:lpstr>
      <vt:lpstr>Arial MT</vt:lpstr>
      <vt:lpstr>Calibri</vt:lpstr>
      <vt:lpstr>Cambria Math</vt:lpstr>
      <vt:lpstr>Corbel</vt:lpstr>
      <vt:lpstr>Courier New</vt:lpstr>
      <vt:lpstr>Gill Sans MT</vt:lpstr>
      <vt:lpstr>Symbol</vt:lpstr>
      <vt:lpstr>Times New Roman</vt:lpstr>
      <vt:lpstr>Wingdings</vt:lpstr>
      <vt:lpstr>Wingdings 2</vt:lpstr>
      <vt:lpstr>Dividende</vt:lpstr>
      <vt:lpstr>Soutenance du Projet 7:  Implémenter un modèle de scoring</vt:lpstr>
      <vt:lpstr>Plan</vt:lpstr>
      <vt:lpstr>I. Projet et données Mission &amp; Description du projet:</vt:lpstr>
      <vt:lpstr>I. Projet et données: Observation des données</vt:lpstr>
      <vt:lpstr>I. Projet et données: Observation des données</vt:lpstr>
      <vt:lpstr>Ii. Traitement des données: Processus</vt:lpstr>
      <vt:lpstr>Ii. Traitement des données: ANALYSE EXPLORATOIRE</vt:lpstr>
      <vt:lpstr>Ii. Traitement des données: Pre-processing</vt:lpstr>
      <vt:lpstr>Ii. Traitement des données: Feature engineering</vt:lpstr>
      <vt:lpstr>Ii. Traitement des données: Feature engineering: merging</vt:lpstr>
      <vt:lpstr>Ii. Traitement des données: Feature engineering: feature selection</vt:lpstr>
      <vt:lpstr>III. Modélisation Méthodologie</vt:lpstr>
      <vt:lpstr>III. Modélisation CHOIX des métriques</vt:lpstr>
      <vt:lpstr>III. Modélisation Modélisation: Pycaret</vt:lpstr>
      <vt:lpstr>III. Modélisation Modélisation: Rééquilibrage - SMOTE</vt:lpstr>
      <vt:lpstr>III. Modélisation Modélisation: Optimisation</vt:lpstr>
      <vt:lpstr>III. Modélisation Modélisation: Bilan des meilleurs modèles</vt:lpstr>
      <vt:lpstr>III. Modélisation Modélisation: Interprétabilité</vt:lpstr>
      <vt:lpstr>IV. DASHBOARD Streamlit + MLFLOW</vt:lpstr>
      <vt:lpstr>IV. DASHBOARD Streamlit</vt:lpstr>
      <vt:lpstr>IV. DASHBOARD Streamlit</vt:lpstr>
      <vt:lpstr>IV. DASHBOARD Streamlit</vt:lpstr>
      <vt:lpstr>IV. DASHBOARD Streamlit</vt:lpstr>
      <vt:lpstr>IV. DASHBOARD Streamlit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Microsoft Office</dc:creator>
  <cp:lastModifiedBy>cheick Koutam</cp:lastModifiedBy>
  <cp:revision>434</cp:revision>
  <dcterms:created xsi:type="dcterms:W3CDTF">2021-11-12T18:11:24Z</dcterms:created>
  <dcterms:modified xsi:type="dcterms:W3CDTF">2022-07-19T09:48:38Z</dcterms:modified>
</cp:coreProperties>
</file>