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5"/>
  </p:notesMasterIdLst>
  <p:handoutMasterIdLst>
    <p:handoutMasterId r:id="rId26"/>
  </p:handoutMasterIdLst>
  <p:sldIdLst>
    <p:sldId id="256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59" r:id="rId24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880">
          <p15:clr>
            <a:srgbClr val="A4A3A4"/>
          </p15:clr>
        </p15:guide>
        <p15:guide id="9" orient="horz" pos="1275" userDrawn="1">
          <p15:clr>
            <a:srgbClr val="A4A3A4"/>
          </p15:clr>
        </p15:guide>
        <p15:guide id="10" orient="horz" pos="391" userDrawn="1">
          <p15:clr>
            <a:srgbClr val="A4A3A4"/>
          </p15:clr>
        </p15:guide>
        <p15:guide id="11" pos="204" userDrawn="1">
          <p15:clr>
            <a:srgbClr val="A4A3A4"/>
          </p15:clr>
        </p15:guide>
        <p15:guide id="12" pos="5556" userDrawn="1">
          <p15:clr>
            <a:srgbClr val="A4A3A4"/>
          </p15:clr>
        </p15:guide>
        <p15:guide id="13" orient="horz" pos="482">
          <p15:clr>
            <a:srgbClr val="A4A3A4"/>
          </p15:clr>
        </p15:guide>
        <p15:guide id="14" pos="90">
          <p15:clr>
            <a:srgbClr val="A4A3A4"/>
          </p15:clr>
        </p15:guide>
        <p15:guide id="15" pos="56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Objects="1">
      <p:cViewPr varScale="1">
        <p:scale>
          <a:sx n="72" d="100"/>
          <a:sy n="72" d="100"/>
        </p:scale>
        <p:origin x="786" y="90"/>
      </p:cViewPr>
      <p:guideLst>
        <p:guide orient="horz" pos="3929"/>
        <p:guide orient="horz" pos="2160"/>
        <p:guide orient="horz" pos="3045"/>
        <p:guide orient="horz" pos="4269"/>
        <p:guide orient="horz" pos="3974"/>
        <p:guide pos="2880"/>
        <p:guide orient="horz" pos="1275"/>
        <p:guide orient="horz" pos="391"/>
        <p:guide pos="204"/>
        <p:guide pos="5556"/>
        <p:guide orient="horz" pos="482"/>
        <p:guide pos="9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0DF1-1269-6D4A-9621-A3B8154A2E18}" type="datetimeFigureOut">
              <a:rPr lang="de-DE" smtClean="0">
                <a:latin typeface="Arial" panose="020B0604020202020204" pitchFamily="34" charset="0"/>
              </a:rPr>
              <a:t>18.12.2016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67F9-0121-424E-BBD0-5352DCCD13D6}" type="slidenum">
              <a:rPr lang="de-DE" smtClean="0">
                <a:latin typeface="Arial" panose="020B0604020202020204" pitchFamily="34" charset="0"/>
              </a:rPr>
              <a:t>‹N›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26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18.12.2016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3CF9-C2F8-44C8-9C23-5161BB188F9D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4222-9266-4C75-9B9D-D0DAB6D93338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04487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E27C7-22CE-4F0E-AA4F-CFD44648AFFB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5562777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8BF2-4A7D-4530-BE3C-2E15188D4645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59617679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5785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BD36-0348-4E86-8695-EFA77AFB5725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7969210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333C-2A7F-45C3-80EF-1634897B9AAA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17580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AF34-1E35-42E6-854C-4135882B3FF1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562096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BF4E-0CB6-47C0-8F45-478C8756B190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8803764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0BF2-2621-4C8E-AD94-745FE9B9D8FE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7533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B8C1-C447-412E-A8CB-A938AB59F54E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43426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CE66-16C7-4664-9418-74F1AC4601AC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7B7D-9E6D-4ADE-A599-8B58D36AE8CD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4590122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5921-E950-4390-A5E0-ADC2FD0D6A0A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8012074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31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4474-BF38-4EA3-AB86-DEAD63444EB7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899916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4CBA-9CD2-4084-B15C-408C7167AE09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273340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E641-75D0-4021-9626-EBB050A84CD3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717295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2A7A-3DA9-4278-AF9F-0617DD755A3E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352424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2BA9-7B6E-4A6C-A5DE-F46F0E6072B4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25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3D91-44B2-42C0-A040-F6B5BAA4DB04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9265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EC6-7A5B-4E00-B094-7AD3B35CFCB0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3030368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B53D-8E55-415C-898E-136FB42DCC38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C696-8970-48B4-9C94-B9D0F1CE63A6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661794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982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5315-324B-4BCE-896E-7385D67F24C7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1002461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73DF-C53F-4522-BC9C-9F4AA01C3066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6620982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6A0B-B4C8-4ED5-AB55-2CD01C231EE6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793120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9DA3-0310-48A1-A42E-EA6C87950B7E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515238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C357-584C-489F-BD72-702F8D63624B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8888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25E9-5A52-4F80-880A-64AD94126913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76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33EF-4593-43D9-AE00-422CF63A857A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2066685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C9B2-9CB4-4396-A9BA-2BDECC8D9A37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7792068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5585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F784-F9D1-4169-83F0-5770A3CD12C1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0221650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CCB4-D31E-4637-A56F-699024B8C9F1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6605893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306E-5A2C-456F-89A8-35696FED2295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0645615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96FD-97FB-4CE5-977D-ADBF0934D1D3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49647876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89A8-829A-46BD-96D0-623C58F09901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875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53A35-BB9A-4542-932A-A8A75A290C4B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41077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9B40-F5B2-419E-9591-FC7C82F9EBDB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7517808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E4D5-B7B7-4C4F-84A3-664FCF0D0FAB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63400408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231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C102-0522-4CAE-9744-CBEEF76F318B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968C-D41E-40A4-893C-B5862F097F1E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25021324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889D-4CDB-4C23-9483-6A72018ABC20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5242492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7BF4-5849-4E83-AB2A-C4EBA3A00D4B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52005490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0F72-91FC-4B71-99DE-B230DAB4EC0D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9235806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F8D7-71C4-41AB-B04E-6D17DB7A1B9C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092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B584-9E49-44FA-B870-59BFACE18771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8750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C7EF-F2CD-4CA8-90E5-E70035134722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228770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0514-C066-4BCA-9315-DA79BEE0BBB1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616566354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9150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23E1-DCC3-4882-8D82-3E16E0BAC4C0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13513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CDF4-7658-4977-8AA2-80052BC2CAE8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343F-56BA-4973-BDE5-9BDD3AA9C62E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04682289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160-DC27-40A8-B944-A07774ABB4B0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92DE-C3A2-4987-8CAA-4976161460E3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8104116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B11A-6956-499F-93A8-BC38ACA7AE90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774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4791-C996-4A6A-8683-3CB069BEAB02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796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228-8BD1-421F-A1B2-BBEDC318B298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0632589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FE4A-16A6-434F-9255-94EC4D90BC2D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16174986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88771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B191-96D9-4388-B8F7-8978B31DDC9A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24753167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F6A2-CB55-4ADC-8664-DC39615059A1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725194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4A9C-DD7D-44B0-A4A9-CA42D0524C4A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86FE-F9BC-403A-9994-E58D0C81C418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97127692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2248-9511-4408-B9E2-692CB6F8B270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8529117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C1A3-69E3-4368-B931-1447229FB9CC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321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2173-C20E-41C2-A8F9-A754B9E90095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201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566-BB5E-4B71-BE5D-336653872443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0180771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CEE4-2304-4563-B9E9-D3DF346C4386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7206958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49025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AF2F-CD34-4941-9CFE-9517A27F4638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051390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CFF0-C237-49EC-BBC3-B467869A76A5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300031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92CC-E4E2-4254-B1A1-CD6204266710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0536802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11D3-FC31-47B6-9C53-DDA25C3586B2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F547-2065-449F-A9CE-6ED8FF452854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88533805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6403-9CDD-4405-9CD6-B1D333632D97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26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E996-BDC8-4B0C-AF1D-046F23FB510F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6DDE55A-8E6A-4C33-ADEA-8D2D055DBC5C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1F0FAB6-936C-4BD0-8B71-C623FB488E14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3492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76F5E9F-8B9B-4A82-998C-C609F966906E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5864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2DF565E-840F-40B8-82C4-F2057A2C2510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78417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E302E96-E3E4-44C0-82BA-818106ED3133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213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06B2CB8-6E82-4BB8-A4A6-7B13DCCB1671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0210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9E0DB23-D8F1-44BE-8899-4805FC9D446C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8530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EA683FD6-3F3B-47CA-9F87-2C62545CF749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9134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714BBD6-7A4F-4B75-A416-B0E67ED05C81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34262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Project final presentation </a:t>
            </a:r>
          </a:p>
          <a:p>
            <a:r>
              <a:rPr lang="en-GB" dirty="0"/>
              <a:t>Modelling Social System Science with MATLAB</a:t>
            </a:r>
          </a:p>
          <a:p>
            <a:endParaRPr lang="en-GB" dirty="0"/>
          </a:p>
          <a:p>
            <a:r>
              <a:rPr lang="en-GB" dirty="0"/>
              <a:t>Maicol </a:t>
            </a:r>
            <a:r>
              <a:rPr lang="en-GB" dirty="0" err="1"/>
              <a:t>Fabbri</a:t>
            </a:r>
            <a:r>
              <a:rPr lang="en-GB" dirty="0"/>
              <a:t> – </a:t>
            </a:r>
            <a:r>
              <a:rPr lang="en-GB" dirty="0" err="1"/>
              <a:t>Cheuk</a:t>
            </a:r>
            <a:r>
              <a:rPr lang="en-GB" dirty="0"/>
              <a:t> Wing Edmond Lam</a:t>
            </a:r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Equal Headway Instability</a:t>
            </a:r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" b="34"/>
          <a:stretch>
            <a:fillRect/>
          </a:stretch>
        </p:blipFill>
        <p:spPr/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00A1-7920-4192-9DB4-0DD37F5D0427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592714"/>
            <a:ext cx="8496300" cy="4560931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7E93-41E0-4B58-9CB2-134646845A6E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Tram delay</a:t>
            </a:r>
          </a:p>
        </p:txBody>
      </p:sp>
      <p:cxnSp>
        <p:nvCxnSpPr>
          <p:cNvPr id="9" name="Connettore 2 8"/>
          <p:cNvCxnSpPr/>
          <p:nvPr/>
        </p:nvCxnSpPr>
        <p:spPr>
          <a:xfrm>
            <a:off x="4067944" y="2780928"/>
            <a:ext cx="3168352" cy="144016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4067944" y="3068960"/>
            <a:ext cx="3168352" cy="180020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1619672" y="2276872"/>
            <a:ext cx="2232248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People behaviour drastically reduces tram delay</a:t>
            </a:r>
          </a:p>
        </p:txBody>
      </p:sp>
    </p:spTree>
    <p:extLst>
      <p:ext uri="{BB962C8B-B14F-4D97-AF65-F5344CB8AC3E}">
        <p14:creationId xmlns:p14="http://schemas.microsoft.com/office/powerpoint/2010/main" val="185031366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592714"/>
            <a:ext cx="8496300" cy="4584926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4CD6-2B03-4A72-802D-47F07B32A996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People waiting at the stations</a:t>
            </a:r>
          </a:p>
        </p:txBody>
      </p:sp>
      <p:sp>
        <p:nvSpPr>
          <p:cNvPr id="8" name="Parentesi graffa aperta 7"/>
          <p:cNvSpPr/>
          <p:nvPr/>
        </p:nvSpPr>
        <p:spPr>
          <a:xfrm>
            <a:off x="5184068" y="2564714"/>
            <a:ext cx="504056" cy="2952328"/>
          </a:xfrm>
          <a:prstGeom prst="leftBrac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sellaDiTesto 8"/>
          <p:cNvSpPr txBox="1"/>
          <p:nvPr/>
        </p:nvSpPr>
        <p:spPr>
          <a:xfrm>
            <a:off x="1907704" y="2397015"/>
            <a:ext cx="302433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 the “</a:t>
            </a:r>
            <a:r>
              <a:rPr lang="en-GB" b="1" dirty="0"/>
              <a:t>saturation zone</a:t>
            </a:r>
            <a:r>
              <a:rPr lang="en-GB" dirty="0"/>
              <a:t>”, the </a:t>
            </a:r>
            <a:r>
              <a:rPr lang="en-GB" b="1" dirty="0"/>
              <a:t>people waiting at the stations are more </a:t>
            </a:r>
            <a:r>
              <a:rPr lang="en-GB" dirty="0">
                <a:sym typeface="Wingdings" panose="05000000000000000000" pitchFamily="2" charset="2"/>
              </a:rPr>
              <a:t> the skip of a tram leads to less people carried around</a:t>
            </a:r>
            <a:endParaRPr lang="en-GB" dirty="0"/>
          </a:p>
        </p:txBody>
      </p:sp>
      <p:sp>
        <p:nvSpPr>
          <p:cNvPr id="10" name="Rettangolo con angoli arrotondati 9"/>
          <p:cNvSpPr/>
          <p:nvPr/>
        </p:nvSpPr>
        <p:spPr>
          <a:xfrm>
            <a:off x="3779912" y="4997934"/>
            <a:ext cx="1908212" cy="82216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58" y="4931687"/>
            <a:ext cx="1473771" cy="1473771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3779912" y="431607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Zoom in the “</a:t>
            </a:r>
            <a:r>
              <a:rPr lang="en-GB" b="1" dirty="0"/>
              <a:t>active zone</a:t>
            </a:r>
            <a:r>
              <a:rPr lang="en-GB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32022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592714"/>
            <a:ext cx="8496300" cy="4560931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C8F3-3C9D-4E13-B9CC-9A5173B6FBD7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People waiting at the stations – Active zone</a:t>
            </a:r>
          </a:p>
        </p:txBody>
      </p:sp>
      <p:cxnSp>
        <p:nvCxnSpPr>
          <p:cNvPr id="12" name="Connettore 2 11"/>
          <p:cNvCxnSpPr/>
          <p:nvPr/>
        </p:nvCxnSpPr>
        <p:spPr>
          <a:xfrm>
            <a:off x="5220072" y="3482440"/>
            <a:ext cx="792088" cy="522624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4572000" y="3637521"/>
            <a:ext cx="648072" cy="108762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786202" y="2282111"/>
            <a:ext cx="343386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People behaviour makes the trams better cover the track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b="1" dirty="0">
                <a:sym typeface="Wingdings" panose="05000000000000000000" pitchFamily="2" charset="2"/>
              </a:rPr>
              <a:t>in the active zone, transportation performance are improved</a:t>
            </a:r>
            <a:endParaRPr lang="en-GB" b="1" dirty="0"/>
          </a:p>
        </p:txBody>
      </p:sp>
      <p:sp>
        <p:nvSpPr>
          <p:cNvPr id="18" name="Ovale 17"/>
          <p:cNvSpPr/>
          <p:nvPr/>
        </p:nvSpPr>
        <p:spPr>
          <a:xfrm>
            <a:off x="7056115" y="3319952"/>
            <a:ext cx="360040" cy="3907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asellaDiTesto 18"/>
          <p:cNvSpPr txBox="1"/>
          <p:nvPr/>
        </p:nvSpPr>
        <p:spPr>
          <a:xfrm>
            <a:off x="6732240" y="4911270"/>
            <a:ext cx="104837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Turning points</a:t>
            </a:r>
          </a:p>
        </p:txBody>
      </p:sp>
      <p:cxnSp>
        <p:nvCxnSpPr>
          <p:cNvPr id="21" name="Connettore diritto 20"/>
          <p:cNvCxnSpPr>
            <a:stCxn id="18" idx="5"/>
            <a:endCxn id="19" idx="0"/>
          </p:cNvCxnSpPr>
          <p:nvPr/>
        </p:nvCxnSpPr>
        <p:spPr>
          <a:xfrm flipH="1">
            <a:off x="7256427" y="3653469"/>
            <a:ext cx="107001" cy="1257801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1981031" y="5118490"/>
            <a:ext cx="360040" cy="3907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Connettore diritto 24"/>
          <p:cNvCxnSpPr>
            <a:stCxn id="22" idx="6"/>
            <a:endCxn id="19" idx="1"/>
          </p:cNvCxnSpPr>
          <p:nvPr/>
        </p:nvCxnSpPr>
        <p:spPr>
          <a:xfrm flipV="1">
            <a:off x="2341071" y="5234436"/>
            <a:ext cx="4391169" cy="79424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98921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592714"/>
            <a:ext cx="8496300" cy="4560931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66CD-EC6F-4DEA-A337-7EC518F0374A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Trams delay – Active zone</a:t>
            </a:r>
          </a:p>
        </p:txBody>
      </p:sp>
      <p:sp>
        <p:nvSpPr>
          <p:cNvPr id="8" name="Parentesi graffa aperta 7"/>
          <p:cNvSpPr/>
          <p:nvPr/>
        </p:nvSpPr>
        <p:spPr>
          <a:xfrm>
            <a:off x="4430638" y="3054192"/>
            <a:ext cx="288032" cy="1944216"/>
          </a:xfrm>
          <a:prstGeom prst="leftBrac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arentesi graffa chiusa 8"/>
          <p:cNvSpPr/>
          <p:nvPr/>
        </p:nvSpPr>
        <p:spPr>
          <a:xfrm>
            <a:off x="6991584" y="2774802"/>
            <a:ext cx="360040" cy="2304256"/>
          </a:xfrm>
          <a:prstGeom prst="rightBrac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sellaDiTesto 9"/>
          <p:cNvSpPr txBox="1"/>
          <p:nvPr/>
        </p:nvSpPr>
        <p:spPr>
          <a:xfrm>
            <a:off x="2739777" y="3609889"/>
            <a:ext cx="158417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Reduction of ~90%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7377692" y="3550013"/>
            <a:ext cx="12913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Reduction of ~90%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810100" y="2713312"/>
            <a:ext cx="8640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X: 24</a:t>
            </a:r>
          </a:p>
          <a:p>
            <a:r>
              <a:rPr lang="en-GB" dirty="0"/>
              <a:t>Y: ~70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053658" y="2524067"/>
            <a:ext cx="8640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X: 25</a:t>
            </a:r>
          </a:p>
          <a:p>
            <a:r>
              <a:rPr lang="en-GB" dirty="0"/>
              <a:t>Y: ~85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4744738" y="4629497"/>
            <a:ext cx="92945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X: 24</a:t>
            </a:r>
          </a:p>
          <a:p>
            <a:r>
              <a:rPr lang="en-GB" dirty="0"/>
              <a:t>Y: ~6.5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6036058" y="4594107"/>
            <a:ext cx="92945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X: 24</a:t>
            </a:r>
          </a:p>
          <a:p>
            <a:r>
              <a:rPr lang="en-GB" dirty="0"/>
              <a:t>Y: ~8.5</a:t>
            </a:r>
          </a:p>
        </p:txBody>
      </p:sp>
    </p:spTree>
    <p:extLst>
      <p:ext uri="{BB962C8B-B14F-4D97-AF65-F5344CB8AC3E}">
        <p14:creationId xmlns:p14="http://schemas.microsoft.com/office/powerpoint/2010/main" val="81760999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323850" y="1592714"/>
            <a:ext cx="8496300" cy="4641396"/>
          </a:xfrm>
        </p:spPr>
        <p:txBody>
          <a:bodyPr/>
          <a:lstStyle/>
          <a:p>
            <a:r>
              <a:rPr lang="en-GB" u="sng" dirty="0"/>
              <a:t>People behaviour can have a huge positive influence in the public transportation efficiency</a:t>
            </a:r>
          </a:p>
          <a:p>
            <a:r>
              <a:rPr lang="en-GB" b="1" dirty="0"/>
              <a:t>Choosing to wait few minutes more can brings benefits to all the other passengers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u="sng" dirty="0"/>
              <a:t>Dilemma: maximizing own profit or cooperate for a collective gain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u="sng" dirty="0"/>
              <a:t>Remark</a:t>
            </a:r>
            <a:r>
              <a:rPr lang="en-GB" dirty="0"/>
              <a:t>: the numerical values shown strongly depends on the boundary conditions imposed. </a:t>
            </a:r>
            <a:r>
              <a:rPr lang="en-GB" b="1" dirty="0"/>
              <a:t>Nevertheless, several tries with different boundary conditions and parameters have shown the same positive results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A0A3-78E4-40CF-9E8B-23B4F5D76965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046783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your attention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9" name="Rechteck 8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hteck 9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89085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Model description</a:t>
            </a:r>
          </a:p>
          <a:p>
            <a:r>
              <a:rPr lang="en-GB" dirty="0"/>
              <a:t>Simulation results</a:t>
            </a:r>
          </a:p>
          <a:p>
            <a:r>
              <a:rPr lang="en-GB" dirty="0"/>
              <a:t>Conclusion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19C4-4D8F-4DEE-94A8-BBC0ECD108A2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706986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3E4D-508F-4E76-B37C-BE864D61500B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equal headway mean?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467430" y="1772770"/>
            <a:ext cx="23047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Trams maintain the same distance between them </a:t>
            </a:r>
            <a:r>
              <a:rPr lang="en-GB" sz="2000" b="1" dirty="0">
                <a:sym typeface="Wingdings" panose="05000000000000000000" pitchFamily="2" charset="2"/>
              </a:rPr>
              <a:t> schedule is respected!</a:t>
            </a:r>
            <a:endParaRPr lang="en-GB" sz="2000" b="1" dirty="0"/>
          </a:p>
        </p:txBody>
      </p:sp>
      <p:pic>
        <p:nvPicPr>
          <p:cNvPr id="7" name="Trams_stable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59832" y="1592714"/>
            <a:ext cx="5613400" cy="4210050"/>
          </a:xfrm>
        </p:spPr>
      </p:pic>
    </p:spTree>
    <p:extLst>
      <p:ext uri="{BB962C8B-B14F-4D97-AF65-F5344CB8AC3E}">
        <p14:creationId xmlns:p14="http://schemas.microsoft.com/office/powerpoint/2010/main" val="14210410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3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6CCD-B8EE-44F0-8A93-91DAB31002F8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trams may arrive late? 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363631" y="1592714"/>
            <a:ext cx="2735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High number of people </a:t>
            </a:r>
            <a:r>
              <a:rPr lang="en-GB" sz="2000" dirty="0"/>
              <a:t>who wants to get off  the tram or board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363631" y="4365104"/>
            <a:ext cx="28081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/>
              <a:t>Platooning effect</a:t>
            </a:r>
            <a:r>
              <a:rPr lang="en-GB" sz="2400" b="1" dirty="0"/>
              <a:t>:</a:t>
            </a:r>
            <a:r>
              <a:rPr lang="en-GB" sz="2400" dirty="0"/>
              <a:t> Trams don’t cover uniformly the track anymore</a:t>
            </a:r>
          </a:p>
        </p:txBody>
      </p:sp>
      <p:pic>
        <p:nvPicPr>
          <p:cNvPr id="7" name="Trams_platoon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69606" y="1592714"/>
            <a:ext cx="5613400" cy="4210050"/>
          </a:xfrm>
        </p:spPr>
      </p:pic>
    </p:spTree>
    <p:extLst>
      <p:ext uri="{BB962C8B-B14F-4D97-AF65-F5344CB8AC3E}">
        <p14:creationId xmlns:p14="http://schemas.microsoft.com/office/powerpoint/2010/main" val="3929906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6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CC7-1A75-44D4-B621-60F35F9C3037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35764" y="1567908"/>
            <a:ext cx="8496300" cy="107721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Can people improve the public transportation efficiency?</a:t>
            </a:r>
            <a:endParaRPr lang="en-GB" b="1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323850" y="3068960"/>
            <a:ext cx="3518694" cy="267765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Ground idea: </a:t>
            </a:r>
            <a:r>
              <a:rPr lang="en-GB" u="sng" dirty="0"/>
              <a:t>a full and delayed tram is often closely followed by an almost empty and on time tram (platooning effect)</a:t>
            </a:r>
          </a:p>
          <a:p>
            <a:endParaRPr lang="en-GB" sz="2400" u="sng" dirty="0"/>
          </a:p>
          <a:p>
            <a:r>
              <a:rPr lang="en-GB" sz="2400" b="1" dirty="0">
                <a:sym typeface="Wingdings" panose="05000000000000000000" pitchFamily="2" charset="2"/>
              </a:rPr>
              <a:t> Instruct people to skip that tram and take the following one</a:t>
            </a:r>
            <a:endParaRPr lang="en-GB" sz="24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690246" y="5123414"/>
            <a:ext cx="1129903" cy="923330"/>
          </a:xfrm>
          <a:prstGeom prst="rect">
            <a:avLst/>
          </a:prstGeom>
          <a:solidFill>
            <a:srgbClr val="6F6F6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Station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085284" y="3424671"/>
            <a:ext cx="199747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Full and delayed tram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139952" y="3399684"/>
            <a:ext cx="1728192" cy="646331"/>
          </a:xfrm>
          <a:prstGeom prst="rect">
            <a:avLst/>
          </a:prstGeom>
          <a:noFill/>
          <a:ln>
            <a:solidFill>
              <a:srgbClr val="72791C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Empty and </a:t>
            </a:r>
            <a:r>
              <a:rPr lang="en-GB" dirty="0" err="1"/>
              <a:t>ontime</a:t>
            </a:r>
            <a:r>
              <a:rPr lang="en-GB" dirty="0"/>
              <a:t> tram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6085284" y="4593587"/>
            <a:ext cx="1296144" cy="3690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13"/>
          <p:cNvSpPr/>
          <p:nvPr/>
        </p:nvSpPr>
        <p:spPr>
          <a:xfrm>
            <a:off x="4355976" y="4584996"/>
            <a:ext cx="1296144" cy="3690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ttore 2 15"/>
          <p:cNvCxnSpPr>
            <a:stCxn id="12" idx="2"/>
            <a:endCxn id="14" idx="0"/>
          </p:cNvCxnSpPr>
          <p:nvPr/>
        </p:nvCxnSpPr>
        <p:spPr>
          <a:xfrm>
            <a:off x="5004048" y="4046015"/>
            <a:ext cx="0" cy="538981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11" idx="2"/>
            <a:endCxn id="13" idx="0"/>
          </p:cNvCxnSpPr>
          <p:nvPr/>
        </p:nvCxnSpPr>
        <p:spPr>
          <a:xfrm flipH="1">
            <a:off x="6733356" y="4071002"/>
            <a:ext cx="350664" cy="522585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9411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E562-4A92-4D3D-9046-7A75C63B860F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model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23850" y="1578273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Create of a cyclic track</a:t>
            </a:r>
          </a:p>
          <a:p>
            <a:r>
              <a:rPr lang="en-GB" dirty="0"/>
              <a:t>      (Matrix)</a:t>
            </a:r>
          </a:p>
        </p:txBody>
      </p:sp>
      <p:cxnSp>
        <p:nvCxnSpPr>
          <p:cNvPr id="10" name="Connettore diritto 9"/>
          <p:cNvCxnSpPr/>
          <p:nvPr/>
        </p:nvCxnSpPr>
        <p:spPr>
          <a:xfrm>
            <a:off x="3775261" y="2420888"/>
            <a:ext cx="4774431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327704" y="2331523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Add stations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323850" y="405774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5. Make people randomly arrive at the stations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318294" y="285682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Add trams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136798" y="248448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S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6030173" y="2487497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S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5022039" y="248448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S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6993908" y="2487497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S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7902201" y="2487497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S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4572000" y="1894056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T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5568970" y="1894056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T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6530667" y="1894056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T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7498416" y="1897967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T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3712561" y="1894056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T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318294" y="481099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6. Implement tram dynamics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286493" y="333308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 Add discretization of time</a:t>
            </a:r>
          </a:p>
          <a:p>
            <a:r>
              <a:rPr lang="en-GB" dirty="0"/>
              <a:t>(updates in time increments)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318294" y="5336296"/>
            <a:ext cx="338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7. Vary the number of people arriving for each time increment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355976" y="3333080"/>
            <a:ext cx="427037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 each instant of time: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Trams can move of a cell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well define amount of people can board or get off the tram 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4350420" y="3333080"/>
            <a:ext cx="4270375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A </a:t>
            </a:r>
            <a:r>
              <a:rPr lang="en-GB" sz="2000" u="sng" dirty="0"/>
              <a:t>random</a:t>
            </a:r>
            <a:r>
              <a:rPr lang="en-GB" sz="2000" dirty="0"/>
              <a:t> number of people arrives at a </a:t>
            </a:r>
            <a:r>
              <a:rPr lang="en-GB" sz="2000" u="sng" dirty="0"/>
              <a:t>random</a:t>
            </a:r>
            <a:r>
              <a:rPr lang="en-GB" sz="2000" dirty="0"/>
              <a:t> station after a </a:t>
            </a:r>
            <a:r>
              <a:rPr lang="en-GB" sz="2000" u="sng" dirty="0"/>
              <a:t>random</a:t>
            </a:r>
            <a:r>
              <a:rPr lang="en-GB" sz="2000" dirty="0"/>
              <a:t> number of time instant.</a:t>
            </a:r>
          </a:p>
          <a:p>
            <a:endParaRPr lang="en-GB" sz="2000" dirty="0"/>
          </a:p>
          <a:p>
            <a:r>
              <a:rPr lang="en-GB" sz="2000" dirty="0"/>
              <a:t>Usage of </a:t>
            </a:r>
            <a:r>
              <a:rPr lang="en-GB" sz="2000" b="1" dirty="0"/>
              <a:t>POISSON</a:t>
            </a:r>
            <a:r>
              <a:rPr lang="en-GB" sz="2000" dirty="0"/>
              <a:t> distribution with a </a:t>
            </a:r>
            <a:r>
              <a:rPr lang="en-GB" sz="2000" u="sng" dirty="0"/>
              <a:t>desired mean value </a:t>
            </a:r>
            <a:r>
              <a:rPr lang="en-GB" sz="2000" dirty="0"/>
              <a:t>for the “</a:t>
            </a:r>
            <a:r>
              <a:rPr lang="en-GB" sz="2000" u="sng" dirty="0"/>
              <a:t>people rate</a:t>
            </a:r>
            <a:r>
              <a:rPr lang="en-GB" sz="2000" dirty="0"/>
              <a:t>” and the </a:t>
            </a:r>
            <a:r>
              <a:rPr lang="en-GB" sz="2000" u="sng" dirty="0"/>
              <a:t>“time instant period”</a:t>
            </a:r>
          </a:p>
        </p:txBody>
      </p:sp>
      <p:sp>
        <p:nvSpPr>
          <p:cNvPr id="32" name="CasellaDiTesto 31"/>
          <p:cNvSpPr txBox="1"/>
          <p:nvPr/>
        </p:nvSpPr>
        <p:spPr>
          <a:xfrm>
            <a:off x="4337570" y="3138627"/>
            <a:ext cx="4270375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Number of people who wants to get off the tram is random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Before moving, boarding operation must be completed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Trams has to </a:t>
            </a:r>
            <a:r>
              <a:rPr lang="en-GB" sz="2000" u="sng" dirty="0"/>
              <a:t>wait a minimum time</a:t>
            </a:r>
            <a:r>
              <a:rPr lang="en-GB" sz="2000" dirty="0"/>
              <a:t> at each station (we have a schedule)</a:t>
            </a:r>
            <a:endParaRPr lang="en-GB" sz="2000" u="sng" dirty="0"/>
          </a:p>
          <a:p>
            <a:r>
              <a:rPr lang="en-GB" sz="2000" u="sng" dirty="0"/>
              <a:t>When the schedule is not respected </a:t>
            </a:r>
            <a:r>
              <a:rPr lang="en-GB" sz="2000" u="sng" dirty="0">
                <a:sym typeface="Wingdings" panose="05000000000000000000" pitchFamily="2" charset="2"/>
              </a:rPr>
              <a:t> delay </a:t>
            </a:r>
            <a:endParaRPr lang="en-GB" sz="2000" u="sng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4326889" y="3135614"/>
            <a:ext cx="4270375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The “people rate” is used to trigger the instability.</a:t>
            </a:r>
          </a:p>
          <a:p>
            <a:endParaRPr lang="en-GB" sz="2000" u="sng" dirty="0"/>
          </a:p>
          <a:p>
            <a:r>
              <a:rPr lang="en-GB" sz="2000" dirty="0"/>
              <a:t>Remark: with people rate we </a:t>
            </a:r>
            <a:r>
              <a:rPr lang="en-GB" sz="2000" dirty="0" err="1"/>
              <a:t>refere</a:t>
            </a:r>
            <a:r>
              <a:rPr lang="en-GB" sz="2000" dirty="0"/>
              <a:t> to the mean of the Poisson distribution </a:t>
            </a:r>
            <a:r>
              <a:rPr lang="en-GB" sz="2000" dirty="0">
                <a:sym typeface="Wingdings" panose="05000000000000000000" pitchFamily="2" charset="2"/>
              </a:rPr>
              <a:t> people rate=10 means 10 people on average will arrive at a station</a:t>
            </a:r>
            <a:endParaRPr lang="en-GB" sz="2000" dirty="0"/>
          </a:p>
        </p:txBody>
      </p:sp>
      <p:pic>
        <p:nvPicPr>
          <p:cNvPr id="5" name="Trams_stab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36798" y="3042885"/>
            <a:ext cx="4497133" cy="3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95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5" dur="80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6" repeatCount="indefinite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7" grpId="0"/>
      <p:bldP spid="11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8" grpId="1"/>
      <p:bldP spid="8" grpId="0" animBg="1"/>
      <p:bldP spid="8" grpId="1" animBg="1"/>
      <p:bldP spid="29" grpId="0" animBg="1"/>
      <p:bldP spid="29" grpId="1" animBg="1"/>
      <p:bldP spid="32" grpId="0" animBg="1"/>
      <p:bldP spid="32" grpId="1" animBg="1"/>
      <p:bldP spid="30" grpId="0" animBg="1"/>
      <p:bldP spid="3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21971" y="1592714"/>
            <a:ext cx="8496300" cy="421004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instruct people to wilfully skip a tram if: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The incoming tram is delayed</a:t>
            </a:r>
          </a:p>
          <a:p>
            <a:pPr lvl="1"/>
            <a:r>
              <a:rPr lang="en-GB" dirty="0"/>
              <a:t>The previous tram was not skipped</a:t>
            </a:r>
          </a:p>
          <a:p>
            <a:pPr lvl="1"/>
            <a:r>
              <a:rPr lang="en-GB" dirty="0"/>
              <a:t>The following tram will arrive in half of a tram period</a:t>
            </a:r>
          </a:p>
          <a:p>
            <a:pPr lvl="2"/>
            <a:r>
              <a:rPr lang="en-GB" dirty="0"/>
              <a:t>Example: in stable condition, if a tram arrives at a station after 10 time instants </a:t>
            </a:r>
            <a:r>
              <a:rPr lang="en-GB" dirty="0">
                <a:sym typeface="Wingdings" panose="05000000000000000000" pitchFamily="2" charset="2"/>
              </a:rPr>
              <a:t> half of time period is 5</a:t>
            </a:r>
            <a:r>
              <a:rPr lang="en-GB" dirty="0"/>
              <a:t> 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CC9F-43AB-4FA1-B553-74CA8F99995E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People Behaviour</a:t>
            </a:r>
          </a:p>
        </p:txBody>
      </p:sp>
      <p:sp>
        <p:nvSpPr>
          <p:cNvPr id="7" name="Rettangolo con angoli arrotondati 6"/>
          <p:cNvSpPr/>
          <p:nvPr/>
        </p:nvSpPr>
        <p:spPr>
          <a:xfrm>
            <a:off x="611560" y="2204864"/>
            <a:ext cx="7938132" cy="216024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7690246" y="5123414"/>
            <a:ext cx="1129903" cy="923330"/>
          </a:xfrm>
          <a:prstGeom prst="rect">
            <a:avLst/>
          </a:prstGeom>
          <a:solidFill>
            <a:srgbClr val="6F6F6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Station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Rettangolo 10"/>
          <p:cNvSpPr/>
          <p:nvPr/>
        </p:nvSpPr>
        <p:spPr>
          <a:xfrm>
            <a:off x="6176306" y="4584862"/>
            <a:ext cx="1296144" cy="3690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/>
          <p:cNvSpPr/>
          <p:nvPr/>
        </p:nvSpPr>
        <p:spPr>
          <a:xfrm>
            <a:off x="4427984" y="4584996"/>
            <a:ext cx="1296144" cy="3690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asellaDiTesto 14"/>
          <p:cNvSpPr txBox="1"/>
          <p:nvPr/>
        </p:nvSpPr>
        <p:spPr>
          <a:xfrm>
            <a:off x="595410" y="5091205"/>
            <a:ext cx="1129903" cy="923330"/>
          </a:xfrm>
          <a:prstGeom prst="rect">
            <a:avLst/>
          </a:prstGeom>
          <a:solidFill>
            <a:srgbClr val="6F6F6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Station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23" name="Connettore diritto 22"/>
          <p:cNvCxnSpPr/>
          <p:nvPr/>
        </p:nvCxnSpPr>
        <p:spPr>
          <a:xfrm>
            <a:off x="1725313" y="6014535"/>
            <a:ext cx="5964933" cy="7983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3261534" y="5980956"/>
            <a:ext cx="263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 times instants length</a:t>
            </a:r>
          </a:p>
        </p:txBody>
      </p:sp>
      <p:cxnSp>
        <p:nvCxnSpPr>
          <p:cNvPr id="30" name="Connettore diritto 29"/>
          <p:cNvCxnSpPr/>
          <p:nvPr/>
        </p:nvCxnSpPr>
        <p:spPr>
          <a:xfrm>
            <a:off x="4427984" y="4977254"/>
            <a:ext cx="0" cy="607825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/>
          <p:cNvCxnSpPr>
            <a:endCxn id="8" idx="1"/>
          </p:cNvCxnSpPr>
          <p:nvPr/>
        </p:nvCxnSpPr>
        <p:spPr>
          <a:xfrm>
            <a:off x="4427984" y="5585079"/>
            <a:ext cx="3262262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4845338" y="521574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time instants</a:t>
            </a:r>
          </a:p>
        </p:txBody>
      </p:sp>
      <p:cxnSp>
        <p:nvCxnSpPr>
          <p:cNvPr id="38" name="Connettore diritto 37"/>
          <p:cNvCxnSpPr/>
          <p:nvPr/>
        </p:nvCxnSpPr>
        <p:spPr>
          <a:xfrm>
            <a:off x="4572000" y="2636912"/>
            <a:ext cx="2664296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>
            <a:off x="7236296" y="2636912"/>
            <a:ext cx="0" cy="194795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/>
          <p:cNvCxnSpPr/>
          <p:nvPr/>
        </p:nvCxnSpPr>
        <p:spPr>
          <a:xfrm>
            <a:off x="2843808" y="4077072"/>
            <a:ext cx="0" cy="1014133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e 42"/>
          <p:cNvSpPr/>
          <p:nvPr/>
        </p:nvSpPr>
        <p:spPr>
          <a:xfrm>
            <a:off x="4707779" y="5118068"/>
            <a:ext cx="2016224" cy="587013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e 43"/>
          <p:cNvSpPr/>
          <p:nvPr/>
        </p:nvSpPr>
        <p:spPr>
          <a:xfrm>
            <a:off x="3192649" y="5884229"/>
            <a:ext cx="2707068" cy="587013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Connettore 2 45"/>
          <p:cNvCxnSpPr/>
          <p:nvPr/>
        </p:nvCxnSpPr>
        <p:spPr>
          <a:xfrm>
            <a:off x="2843808" y="5091205"/>
            <a:ext cx="1728192" cy="282011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endCxn id="44" idx="2"/>
          </p:cNvCxnSpPr>
          <p:nvPr/>
        </p:nvCxnSpPr>
        <p:spPr>
          <a:xfrm>
            <a:off x="2843808" y="5091205"/>
            <a:ext cx="348841" cy="1086531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239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323850" y="1592714"/>
            <a:ext cx="8496300" cy="4641396"/>
          </a:xfrm>
        </p:spPr>
        <p:txBody>
          <a:bodyPr/>
          <a:lstStyle/>
          <a:p>
            <a:r>
              <a:rPr lang="en-GB" dirty="0"/>
              <a:t>In the last instant of time, the values collected are:</a:t>
            </a:r>
          </a:p>
          <a:p>
            <a:pPr lvl="1"/>
            <a:r>
              <a:rPr lang="en-GB" u="sng" dirty="0"/>
              <a:t>Average delay of all trams</a:t>
            </a:r>
          </a:p>
          <a:p>
            <a:pPr lvl="1"/>
            <a:r>
              <a:rPr lang="en-GB" u="sng" dirty="0"/>
              <a:t>Average number of people waiting in all the stations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6A5E-1612-4D81-A25A-BC9ED49DF0CF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Simulations and result parameters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939724" y="2897749"/>
            <a:ext cx="2448700" cy="20313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Note: </a:t>
            </a:r>
            <a:r>
              <a:rPr lang="en-GB" b="1" dirty="0"/>
              <a:t>50 simulations </a:t>
            </a:r>
            <a:r>
              <a:rPr lang="en-GB" dirty="0"/>
              <a:t>are performed with the same boundary conditions and the results averaged </a:t>
            </a:r>
          </a:p>
          <a:p>
            <a:r>
              <a:rPr lang="en-GB" dirty="0">
                <a:sym typeface="Wingdings" panose="05000000000000000000" pitchFamily="2" charset="2"/>
              </a:rPr>
              <a:t> elimination of aleatoric effects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23850" y="2935058"/>
            <a:ext cx="4536182" cy="255454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Parameters chosen for the simulation:</a:t>
            </a:r>
          </a:p>
          <a:p>
            <a:endParaRPr lang="en-GB" sz="2000" dirty="0"/>
          </a:p>
          <a:p>
            <a:r>
              <a:rPr lang="en-GB" sz="2000" dirty="0"/>
              <a:t>Track length=50 cells</a:t>
            </a:r>
          </a:p>
          <a:p>
            <a:r>
              <a:rPr lang="en-GB" sz="2000" dirty="0"/>
              <a:t>Trams=5</a:t>
            </a:r>
          </a:p>
          <a:p>
            <a:r>
              <a:rPr lang="en-GB" sz="2000" dirty="0"/>
              <a:t>Stations=5, equally spaced</a:t>
            </a:r>
          </a:p>
          <a:p>
            <a:r>
              <a:rPr lang="en-GB" sz="2000" dirty="0"/>
              <a:t>Tram capacity=60 people</a:t>
            </a:r>
          </a:p>
          <a:p>
            <a:r>
              <a:rPr lang="en-GB" sz="2000" dirty="0"/>
              <a:t>Boarding rate=20 people/instant</a:t>
            </a:r>
          </a:p>
          <a:p>
            <a:r>
              <a:rPr lang="en-GB" sz="2000" dirty="0"/>
              <a:t>Station waiting time= 3 instants</a:t>
            </a:r>
          </a:p>
        </p:txBody>
      </p:sp>
    </p:spTree>
    <p:extLst>
      <p:ext uri="{BB962C8B-B14F-4D97-AF65-F5344CB8AC3E}">
        <p14:creationId xmlns:p14="http://schemas.microsoft.com/office/powerpoint/2010/main" val="20203977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340768"/>
            <a:ext cx="8496300" cy="4812877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F2D9-936D-42B2-B806-6F38067A945E}" type="datetime1">
              <a:rPr lang="en-US" smtClean="0"/>
              <a:t>12/18/2016</a:t>
            </a:fld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Equal Headway Instability | Maicol Fabbri - Cheuk Wing Edmond Lam</a:t>
            </a:r>
            <a:endParaRPr lang="en-GB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720054"/>
          </a:xfrm>
        </p:spPr>
        <p:txBody>
          <a:bodyPr/>
          <a:lstStyle/>
          <a:p>
            <a:r>
              <a:rPr lang="en-GB" dirty="0"/>
              <a:t>Results – influence of people behaviour</a:t>
            </a:r>
          </a:p>
        </p:txBody>
      </p:sp>
      <p:cxnSp>
        <p:nvCxnSpPr>
          <p:cNvPr id="9" name="Connettore diritto 8"/>
          <p:cNvCxnSpPr/>
          <p:nvPr/>
        </p:nvCxnSpPr>
        <p:spPr>
          <a:xfrm>
            <a:off x="3419872" y="2636912"/>
            <a:ext cx="0" cy="3096344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/>
          <p:cNvCxnSpPr/>
          <p:nvPr/>
        </p:nvCxnSpPr>
        <p:spPr>
          <a:xfrm>
            <a:off x="5724128" y="2615332"/>
            <a:ext cx="0" cy="3096344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1763688" y="1844824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3 Zones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1591490" y="2615332"/>
            <a:ext cx="2002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Inactive zone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3823251" y="263691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Active zone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5896810" y="3168307"/>
            <a:ext cx="2131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Saturation zone</a:t>
            </a:r>
          </a:p>
        </p:txBody>
      </p:sp>
    </p:spTree>
    <p:extLst>
      <p:ext uri="{BB962C8B-B14F-4D97-AF65-F5344CB8AC3E}">
        <p14:creationId xmlns:p14="http://schemas.microsoft.com/office/powerpoint/2010/main" val="10639635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eth_praesentation_4zu3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final presentation" id="{83BA943D-3E52-47AD-842A-DFECE8D8F2BE}" vid="{F8722A84-B936-4E81-97B0-04FE73354331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4zu3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final presentation" id="{83BA943D-3E52-47AD-842A-DFECE8D8F2BE}" vid="{AEBE47DB-2337-4EAF-97E0-000A00BC0241}"/>
    </a:ext>
  </a:extLst>
</a:theme>
</file>

<file path=ppt/theme/theme3.xml><?xml version="1.0" encoding="utf-8"?>
<a:theme xmlns:a="http://schemas.openxmlformats.org/drawingml/2006/main" name="eth_praesentation_4zu3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final presentation" id="{83BA943D-3E52-47AD-842A-DFECE8D8F2BE}" vid="{92078B9A-7A26-430F-A15A-FCFF1CE3B79F}"/>
    </a:ext>
  </a:extLst>
</a:theme>
</file>

<file path=ppt/theme/theme4.xml><?xml version="1.0" encoding="utf-8"?>
<a:theme xmlns:a="http://schemas.openxmlformats.org/drawingml/2006/main" name="3_eth_praesentation_4zu3_ETH1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final presentation" id="{83BA943D-3E52-47AD-842A-DFECE8D8F2BE}" vid="{5AEAD7D2-DE00-47AA-9097-DBC4A66B58D0}"/>
    </a:ext>
  </a:extLst>
</a:theme>
</file>

<file path=ppt/theme/theme5.xml><?xml version="1.0" encoding="utf-8"?>
<a:theme xmlns:a="http://schemas.openxmlformats.org/drawingml/2006/main" name="eth_praesentation_4zu3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final presentation" id="{83BA943D-3E52-47AD-842A-DFECE8D8F2BE}" vid="{6E41F73F-94EF-4FA5-9462-B70A3CF2D18B}"/>
    </a:ext>
  </a:extLst>
</a:theme>
</file>

<file path=ppt/theme/theme6.xml><?xml version="1.0" encoding="utf-8"?>
<a:theme xmlns:a="http://schemas.openxmlformats.org/drawingml/2006/main" name="eth_praesentation_4zu3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final presentation" id="{83BA943D-3E52-47AD-842A-DFECE8D8F2BE}" vid="{24EEA248-76FC-44D8-92EE-38C7EE45BE45}"/>
    </a:ext>
  </a:extLst>
</a:theme>
</file>

<file path=ppt/theme/theme7.xml><?xml version="1.0" encoding="utf-8"?>
<a:theme xmlns:a="http://schemas.openxmlformats.org/drawingml/2006/main" name="eth_praesentation_4zu3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final presentation" id="{83BA943D-3E52-47AD-842A-DFECE8D8F2BE}" vid="{7EE1E775-791F-4187-BD29-52135F3ED40B}"/>
    </a:ext>
  </a:extLst>
</a:theme>
</file>

<file path=ppt/theme/theme8.xml><?xml version="1.0" encoding="utf-8"?>
<a:theme xmlns:a="http://schemas.openxmlformats.org/drawingml/2006/main" name="eth_praesentation_4zu3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final presentation" id="{83BA943D-3E52-47AD-842A-DFECE8D8F2BE}" vid="{44900D35-3507-4F60-8380-BE0F9E6A5E0E}"/>
    </a:ext>
  </a:extLst>
</a:theme>
</file>

<file path=ppt/theme/theme9.xml><?xml version="1.0" encoding="utf-8"?>
<a:theme xmlns:a="http://schemas.openxmlformats.org/drawingml/2006/main" name="eth_praesentation_4zu3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final presentation" id="{83BA943D-3E52-47AD-842A-DFECE8D8F2BE}" vid="{D54154E0-65F9-4CE7-97D0-3103E8A40F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presentation</Template>
  <TotalTime>247</TotalTime>
  <Words>883</Words>
  <Application>Microsoft Office PowerPoint</Application>
  <PresentationFormat>Presentazione su schermo (4:3)</PresentationFormat>
  <Paragraphs>143</Paragraphs>
  <Slides>15</Slides>
  <Notes>0</Notes>
  <HiddenSlides>0</HiddenSlides>
  <MMClips>3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9</vt:i4>
      </vt:variant>
      <vt:variant>
        <vt:lpstr>Titoli diapositive</vt:lpstr>
      </vt:variant>
      <vt:variant>
        <vt:i4>15</vt:i4>
      </vt:variant>
    </vt:vector>
  </HeadingPairs>
  <TitlesOfParts>
    <vt:vector size="26" baseType="lpstr">
      <vt:lpstr>Arial</vt:lpstr>
      <vt:lpstr>Wingdings</vt:lpstr>
      <vt:lpstr>eth_praesentation_4zu3_ETH1</vt:lpstr>
      <vt:lpstr>eth_praesentation_4zu3_ETH2</vt:lpstr>
      <vt:lpstr>eth_praesentation_4zu3_ETH3</vt:lpstr>
      <vt:lpstr>3_eth_praesentation_4zu3_ETH1</vt:lpstr>
      <vt:lpstr>eth_praesentation_4zu3_ETH5</vt:lpstr>
      <vt:lpstr>eth_praesentation_4zu3_ETH6</vt:lpstr>
      <vt:lpstr>eth_praesentation_4zu3_ETH7</vt:lpstr>
      <vt:lpstr>eth_praesentation_4zu3_ETH8</vt:lpstr>
      <vt:lpstr>eth_praesentation_4zu3_ETH9</vt:lpstr>
      <vt:lpstr>Equal Headway Instability</vt:lpstr>
      <vt:lpstr>Agenda</vt:lpstr>
      <vt:lpstr>What does equal headway mean?</vt:lpstr>
      <vt:lpstr>Why trams may arrive late? </vt:lpstr>
      <vt:lpstr>Research question</vt:lpstr>
      <vt:lpstr>The model</vt:lpstr>
      <vt:lpstr>People Behaviour</vt:lpstr>
      <vt:lpstr>Simulations and result parameters</vt:lpstr>
      <vt:lpstr>Results – influence of people behaviour</vt:lpstr>
      <vt:lpstr>Results – Tram delay</vt:lpstr>
      <vt:lpstr>Results – People waiting at the stations</vt:lpstr>
      <vt:lpstr>Results – People waiting at the stations – Active zone</vt:lpstr>
      <vt:lpstr>Results – Trams delay – Active zone</vt:lpstr>
      <vt:lpstr>Conclusion</vt:lpstr>
      <vt:lpstr>Thank you for your attention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 Headway instability</dc:title>
  <dc:creator>Maicol</dc:creator>
  <cp:lastModifiedBy>Maicol</cp:lastModifiedBy>
  <cp:revision>34</cp:revision>
  <cp:lastPrinted>2013-06-08T11:22:51Z</cp:lastPrinted>
  <dcterms:created xsi:type="dcterms:W3CDTF">2016-12-14T20:05:29Z</dcterms:created>
  <dcterms:modified xsi:type="dcterms:W3CDTF">2016-12-18T15:56:20Z</dcterms:modified>
</cp:coreProperties>
</file>