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7"/>
  </p:notesMasterIdLst>
  <p:handoutMasterIdLst>
    <p:handoutMasterId r:id="rId28"/>
  </p:handoutMasterIdLst>
  <p:sldIdLst>
    <p:sldId id="256" r:id="rId10"/>
    <p:sldId id="260" r:id="rId11"/>
    <p:sldId id="273" r:id="rId12"/>
    <p:sldId id="261" r:id="rId13"/>
    <p:sldId id="262" r:id="rId14"/>
    <p:sldId id="263" r:id="rId15"/>
    <p:sldId id="264" r:id="rId16"/>
    <p:sldId id="27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59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Objects="1">
      <p:cViewPr>
        <p:scale>
          <a:sx n="146" d="100"/>
          <a:sy n="146" d="100"/>
        </p:scale>
        <p:origin x="1488" y="344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19.12.16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19.12.16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70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126-0FAD-E348-B349-F3707FEA6B8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9BD-483D-5F48-8FA8-375B3F6CE85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079-BE8D-A949-A888-77E972B635E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374-3B67-FF4E-BA61-3820C4DF877B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E199-FDE4-9F41-A7EA-99B3CC36F51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64DB-063F-7240-96DC-B099D5AF67D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7447-8B82-3741-85BE-B06BBD22B5A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9916-9C47-7B48-AF91-7125D092536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1ADA-7F69-4641-BE53-C5B79B7A4D4F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FC3A-D59B-AA41-99F4-C38DDD8C9DE9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FAF-1845-AC42-A9BD-BF9C0C996D5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3A78-29E4-7743-B4FB-E6D467C45036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9BA-786D-834B-9F5C-3FD41C4790C2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893-914D-FF4D-9926-36D875A715A2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EB1-FE45-6043-B1E9-AF662FD50E6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4713-E751-AC4B-8CD0-B834372C5CA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4EA5-B5E3-E94F-B5E8-B3AAC593F9D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265D-578C-B249-938C-3CF998A299C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E19-3010-7A45-A539-3EB6D6DE3D1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4337-BFAA-B64D-8CA1-CFDA98BBB7A9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DBDC-1571-A247-B1C0-B8BC006848F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A45D-89F8-C04B-AD36-9AEC2D0D9B4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4AE-8336-9C49-AE4B-88136E246FC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6DDB-B2E7-F94C-B597-FD83A7B521D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31B0-442A-A042-A777-38A4F2EB4DF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1C4E-76AD-C944-9CC6-16E8944C7D9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2202-88F7-454A-8EF9-FB357EE6C8E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D544-8DDC-C743-A76E-142BEE12D42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F20-37E6-9643-BAFF-304B09ABA66B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E349-80F7-B342-8F02-5A146C6994F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162D-18C2-D74E-B4B0-D21B65ED5C7B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6F4C-1430-3C43-84D3-F9171F0D495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BDD3-5523-174A-AA44-4850378DA38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F8D-44B6-4F4B-8E23-6420BA74F15F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31AF-55E9-C642-8A8A-91EAE7B1D9A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6A3-8321-F546-B18F-B5840A00AC4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8BC-DA13-9C47-A50A-BCB0E2352639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7494-A14D-A247-96D6-69B01CEDFC9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595-1052-324A-9DF3-8F4EE1DEA91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F7B9-CA4E-6C47-8F46-D0CD39D322A0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237F-306D-5E40-B276-3347E7A3544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E5F9-D7AF-674F-8CDF-B2FE2CC8F26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D5-CC1F-C447-A34B-10B5BDEA8F0C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4008-938F-E446-A848-4BECB0A339E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2BA2-FACD-CF4D-9B7C-E868AF3AD36B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90CF-FAEC-3040-91A7-85B6976A7EB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B018-FE62-5147-A231-C48C1ADD7F7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63B4-05E6-B649-B2D8-D606EE30316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06A4-59AD-9949-AEEE-B4A9424C0D0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6F1-95D4-9444-B5DE-C3BA6DE5143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BFA-8F14-F049-BD4E-2205CC8A167B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3E04-A461-0F42-92B1-DC44872A97D0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4645-0696-0F44-BA74-75B7A7DDB026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3625-4C18-E642-BCC8-78B94C11F769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A6F-F7B1-8C41-B42B-5259AC7FC0D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C69-D410-A944-AF3B-7E1438E5989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3ECA-89CF-0B4D-A4EB-7FF99718597F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951D-0EAB-AD4F-BF16-EBCD6D2462C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8C5-5FE8-8941-ADDF-D54FCA9EB0C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4DEB-27FF-FA41-92FB-860EE815C4B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500-EB22-8E4E-BA7C-5E2D6222F4D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244A-2F0F-8941-9607-2886F932E6F2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E737-3B7C-9D48-BB8E-002A6FEC92F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97EB-0E25-B941-9637-5BF9F0A098B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B1E-751C-1F4F-B626-20DFDB917AAF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311A-055E-8647-A6F2-C9C1C672A30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D1E9-475E-604D-9621-4F8875B4B9D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1B1B-9745-204E-A54C-D426FA5F673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7304-D549-9D4D-A79F-D8E6E028F76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8177-9C35-9E43-81AB-244FB3BC772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998-F948-A04C-B508-F858F4D3AA8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124D-3047-044E-8262-B4DAFC5161E2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64EE837-E9B5-9844-982F-FA812F78091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130760-D3CA-F44C-99B0-3D1F72AE798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ED8C09B-8B07-3244-B70E-67FFC1E2D8FD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6280B8F-0C68-F74B-93B1-22F8D1022A7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9C8F100-94E0-ED46-B2D4-109BF49E5F2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3F8DEB-8086-2844-A24D-CFE57A997BA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13754A1-972E-F647-96CE-5985F7E05709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B48E0D5-9C19-194E-AE75-DE9A6B8D089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AE7B50-32E9-7847-8CA9-9C8ED0491501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Final </a:t>
            </a:r>
            <a:r>
              <a:rPr lang="en-GB" dirty="0"/>
              <a:t>P</a:t>
            </a:r>
            <a:r>
              <a:rPr lang="en-GB" dirty="0" smtClean="0"/>
              <a:t>resentation </a:t>
            </a:r>
            <a:endParaRPr lang="en-GB" dirty="0"/>
          </a:p>
          <a:p>
            <a:r>
              <a:rPr lang="en-GB" dirty="0"/>
              <a:t>Modelling </a:t>
            </a:r>
            <a:r>
              <a:rPr lang="en-GB" dirty="0" smtClean="0"/>
              <a:t>and Simulating Social Systems with </a:t>
            </a:r>
            <a:r>
              <a:rPr lang="en-GB" dirty="0"/>
              <a:t>MATLAB</a:t>
            </a:r>
          </a:p>
          <a:p>
            <a:endParaRPr lang="en-GB" dirty="0"/>
          </a:p>
          <a:p>
            <a:r>
              <a:rPr lang="en-GB" dirty="0"/>
              <a:t>Maicol </a:t>
            </a:r>
            <a:r>
              <a:rPr lang="en-GB" dirty="0" err="1"/>
              <a:t>Fabbri</a:t>
            </a:r>
            <a:r>
              <a:rPr lang="en-GB" dirty="0"/>
              <a:t> – </a:t>
            </a:r>
            <a:r>
              <a:rPr lang="en-GB" dirty="0" err="1"/>
              <a:t>Cheuk</a:t>
            </a:r>
            <a:r>
              <a:rPr lang="en-GB" dirty="0"/>
              <a:t> Wing Edmond Lam</a:t>
            </a:r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Equal Headway Instability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811-103B-4D4C-ABE4-27E1C9912E0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850" y="1592714"/>
            <a:ext cx="8496300" cy="4641396"/>
          </a:xfrm>
        </p:spPr>
        <p:txBody>
          <a:bodyPr/>
          <a:lstStyle/>
          <a:p>
            <a:r>
              <a:rPr lang="en-GB" dirty="0"/>
              <a:t>In the last instant of time, the values collected are:</a:t>
            </a:r>
          </a:p>
          <a:p>
            <a:pPr lvl="1"/>
            <a:r>
              <a:rPr lang="en-GB" u="sng" dirty="0"/>
              <a:t>Average delay of all trams</a:t>
            </a:r>
          </a:p>
          <a:p>
            <a:pPr lvl="1"/>
            <a:r>
              <a:rPr lang="en-GB" u="sng" dirty="0"/>
              <a:t>Average number of people waiting in all the stations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34F7-3C35-FB49-9ECC-E016CD454963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Simulations and result parameters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939724" y="2897749"/>
            <a:ext cx="2448700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Note: </a:t>
            </a:r>
            <a:r>
              <a:rPr lang="en-GB" b="1" dirty="0"/>
              <a:t>50 simulations </a:t>
            </a:r>
            <a:r>
              <a:rPr lang="en-GB" dirty="0"/>
              <a:t>are performed with the same boundary conditions and the results averaged </a:t>
            </a:r>
          </a:p>
          <a:p>
            <a:r>
              <a:rPr lang="en-GB" dirty="0">
                <a:sym typeface="Wingdings" panose="05000000000000000000" pitchFamily="2" charset="2"/>
              </a:rPr>
              <a:t> elimination of aleatoric effects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23850" y="2935058"/>
            <a:ext cx="4536182" cy="31700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chosen for the simulation:</a:t>
            </a:r>
          </a:p>
          <a:p>
            <a:endParaRPr lang="en-GB" sz="2000" dirty="0"/>
          </a:p>
          <a:p>
            <a:r>
              <a:rPr lang="en-GB" sz="2000" dirty="0"/>
              <a:t>Track length=50 cells</a:t>
            </a:r>
          </a:p>
          <a:p>
            <a:r>
              <a:rPr lang="en-GB" sz="2000" dirty="0"/>
              <a:t>Trams=5</a:t>
            </a:r>
          </a:p>
          <a:p>
            <a:r>
              <a:rPr lang="en-GB" sz="2000" dirty="0"/>
              <a:t>Stations=5, equally spaced</a:t>
            </a:r>
          </a:p>
          <a:p>
            <a:r>
              <a:rPr lang="en-GB" sz="2000" dirty="0"/>
              <a:t>Tram capacity=60 people</a:t>
            </a:r>
          </a:p>
          <a:p>
            <a:r>
              <a:rPr lang="en-GB" sz="2000" dirty="0"/>
              <a:t>Boarding rate=20 people/instant</a:t>
            </a:r>
          </a:p>
          <a:p>
            <a:r>
              <a:rPr lang="en-GB" sz="2000" dirty="0"/>
              <a:t>Station waiting time= 3 instants</a:t>
            </a:r>
          </a:p>
          <a:p>
            <a:r>
              <a:rPr lang="en-GB" sz="2000" dirty="0"/>
              <a:t>Time instants=360</a:t>
            </a:r>
          </a:p>
          <a:p>
            <a:r>
              <a:rPr lang="en-GB" sz="2000" dirty="0"/>
              <a:t>People rate= 1:1:40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397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40768"/>
            <a:ext cx="8496300" cy="4812877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A415-82D4-C54C-87B7-967803B5A962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Results – influence of people behaviour</a:t>
            </a:r>
          </a:p>
        </p:txBody>
      </p:sp>
      <p:cxnSp>
        <p:nvCxnSpPr>
          <p:cNvPr id="9" name="Connettore diritto 8"/>
          <p:cNvCxnSpPr/>
          <p:nvPr/>
        </p:nvCxnSpPr>
        <p:spPr>
          <a:xfrm>
            <a:off x="3419872" y="2636912"/>
            <a:ext cx="0" cy="309634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5724128" y="2615332"/>
            <a:ext cx="0" cy="309634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763688" y="184482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3 Zones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591490" y="2615332"/>
            <a:ext cx="200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Inactive zone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823251" y="263691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Active zone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896810" y="3168307"/>
            <a:ext cx="213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Saturation zone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963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60931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4C96-14CE-9646-9E95-19FDC35B2117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Tram delay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4067944" y="2780928"/>
            <a:ext cx="3168352" cy="14401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4067944" y="3068960"/>
            <a:ext cx="3168352" cy="18002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619672" y="2276872"/>
            <a:ext cx="223224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People behaviour drastically reduces tram delay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1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849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AFD7-BB95-024B-B86D-A0EA4DEF928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People waiting at the stations</a:t>
            </a:r>
          </a:p>
        </p:txBody>
      </p:sp>
      <p:sp>
        <p:nvSpPr>
          <p:cNvPr id="8" name="Parentesi graffa aperta 7"/>
          <p:cNvSpPr/>
          <p:nvPr/>
        </p:nvSpPr>
        <p:spPr>
          <a:xfrm>
            <a:off x="5184068" y="2564714"/>
            <a:ext cx="504056" cy="2952328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1907704" y="2397015"/>
            <a:ext cx="30243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 the “</a:t>
            </a:r>
            <a:r>
              <a:rPr lang="en-GB" b="1" dirty="0"/>
              <a:t>saturation zone</a:t>
            </a:r>
            <a:r>
              <a:rPr lang="en-GB" dirty="0"/>
              <a:t>”, the </a:t>
            </a:r>
            <a:r>
              <a:rPr lang="en-GB" b="1" dirty="0"/>
              <a:t>people waiting at the stations are more </a:t>
            </a:r>
            <a:r>
              <a:rPr lang="en-GB" dirty="0">
                <a:sym typeface="Wingdings" panose="05000000000000000000" pitchFamily="2" charset="2"/>
              </a:rPr>
              <a:t> the skip of a tram leads to less people carried around</a:t>
            </a:r>
            <a:endParaRPr lang="en-GB" dirty="0"/>
          </a:p>
        </p:txBody>
      </p:sp>
      <p:sp>
        <p:nvSpPr>
          <p:cNvPr id="10" name="Rettangolo con angoli arrotondati 9"/>
          <p:cNvSpPr/>
          <p:nvPr/>
        </p:nvSpPr>
        <p:spPr>
          <a:xfrm>
            <a:off x="3779912" y="4997934"/>
            <a:ext cx="1908212" cy="82216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58" y="4931687"/>
            <a:ext cx="1473771" cy="1473771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779912" y="431607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Zoom in the “</a:t>
            </a:r>
            <a:r>
              <a:rPr lang="en-GB" b="1" dirty="0"/>
              <a:t>active zone</a:t>
            </a:r>
            <a:r>
              <a:rPr lang="en-GB" dirty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202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60931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0F38-ADFB-F142-B0F3-382951AF8CB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People waiting at the stations – Active zone</a:t>
            </a:r>
          </a:p>
        </p:txBody>
      </p:sp>
      <p:cxnSp>
        <p:nvCxnSpPr>
          <p:cNvPr id="12" name="Connettore 2 11"/>
          <p:cNvCxnSpPr/>
          <p:nvPr/>
        </p:nvCxnSpPr>
        <p:spPr>
          <a:xfrm>
            <a:off x="5220072" y="3482440"/>
            <a:ext cx="792088" cy="52262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572000" y="3637521"/>
            <a:ext cx="648072" cy="108762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786202" y="2282111"/>
            <a:ext cx="343386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People behaviour makes the trams better cover the track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in the active zone, </a:t>
            </a:r>
            <a:r>
              <a:rPr lang="en-GB" b="1">
                <a:sym typeface="Wingdings" panose="05000000000000000000" pitchFamily="2" charset="2"/>
              </a:rPr>
              <a:t>transportation </a:t>
            </a:r>
            <a:r>
              <a:rPr lang="en-GB" b="1" smtClean="0">
                <a:sym typeface="Wingdings" panose="05000000000000000000" pitchFamily="2" charset="2"/>
              </a:rPr>
              <a:t>efficiency</a:t>
            </a:r>
            <a:r>
              <a:rPr lang="en-GB" b="1" smtClean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is improved</a:t>
            </a:r>
            <a:endParaRPr lang="en-GB" b="1" dirty="0"/>
          </a:p>
        </p:txBody>
      </p:sp>
      <p:sp>
        <p:nvSpPr>
          <p:cNvPr id="18" name="Ovale 17"/>
          <p:cNvSpPr/>
          <p:nvPr/>
        </p:nvSpPr>
        <p:spPr>
          <a:xfrm>
            <a:off x="7056115" y="3319952"/>
            <a:ext cx="360040" cy="39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732240" y="4911270"/>
            <a:ext cx="10483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Turning points</a:t>
            </a:r>
          </a:p>
        </p:txBody>
      </p:sp>
      <p:cxnSp>
        <p:nvCxnSpPr>
          <p:cNvPr id="21" name="Connettore diritto 20"/>
          <p:cNvCxnSpPr>
            <a:stCxn id="18" idx="5"/>
            <a:endCxn id="19" idx="0"/>
          </p:cNvCxnSpPr>
          <p:nvPr/>
        </p:nvCxnSpPr>
        <p:spPr>
          <a:xfrm flipH="1">
            <a:off x="7256427" y="3653469"/>
            <a:ext cx="107001" cy="1257801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1981031" y="5118490"/>
            <a:ext cx="360040" cy="39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ttore diritto 24"/>
          <p:cNvCxnSpPr>
            <a:stCxn id="22" idx="6"/>
            <a:endCxn id="19" idx="1"/>
          </p:cNvCxnSpPr>
          <p:nvPr/>
        </p:nvCxnSpPr>
        <p:spPr>
          <a:xfrm flipV="1">
            <a:off x="2341071" y="5234436"/>
            <a:ext cx="4391169" cy="7942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989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60931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3E62-82D0-9D4B-A69E-95EF116CC6FC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Trams delay – Active zone</a:t>
            </a:r>
          </a:p>
        </p:txBody>
      </p:sp>
      <p:sp>
        <p:nvSpPr>
          <p:cNvPr id="8" name="Parentesi graffa aperta 7"/>
          <p:cNvSpPr/>
          <p:nvPr/>
        </p:nvSpPr>
        <p:spPr>
          <a:xfrm>
            <a:off x="4430638" y="3054192"/>
            <a:ext cx="288032" cy="1944216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arentesi graffa chiusa 8"/>
          <p:cNvSpPr/>
          <p:nvPr/>
        </p:nvSpPr>
        <p:spPr>
          <a:xfrm>
            <a:off x="6991584" y="2774802"/>
            <a:ext cx="360040" cy="2304256"/>
          </a:xfrm>
          <a:prstGeom prst="righ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/>
          <p:cNvSpPr txBox="1"/>
          <p:nvPr/>
        </p:nvSpPr>
        <p:spPr>
          <a:xfrm>
            <a:off x="2739777" y="3609889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Reduction of ~90%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77692" y="3550013"/>
            <a:ext cx="12913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Reduction of ~90%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810100" y="2713312"/>
            <a:ext cx="864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24</a:t>
            </a:r>
          </a:p>
          <a:p>
            <a:r>
              <a:rPr lang="en-GB" dirty="0"/>
              <a:t>Y: ~70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053658" y="2524067"/>
            <a:ext cx="864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25</a:t>
            </a:r>
          </a:p>
          <a:p>
            <a:r>
              <a:rPr lang="en-GB" dirty="0"/>
              <a:t>Y: ~85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744738" y="4629497"/>
            <a:ext cx="9294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24</a:t>
            </a:r>
          </a:p>
          <a:p>
            <a:r>
              <a:rPr lang="en-GB" dirty="0"/>
              <a:t>Y: ~6.5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036058" y="4594107"/>
            <a:ext cx="9294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24</a:t>
            </a:r>
          </a:p>
          <a:p>
            <a:r>
              <a:rPr lang="en-GB" dirty="0"/>
              <a:t>Y: ~8.5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0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850" y="1592714"/>
            <a:ext cx="8496300" cy="4641396"/>
          </a:xfrm>
        </p:spPr>
        <p:txBody>
          <a:bodyPr/>
          <a:lstStyle/>
          <a:p>
            <a:r>
              <a:rPr lang="en-GB" u="sng" dirty="0"/>
              <a:t>People behaviour can have a huge positive influence in the public transportation efficiency</a:t>
            </a:r>
          </a:p>
          <a:p>
            <a:r>
              <a:rPr lang="en-GB" b="1" dirty="0"/>
              <a:t>Choosing to wait few minutes more can brings benefits to all the other passengers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Dilemma: maximizing own profit or cooperate for a collective gain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u="sng" dirty="0"/>
              <a:t>Remark</a:t>
            </a:r>
            <a:r>
              <a:rPr lang="en-GB" dirty="0"/>
              <a:t>: the numerical values shown strongly depends on the boundary conditions imposed. </a:t>
            </a:r>
            <a:r>
              <a:rPr lang="en-GB" b="1" dirty="0"/>
              <a:t>Nevertheless, several tries with different boundary conditions and parameters have shown the same positive results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BD0-35F0-9041-A6BB-E3A8161525C4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67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Model description</a:t>
            </a:r>
          </a:p>
          <a:p>
            <a:r>
              <a:rPr lang="en-GB" dirty="0"/>
              <a:t>Simulation results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99-4211-3146-8C41-02B35AB0D158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Urban tram system</a:t>
            </a:r>
          </a:p>
          <a:p>
            <a:r>
              <a:rPr lang="en-GB" dirty="0" smtClean="0"/>
              <a:t>No other traffic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8563-BE08-D046-BBE0-4ADAC03A7905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of the Project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003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C311-504E-5146-A5DC-8E040D16ED0C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equal headway mean?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51520" y="1844824"/>
            <a:ext cx="2592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b="1" dirty="0" smtClean="0"/>
              <a:t>Regular intervals</a:t>
            </a:r>
          </a:p>
          <a:p>
            <a:pPr marL="342900" indent="-342900">
              <a:buFontTx/>
              <a:buChar char="-"/>
            </a:pPr>
            <a:r>
              <a:rPr lang="en-GB" sz="2000" b="1" dirty="0" smtClean="0"/>
              <a:t>Same distance</a:t>
            </a:r>
          </a:p>
          <a:p>
            <a:pPr marL="342900" indent="-342900">
              <a:buFontTx/>
              <a:buChar char="-"/>
            </a:pPr>
            <a:r>
              <a:rPr lang="en-GB" sz="2000" b="1" dirty="0" smtClean="0"/>
              <a:t>Follow schedule</a:t>
            </a:r>
          </a:p>
        </p:txBody>
      </p:sp>
      <p:pic>
        <p:nvPicPr>
          <p:cNvPr id="7" name="Trams_stab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59832" y="1592714"/>
            <a:ext cx="5613400" cy="42100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041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2AB-3D3D-1240-A04E-79D2A101DD7E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sometimes </a:t>
            </a:r>
            <a:r>
              <a:rPr lang="en-GB" dirty="0"/>
              <a:t>trams </a:t>
            </a:r>
            <a:r>
              <a:rPr lang="en-GB" dirty="0" smtClean="0"/>
              <a:t>arrive </a:t>
            </a:r>
            <a:r>
              <a:rPr lang="en-GB" dirty="0"/>
              <a:t>late?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63631" y="1592714"/>
            <a:ext cx="2735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Equal headway is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Larger number </a:t>
            </a:r>
            <a:r>
              <a:rPr lang="en-GB" sz="2000" b="1" dirty="0"/>
              <a:t>of people </a:t>
            </a:r>
            <a:r>
              <a:rPr lang="en-GB" sz="2000" dirty="0"/>
              <a:t>who wants to get </a:t>
            </a:r>
            <a:r>
              <a:rPr lang="en-GB" sz="2000" dirty="0" smtClean="0"/>
              <a:t>off </a:t>
            </a:r>
            <a:r>
              <a:rPr lang="en-GB" sz="2000" dirty="0"/>
              <a:t>the tram or </a:t>
            </a:r>
            <a:r>
              <a:rPr lang="en-GB" sz="2000" dirty="0" smtClean="0"/>
              <a:t>board for a certain tram </a:t>
            </a:r>
            <a:endParaRPr lang="en-GB" sz="20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63631" y="4365104"/>
            <a:ext cx="3005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Platooning effect</a:t>
            </a:r>
            <a:r>
              <a:rPr lang="en-GB" b="1" dirty="0" smtClean="0"/>
              <a:t>: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Trams </a:t>
            </a:r>
            <a:r>
              <a:rPr lang="en-GB" dirty="0"/>
              <a:t>don’t cover </a:t>
            </a:r>
            <a:r>
              <a:rPr lang="en-GB" dirty="0" smtClean="0"/>
              <a:t>uniformly </a:t>
            </a:r>
            <a:r>
              <a:rPr lang="en-GB" dirty="0"/>
              <a:t>the track </a:t>
            </a:r>
            <a:r>
              <a:rPr lang="en-GB" dirty="0" smtClean="0"/>
              <a:t>anymore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Clusters of trams formed</a:t>
            </a:r>
          </a:p>
        </p:txBody>
      </p:sp>
      <p:pic>
        <p:nvPicPr>
          <p:cNvPr id="7" name="Trams_plato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9606" y="1592714"/>
            <a:ext cx="5613400" cy="42100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906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8A24-B423-4C4A-A61F-20B90218C2E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35764" y="1567908"/>
            <a:ext cx="8496300" cy="10772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Can </a:t>
            </a:r>
            <a:r>
              <a:rPr lang="en-GB" sz="3200" b="1" dirty="0" smtClean="0"/>
              <a:t>certain passenger behaviour improve </a:t>
            </a:r>
            <a:r>
              <a:rPr lang="en-GB" sz="3200" b="1" dirty="0"/>
              <a:t>the public transportation efficiency?</a:t>
            </a:r>
            <a:endParaRPr lang="en-GB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23850" y="3068960"/>
            <a:ext cx="3518694" cy="34163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Ground idea: </a:t>
            </a:r>
            <a:r>
              <a:rPr lang="en-GB" u="sng" dirty="0"/>
              <a:t>a full and delayed tram is often closely followed by an almost empty and on time tram (platooning effect)</a:t>
            </a:r>
          </a:p>
          <a:p>
            <a:endParaRPr lang="en-GB" sz="2400" u="sng" dirty="0"/>
          </a:p>
          <a:p>
            <a:r>
              <a:rPr lang="en-GB" sz="2400" b="1" dirty="0">
                <a:sym typeface="Wingdings" panose="05000000000000000000" pitchFamily="2" charset="2"/>
              </a:rPr>
              <a:t> Instruct people to </a:t>
            </a:r>
            <a:r>
              <a:rPr lang="en-GB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skip that tram </a:t>
            </a:r>
            <a:r>
              <a:rPr lang="en-GB" sz="2400" b="1" dirty="0">
                <a:sym typeface="Wingdings" panose="05000000000000000000" pitchFamily="2" charset="2"/>
              </a:rPr>
              <a:t>and take the following </a:t>
            </a:r>
            <a:r>
              <a:rPr lang="en-GB" sz="2400" b="1" dirty="0" smtClean="0">
                <a:sym typeface="Wingdings" panose="05000000000000000000" pitchFamily="2" charset="2"/>
              </a:rPr>
              <a:t>one under </a:t>
            </a:r>
            <a:r>
              <a:rPr lang="en-GB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specified conditions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690246" y="5123414"/>
            <a:ext cx="1129903" cy="923330"/>
          </a:xfrm>
          <a:prstGeom prst="rect">
            <a:avLst/>
          </a:prstGeom>
          <a:solidFill>
            <a:srgbClr val="6F6F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085284" y="3424671"/>
            <a:ext cx="19974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Full and delayed tram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139952" y="3399684"/>
            <a:ext cx="1728192" cy="646331"/>
          </a:xfrm>
          <a:prstGeom prst="rect">
            <a:avLst/>
          </a:prstGeom>
          <a:noFill/>
          <a:ln>
            <a:solidFill>
              <a:srgbClr val="72791C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Empty and </a:t>
            </a:r>
            <a:r>
              <a:rPr lang="en-GB" dirty="0" smtClean="0"/>
              <a:t>on-time </a:t>
            </a:r>
            <a:r>
              <a:rPr lang="en-GB" dirty="0"/>
              <a:t>tram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085284" y="4593587"/>
            <a:ext cx="1296144" cy="369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355976" y="4584996"/>
            <a:ext cx="1296144" cy="369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2 15"/>
          <p:cNvCxnSpPr>
            <a:stCxn id="12" idx="2"/>
            <a:endCxn id="14" idx="0"/>
          </p:cNvCxnSpPr>
          <p:nvPr/>
        </p:nvCxnSpPr>
        <p:spPr>
          <a:xfrm>
            <a:off x="5004048" y="4046015"/>
            <a:ext cx="0" cy="53898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1" idx="2"/>
            <a:endCxn id="13" idx="0"/>
          </p:cNvCxnSpPr>
          <p:nvPr/>
        </p:nvCxnSpPr>
        <p:spPr>
          <a:xfrm flipH="1">
            <a:off x="6733356" y="4071002"/>
            <a:ext cx="350664" cy="5225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41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A5DF-3CF5-6E47-85D3-46C419420D72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7704" y="18528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Create </a:t>
            </a:r>
            <a:r>
              <a:rPr lang="en-GB" dirty="0"/>
              <a:t>a cyclic </a:t>
            </a:r>
            <a:r>
              <a:rPr lang="en-GB" dirty="0" smtClean="0"/>
              <a:t>track</a:t>
            </a:r>
            <a:endParaRPr lang="en-GB" dirty="0"/>
          </a:p>
        </p:txBody>
      </p:sp>
      <p:cxnSp>
        <p:nvCxnSpPr>
          <p:cNvPr id="10" name="Connettore diritto 9"/>
          <p:cNvCxnSpPr/>
          <p:nvPr/>
        </p:nvCxnSpPr>
        <p:spPr>
          <a:xfrm>
            <a:off x="3775261" y="1996073"/>
            <a:ext cx="4774431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327704" y="233152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 Add </a:t>
            </a:r>
            <a:r>
              <a:rPr lang="en-GB" dirty="0"/>
              <a:t>stations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23850" y="40577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 Make people randomly arrive at the stations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18294" y="285682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Add trams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6798" y="2059669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030173" y="206268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5022039" y="2059669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993908" y="206268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902201" y="206268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4572000" y="1469241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568970" y="1469241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6530667" y="1469241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498416" y="147315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712561" y="1469241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18294" y="48109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 </a:t>
            </a:r>
            <a:r>
              <a:rPr lang="en-GB" dirty="0" smtClean="0"/>
              <a:t>Implement tram </a:t>
            </a:r>
            <a:r>
              <a:rPr lang="en-GB" dirty="0"/>
              <a:t>dynamics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323528" y="333308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</a:t>
            </a:r>
            <a:r>
              <a:rPr lang="en-GB" dirty="0" smtClean="0"/>
              <a:t>Discretize the simulation into time instants</a:t>
            </a:r>
            <a:endParaRPr lang="en-GB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18294" y="5336296"/>
            <a:ext cx="33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Vary the number of people </a:t>
            </a:r>
            <a:r>
              <a:rPr lang="en-GB" dirty="0" smtClean="0"/>
              <a:t>arriving at the stations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279317" y="3831669"/>
            <a:ext cx="42703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 each instant of time: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Trams can </a:t>
            </a:r>
            <a:r>
              <a:rPr lang="en-GB" dirty="0" smtClean="0"/>
              <a:t>move </a:t>
            </a:r>
            <a:r>
              <a:rPr lang="en-GB" dirty="0"/>
              <a:t>a cell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smtClean="0"/>
              <a:t>well-defined number of </a:t>
            </a:r>
            <a:r>
              <a:rPr lang="en-GB" dirty="0"/>
              <a:t>people can board or get off the tram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323821" y="3585810"/>
            <a:ext cx="427037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 </a:t>
            </a:r>
            <a:r>
              <a:rPr lang="en-GB" sz="2000" u="sng" dirty="0"/>
              <a:t>random</a:t>
            </a:r>
            <a:r>
              <a:rPr lang="en-GB" sz="2000" dirty="0"/>
              <a:t> number of people arrives at a </a:t>
            </a:r>
            <a:r>
              <a:rPr lang="en-GB" sz="2000" u="sng" dirty="0"/>
              <a:t>random</a:t>
            </a:r>
            <a:r>
              <a:rPr lang="en-GB" sz="2000" dirty="0"/>
              <a:t> station </a:t>
            </a:r>
            <a:r>
              <a:rPr lang="en-GB" sz="2000" dirty="0" smtClean="0"/>
              <a:t>each instant.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 of </a:t>
            </a:r>
            <a:r>
              <a:rPr lang="en-GB" sz="2000" b="1" dirty="0"/>
              <a:t>POISSON</a:t>
            </a:r>
            <a:r>
              <a:rPr lang="en-GB" sz="2000" dirty="0"/>
              <a:t> distribution with a </a:t>
            </a:r>
            <a:r>
              <a:rPr lang="en-GB" sz="2000" u="sng" dirty="0"/>
              <a:t>desired mean value </a:t>
            </a:r>
            <a:r>
              <a:rPr lang="en-GB" sz="2000" dirty="0"/>
              <a:t>for the “</a:t>
            </a:r>
            <a:r>
              <a:rPr lang="en-GB" sz="2000" u="sng" dirty="0"/>
              <a:t>people rate</a:t>
            </a:r>
            <a:r>
              <a:rPr lang="en-GB" sz="2000" dirty="0" smtClean="0"/>
              <a:t>”</a:t>
            </a:r>
            <a:endParaRPr lang="en-GB" sz="2000" u="sng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363475" y="2857247"/>
            <a:ext cx="427037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Number of people who wants to get off the tram is </a:t>
            </a:r>
            <a:r>
              <a:rPr lang="en-GB" dirty="0" smtClean="0"/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Boarding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Trams has to </a:t>
            </a:r>
            <a:r>
              <a:rPr lang="en-GB" u="sng" dirty="0"/>
              <a:t>wait a minimum time</a:t>
            </a:r>
            <a:r>
              <a:rPr lang="en-GB" dirty="0"/>
              <a:t> at each station </a:t>
            </a:r>
            <a:r>
              <a:rPr lang="en-GB" dirty="0" smtClean="0"/>
              <a:t>(so to define a </a:t>
            </a:r>
            <a:r>
              <a:rPr lang="en-GB" dirty="0"/>
              <a:t>schedule</a:t>
            </a:r>
            <a:r>
              <a:rPr lang="en-GB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u="sng" dirty="0"/>
              <a:t>When the schedule is not respected </a:t>
            </a:r>
            <a:r>
              <a:rPr lang="en-GB" u="sng" dirty="0">
                <a:sym typeface="Wingdings" panose="05000000000000000000" pitchFamily="2" charset="2"/>
              </a:rPr>
              <a:t> delay </a:t>
            </a:r>
            <a:endParaRPr lang="en-GB" u="sng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318971" y="3395698"/>
            <a:ext cx="427037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The “people rate” is used to trigger the instability.</a:t>
            </a:r>
          </a:p>
          <a:p>
            <a:endParaRPr lang="en-GB" sz="2000" u="sng" dirty="0"/>
          </a:p>
          <a:p>
            <a:r>
              <a:rPr lang="en-GB" sz="2000" dirty="0"/>
              <a:t>Remark: with people rate we </a:t>
            </a:r>
            <a:r>
              <a:rPr lang="en-GB" sz="2000" dirty="0" smtClean="0"/>
              <a:t>refer </a:t>
            </a:r>
            <a:r>
              <a:rPr lang="en-GB" sz="2000" dirty="0"/>
              <a:t>to the mean of the Poisson distribution </a:t>
            </a:r>
          </a:p>
        </p:txBody>
      </p:sp>
      <p:pic>
        <p:nvPicPr>
          <p:cNvPr id="5" name="Trams_stab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937" y="2851734"/>
            <a:ext cx="4497133" cy="3372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23954" y="2769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9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5" dur="80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6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7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1"/>
      <p:bldP spid="8" grpId="0" animBg="1"/>
      <p:bldP spid="8" grpId="1" animBg="1"/>
      <p:bldP spid="29" grpId="0" animBg="1"/>
      <p:bldP spid="29" grpId="1" animBg="1"/>
      <p:bldP spid="32" grpId="0" animBg="1"/>
      <p:bldP spid="32" grpId="1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 without people behaviour (control case), passengers can board if</a:t>
            </a:r>
          </a:p>
          <a:p>
            <a:pPr lvl="1"/>
            <a:r>
              <a:rPr lang="en-GB" dirty="0" smtClean="0"/>
              <a:t>People on the tram who want to get off have got off</a:t>
            </a:r>
          </a:p>
          <a:p>
            <a:pPr lvl="1"/>
            <a:r>
              <a:rPr lang="en-GB" dirty="0" smtClean="0"/>
              <a:t>The tram is not full</a:t>
            </a:r>
          </a:p>
          <a:p>
            <a:endParaRPr lang="en-GB" dirty="0"/>
          </a:p>
          <a:p>
            <a:r>
              <a:rPr lang="en-GB" dirty="0" smtClean="0"/>
              <a:t>Case With people behaviour,</a:t>
            </a:r>
            <a:br>
              <a:rPr lang="en-GB" dirty="0" smtClean="0"/>
            </a:br>
            <a:r>
              <a:rPr lang="en-GB" dirty="0" smtClean="0"/>
              <a:t>passengers can board if</a:t>
            </a:r>
          </a:p>
          <a:p>
            <a:pPr lvl="1"/>
            <a:r>
              <a:rPr lang="en-GB" dirty="0" smtClean="0"/>
              <a:t>People on the tram who want to get off have got off</a:t>
            </a:r>
          </a:p>
          <a:p>
            <a:pPr lvl="1"/>
            <a:r>
              <a:rPr lang="en-GB" dirty="0" smtClean="0"/>
              <a:t>The tram is not full</a:t>
            </a:r>
          </a:p>
          <a:p>
            <a:pPr lvl="1"/>
            <a:r>
              <a:rPr lang="en-GB" dirty="0" smtClean="0"/>
              <a:t>The instruction to skip the tram is not issued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628-D72C-D04D-8951-30643B78584A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Boarding Conditions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944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21971" y="1556792"/>
            <a:ext cx="8254485" cy="40253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instruct people to </a:t>
            </a:r>
            <a:r>
              <a:rPr lang="en-GB" dirty="0" smtClean="0"/>
              <a:t>skip </a:t>
            </a:r>
            <a:r>
              <a:rPr lang="en-GB" dirty="0"/>
              <a:t>a tram </a:t>
            </a:r>
            <a:r>
              <a:rPr lang="en-GB" dirty="0" smtClean="0"/>
              <a:t>if: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The incoming tram is </a:t>
            </a:r>
            <a:r>
              <a:rPr lang="en-GB" dirty="0" smtClean="0"/>
              <a:t>delayed; and</a:t>
            </a:r>
            <a:endParaRPr lang="en-GB" dirty="0"/>
          </a:p>
          <a:p>
            <a:pPr lvl="1"/>
            <a:r>
              <a:rPr lang="en-GB" dirty="0"/>
              <a:t>The previous tram </a:t>
            </a:r>
            <a:r>
              <a:rPr lang="en-GB" dirty="0" smtClean="0"/>
              <a:t>at this station was </a:t>
            </a:r>
            <a:r>
              <a:rPr lang="en-GB" dirty="0"/>
              <a:t>not </a:t>
            </a:r>
            <a:r>
              <a:rPr lang="en-GB" dirty="0" smtClean="0"/>
              <a:t>skipped; and</a:t>
            </a:r>
            <a:endParaRPr lang="en-GB" dirty="0"/>
          </a:p>
          <a:p>
            <a:pPr lvl="1"/>
            <a:r>
              <a:rPr lang="en-GB" dirty="0"/>
              <a:t>The following tram will arrive in half of a tram </a:t>
            </a:r>
            <a:r>
              <a:rPr lang="en-GB" dirty="0" smtClean="0"/>
              <a:t>period</a:t>
            </a:r>
          </a:p>
          <a:p>
            <a:pPr lvl="2"/>
            <a:r>
              <a:rPr lang="en-GB" dirty="0" smtClean="0"/>
              <a:t>next tram is coming soon</a:t>
            </a:r>
            <a:endParaRPr lang="en-GB" dirty="0"/>
          </a:p>
          <a:p>
            <a:pPr lvl="2"/>
            <a:r>
              <a:rPr lang="en-GB" dirty="0" smtClean="0"/>
              <a:t>Example: if </a:t>
            </a:r>
            <a:r>
              <a:rPr lang="en-GB" dirty="0"/>
              <a:t>a tram </a:t>
            </a:r>
            <a:r>
              <a:rPr lang="en-GB" dirty="0" smtClean="0"/>
              <a:t>takes 10 </a:t>
            </a:r>
            <a:r>
              <a:rPr lang="en-GB" dirty="0"/>
              <a:t>time </a:t>
            </a:r>
            <a:r>
              <a:rPr lang="en-GB" dirty="0" smtClean="0"/>
              <a:t>instants to travel between two stations </a:t>
            </a:r>
            <a:r>
              <a:rPr lang="en-GB" dirty="0">
                <a:sym typeface="Wingdings" panose="05000000000000000000" pitchFamily="2" charset="2"/>
              </a:rPr>
              <a:t> half of </a:t>
            </a:r>
            <a:r>
              <a:rPr lang="en-GB" dirty="0" smtClean="0">
                <a:sym typeface="Wingdings" panose="05000000000000000000" pitchFamily="2" charset="2"/>
              </a:rPr>
              <a:t>tram period </a:t>
            </a:r>
            <a:r>
              <a:rPr lang="en-GB" dirty="0">
                <a:sym typeface="Wingdings" panose="05000000000000000000" pitchFamily="2" charset="2"/>
              </a:rPr>
              <a:t>is 5</a:t>
            </a:r>
            <a:r>
              <a:rPr lang="en-GB" dirty="0"/>
              <a:t> 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8B59-7A60-E64B-B2BB-694DE94782F0}" type="datetime1">
              <a:rPr lang="en-US" smtClean="0"/>
              <a:t>12/19/16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skip a tram?</a:t>
            </a:r>
            <a:endParaRPr lang="en-GB" dirty="0"/>
          </a:p>
        </p:txBody>
      </p:sp>
      <p:sp>
        <p:nvSpPr>
          <p:cNvPr id="7" name="Rettangolo con angoli arrotondati 6"/>
          <p:cNvSpPr/>
          <p:nvPr/>
        </p:nvSpPr>
        <p:spPr>
          <a:xfrm>
            <a:off x="611560" y="2276872"/>
            <a:ext cx="7938132" cy="216024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7690246" y="5123414"/>
            <a:ext cx="1129903" cy="923330"/>
          </a:xfrm>
          <a:prstGeom prst="rect">
            <a:avLst/>
          </a:prstGeom>
          <a:solidFill>
            <a:srgbClr val="6F6F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ttangolo 10"/>
          <p:cNvSpPr/>
          <p:nvPr/>
        </p:nvSpPr>
        <p:spPr>
          <a:xfrm>
            <a:off x="6176306" y="4584862"/>
            <a:ext cx="1296144" cy="369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4427984" y="4584996"/>
            <a:ext cx="1296144" cy="369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95410" y="5091205"/>
            <a:ext cx="1129903" cy="923330"/>
          </a:xfrm>
          <a:prstGeom prst="rect">
            <a:avLst/>
          </a:prstGeom>
          <a:solidFill>
            <a:srgbClr val="6F6F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3" name="Connettore diritto 22"/>
          <p:cNvCxnSpPr/>
          <p:nvPr/>
        </p:nvCxnSpPr>
        <p:spPr>
          <a:xfrm>
            <a:off x="1725313" y="6014535"/>
            <a:ext cx="5964933" cy="7983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61534" y="5980956"/>
            <a:ext cx="26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times instants length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427984" y="4977254"/>
            <a:ext cx="0" cy="607825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>
            <a:endCxn id="8" idx="1"/>
          </p:cNvCxnSpPr>
          <p:nvPr/>
        </p:nvCxnSpPr>
        <p:spPr>
          <a:xfrm>
            <a:off x="4427984" y="5585079"/>
            <a:ext cx="326226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845338" y="521574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time instants</a:t>
            </a:r>
          </a:p>
        </p:txBody>
      </p:sp>
      <p:cxnSp>
        <p:nvCxnSpPr>
          <p:cNvPr id="38" name="Connettore diritto 37"/>
          <p:cNvCxnSpPr/>
          <p:nvPr/>
        </p:nvCxnSpPr>
        <p:spPr>
          <a:xfrm>
            <a:off x="5148064" y="2549826"/>
            <a:ext cx="194421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7092280" y="2546897"/>
            <a:ext cx="0" cy="203796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/>
          <p:cNvCxnSpPr/>
          <p:nvPr/>
        </p:nvCxnSpPr>
        <p:spPr>
          <a:xfrm>
            <a:off x="2843808" y="4497914"/>
            <a:ext cx="1" cy="593291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4707779" y="5118068"/>
            <a:ext cx="2016224" cy="58701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e 43"/>
          <p:cNvSpPr/>
          <p:nvPr/>
        </p:nvSpPr>
        <p:spPr>
          <a:xfrm>
            <a:off x="3192649" y="5884229"/>
            <a:ext cx="2707068" cy="58701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ttore 2 45"/>
          <p:cNvCxnSpPr/>
          <p:nvPr/>
        </p:nvCxnSpPr>
        <p:spPr>
          <a:xfrm>
            <a:off x="2843808" y="5091205"/>
            <a:ext cx="1728192" cy="28201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44" idx="2"/>
          </p:cNvCxnSpPr>
          <p:nvPr/>
        </p:nvCxnSpPr>
        <p:spPr>
          <a:xfrm>
            <a:off x="2843808" y="5091205"/>
            <a:ext cx="348841" cy="108653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37"/>
          <p:cNvCxnSpPr/>
          <p:nvPr/>
        </p:nvCxnSpPr>
        <p:spPr>
          <a:xfrm>
            <a:off x="7380312" y="2896824"/>
            <a:ext cx="902825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39"/>
          <p:cNvCxnSpPr/>
          <p:nvPr/>
        </p:nvCxnSpPr>
        <p:spPr>
          <a:xfrm>
            <a:off x="8283137" y="2896824"/>
            <a:ext cx="0" cy="208043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937624" y="5585079"/>
            <a:ext cx="208849" cy="2088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4"/>
          </p:cNvCxnSpPr>
          <p:nvPr/>
        </p:nvCxnSpPr>
        <p:spPr>
          <a:xfrm>
            <a:off x="8042049" y="5793971"/>
            <a:ext cx="1636" cy="208439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971596" y="6014667"/>
            <a:ext cx="67292" cy="8639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68434" y="5859737"/>
            <a:ext cx="67292" cy="8639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43315" y="5852149"/>
            <a:ext cx="95225" cy="8576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051536" y="6008343"/>
            <a:ext cx="95225" cy="8576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52796" y="5466271"/>
            <a:ext cx="208849" cy="2088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8257221" y="5675163"/>
            <a:ext cx="1636" cy="208439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186768" y="5895859"/>
            <a:ext cx="67292" cy="8639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183606" y="5740929"/>
            <a:ext cx="67292" cy="8639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58487" y="5733341"/>
            <a:ext cx="95225" cy="8576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66708" y="5889535"/>
            <a:ext cx="95225" cy="8576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309481" y="5710853"/>
            <a:ext cx="208849" cy="2088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413906" y="5919745"/>
            <a:ext cx="1636" cy="208439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343453" y="6140441"/>
            <a:ext cx="67292" cy="8639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340291" y="5985511"/>
            <a:ext cx="67292" cy="8639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15172" y="5977923"/>
            <a:ext cx="95225" cy="8576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23393" y="6134117"/>
            <a:ext cx="95225" cy="8576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239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F8722A84-B936-4E81-97B0-04FE73354331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AEBE47DB-2337-4EAF-97E0-000A00BC0241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92078B9A-7A26-430F-A15A-FCFF1CE3B79F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5AEAD7D2-DE00-47AA-9097-DBC4A66B58D0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6E41F73F-94EF-4FA5-9462-B70A3CF2D18B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24EEA248-76FC-44D8-92EE-38C7EE45BE4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7EE1E775-791F-4187-BD29-52135F3ED40B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44900D35-3507-4F60-8380-BE0F9E6A5E0E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D54154E0-65F9-4CE7-97D0-3103E8A40F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</Template>
  <TotalTime>490</TotalTime>
  <Words>946</Words>
  <Application>Microsoft Macintosh PowerPoint</Application>
  <PresentationFormat>On-screen Show (4:3)</PresentationFormat>
  <Paragraphs>184</Paragraphs>
  <Slides>17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Equal Headway Instability</vt:lpstr>
      <vt:lpstr>Agenda</vt:lpstr>
      <vt:lpstr>Scope of the Project</vt:lpstr>
      <vt:lpstr>What does equal headway mean?</vt:lpstr>
      <vt:lpstr>Why do sometimes trams arrive late? </vt:lpstr>
      <vt:lpstr>Research question</vt:lpstr>
      <vt:lpstr>The model</vt:lpstr>
      <vt:lpstr>Boarding Conditions</vt:lpstr>
      <vt:lpstr>When to skip a tram?</vt:lpstr>
      <vt:lpstr>Simulations and result parameters</vt:lpstr>
      <vt:lpstr>Results – influence of people behaviour</vt:lpstr>
      <vt:lpstr>Results – Tram delay</vt:lpstr>
      <vt:lpstr>Results – People waiting at the stations</vt:lpstr>
      <vt:lpstr>Results – People waiting at the stations – Active zone</vt:lpstr>
      <vt:lpstr>Results – Trams delay – Active zone</vt:lpstr>
      <vt:lpstr>Conclusion</vt:lpstr>
      <vt:lpstr>Thank you for your attention</vt:lpstr>
    </vt:vector>
  </TitlesOfParts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 Headway instability</dc:title>
  <dc:creator>Maicol</dc:creator>
  <cp:lastModifiedBy>Edmond Lam</cp:lastModifiedBy>
  <cp:revision>63</cp:revision>
  <cp:lastPrinted>2013-06-08T11:22:51Z</cp:lastPrinted>
  <dcterms:created xsi:type="dcterms:W3CDTF">2016-12-14T20:05:29Z</dcterms:created>
  <dcterms:modified xsi:type="dcterms:W3CDTF">2016-12-19T15:26:44Z</dcterms:modified>
</cp:coreProperties>
</file>