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Lst>
  <p:notesMasterIdLst>
    <p:notesMasterId r:id="rId36"/>
  </p:notesMasterIdLst>
  <p:handoutMasterIdLst>
    <p:handoutMasterId r:id="rId37"/>
  </p:handoutMasterIdLst>
  <p:sldIdLst>
    <p:sldId id="263" r:id="rId2"/>
    <p:sldId id="278" r:id="rId3"/>
    <p:sldId id="259" r:id="rId4"/>
    <p:sldId id="387" r:id="rId5"/>
    <p:sldId id="308" r:id="rId6"/>
    <p:sldId id="386" r:id="rId7"/>
    <p:sldId id="390" r:id="rId8"/>
    <p:sldId id="334" r:id="rId9"/>
    <p:sldId id="352" r:id="rId10"/>
    <p:sldId id="361" r:id="rId11"/>
    <p:sldId id="371" r:id="rId12"/>
    <p:sldId id="372" r:id="rId13"/>
    <p:sldId id="364" r:id="rId14"/>
    <p:sldId id="365" r:id="rId15"/>
    <p:sldId id="367" r:id="rId16"/>
    <p:sldId id="374" r:id="rId17"/>
    <p:sldId id="375" r:id="rId18"/>
    <p:sldId id="393" r:id="rId19"/>
    <p:sldId id="373" r:id="rId20"/>
    <p:sldId id="392" r:id="rId21"/>
    <p:sldId id="370" r:id="rId22"/>
    <p:sldId id="347" r:id="rId23"/>
    <p:sldId id="388" r:id="rId24"/>
    <p:sldId id="357" r:id="rId25"/>
    <p:sldId id="384" r:id="rId26"/>
    <p:sldId id="383" r:id="rId27"/>
    <p:sldId id="382" r:id="rId28"/>
    <p:sldId id="381" r:id="rId29"/>
    <p:sldId id="378" r:id="rId30"/>
    <p:sldId id="389" r:id="rId31"/>
    <p:sldId id="377" r:id="rId32"/>
    <p:sldId id="324" r:id="rId33"/>
    <p:sldId id="391" r:id="rId34"/>
    <p:sldId id="30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10FA61-32D8-47A0-A2F2-96DC54F3AB1B}">
          <p14:sldIdLst>
            <p14:sldId id="263"/>
            <p14:sldId id="278"/>
            <p14:sldId id="259"/>
            <p14:sldId id="387"/>
            <p14:sldId id="308"/>
            <p14:sldId id="386"/>
            <p14:sldId id="390"/>
            <p14:sldId id="334"/>
            <p14:sldId id="352"/>
            <p14:sldId id="361"/>
            <p14:sldId id="371"/>
            <p14:sldId id="372"/>
            <p14:sldId id="364"/>
            <p14:sldId id="365"/>
            <p14:sldId id="367"/>
            <p14:sldId id="374"/>
            <p14:sldId id="375"/>
            <p14:sldId id="393"/>
            <p14:sldId id="373"/>
            <p14:sldId id="392"/>
            <p14:sldId id="370"/>
            <p14:sldId id="347"/>
            <p14:sldId id="388"/>
            <p14:sldId id="357"/>
            <p14:sldId id="384"/>
            <p14:sldId id="383"/>
            <p14:sldId id="382"/>
            <p14:sldId id="381"/>
            <p14:sldId id="378"/>
            <p14:sldId id="389"/>
            <p14:sldId id="377"/>
            <p14:sldId id="324"/>
            <p14:sldId id="391"/>
            <p14:sldId id="30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43" autoAdjust="0"/>
  </p:normalViewPr>
  <p:slideViewPr>
    <p:cSldViewPr snapToGrid="0">
      <p:cViewPr varScale="1">
        <p:scale>
          <a:sx n="100" d="100"/>
          <a:sy n="100" d="100"/>
        </p:scale>
        <p:origin x="95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800" dirty="0"/>
              <a:t>Performance of different DNN models</a:t>
            </a:r>
          </a:p>
        </c:rich>
      </c:tx>
      <c:layout>
        <c:manualLayout>
          <c:xMode val="edge"/>
          <c:yMode val="edge"/>
          <c:x val="0.24107065653008186"/>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Column1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0"/>
                <c:pt idx="0">
                  <c:v>LeNet</c:v>
                </c:pt>
                <c:pt idx="1">
                  <c:v>AlexNet</c:v>
                </c:pt>
                <c:pt idx="2">
                  <c:v>VGG-16</c:v>
                </c:pt>
                <c:pt idx="3">
                  <c:v>VGG-19</c:v>
                </c:pt>
                <c:pt idx="4">
                  <c:v>MobileNet</c:v>
                </c:pt>
                <c:pt idx="5">
                  <c:v>MobileNet-V2</c:v>
                </c:pt>
                <c:pt idx="6">
                  <c:v>XceptionNet</c:v>
                </c:pt>
                <c:pt idx="7">
                  <c:v>ResNet-50</c:v>
                </c:pt>
                <c:pt idx="8">
                  <c:v>ResNet152-V2</c:v>
                </c:pt>
                <c:pt idx="9">
                  <c:v>DenseNet-121</c:v>
                </c:pt>
              </c:strCache>
            </c:strRef>
          </c:cat>
          <c:val>
            <c:numRef>
              <c:f>Sheet1!$B$2:$B$12</c:f>
              <c:numCache>
                <c:formatCode>General</c:formatCode>
                <c:ptCount val="11"/>
                <c:pt idx="0">
                  <c:v>58</c:v>
                </c:pt>
                <c:pt idx="1">
                  <c:v>72</c:v>
                </c:pt>
                <c:pt idx="2">
                  <c:v>89</c:v>
                </c:pt>
                <c:pt idx="3">
                  <c:v>82</c:v>
                </c:pt>
                <c:pt idx="4">
                  <c:v>92</c:v>
                </c:pt>
                <c:pt idx="5">
                  <c:v>85</c:v>
                </c:pt>
                <c:pt idx="6">
                  <c:v>67</c:v>
                </c:pt>
                <c:pt idx="7">
                  <c:v>82</c:v>
                </c:pt>
                <c:pt idx="8">
                  <c:v>92</c:v>
                </c:pt>
                <c:pt idx="9">
                  <c:v>95</c:v>
                </c:pt>
              </c:numCache>
            </c:numRef>
          </c:val>
          <c:extLst>
            <c:ext xmlns:c16="http://schemas.microsoft.com/office/drawing/2014/chart" uri="{C3380CC4-5D6E-409C-BE32-E72D297353CC}">
              <c16:uniqueId val="{00000000-4CAF-4A1F-814F-CA94C20CFD8E}"/>
            </c:ext>
          </c:extLst>
        </c:ser>
        <c:dLbls>
          <c:dLblPos val="outEnd"/>
          <c:showLegendKey val="0"/>
          <c:showVal val="1"/>
          <c:showCatName val="0"/>
          <c:showSerName val="0"/>
          <c:showPercent val="0"/>
          <c:showBubbleSize val="0"/>
        </c:dLbls>
        <c:gapWidth val="100"/>
        <c:overlap val="-24"/>
        <c:axId val="476562024"/>
        <c:axId val="394030256"/>
      </c:barChart>
      <c:catAx>
        <c:axId val="4765620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4030256"/>
        <c:crosses val="autoZero"/>
        <c:auto val="1"/>
        <c:lblAlgn val="ctr"/>
        <c:lblOffset val="100"/>
        <c:noMultiLvlLbl val="0"/>
      </c:catAx>
      <c:valAx>
        <c:axId val="394030256"/>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dirty="0"/>
                  <a:t>Accuracy</a:t>
                </a:r>
              </a:p>
              <a:p>
                <a:pPr>
                  <a:defRPr/>
                </a:pPr>
                <a:r>
                  <a:rPr lang="en-IN" dirty="0"/>
                  <a:t>(in %)</a:t>
                </a:r>
              </a:p>
            </c:rich>
          </c:tx>
          <c:layout>
            <c:manualLayout>
              <c:xMode val="edge"/>
              <c:yMode val="edge"/>
              <c:x val="8.2610545268627378E-3"/>
              <c:y val="0.38061717739567458"/>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6562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7DCDCC-0C5F-15BD-9338-DACE9B8DE0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Roll No.-21MTechIT05</a:t>
            </a:r>
          </a:p>
        </p:txBody>
      </p:sp>
      <p:sp>
        <p:nvSpPr>
          <p:cNvPr id="3" name="Date Placeholder 2">
            <a:extLst>
              <a:ext uri="{FF2B5EF4-FFF2-40B4-BE49-F238E27FC236}">
                <a16:creationId xmlns:a16="http://schemas.microsoft.com/office/drawing/2014/main" id="{EDECA597-78A4-A79D-56A1-AF5E20D3AB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211A5E-DFB7-4F5D-BB8B-550D1136F502}" type="datetimeFigureOut">
              <a:rPr lang="en-IN" smtClean="0"/>
              <a:t>10-07-2023</a:t>
            </a:fld>
            <a:endParaRPr lang="en-IN"/>
          </a:p>
        </p:txBody>
      </p:sp>
      <p:sp>
        <p:nvSpPr>
          <p:cNvPr id="4" name="Footer Placeholder 3">
            <a:extLst>
              <a:ext uri="{FF2B5EF4-FFF2-40B4-BE49-F238E27FC236}">
                <a16:creationId xmlns:a16="http://schemas.microsoft.com/office/drawing/2014/main" id="{D9346554-37A9-1A62-6EE8-018D5B8C99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Roll No.-21MTechIT05</a:t>
            </a:r>
          </a:p>
        </p:txBody>
      </p:sp>
      <p:sp>
        <p:nvSpPr>
          <p:cNvPr id="5" name="Slide Number Placeholder 4">
            <a:extLst>
              <a:ext uri="{FF2B5EF4-FFF2-40B4-BE49-F238E27FC236}">
                <a16:creationId xmlns:a16="http://schemas.microsoft.com/office/drawing/2014/main" id="{9F48CEC3-F1EA-BBCE-F669-5B5A6303A18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4CE16D-53AD-464F-8714-6C0B67B872F6}" type="slidenum">
              <a:rPr lang="en-IN" smtClean="0"/>
              <a:t>‹#›</a:t>
            </a:fld>
            <a:endParaRPr lang="en-IN"/>
          </a:p>
        </p:txBody>
      </p:sp>
    </p:spTree>
    <p:extLst>
      <p:ext uri="{BB962C8B-B14F-4D97-AF65-F5344CB8AC3E}">
        <p14:creationId xmlns:p14="http://schemas.microsoft.com/office/powerpoint/2010/main" val="6952762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Roll No.-21MTechIT05</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7EE82-6780-4F8C-84E3-605285D6A7CC}" type="datetimeFigureOut">
              <a:rPr lang="en-IN" smtClean="0"/>
              <a:t>10-07-2023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Roll No.-21MTechIT05</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F98301-7F9A-42E5-8742-472379EBC267}" type="slidenum">
              <a:rPr lang="en-IN" smtClean="0"/>
              <a:t>‹#›</a:t>
            </a:fld>
            <a:endParaRPr lang="en-IN"/>
          </a:p>
        </p:txBody>
      </p:sp>
    </p:spTree>
    <p:extLst>
      <p:ext uri="{BB962C8B-B14F-4D97-AF65-F5344CB8AC3E}">
        <p14:creationId xmlns:p14="http://schemas.microsoft.com/office/powerpoint/2010/main" val="192718568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a:t>
            </a:fld>
            <a:endParaRPr lang="en-IN"/>
          </a:p>
        </p:txBody>
      </p:sp>
    </p:spTree>
    <p:extLst>
      <p:ext uri="{BB962C8B-B14F-4D97-AF65-F5344CB8AC3E}">
        <p14:creationId xmlns:p14="http://schemas.microsoft.com/office/powerpoint/2010/main" val="3757817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typical filter sizes used in </a:t>
            </a:r>
            <a:r>
              <a:rPr lang="en-US" b="0" i="0" dirty="0" err="1">
                <a:solidFill>
                  <a:srgbClr val="D1D5DB"/>
                </a:solidFill>
                <a:effectLst/>
                <a:latin typeface="Söhne"/>
              </a:rPr>
              <a:t>LeNet</a:t>
            </a:r>
            <a:r>
              <a:rPr lang="en-US" b="0" i="0" dirty="0">
                <a:solidFill>
                  <a:srgbClr val="D1D5DB"/>
                </a:solidFill>
                <a:effectLst/>
                <a:latin typeface="Söhne"/>
              </a:rPr>
              <a:t> are 5x5 and 3x3, with a stride of 1.</a:t>
            </a:r>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11</a:t>
            </a:fld>
            <a:endParaRPr lang="en-IN"/>
          </a:p>
        </p:txBody>
      </p:sp>
    </p:spTree>
    <p:extLst>
      <p:ext uri="{BB962C8B-B14F-4D97-AF65-F5344CB8AC3E}">
        <p14:creationId xmlns:p14="http://schemas.microsoft.com/office/powerpoint/2010/main" val="3995923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12</a:t>
            </a:fld>
            <a:endParaRPr lang="en-IN"/>
          </a:p>
        </p:txBody>
      </p:sp>
    </p:spTree>
    <p:extLst>
      <p:ext uri="{BB962C8B-B14F-4D97-AF65-F5344CB8AC3E}">
        <p14:creationId xmlns:p14="http://schemas.microsoft.com/office/powerpoint/2010/main" val="333342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b="0" i="0" dirty="0">
                <a:solidFill>
                  <a:srgbClr val="D1D5DB"/>
                </a:solidFill>
                <a:effectLst/>
                <a:latin typeface="Söhne"/>
              </a:rPr>
              <a:t>Advantages:</a:t>
            </a:r>
            <a:endParaRPr lang="en-US" b="0" i="0" dirty="0">
              <a:solidFill>
                <a:srgbClr val="D1D5DB"/>
              </a:solidFill>
              <a:effectLst/>
              <a:latin typeface="Söhne"/>
            </a:endParaRPr>
          </a:p>
          <a:p>
            <a:r>
              <a:rPr lang="en-US" b="0" i="0" dirty="0">
                <a:solidFill>
                  <a:srgbClr val="D1D5DB"/>
                </a:solidFill>
                <a:effectLst/>
                <a:latin typeface="Söhne"/>
              </a:rPr>
              <a:t>The VGG architecture is relatively simple and easy to understand, consisting of a series of repeated blocks with small convolutional filters. (source: </a:t>
            </a:r>
            <a:r>
              <a:rPr lang="en-US" b="0" i="0" dirty="0" err="1">
                <a:solidFill>
                  <a:srgbClr val="D1D5DB"/>
                </a:solidFill>
                <a:effectLst/>
                <a:latin typeface="Söhne"/>
              </a:rPr>
              <a:t>Simonyan</a:t>
            </a:r>
            <a:r>
              <a:rPr lang="en-US" b="0" i="0" dirty="0">
                <a:solidFill>
                  <a:srgbClr val="D1D5DB"/>
                </a:solidFill>
                <a:effectLst/>
                <a:latin typeface="Söhne"/>
              </a:rPr>
              <a:t> and Zisserman, 2015)</a:t>
            </a:r>
          </a:p>
          <a:p>
            <a:endParaRPr lang="en-US" b="0" i="0" dirty="0">
              <a:solidFill>
                <a:srgbClr val="D1D5DB"/>
              </a:solidFill>
              <a:effectLst/>
              <a:latin typeface="Söhne"/>
            </a:endParaRPr>
          </a:p>
          <a:p>
            <a:r>
              <a:rPr lang="en-IN" b="0" i="0" dirty="0">
                <a:solidFill>
                  <a:srgbClr val="D1D5DB"/>
                </a:solidFill>
                <a:effectLst/>
                <a:latin typeface="Söhne"/>
              </a:rPr>
              <a:t>Disadvantages:</a:t>
            </a:r>
            <a:endParaRPr lang="en-US" b="0" i="0" dirty="0">
              <a:solidFill>
                <a:srgbClr val="D1D5DB"/>
              </a:solidFill>
              <a:effectLst/>
              <a:latin typeface="Söhne"/>
            </a:endParaRPr>
          </a:p>
          <a:p>
            <a:r>
              <a:rPr lang="en-US" b="0" i="0" dirty="0">
                <a:solidFill>
                  <a:srgbClr val="D1D5DB"/>
                </a:solidFill>
                <a:effectLst/>
                <a:latin typeface="Söhne"/>
              </a:rPr>
              <a:t>The repeated blocks of the VGG architecture can lead to overfitting on small datasets</a:t>
            </a:r>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13</a:t>
            </a:fld>
            <a:endParaRPr lang="en-IN"/>
          </a:p>
        </p:txBody>
      </p:sp>
    </p:spTree>
    <p:extLst>
      <p:ext uri="{BB962C8B-B14F-4D97-AF65-F5344CB8AC3E}">
        <p14:creationId xmlns:p14="http://schemas.microsoft.com/office/powerpoint/2010/main" val="291338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https://towardsdatascience.com/review-xception-with-depthwise-separable-convolution-better-than-inception-v3-image-dc967dd42568</a:t>
            </a:r>
          </a:p>
          <a:p>
            <a:r>
              <a:rPr lang="en-US" b="1" i="0" dirty="0" err="1">
                <a:solidFill>
                  <a:srgbClr val="292929"/>
                </a:solidFill>
                <a:effectLst/>
                <a:latin typeface="source-serif-pro"/>
              </a:rPr>
              <a:t>Depthwise</a:t>
            </a:r>
            <a:r>
              <a:rPr lang="en-US" b="1" i="0" dirty="0">
                <a:solidFill>
                  <a:srgbClr val="292929"/>
                </a:solidFill>
                <a:effectLst/>
                <a:latin typeface="source-serif-pro"/>
              </a:rPr>
              <a:t> convolution</a:t>
            </a:r>
            <a:r>
              <a:rPr lang="en-US" b="0" i="0" dirty="0">
                <a:solidFill>
                  <a:srgbClr val="292929"/>
                </a:solidFill>
                <a:effectLst/>
                <a:latin typeface="source-serif-pro"/>
              </a:rPr>
              <a:t> is the </a:t>
            </a:r>
            <a:r>
              <a:rPr lang="en-US" b="1" i="0" dirty="0">
                <a:solidFill>
                  <a:srgbClr val="292929"/>
                </a:solidFill>
                <a:effectLst/>
                <a:latin typeface="source-serif-pro"/>
              </a:rPr>
              <a:t>channel-wise </a:t>
            </a:r>
            <a:r>
              <a:rPr lang="en-US" b="1" i="0" dirty="0" err="1">
                <a:solidFill>
                  <a:srgbClr val="292929"/>
                </a:solidFill>
                <a:effectLst/>
                <a:latin typeface="source-serif-pro"/>
              </a:rPr>
              <a:t>n×n</a:t>
            </a:r>
            <a:r>
              <a:rPr lang="en-US" b="1" i="0" dirty="0">
                <a:solidFill>
                  <a:srgbClr val="292929"/>
                </a:solidFill>
                <a:effectLst/>
                <a:latin typeface="source-serif-pro"/>
              </a:rPr>
              <a:t> spatial convolution</a:t>
            </a:r>
            <a:r>
              <a:rPr lang="en-US" b="0" i="0" dirty="0">
                <a:solidFill>
                  <a:srgbClr val="292929"/>
                </a:solidFill>
                <a:effectLst/>
                <a:latin typeface="source-serif-pro"/>
              </a:rPr>
              <a:t>.</a:t>
            </a:r>
          </a:p>
          <a:p>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urce-serif-pro"/>
              </a:rPr>
              <a:t>Pointwise convolution</a:t>
            </a:r>
            <a:r>
              <a:rPr lang="en-US" b="0" i="0" dirty="0">
                <a:solidFill>
                  <a:srgbClr val="292929"/>
                </a:solidFill>
                <a:effectLst/>
                <a:latin typeface="source-serif-pro"/>
              </a:rPr>
              <a:t> actually is the </a:t>
            </a:r>
            <a:r>
              <a:rPr lang="en-US" b="1" i="0" dirty="0">
                <a:solidFill>
                  <a:srgbClr val="292929"/>
                </a:solidFill>
                <a:effectLst/>
                <a:latin typeface="source-serif-pro"/>
              </a:rPr>
              <a:t>1×1 convolution</a:t>
            </a:r>
            <a:r>
              <a:rPr lang="en-US" b="0" i="0" dirty="0">
                <a:solidFill>
                  <a:srgbClr val="292929"/>
                </a:solidFill>
                <a:effectLst/>
                <a:latin typeface="source-serif-pro"/>
              </a:rPr>
              <a:t> to change the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urce-serif-pro"/>
              </a:rPr>
              <a:t>the </a:t>
            </a:r>
            <a:r>
              <a:rPr lang="en-US" b="1" i="0" dirty="0" err="1">
                <a:solidFill>
                  <a:srgbClr val="292929"/>
                </a:solidFill>
                <a:effectLst/>
                <a:latin typeface="source-serif-pro"/>
              </a:rPr>
              <a:t>Xception</a:t>
            </a:r>
            <a:r>
              <a:rPr lang="en-US" b="1" i="0" dirty="0">
                <a:solidFill>
                  <a:srgbClr val="292929"/>
                </a:solidFill>
                <a:effectLst/>
                <a:latin typeface="source-serif-pro"/>
              </a:rPr>
              <a:t> without any intermediate activation has the highest accuracy</a:t>
            </a:r>
            <a:endParaRPr lang="en-US" b="0" i="0" dirty="0">
              <a:solidFill>
                <a:srgbClr val="292929"/>
              </a:solidFill>
              <a:effectLst/>
              <a:latin typeface="source-serif-pro"/>
            </a:endParaRPr>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17</a:t>
            </a:fld>
            <a:endParaRPr lang="en-IN"/>
          </a:p>
        </p:txBody>
      </p:sp>
    </p:spTree>
    <p:extLst>
      <p:ext uri="{BB962C8B-B14F-4D97-AF65-F5344CB8AC3E}">
        <p14:creationId xmlns:p14="http://schemas.microsoft.com/office/powerpoint/2010/main" val="394172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https://towardsdatascience.com/review-xception-with-depthwise-separable-convolution-better-than-inception-v3-image-dc967dd42568</a:t>
            </a:r>
          </a:p>
          <a:p>
            <a:r>
              <a:rPr lang="en-US" b="1" i="0" dirty="0" err="1">
                <a:solidFill>
                  <a:srgbClr val="292929"/>
                </a:solidFill>
                <a:effectLst/>
                <a:latin typeface="source-serif-pro"/>
              </a:rPr>
              <a:t>Depthwise</a:t>
            </a:r>
            <a:r>
              <a:rPr lang="en-US" b="1" i="0" dirty="0">
                <a:solidFill>
                  <a:srgbClr val="292929"/>
                </a:solidFill>
                <a:effectLst/>
                <a:latin typeface="source-serif-pro"/>
              </a:rPr>
              <a:t> convolution</a:t>
            </a:r>
            <a:r>
              <a:rPr lang="en-US" b="0" i="0" dirty="0">
                <a:solidFill>
                  <a:srgbClr val="292929"/>
                </a:solidFill>
                <a:effectLst/>
                <a:latin typeface="source-serif-pro"/>
              </a:rPr>
              <a:t> is the </a:t>
            </a:r>
            <a:r>
              <a:rPr lang="en-US" b="1" i="0" dirty="0">
                <a:solidFill>
                  <a:srgbClr val="292929"/>
                </a:solidFill>
                <a:effectLst/>
                <a:latin typeface="source-serif-pro"/>
              </a:rPr>
              <a:t>channel-wise </a:t>
            </a:r>
            <a:r>
              <a:rPr lang="en-US" b="1" i="0" dirty="0" err="1">
                <a:solidFill>
                  <a:srgbClr val="292929"/>
                </a:solidFill>
                <a:effectLst/>
                <a:latin typeface="source-serif-pro"/>
              </a:rPr>
              <a:t>n×n</a:t>
            </a:r>
            <a:r>
              <a:rPr lang="en-US" b="1" i="0" dirty="0">
                <a:solidFill>
                  <a:srgbClr val="292929"/>
                </a:solidFill>
                <a:effectLst/>
                <a:latin typeface="source-serif-pro"/>
              </a:rPr>
              <a:t> spatial convolution</a:t>
            </a:r>
            <a:r>
              <a:rPr lang="en-US" b="0" i="0" dirty="0">
                <a:solidFill>
                  <a:srgbClr val="292929"/>
                </a:solidFill>
                <a:effectLst/>
                <a:latin typeface="source-serif-pro"/>
              </a:rPr>
              <a:t>.</a:t>
            </a:r>
          </a:p>
          <a:p>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urce-serif-pro"/>
              </a:rPr>
              <a:t>Pointwise convolution</a:t>
            </a:r>
            <a:r>
              <a:rPr lang="en-US" b="0" i="0" dirty="0">
                <a:solidFill>
                  <a:srgbClr val="292929"/>
                </a:solidFill>
                <a:effectLst/>
                <a:latin typeface="source-serif-pro"/>
              </a:rPr>
              <a:t> actually is the </a:t>
            </a:r>
            <a:r>
              <a:rPr lang="en-US" b="1" i="0" dirty="0">
                <a:solidFill>
                  <a:srgbClr val="292929"/>
                </a:solidFill>
                <a:effectLst/>
                <a:latin typeface="source-serif-pro"/>
              </a:rPr>
              <a:t>1×1 convolution</a:t>
            </a:r>
            <a:r>
              <a:rPr lang="en-US" b="0" i="0" dirty="0">
                <a:solidFill>
                  <a:srgbClr val="292929"/>
                </a:solidFill>
                <a:effectLst/>
                <a:latin typeface="source-serif-pro"/>
              </a:rPr>
              <a:t> to change the dimension.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929"/>
                </a:solidFill>
                <a:effectLst/>
                <a:latin typeface="source-serif-pro"/>
              </a:rPr>
              <a:t>the </a:t>
            </a:r>
            <a:r>
              <a:rPr lang="en-US" b="1" i="0" dirty="0" err="1">
                <a:solidFill>
                  <a:srgbClr val="292929"/>
                </a:solidFill>
                <a:effectLst/>
                <a:latin typeface="source-serif-pro"/>
              </a:rPr>
              <a:t>Xception</a:t>
            </a:r>
            <a:r>
              <a:rPr lang="en-US" b="1" i="0" dirty="0">
                <a:solidFill>
                  <a:srgbClr val="292929"/>
                </a:solidFill>
                <a:effectLst/>
                <a:latin typeface="source-serif-pro"/>
              </a:rPr>
              <a:t> without any intermediate activation has the highest accuracy</a:t>
            </a:r>
            <a:endParaRPr lang="en-US" b="0" i="0" dirty="0">
              <a:solidFill>
                <a:srgbClr val="292929"/>
              </a:solidFill>
              <a:effectLst/>
              <a:latin typeface="source-serif-pro"/>
            </a:endParaRPr>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18</a:t>
            </a:fld>
            <a:endParaRPr lang="en-IN"/>
          </a:p>
        </p:txBody>
      </p:sp>
    </p:spTree>
    <p:extLst>
      <p:ext uri="{BB962C8B-B14F-4D97-AF65-F5344CB8AC3E}">
        <p14:creationId xmlns:p14="http://schemas.microsoft.com/office/powerpoint/2010/main" val="2462852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D1D5DB"/>
                </a:solidFill>
                <a:effectLst/>
                <a:latin typeface="Söhne"/>
              </a:rPr>
              <a:t>ResNet152-v2 is an extension of the </a:t>
            </a:r>
            <a:r>
              <a:rPr lang="en-US" b="0" i="0" dirty="0" err="1">
                <a:solidFill>
                  <a:srgbClr val="D1D5DB"/>
                </a:solidFill>
                <a:effectLst/>
                <a:latin typeface="Söhne"/>
              </a:rPr>
              <a:t>ResNet</a:t>
            </a:r>
            <a:r>
              <a:rPr lang="en-US" b="0" i="0" dirty="0">
                <a:solidFill>
                  <a:srgbClr val="D1D5DB"/>
                </a:solidFill>
                <a:effectLst/>
                <a:latin typeface="Söhne"/>
              </a:rPr>
              <a:t> architecture that has 152 layers and incorporates several improvements over the original </a:t>
            </a:r>
            <a:r>
              <a:rPr lang="en-US" b="0" i="0" dirty="0" err="1">
                <a:solidFill>
                  <a:srgbClr val="D1D5DB"/>
                </a:solidFill>
                <a:effectLst/>
                <a:latin typeface="Söhne"/>
              </a:rPr>
              <a:t>ResNet</a:t>
            </a:r>
            <a:r>
              <a:rPr lang="en-US" b="0" i="0" dirty="0">
                <a:solidFill>
                  <a:srgbClr val="D1D5DB"/>
                </a:solidFill>
                <a:effectLst/>
                <a:latin typeface="Söhne"/>
              </a:rPr>
              <a:t> architecture, such as using bottleneck blocks and pre-activation.</a:t>
            </a:r>
          </a:p>
          <a:p>
            <a:pPr marL="228600" indent="-228600">
              <a:buAutoNum type="arabicPeriod"/>
            </a:pPr>
            <a:endParaRPr lang="en-US" b="0" i="0" dirty="0">
              <a:solidFill>
                <a:srgbClr val="D1D5DB"/>
              </a:solidFill>
              <a:effectLst/>
              <a:latin typeface="Söhne"/>
            </a:endParaRPr>
          </a:p>
          <a:p>
            <a:pPr marL="228600" indent="-228600">
              <a:buAutoNum type="arabicPeriod"/>
            </a:pPr>
            <a:r>
              <a:rPr lang="en-US" b="0" i="0" dirty="0">
                <a:solidFill>
                  <a:srgbClr val="D1D5DB"/>
                </a:solidFill>
                <a:effectLst/>
                <a:latin typeface="Söhne"/>
              </a:rPr>
              <a:t>The architecture uses residual connections to skip over certain layers, which helps to mitigate the vanishing gradient problem that can occur in deep neural networks.</a:t>
            </a:r>
          </a:p>
          <a:p>
            <a:pPr marL="228600" indent="-228600">
              <a:buAutoNum type="arabicPeriod"/>
            </a:pPr>
            <a:endParaRPr lang="en-US" b="0" i="0" dirty="0">
              <a:solidFill>
                <a:srgbClr val="D1D5DB"/>
              </a:solidFill>
              <a:effectLst/>
              <a:latin typeface="Söhne"/>
            </a:endParaRPr>
          </a:p>
          <a:p>
            <a:pPr marL="228600" indent="-228600">
              <a:buAutoNum type="arabicPeriod"/>
            </a:pPr>
            <a:r>
              <a:rPr lang="en-US" b="0" i="0" dirty="0">
                <a:solidFill>
                  <a:srgbClr val="D1D5DB"/>
                </a:solidFill>
                <a:effectLst/>
                <a:latin typeface="Söhne"/>
              </a:rPr>
              <a:t>The ResNet152-v2 architecture is based on a building block called the bottleneck block, which is designed to reduce the number of parameters and computations required in the network. The</a:t>
            </a:r>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19</a:t>
            </a:fld>
            <a:endParaRPr lang="en-IN"/>
          </a:p>
        </p:txBody>
      </p:sp>
    </p:spTree>
    <p:extLst>
      <p:ext uri="{BB962C8B-B14F-4D97-AF65-F5344CB8AC3E}">
        <p14:creationId xmlns:p14="http://schemas.microsoft.com/office/powerpoint/2010/main" val="2380106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D1D5DB"/>
                </a:solidFill>
                <a:effectLst/>
                <a:latin typeface="Söhne"/>
              </a:rPr>
              <a:t>ResNet152-v2 is an extension of the </a:t>
            </a:r>
            <a:r>
              <a:rPr lang="en-US" b="0" i="0" dirty="0" err="1">
                <a:solidFill>
                  <a:srgbClr val="D1D5DB"/>
                </a:solidFill>
                <a:effectLst/>
                <a:latin typeface="Söhne"/>
              </a:rPr>
              <a:t>ResNet</a:t>
            </a:r>
            <a:r>
              <a:rPr lang="en-US" b="0" i="0" dirty="0">
                <a:solidFill>
                  <a:srgbClr val="D1D5DB"/>
                </a:solidFill>
                <a:effectLst/>
                <a:latin typeface="Söhne"/>
              </a:rPr>
              <a:t> architecture that has 152 layers and incorporates several improvements over the original </a:t>
            </a:r>
            <a:r>
              <a:rPr lang="en-US" b="0" i="0" dirty="0" err="1">
                <a:solidFill>
                  <a:srgbClr val="D1D5DB"/>
                </a:solidFill>
                <a:effectLst/>
                <a:latin typeface="Söhne"/>
              </a:rPr>
              <a:t>ResNet</a:t>
            </a:r>
            <a:r>
              <a:rPr lang="en-US" b="0" i="0" dirty="0">
                <a:solidFill>
                  <a:srgbClr val="D1D5DB"/>
                </a:solidFill>
                <a:effectLst/>
                <a:latin typeface="Söhne"/>
              </a:rPr>
              <a:t> architecture, such as using bottleneck blocks and pre-activation.</a:t>
            </a:r>
          </a:p>
          <a:p>
            <a:pPr marL="228600" indent="-228600">
              <a:buAutoNum type="arabicPeriod"/>
            </a:pPr>
            <a:endParaRPr lang="en-US" b="0" i="0" dirty="0">
              <a:solidFill>
                <a:srgbClr val="D1D5DB"/>
              </a:solidFill>
              <a:effectLst/>
              <a:latin typeface="Söhne"/>
            </a:endParaRPr>
          </a:p>
          <a:p>
            <a:pPr marL="228600" indent="-228600">
              <a:buAutoNum type="arabicPeriod"/>
            </a:pPr>
            <a:r>
              <a:rPr lang="en-US" b="0" i="0" dirty="0">
                <a:solidFill>
                  <a:srgbClr val="D1D5DB"/>
                </a:solidFill>
                <a:effectLst/>
                <a:latin typeface="Söhne"/>
              </a:rPr>
              <a:t>The architecture uses residual connections to skip over certain layers, which helps to mitigate the vanishing gradient problem that can occur in deep neural networks.</a:t>
            </a:r>
          </a:p>
          <a:p>
            <a:pPr marL="228600" indent="-228600">
              <a:buAutoNum type="arabicPeriod"/>
            </a:pPr>
            <a:endParaRPr lang="en-US" b="0" i="0" dirty="0">
              <a:solidFill>
                <a:srgbClr val="D1D5DB"/>
              </a:solidFill>
              <a:effectLst/>
              <a:latin typeface="Söhne"/>
            </a:endParaRPr>
          </a:p>
          <a:p>
            <a:pPr marL="228600" indent="-228600">
              <a:buAutoNum type="arabicPeriod"/>
            </a:pPr>
            <a:r>
              <a:rPr lang="en-US" b="0" i="0" dirty="0">
                <a:solidFill>
                  <a:srgbClr val="D1D5DB"/>
                </a:solidFill>
                <a:effectLst/>
                <a:latin typeface="Söhne"/>
              </a:rPr>
              <a:t>The ResNet152-v2 architecture is based on a building block called the bottleneck block, which is designed to reduce the number of parameters and computations required in the network. The</a:t>
            </a:r>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20</a:t>
            </a:fld>
            <a:endParaRPr lang="en-IN"/>
          </a:p>
        </p:txBody>
      </p:sp>
    </p:spTree>
    <p:extLst>
      <p:ext uri="{BB962C8B-B14F-4D97-AF65-F5344CB8AC3E}">
        <p14:creationId xmlns:p14="http://schemas.microsoft.com/office/powerpoint/2010/main" val="212502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D1D5DB"/>
                </a:solidFill>
                <a:effectLst/>
                <a:latin typeface="Söhne"/>
              </a:rPr>
              <a:t>DenseNet-121 is part of the </a:t>
            </a:r>
            <a:r>
              <a:rPr lang="en-US" b="0" i="0" dirty="0" err="1">
                <a:solidFill>
                  <a:srgbClr val="D1D5DB"/>
                </a:solidFill>
                <a:effectLst/>
                <a:latin typeface="Söhne"/>
              </a:rPr>
              <a:t>DenseNet</a:t>
            </a:r>
            <a:r>
              <a:rPr lang="en-US" b="0" i="0" dirty="0">
                <a:solidFill>
                  <a:srgbClr val="D1D5DB"/>
                </a:solidFill>
                <a:effectLst/>
                <a:latin typeface="Söhne"/>
              </a:rPr>
              <a:t> family of architectures, which are designed to address the problem of vanishing gradients in deep neural networks by promoting feature reuse.</a:t>
            </a:r>
          </a:p>
          <a:p>
            <a:pPr marL="228600" indent="-228600">
              <a:buAutoNum type="arabicPeriod"/>
            </a:pPr>
            <a:endParaRPr lang="en-US" b="0" i="0" dirty="0">
              <a:solidFill>
                <a:srgbClr val="D1D5DB"/>
              </a:solidFill>
              <a:effectLst/>
              <a:latin typeface="Söhne"/>
            </a:endParaRPr>
          </a:p>
          <a:p>
            <a:pPr marL="228600" indent="-228600">
              <a:buAutoNum type="arabicPeriod"/>
            </a:pPr>
            <a:r>
              <a:rPr lang="en-US" b="0" i="0" dirty="0">
                <a:solidFill>
                  <a:srgbClr val="D1D5DB"/>
                </a:solidFill>
                <a:effectLst/>
                <a:latin typeface="Söhne"/>
              </a:rPr>
              <a:t>This dense connectivity promotes feature reuse and enables the network to learn more discriminative features.</a:t>
            </a:r>
          </a:p>
          <a:p>
            <a:pPr marL="228600" indent="-228600">
              <a:buAutoNum type="arabicPeriod"/>
            </a:pPr>
            <a:endParaRPr lang="en-US" b="0" i="0" dirty="0">
              <a:solidFill>
                <a:srgbClr val="D1D5DB"/>
              </a:solidFill>
              <a:effectLst/>
              <a:latin typeface="Söhne"/>
            </a:endParaRPr>
          </a:p>
          <a:p>
            <a:pPr marL="228600" indent="-228600">
              <a:buAutoNum type="arabicPeriod"/>
            </a:pPr>
            <a:r>
              <a:rPr lang="en-US" b="0" i="0" dirty="0">
                <a:solidFill>
                  <a:srgbClr val="D1D5DB"/>
                </a:solidFill>
                <a:effectLst/>
                <a:latin typeface="Söhne"/>
              </a:rPr>
              <a:t>The transition layer also reduces the number of feature maps by using a 1x1 convolution, which helps to reduce the number of parameters in the network.</a:t>
            </a:r>
          </a:p>
          <a:p>
            <a:pPr marL="0" indent="0">
              <a:buNone/>
            </a:pPr>
            <a:r>
              <a:rPr lang="en-IN" b="0" i="0" dirty="0">
                <a:solidFill>
                  <a:srgbClr val="D1D5DB"/>
                </a:solidFill>
                <a:effectLst/>
                <a:latin typeface="Söhne"/>
              </a:rPr>
              <a:t>Advantages:</a:t>
            </a:r>
          </a:p>
          <a:p>
            <a:pPr marL="0" indent="0">
              <a:buNone/>
            </a:pPr>
            <a:r>
              <a:rPr lang="en-US" b="0" i="0" dirty="0">
                <a:solidFill>
                  <a:srgbClr val="D1D5DB"/>
                </a:solidFill>
                <a:effectLst/>
                <a:latin typeface="Söhne"/>
              </a:rPr>
              <a:t>The dense connections in the network allow for feature reuse, reducing the number of parameters required</a:t>
            </a:r>
            <a:r>
              <a:rPr lang="en-IN" b="0" i="0" dirty="0">
                <a:solidFill>
                  <a:srgbClr val="D1D5DB"/>
                </a:solidFill>
                <a:effectLst/>
                <a:latin typeface="Söhne"/>
              </a:rPr>
              <a:t>.</a:t>
            </a:r>
            <a:r>
              <a:rPr lang="da-DK" b="0" i="0" dirty="0">
                <a:solidFill>
                  <a:srgbClr val="D1D5DB"/>
                </a:solidFill>
                <a:effectLst/>
                <a:latin typeface="Söhne"/>
              </a:rPr>
              <a:t> (source: Huang et al., 2017)</a:t>
            </a:r>
            <a:endParaRPr lang="en-IN" b="0" i="0" dirty="0">
              <a:solidFill>
                <a:srgbClr val="D1D5DB"/>
              </a:solidFill>
              <a:effectLst/>
              <a:latin typeface="Söhne"/>
            </a:endParaRPr>
          </a:p>
          <a:p>
            <a:pPr marL="0" indent="0">
              <a:buNone/>
            </a:pPr>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21</a:t>
            </a:fld>
            <a:endParaRPr lang="en-IN"/>
          </a:p>
        </p:txBody>
      </p:sp>
    </p:spTree>
    <p:extLst>
      <p:ext uri="{BB962C8B-B14F-4D97-AF65-F5344CB8AC3E}">
        <p14:creationId xmlns:p14="http://schemas.microsoft.com/office/powerpoint/2010/main" val="3699720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Bookman Old Style" panose="02050604050505020204" pitchFamily="18" charset="0"/>
              </a:rPr>
              <a:t>Colab</a:t>
            </a:r>
            <a:r>
              <a:rPr lang="en-US" sz="1200" dirty="0">
                <a:latin typeface="Bookman Old Style" panose="02050604050505020204" pitchFamily="18" charset="0"/>
              </a:rPr>
              <a:t> is a hosted </a:t>
            </a:r>
            <a:r>
              <a:rPr lang="en-US" sz="1200" dirty="0" err="1">
                <a:latin typeface="Bookman Old Style" panose="02050604050505020204" pitchFamily="18" charset="0"/>
              </a:rPr>
              <a:t>Jupyter</a:t>
            </a:r>
            <a:r>
              <a:rPr lang="en-US" sz="1200" dirty="0">
                <a:latin typeface="Bookman Old Style" panose="02050604050505020204" pitchFamily="18" charset="0"/>
              </a:rPr>
              <a:t> notebook service that requires no setup to use, while providing access free of charge to computing resources including GPUs</a:t>
            </a:r>
            <a:r>
              <a:rPr lang="en-IN" sz="1200" dirty="0">
                <a:latin typeface="Bookman Old Style" panose="020506040505050202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Bookman Old Style" panose="0205060405050502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92929"/>
                </a:solidFill>
                <a:effectLst/>
                <a:latin typeface="source-serif-pro"/>
              </a:rPr>
              <a:t>categorical_crossentropy</a:t>
            </a:r>
            <a:r>
              <a:rPr lang="en-US" b="0" i="0" dirty="0">
                <a:solidFill>
                  <a:srgbClr val="292929"/>
                </a:solidFill>
                <a:effectLst/>
                <a:latin typeface="source-serif-pro"/>
              </a:rPr>
              <a:t> (</a:t>
            </a:r>
            <a:r>
              <a:rPr lang="en-US" b="0" i="0" dirty="0" err="1">
                <a:solidFill>
                  <a:srgbClr val="292929"/>
                </a:solidFill>
                <a:effectLst/>
                <a:latin typeface="source-serif-pro"/>
              </a:rPr>
              <a:t>cce</a:t>
            </a:r>
            <a:r>
              <a:rPr lang="en-US" b="0" i="0" dirty="0">
                <a:solidFill>
                  <a:srgbClr val="292929"/>
                </a:solidFill>
                <a:effectLst/>
                <a:latin typeface="source-serif-pro"/>
              </a:rPr>
              <a:t>) produces a one-hot array containing the probable match for each 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292929"/>
                </a:solidFill>
                <a:effectLst/>
                <a:latin typeface="source-serif-pro"/>
              </a:rPr>
              <a:t>sparse_categorical_crossentropy</a:t>
            </a:r>
            <a:r>
              <a:rPr lang="en-US" b="0" i="0" dirty="0">
                <a:solidFill>
                  <a:srgbClr val="292929"/>
                </a:solidFill>
                <a:effectLst/>
                <a:latin typeface="source-serif-pro"/>
              </a:rPr>
              <a:t> (</a:t>
            </a:r>
            <a:r>
              <a:rPr lang="en-US" b="0" i="0" dirty="0" err="1">
                <a:solidFill>
                  <a:srgbClr val="292929"/>
                </a:solidFill>
                <a:effectLst/>
                <a:latin typeface="source-serif-pro"/>
              </a:rPr>
              <a:t>scce</a:t>
            </a:r>
            <a:r>
              <a:rPr lang="en-US" b="0" i="0" dirty="0">
                <a:solidFill>
                  <a:srgbClr val="292929"/>
                </a:solidFill>
                <a:effectLst/>
                <a:latin typeface="source-serif-pro"/>
              </a:rPr>
              <a:t>) produces a category index of the </a:t>
            </a:r>
            <a:r>
              <a:rPr lang="en-US" b="0" i="1" dirty="0">
                <a:solidFill>
                  <a:srgbClr val="292929"/>
                </a:solidFill>
                <a:effectLst/>
                <a:latin typeface="source-serif-pro"/>
              </a:rPr>
              <a:t>most likely</a:t>
            </a:r>
            <a:r>
              <a:rPr lang="en-US" b="0" i="0" dirty="0">
                <a:solidFill>
                  <a:srgbClr val="292929"/>
                </a:solidFill>
                <a:effectLst/>
                <a:latin typeface="source-serif-pro"/>
              </a:rPr>
              <a:t> matching category.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929"/>
              </a:solidFill>
              <a:effectLst/>
              <a:latin typeface="source-serif-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Bookman Old Style" panose="02050604050505020204" pitchFamily="18" charset="0"/>
            </a:endParaRPr>
          </a:p>
          <a:p>
            <a:pPr algn="l"/>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F98301-7F9A-42E5-8742-472379EBC26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AA130CA3-3DF5-617F-08FB-3441E663450E}"/>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216641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23</a:t>
            </a:fld>
            <a:endParaRPr lang="en-IN"/>
          </a:p>
        </p:txBody>
      </p:sp>
      <p:sp>
        <p:nvSpPr>
          <p:cNvPr id="5" name="Header Placeholder 4">
            <a:extLst>
              <a:ext uri="{FF2B5EF4-FFF2-40B4-BE49-F238E27FC236}">
                <a16:creationId xmlns:a16="http://schemas.microsoft.com/office/drawing/2014/main" id="{548FFEC5-D013-060C-8421-0C67D13758BD}"/>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1895157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2</a:t>
            </a:fld>
            <a:endParaRPr lang="en-IN"/>
          </a:p>
        </p:txBody>
      </p:sp>
    </p:spTree>
    <p:extLst>
      <p:ext uri="{BB962C8B-B14F-4D97-AF65-F5344CB8AC3E}">
        <p14:creationId xmlns:p14="http://schemas.microsoft.com/office/powerpoint/2010/main" val="2878766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24</a:t>
            </a:fld>
            <a:endParaRPr lang="en-IN"/>
          </a:p>
        </p:txBody>
      </p:sp>
      <p:sp>
        <p:nvSpPr>
          <p:cNvPr id="5" name="Header Placeholder 4">
            <a:extLst>
              <a:ext uri="{FF2B5EF4-FFF2-40B4-BE49-F238E27FC236}">
                <a16:creationId xmlns:a16="http://schemas.microsoft.com/office/drawing/2014/main" id="{548FFEC5-D013-060C-8421-0C67D13758BD}"/>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1535288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292929"/>
                </a:solidFill>
                <a:effectLst/>
                <a:latin typeface="source-serif-pro"/>
              </a:rPr>
              <a:t>Next, we look at how all these blocks and layers look</a:t>
            </a:r>
          </a:p>
          <a:p>
            <a:pPr marL="228600" indent="-228600">
              <a:buAutoNum type="arabicPeriod"/>
            </a:pPr>
            <a:endParaRPr lang="en-US" b="0" i="0" dirty="0">
              <a:solidFill>
                <a:srgbClr val="292929"/>
              </a:solidFill>
              <a:effectLst/>
              <a:latin typeface="source-serif-pro"/>
            </a:endParaRPr>
          </a:p>
          <a:p>
            <a:pPr marL="228600" indent="-228600">
              <a:buAutoNum type="arabicPeriod"/>
            </a:pPr>
            <a:r>
              <a:rPr lang="en-US" b="0" i="0" dirty="0">
                <a:solidFill>
                  <a:srgbClr val="292929"/>
                </a:solidFill>
                <a:effectLst/>
                <a:latin typeface="source-serif-pro"/>
              </a:rPr>
              <a:t>the first convolution block has 64 filters of size 7x7 and a stride of 2.</a:t>
            </a:r>
          </a:p>
          <a:p>
            <a:pPr marL="228600" indent="-228600">
              <a:buAutoNum type="arabicPeriod"/>
            </a:pPr>
            <a:endParaRPr lang="en-US" b="0" i="0" dirty="0">
              <a:solidFill>
                <a:srgbClr val="292929"/>
              </a:solidFill>
              <a:effectLst/>
              <a:latin typeface="source-serif-pro"/>
            </a:endParaRPr>
          </a:p>
          <a:p>
            <a:pPr marL="228600" indent="-228600">
              <a:buAutoNum type="arabicPeriod"/>
            </a:pPr>
            <a:r>
              <a:rPr lang="en-US" b="0" i="0" dirty="0">
                <a:solidFill>
                  <a:srgbClr val="292929"/>
                </a:solidFill>
                <a:effectLst/>
                <a:latin typeface="source-serif-pro"/>
              </a:rPr>
              <a:t>Each convolutional block after the input has the following sequence: </a:t>
            </a:r>
            <a:r>
              <a:rPr lang="en-US" b="0" i="0" dirty="0" err="1">
                <a:solidFill>
                  <a:srgbClr val="292929"/>
                </a:solidFill>
                <a:effectLst/>
                <a:latin typeface="source-serif-pro"/>
              </a:rPr>
              <a:t>BatchNormalization</a:t>
            </a:r>
            <a:r>
              <a:rPr lang="en-US" b="0" i="0" dirty="0">
                <a:solidFill>
                  <a:srgbClr val="292929"/>
                </a:solidFill>
                <a:effectLst/>
                <a:latin typeface="source-serif-pro"/>
              </a:rPr>
              <a:t>, followed by </a:t>
            </a:r>
            <a:r>
              <a:rPr lang="en-US" b="0" i="0" dirty="0" err="1">
                <a:solidFill>
                  <a:srgbClr val="292929"/>
                </a:solidFill>
                <a:effectLst/>
                <a:latin typeface="source-serif-pro"/>
              </a:rPr>
              <a:t>ReLU</a:t>
            </a:r>
            <a:r>
              <a:rPr lang="en-US" b="0" i="0" dirty="0">
                <a:solidFill>
                  <a:srgbClr val="292929"/>
                </a:solidFill>
                <a:effectLst/>
                <a:latin typeface="source-serif-pro"/>
              </a:rPr>
              <a:t> activation and then the actual Conv2D layer. </a:t>
            </a:r>
          </a:p>
          <a:p>
            <a:pPr marL="228600" indent="-228600">
              <a:buAutoNum type="arabicPeriod"/>
            </a:pPr>
            <a:r>
              <a:rPr lang="en-IN" b="0" i="0" dirty="0">
                <a:solidFill>
                  <a:srgbClr val="D1D5DB"/>
                </a:solidFill>
                <a:effectLst/>
                <a:latin typeface="Söhne"/>
              </a:rPr>
              <a:t>Dense Block- </a:t>
            </a:r>
            <a:r>
              <a:rPr lang="en-US" b="0" i="0" dirty="0">
                <a:solidFill>
                  <a:srgbClr val="292929"/>
                </a:solidFill>
                <a:effectLst/>
                <a:latin typeface="source-serif-pro"/>
              </a:rPr>
              <a:t> Every dense block has two convolutions, with 1x1 and 3x3 sized kernels.</a:t>
            </a:r>
            <a:r>
              <a:rPr lang="en-IN" b="0" i="0" dirty="0">
                <a:solidFill>
                  <a:srgbClr val="292929"/>
                </a:solidFill>
                <a:effectLst/>
                <a:latin typeface="source-serif-pro"/>
              </a:rPr>
              <a:t> </a:t>
            </a:r>
            <a:r>
              <a:rPr lang="en-US" b="0" i="0" dirty="0">
                <a:solidFill>
                  <a:srgbClr val="292929"/>
                </a:solidFill>
                <a:effectLst/>
                <a:latin typeface="source-serif-pro"/>
              </a:rPr>
              <a:t>In dense block 1, this is repeated 6 times</a:t>
            </a:r>
            <a:r>
              <a:rPr lang="en-IN" b="0" i="0" dirty="0">
                <a:solidFill>
                  <a:srgbClr val="292929"/>
                </a:solidFill>
                <a:effectLst/>
                <a:latin typeface="source-serif-pro"/>
              </a:rPr>
              <a:t> etc…..</a:t>
            </a:r>
          </a:p>
          <a:p>
            <a:pPr marL="228600" indent="-228600">
              <a:buAutoNum type="arabicPeriod"/>
            </a:pPr>
            <a:r>
              <a:rPr lang="en-IN" b="0" i="0" dirty="0">
                <a:solidFill>
                  <a:srgbClr val="292929"/>
                </a:solidFill>
                <a:effectLst/>
                <a:latin typeface="source-serif-pro"/>
              </a:rPr>
              <a:t>Transition Layer - </a:t>
            </a:r>
            <a:r>
              <a:rPr lang="en-US" b="0" i="0" dirty="0">
                <a:solidFill>
                  <a:srgbClr val="292929"/>
                </a:solidFill>
                <a:effectLst/>
                <a:latin typeface="source-serif-pro"/>
              </a:rPr>
              <a:t>There are a 1x1 convolutional layer and a 2x2 average pooling layer with a stride of 2. </a:t>
            </a:r>
            <a:endParaRPr lang="en-IN" b="0" i="0" dirty="0">
              <a:solidFill>
                <a:srgbClr val="292929"/>
              </a:solidFill>
              <a:effectLst/>
              <a:latin typeface="source-serif-pro"/>
            </a:endParaRPr>
          </a:p>
          <a:p>
            <a:pPr marL="0" indent="0">
              <a:buNone/>
            </a:pPr>
            <a:endParaRPr lang="en-US" b="0" i="0" dirty="0">
              <a:solidFill>
                <a:srgbClr val="D1D5DB"/>
              </a:solidFill>
              <a:effectLst/>
              <a:latin typeface="Söhne"/>
            </a:endParaRPr>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25</a:t>
            </a:fld>
            <a:endParaRPr lang="en-IN"/>
          </a:p>
        </p:txBody>
      </p:sp>
    </p:spTree>
    <p:extLst>
      <p:ext uri="{BB962C8B-B14F-4D97-AF65-F5344CB8AC3E}">
        <p14:creationId xmlns:p14="http://schemas.microsoft.com/office/powerpoint/2010/main" val="526960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3C484E"/>
                </a:solidFill>
                <a:effectLst/>
                <a:latin typeface="Arial" panose="020B0604020202020204" pitchFamily="34" charset="0"/>
              </a:rPr>
              <a:t>as the number of layers in the CNN increase, i.e. as they get deeper, the 'vanishing gradient' problem arises. </a:t>
            </a:r>
          </a:p>
          <a:p>
            <a:pPr marL="0" indent="0">
              <a:buNone/>
            </a:pPr>
            <a:r>
              <a:rPr lang="en-US" b="0" i="0" dirty="0">
                <a:solidFill>
                  <a:srgbClr val="3C484E"/>
                </a:solidFill>
                <a:effectLst/>
                <a:latin typeface="Arial" panose="020B0604020202020204" pitchFamily="34" charset="0"/>
              </a:rPr>
              <a:t>This means that as the path for information from the input to the output layers increases, it can cause certain information to 'vanish' or get lost which reduces the ability of the network to train effectively.</a:t>
            </a:r>
          </a:p>
          <a:p>
            <a:pPr marL="0" indent="0">
              <a:buNone/>
            </a:pPr>
            <a:endParaRPr lang="en-US" b="0" i="0" dirty="0">
              <a:solidFill>
                <a:srgbClr val="3C484E"/>
              </a:solidFill>
              <a:effectLst/>
              <a:latin typeface="Arial" panose="020B0604020202020204" pitchFamily="34" charset="0"/>
            </a:endParaRPr>
          </a:p>
          <a:p>
            <a:pPr marL="0" indent="0">
              <a:buNone/>
            </a:pPr>
            <a:r>
              <a:rPr lang="en-US" b="0" i="0" dirty="0" err="1">
                <a:solidFill>
                  <a:srgbClr val="3C484E"/>
                </a:solidFill>
                <a:effectLst/>
                <a:latin typeface="Arial" panose="020B0604020202020204" pitchFamily="34" charset="0"/>
              </a:rPr>
              <a:t>DenseNets</a:t>
            </a:r>
            <a:r>
              <a:rPr lang="en-US" b="0" i="0" dirty="0">
                <a:solidFill>
                  <a:srgbClr val="3C484E"/>
                </a:solidFill>
                <a:effectLst/>
                <a:latin typeface="Arial" panose="020B0604020202020204" pitchFamily="34" charset="0"/>
              </a:rPr>
              <a:t> resolve this problem by modifying the standard CNN architecture and simplifying the connectivity pattern between layers. </a:t>
            </a:r>
          </a:p>
          <a:p>
            <a:pPr marL="0" indent="0">
              <a:buNone/>
            </a:pPr>
            <a:r>
              <a:rPr lang="en-US" b="0" i="0" dirty="0">
                <a:solidFill>
                  <a:srgbClr val="3C484E"/>
                </a:solidFill>
                <a:effectLst/>
                <a:latin typeface="Arial" panose="020B0604020202020204" pitchFamily="34" charset="0"/>
              </a:rPr>
              <a:t>In a DenseNet architecture, each layer is connected directly with every other layer, hence the name Densely Connected Convolutional Network</a:t>
            </a:r>
          </a:p>
          <a:p>
            <a:pPr marL="228600" indent="-228600">
              <a:buAutoNum type="arabicPeriod"/>
            </a:pPr>
            <a:endParaRPr lang="en-IN" b="0" i="0" dirty="0">
              <a:solidFill>
                <a:srgbClr val="D1D5DB"/>
              </a:solidFill>
              <a:effectLst/>
              <a:latin typeface="Söhne"/>
            </a:endParaRPr>
          </a:p>
          <a:p>
            <a:pPr marL="228600" indent="-228600">
              <a:buAutoNum type="arabicPeriod"/>
            </a:pPr>
            <a:r>
              <a:rPr lang="en-IN" b="0" i="0" dirty="0">
                <a:solidFill>
                  <a:srgbClr val="D1D5DB"/>
                </a:solidFill>
                <a:effectLst/>
                <a:latin typeface="Söhne"/>
              </a:rPr>
              <a:t>The key idea is to improve the flow of information and gradient through the network by connecting each layer to all the subsequent layers in a feed forward manner</a:t>
            </a:r>
          </a:p>
          <a:p>
            <a:pPr marL="228600" indent="-228600">
              <a:buAutoNum type="arabicPeriod"/>
            </a:pPr>
            <a:r>
              <a:rPr lang="en-IN" b="0" i="0" dirty="0">
                <a:solidFill>
                  <a:srgbClr val="D1D5DB"/>
                </a:solidFill>
                <a:effectLst/>
                <a:latin typeface="Söhne"/>
              </a:rPr>
              <a:t>It is very similar to </a:t>
            </a:r>
            <a:r>
              <a:rPr lang="en-IN" b="0" i="0" dirty="0" err="1">
                <a:solidFill>
                  <a:srgbClr val="D1D5DB"/>
                </a:solidFill>
                <a:effectLst/>
                <a:latin typeface="Söhne"/>
              </a:rPr>
              <a:t>ResNet</a:t>
            </a:r>
            <a:r>
              <a:rPr lang="en-IN" b="0" i="0" dirty="0">
                <a:solidFill>
                  <a:srgbClr val="D1D5DB"/>
                </a:solidFill>
                <a:effectLst/>
                <a:latin typeface="Söhne"/>
              </a:rPr>
              <a:t>. </a:t>
            </a:r>
            <a:r>
              <a:rPr lang="en-IN" b="0" i="0" dirty="0" err="1">
                <a:solidFill>
                  <a:srgbClr val="D1D5DB"/>
                </a:solidFill>
                <a:effectLst/>
                <a:latin typeface="Söhne"/>
              </a:rPr>
              <a:t>ResNet</a:t>
            </a:r>
            <a:r>
              <a:rPr lang="en-IN" b="0" i="0" dirty="0">
                <a:solidFill>
                  <a:srgbClr val="D1D5DB"/>
                </a:solidFill>
                <a:effectLst/>
                <a:latin typeface="Söhne"/>
              </a:rPr>
              <a:t> used an additive method </a:t>
            </a:r>
            <a:r>
              <a:rPr lang="en-IN" b="0" i="0" dirty="0" err="1">
                <a:solidFill>
                  <a:srgbClr val="D1D5DB"/>
                </a:solidFill>
                <a:effectLst/>
                <a:latin typeface="Söhne"/>
              </a:rPr>
              <a:t>i.e</a:t>
            </a:r>
            <a:r>
              <a:rPr lang="en-IN" b="0" i="0" dirty="0">
                <a:solidFill>
                  <a:srgbClr val="D1D5DB"/>
                </a:solidFill>
                <a:effectLst/>
                <a:latin typeface="Söhne"/>
              </a:rPr>
              <a:t> they takes previous output as an input for the next layer</a:t>
            </a:r>
          </a:p>
          <a:p>
            <a:pPr marL="228600" indent="-228600">
              <a:buAutoNum type="arabicPeriod"/>
            </a:pPr>
            <a:r>
              <a:rPr lang="en-IN" b="0" i="0" dirty="0">
                <a:solidFill>
                  <a:srgbClr val="D1D5DB"/>
                </a:solidFill>
                <a:effectLst/>
                <a:latin typeface="Söhne"/>
              </a:rPr>
              <a:t>All the layers are interconnected directly and used the concept of feature reusing which help to reduce the number of parameters.</a:t>
            </a:r>
          </a:p>
          <a:p>
            <a:pPr marL="0" indent="0">
              <a:buNone/>
            </a:pPr>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26</a:t>
            </a:fld>
            <a:endParaRPr lang="en-IN"/>
          </a:p>
        </p:txBody>
      </p:sp>
    </p:spTree>
    <p:extLst>
      <p:ext uri="{BB962C8B-B14F-4D97-AF65-F5344CB8AC3E}">
        <p14:creationId xmlns:p14="http://schemas.microsoft.com/office/powerpoint/2010/main" val="2217484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IN" dirty="0"/>
              <a:t>Dense Block - </a:t>
            </a:r>
            <a:r>
              <a:rPr lang="en-US" b="0" i="0" dirty="0">
                <a:solidFill>
                  <a:srgbClr val="D1D5DB"/>
                </a:solidFill>
                <a:effectLst/>
                <a:latin typeface="Söhne"/>
              </a:rPr>
              <a:t>Each dense block is composed of several convolutional layers with the same number of filters.</a:t>
            </a:r>
          </a:p>
          <a:p>
            <a:pPr marL="228600" indent="-228600">
              <a:buAutoNum type="arabicPeriod"/>
            </a:pPr>
            <a:endParaRPr lang="en-US" b="0" i="0" dirty="0">
              <a:solidFill>
                <a:srgbClr val="D1D5DB"/>
              </a:solidFill>
              <a:effectLst/>
              <a:latin typeface="Söhne"/>
            </a:endParaRPr>
          </a:p>
          <a:p>
            <a:pPr marL="0" indent="0">
              <a:buNone/>
            </a:pPr>
            <a:r>
              <a:rPr lang="en-US" b="0" i="0" dirty="0">
                <a:solidFill>
                  <a:srgbClr val="D1D5DB"/>
                </a:solidFill>
                <a:effectLst/>
                <a:latin typeface="Söhne"/>
              </a:rPr>
              <a:t>The output feature maps of all preceding layers are concatenated and used as the input to each layer within the dense block.</a:t>
            </a:r>
          </a:p>
          <a:p>
            <a:pPr marL="0" indent="0">
              <a:buNone/>
            </a:pPr>
            <a:endParaRPr lang="en-US" b="0" i="0" dirty="0">
              <a:solidFill>
                <a:srgbClr val="D1D5DB"/>
              </a:solidFill>
              <a:effectLst/>
              <a:latin typeface="Söhne"/>
            </a:endParaRPr>
          </a:p>
          <a:p>
            <a:pPr marL="0" indent="0">
              <a:buNone/>
            </a:pPr>
            <a:r>
              <a:rPr lang="en-US" b="0" i="0" dirty="0">
                <a:solidFill>
                  <a:srgbClr val="D1D5DB"/>
                </a:solidFill>
                <a:effectLst/>
                <a:latin typeface="Söhne"/>
              </a:rPr>
              <a:t>This creates densely connected layers, which leads to a very deep and narrow architecture, with a high degree of feature reuse and reduced redundancy.</a:t>
            </a:r>
          </a:p>
          <a:p>
            <a:pPr marL="0" indent="0">
              <a:buNone/>
            </a:pPr>
            <a:endParaRPr lang="en-IN" dirty="0"/>
          </a:p>
          <a:p>
            <a:pPr marL="0" indent="0">
              <a:buNone/>
            </a:pPr>
            <a:r>
              <a:rPr lang="en-IN" dirty="0"/>
              <a:t>2. Transition Layer- Reduce no. of features maps (by combine 1x1 conv), Down sample the spatial dimension of the feature maps (2x2 </a:t>
            </a:r>
            <a:r>
              <a:rPr lang="en-IN" dirty="0" err="1"/>
              <a:t>avg</a:t>
            </a:r>
            <a:r>
              <a:rPr lang="en-IN" dirty="0"/>
              <a:t> pool layer)</a:t>
            </a:r>
          </a:p>
          <a:p>
            <a:pPr marL="228600" indent="-228600">
              <a:buAutoNum type="arabicPeriod"/>
            </a:pPr>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27</a:t>
            </a:fld>
            <a:endParaRPr lang="en-IN"/>
          </a:p>
        </p:txBody>
      </p:sp>
    </p:spTree>
    <p:extLst>
      <p:ext uri="{BB962C8B-B14F-4D97-AF65-F5344CB8AC3E}">
        <p14:creationId xmlns:p14="http://schemas.microsoft.com/office/powerpoint/2010/main" val="3766870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US" dirty="0">
                <a:latin typeface="Bookman Old Style" panose="02050604050505020204" pitchFamily="18" charset="0"/>
              </a:rPr>
              <a:t>Metrics used for evaluate the results</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F98301-7F9A-42E5-8742-472379EBC26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AA130CA3-3DF5-617F-08FB-3441E663450E}"/>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2436005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29</a:t>
            </a:fld>
            <a:endParaRPr lang="en-IN"/>
          </a:p>
        </p:txBody>
      </p:sp>
      <p:sp>
        <p:nvSpPr>
          <p:cNvPr id="5" name="Header Placeholder 4">
            <a:extLst>
              <a:ext uri="{FF2B5EF4-FFF2-40B4-BE49-F238E27FC236}">
                <a16:creationId xmlns:a16="http://schemas.microsoft.com/office/drawing/2014/main" id="{548FFEC5-D013-060C-8421-0C67D13758BD}"/>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11542347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F98301-7F9A-42E5-8742-472379EBC26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AA130CA3-3DF5-617F-08FB-3441E663450E}"/>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22093373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US" sz="2800" b="0" i="0" dirty="0">
                <a:solidFill>
                  <a:srgbClr val="D1D5DB"/>
                </a:solidFill>
                <a:effectLst/>
                <a:latin typeface="Söhne"/>
              </a:rPr>
              <a:t>Although DenseNet-121 achieved a high accuracy of 98.64%, exploring ensemble methods can be a potential avenue for further improvement.</a:t>
            </a:r>
          </a:p>
          <a:p>
            <a:pPr algn="l"/>
            <a:r>
              <a:rPr lang="en-US" b="0" i="0" dirty="0">
                <a:solidFill>
                  <a:srgbClr val="D1D5DB"/>
                </a:solidFill>
                <a:effectLst/>
                <a:latin typeface="Söhne"/>
              </a:rPr>
              <a:t>Ensemble methods combine multiple models to make predictions, often resulting in improved performance</a:t>
            </a:r>
          </a:p>
          <a:p>
            <a:pPr algn="l"/>
            <a:endParaRPr lang="en-US" b="0" i="0" dirty="0">
              <a:solidFill>
                <a:srgbClr val="D1D5DB"/>
              </a:solidFill>
              <a:effectLst/>
              <a:latin typeface="Söhne"/>
            </a:endParaRPr>
          </a:p>
          <a:p>
            <a:pPr algn="l"/>
            <a:r>
              <a:rPr lang="en-US" b="0" i="0" dirty="0">
                <a:solidFill>
                  <a:srgbClr val="D1D5DB"/>
                </a:solidFill>
                <a:effectLst/>
                <a:latin typeface="Söhne"/>
              </a:rPr>
              <a:t>Further investigation into advanced regularization techniques can be valuable</a:t>
            </a:r>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1F98301-7F9A-42E5-8742-472379EBC26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a:extLst>
              <a:ext uri="{FF2B5EF4-FFF2-40B4-BE49-F238E27FC236}">
                <a16:creationId xmlns:a16="http://schemas.microsoft.com/office/drawing/2014/main" id="{AA130CA3-3DF5-617F-08FB-3441E663450E}"/>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1692378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eriod"/>
            </a:pPr>
            <a:r>
              <a:rPr lang="en-IN" dirty="0"/>
              <a:t>SAR images are formed when the microwave are bounce from a surface of an object.</a:t>
            </a:r>
          </a:p>
          <a:p>
            <a:pPr marL="228600" indent="-228600">
              <a:buAutoNum type="arabicPeriod"/>
            </a:pPr>
            <a:r>
              <a:rPr lang="en-US" sz="1800" b="0" i="0" u="none" strike="noStrike" baseline="0" dirty="0">
                <a:latin typeface="CMR12"/>
              </a:rPr>
              <a:t>(SAR) refers to a technique for producing fine resolution images from a resolution-limited radar system and it is one of the power tools of remote sensing.</a:t>
            </a:r>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3</a:t>
            </a:fld>
            <a:endParaRPr lang="en-IN"/>
          </a:p>
        </p:txBody>
      </p:sp>
      <p:sp>
        <p:nvSpPr>
          <p:cNvPr id="5" name="Header Placeholder 4">
            <a:extLst>
              <a:ext uri="{FF2B5EF4-FFF2-40B4-BE49-F238E27FC236}">
                <a16:creationId xmlns:a16="http://schemas.microsoft.com/office/drawing/2014/main" id="{CCDD98B8-6696-1104-3EED-F31EB1E2748F}"/>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1031912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lnSpc>
                <a:spcPct val="150000"/>
              </a:lnSpc>
            </a:pPr>
            <a:r>
              <a:rPr lang="en-IN" sz="1200" dirty="0">
                <a:latin typeface="Bookman Old Style" panose="02050604050505020204" pitchFamily="18" charset="0"/>
                <a:cs typeface="Times New Roman" panose="02020603050405020304" pitchFamily="18" charset="0"/>
              </a:rPr>
              <a:t>One of major issues related to classification of SAR images is the misclassification issue.</a:t>
            </a:r>
            <a:r>
              <a:rPr lang="en-US" sz="1200" dirty="0">
                <a:latin typeface="Bookman Old Style" panose="02050604050505020204" pitchFamily="18" charset="0"/>
                <a:cs typeface="Times New Roman" panose="02020603050405020304" pitchFamily="18" charset="0"/>
              </a:rPr>
              <a:t> Such issues hesitate the application of SAR images in real-life applications</a:t>
            </a:r>
          </a:p>
          <a:p>
            <a:pPr lvl="1">
              <a:lnSpc>
                <a:spcPct val="150000"/>
              </a:lnSpc>
            </a:pPr>
            <a:endParaRPr lang="en-US" sz="1200" dirty="0">
              <a:latin typeface="Bookman Old Style" panose="02050604050505020204" pitchFamily="18" charset="0"/>
              <a:cs typeface="Times New Roman" panose="02020603050405020304" pitchFamily="18" charset="0"/>
            </a:endParaRPr>
          </a:p>
          <a:p>
            <a:pPr lvl="1">
              <a:lnSpc>
                <a:spcPct val="150000"/>
              </a:lnSpc>
            </a:pPr>
            <a:r>
              <a:rPr lang="en-US" sz="1200" dirty="0">
                <a:latin typeface="Bookman Old Style" panose="02050604050505020204" pitchFamily="18" charset="0"/>
                <a:cs typeface="Times New Roman" panose="02020603050405020304" pitchFamily="18" charset="0"/>
              </a:rPr>
              <a:t>Misclassification mainly caused due to the high complexity and coarseness of the images obtained from SAR, along with the presence of unwanted features.</a:t>
            </a:r>
          </a:p>
          <a:p>
            <a:pPr lvl="1">
              <a:lnSpc>
                <a:spcPct val="150000"/>
              </a:lnSpc>
            </a:pPr>
            <a:endParaRPr lang="en-US" sz="1200" dirty="0">
              <a:latin typeface="Bookman Old Style" panose="0205060405050502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Bookman Old Style" panose="0205060405050502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Bookman Old Style" panose="02050604050505020204" pitchFamily="18" charset="0"/>
                <a:cs typeface="Times New Roman" panose="02020603050405020304" pitchFamily="18" charset="0"/>
              </a:rPr>
              <a:t>Even though substantial noise suppression techniques have been brought forward to remove noise from SAR images, sometimes the noise removal techniques tends to remove even some of the important features which give rise to improper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Bookman Old Style" panose="0205060405050502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Bookman Old Style" panose="02050604050505020204" pitchFamily="18" charset="0"/>
                <a:cs typeface="Times New Roman" panose="02020603050405020304" pitchFamily="18" charset="0"/>
              </a:rPr>
              <a:t>Therefore identifying which target or image scene falls under which class is complex and hence challenging.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Bookman Old Style" panose="02050604050505020204" pitchFamily="18" charset="0"/>
              <a:cs typeface="Times New Roman" panose="02020603050405020304" pitchFamily="18" charset="0"/>
            </a:endParaRPr>
          </a:p>
          <a:p>
            <a:pPr algn="l" rtl="0"/>
            <a:r>
              <a:rPr lang="en-US" sz="800" b="0" i="0" dirty="0">
                <a:effectLst/>
                <a:latin typeface="Bookman Old Style" panose="02050604050505020204" pitchFamily="18" charset="0"/>
              </a:rPr>
              <a:t>In recent years, deep learning has advanced dramatically, achieving considerable success in a variety of areas such as speech recognition, object detection </a:t>
            </a:r>
            <a:r>
              <a:rPr lang="fr-FR" sz="800" b="0" i="0" dirty="0">
                <a:effectLst/>
                <a:latin typeface="Bookman Old Style" panose="02050604050505020204" pitchFamily="18" charset="0"/>
              </a:rPr>
              <a:t>and image classification etc. </a:t>
            </a:r>
          </a:p>
          <a:p>
            <a:pPr algn="l" rtl="0"/>
            <a:endParaRPr lang="fr-FR" sz="800" b="0" i="0" dirty="0">
              <a:effectLst/>
              <a:latin typeface="Bookman Old Style" panose="02050604050505020204" pitchFamily="18" charset="0"/>
            </a:endParaRPr>
          </a:p>
          <a:p>
            <a:pPr algn="l" rtl="0"/>
            <a:r>
              <a:rPr lang="en-US" sz="800" b="0" i="0" dirty="0">
                <a:effectLst/>
                <a:latin typeface="Bookman Old Style" panose="02050604050505020204" pitchFamily="18" charset="0"/>
              </a:rPr>
              <a:t>Compared to traditional algorithms, deep learning-based approaches frequently employ hierarchical concepts, such as deep neural networks, to extract feature representations of raw data for a number of purposes.</a:t>
            </a:r>
          </a:p>
          <a:p>
            <a:pPr algn="l" rtl="0"/>
            <a:endParaRPr lang="en-US" sz="800" b="0" i="0" dirty="0">
              <a:effectLst/>
              <a:latin typeface="Bookman Old Style" panose="02050604050505020204" pitchFamily="18" charset="0"/>
            </a:endParaRPr>
          </a:p>
          <a:p>
            <a:pPr algn="l" rtl="0"/>
            <a:r>
              <a:rPr lang="en-US" sz="800" b="0" i="0" dirty="0">
                <a:effectLst/>
                <a:latin typeface="Bookman Old Style" panose="02050604050505020204" pitchFamily="18" charset="0"/>
              </a:rPr>
              <a:t>Deep learning in remote sensing is now obtaining a lot of attention due to its many successful applications in the computer vision community</a:t>
            </a:r>
          </a:p>
          <a:p>
            <a:pPr algn="l" rtl="0"/>
            <a:endParaRPr lang="en-US" sz="800" b="0" i="0" dirty="0">
              <a:effectLst/>
              <a:latin typeface="Bookman Old Style" panose="02050604050505020204" pitchFamily="18" charset="0"/>
            </a:endParaRPr>
          </a:p>
          <a:p>
            <a:pPr algn="l" rtl="0"/>
            <a:r>
              <a:rPr lang="en-US" sz="800" b="0" i="0" dirty="0">
                <a:effectLst/>
                <a:latin typeface="Bookman Old Style" panose="02050604050505020204" pitchFamily="18" charset="0"/>
              </a:rPr>
              <a:t>CNN, on the other hand, is one of the most popular deep learning method in the areas of image and speech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300" dirty="0">
              <a:latin typeface="Bookman Old Style" panose="020506040505050202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800" b="1" dirty="0">
              <a:latin typeface="Bookman Old Style" panose="020506040505050202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1F98301-7F9A-42E5-8742-472379EBC267}" type="slidenum">
              <a:rPr lang="en-IN" smtClean="0"/>
              <a:t>4</a:t>
            </a:fld>
            <a:endParaRPr lang="en-IN"/>
          </a:p>
        </p:txBody>
      </p:sp>
      <p:sp>
        <p:nvSpPr>
          <p:cNvPr id="5" name="Header Placeholder 4">
            <a:extLst>
              <a:ext uri="{FF2B5EF4-FFF2-40B4-BE49-F238E27FC236}">
                <a16:creationId xmlns:a16="http://schemas.microsoft.com/office/drawing/2014/main" id="{A1D768A9-26D6-02CC-382E-4F370AC50EE2}"/>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404506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dirty="0">
                <a:latin typeface="Bookman Old Style" panose="02050604050505020204" pitchFamily="18" charset="0"/>
              </a:rPr>
              <a:t>Accuracy: 93.39%</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sz="1200" dirty="0">
                <a:latin typeface="Bookman Old Style" panose="02050604050505020204" pitchFamily="18" charset="0"/>
              </a:rPr>
              <a:t>Accuracy: 87.96%</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Accuracy: 91%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dirty="0">
              <a:latin typeface="Bookman Old Style" panose="020506040505050202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sz="1200" dirty="0">
              <a:latin typeface="Bookman Old Style" panose="02050604050505020204" pitchFamily="18" charset="0"/>
            </a:endParaRPr>
          </a:p>
          <a:p>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6</a:t>
            </a:fld>
            <a:endParaRPr lang="en-IN"/>
          </a:p>
        </p:txBody>
      </p:sp>
      <p:sp>
        <p:nvSpPr>
          <p:cNvPr id="5" name="Header Placeholder 4">
            <a:extLst>
              <a:ext uri="{FF2B5EF4-FFF2-40B4-BE49-F238E27FC236}">
                <a16:creationId xmlns:a16="http://schemas.microsoft.com/office/drawing/2014/main" id="{05F6443C-B47A-026E-10B4-6C80A86F1AFC}"/>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3637795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Accuracy: 94.06%</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Accuracy: 96.4%</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7</a:t>
            </a:fld>
            <a:endParaRPr lang="en-IN"/>
          </a:p>
        </p:txBody>
      </p:sp>
      <p:sp>
        <p:nvSpPr>
          <p:cNvPr id="5" name="Header Placeholder 4">
            <a:extLst>
              <a:ext uri="{FF2B5EF4-FFF2-40B4-BE49-F238E27FC236}">
                <a16:creationId xmlns:a16="http://schemas.microsoft.com/office/drawing/2014/main" id="{05F6443C-B47A-026E-10B4-6C80A86F1AFC}"/>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964309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2S1(Self-propelled artillery) ,</a:t>
            </a:r>
          </a:p>
          <a:p>
            <a:r>
              <a:rPr lang="en-IN" dirty="0"/>
              <a:t>BDRM-2(Armoured Scout Car), </a:t>
            </a:r>
          </a:p>
          <a:p>
            <a:r>
              <a:rPr lang="en-IN" dirty="0"/>
              <a:t>BTR-60(Armoured Personal Carrier), </a:t>
            </a:r>
          </a:p>
          <a:p>
            <a:r>
              <a:rPr lang="en-IN" dirty="0"/>
              <a:t>D7(Caterpillar Bulldozer), </a:t>
            </a:r>
          </a:p>
          <a:p>
            <a:r>
              <a:rPr lang="en-IN" dirty="0"/>
              <a:t>SLICY(Structure acting as 'Ground Truth’), </a:t>
            </a:r>
          </a:p>
          <a:p>
            <a:r>
              <a:rPr lang="en-IN" dirty="0"/>
              <a:t>T62(Main battle tank), ZIL-131(Military Cargo truck) </a:t>
            </a:r>
          </a:p>
          <a:p>
            <a:r>
              <a:rPr lang="en-IN" dirty="0"/>
              <a:t>ZSU-23-4(Self-Propelled anti-aircraft).</a:t>
            </a:r>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8</a:t>
            </a:fld>
            <a:endParaRPr lang="en-IN"/>
          </a:p>
        </p:txBody>
      </p:sp>
    </p:spTree>
    <p:extLst>
      <p:ext uri="{BB962C8B-B14F-4D97-AF65-F5344CB8AC3E}">
        <p14:creationId xmlns:p14="http://schemas.microsoft.com/office/powerpoint/2010/main" val="3559710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US" b="0" i="0" dirty="0">
                <a:solidFill>
                  <a:srgbClr val="D1D5DB"/>
                </a:solidFill>
                <a:effectLst/>
                <a:latin typeface="Söhne"/>
              </a:rPr>
              <a:t>Step Involves:</a:t>
            </a:r>
          </a:p>
          <a:p>
            <a:pPr marL="228600" indent="-228600" algn="l">
              <a:buFont typeface="+mj-lt"/>
              <a:buAutoNum type="arabicPeriod"/>
            </a:pPr>
            <a:r>
              <a:rPr lang="en-US" b="0" i="0" dirty="0">
                <a:solidFill>
                  <a:srgbClr val="D1D5DB"/>
                </a:solidFill>
                <a:effectLst/>
                <a:latin typeface="Söhne"/>
              </a:rPr>
              <a:t>Data Collection</a:t>
            </a:r>
          </a:p>
          <a:p>
            <a:pPr marL="228600" indent="-228600" algn="l">
              <a:buFont typeface="+mj-lt"/>
              <a:buAutoNum type="arabicPeriod"/>
            </a:pPr>
            <a:r>
              <a:rPr lang="en-US" b="0" i="0" dirty="0">
                <a:solidFill>
                  <a:srgbClr val="D1D5DB"/>
                </a:solidFill>
                <a:effectLst/>
                <a:latin typeface="Söhne"/>
              </a:rPr>
              <a:t>Analysis the performance of 10 DNN models</a:t>
            </a:r>
          </a:p>
          <a:p>
            <a:pPr marL="228600" indent="-228600" algn="l">
              <a:buFont typeface="+mj-lt"/>
              <a:buAutoNum type="arabicPeriod"/>
            </a:pPr>
            <a:r>
              <a:rPr lang="en-US" b="0" i="0" dirty="0">
                <a:solidFill>
                  <a:srgbClr val="D1D5DB"/>
                </a:solidFill>
                <a:effectLst/>
                <a:latin typeface="Söhne"/>
              </a:rPr>
              <a:t>Each model is train and Evaluate</a:t>
            </a:r>
          </a:p>
          <a:p>
            <a:pPr marL="228600" indent="-228600" algn="l">
              <a:buFont typeface="+mj-lt"/>
              <a:buAutoNum type="arabicPeriod"/>
            </a:pPr>
            <a:r>
              <a:rPr lang="en-US" b="0" i="0" dirty="0">
                <a:solidFill>
                  <a:srgbClr val="D1D5DB"/>
                </a:solidFill>
                <a:effectLst/>
                <a:latin typeface="Söhne"/>
              </a:rPr>
              <a:t>Result Analysis</a:t>
            </a:r>
          </a:p>
          <a:p>
            <a:pPr marL="228600" indent="-228600" algn="l">
              <a:buFont typeface="+mj-lt"/>
              <a:buAutoNum type="arabicPeriod"/>
            </a:pPr>
            <a:r>
              <a:rPr lang="en-US" b="0" i="0" dirty="0">
                <a:solidFill>
                  <a:srgbClr val="D1D5DB"/>
                </a:solidFill>
                <a:effectLst/>
                <a:latin typeface="Söhne"/>
              </a:rPr>
              <a:t>Comparison of each model</a:t>
            </a:r>
          </a:p>
          <a:p>
            <a:pPr algn="l">
              <a:buFont typeface="+mj-lt"/>
              <a:buAutoNum type="arabicPeriod"/>
            </a:pPr>
            <a:endParaRPr lang="en-US" b="0" i="0" dirty="0">
              <a:solidFill>
                <a:srgbClr val="D1D5DB"/>
              </a:solidFill>
              <a:effectLst/>
              <a:latin typeface="Söhne"/>
            </a:endParaRP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Pooling helps to make the network more robust to small variations in the input data and reduces the number of parameters in the network.</a:t>
            </a:r>
          </a:p>
          <a:p>
            <a:pPr algn="l">
              <a:buFont typeface="+mj-lt"/>
              <a:buAutoNum type="arabicPeriod"/>
            </a:pPr>
            <a:endParaRPr lang="en-US" b="0" i="0" dirty="0">
              <a:solidFill>
                <a:srgbClr val="D1D5DB"/>
              </a:solidFill>
              <a:effectLst/>
              <a:latin typeface="Söhne"/>
            </a:endParaRPr>
          </a:p>
          <a:p>
            <a:pPr algn="l">
              <a:buFont typeface="+mj-lt"/>
              <a:buAutoNum type="arabicPeriod"/>
            </a:pPr>
            <a:r>
              <a:rPr lang="en-US" b="0" i="0" dirty="0">
                <a:solidFill>
                  <a:srgbClr val="D1D5DB"/>
                </a:solidFill>
                <a:effectLst/>
                <a:latin typeface="Söhne"/>
              </a:rPr>
              <a:t>Each neuron in the fully connected layer is connected to every neuron in the previous layer</a:t>
            </a:r>
            <a:endParaRPr lang="en-IN" dirty="0"/>
          </a:p>
        </p:txBody>
      </p:sp>
      <p:sp>
        <p:nvSpPr>
          <p:cNvPr id="4" name="Slide Number Placeholder 3"/>
          <p:cNvSpPr>
            <a:spLocks noGrp="1"/>
          </p:cNvSpPr>
          <p:nvPr>
            <p:ph type="sldNum" sz="quarter" idx="5"/>
          </p:nvPr>
        </p:nvSpPr>
        <p:spPr/>
        <p:txBody>
          <a:bodyPr/>
          <a:lstStyle/>
          <a:p>
            <a:fld id="{B1F98301-7F9A-42E5-8742-472379EBC267}" type="slidenum">
              <a:rPr lang="en-IN" smtClean="0"/>
              <a:t>9</a:t>
            </a:fld>
            <a:endParaRPr lang="en-IN"/>
          </a:p>
        </p:txBody>
      </p:sp>
      <p:sp>
        <p:nvSpPr>
          <p:cNvPr id="5" name="Header Placeholder 4">
            <a:extLst>
              <a:ext uri="{FF2B5EF4-FFF2-40B4-BE49-F238E27FC236}">
                <a16:creationId xmlns:a16="http://schemas.microsoft.com/office/drawing/2014/main" id="{622CE540-1608-E768-E8F9-C9A2608FD851}"/>
              </a:ext>
            </a:extLst>
          </p:cNvPr>
          <p:cNvSpPr>
            <a:spLocks noGrp="1"/>
          </p:cNvSpPr>
          <p:nvPr>
            <p:ph type="hdr" sz="quarter"/>
          </p:nvPr>
        </p:nvSpPr>
        <p:spPr/>
        <p:txBody>
          <a:bodyPr/>
          <a:lstStyle/>
          <a:p>
            <a:r>
              <a:rPr lang="en-IN"/>
              <a:t>Roll No.-21MTechIT05</a:t>
            </a:r>
          </a:p>
        </p:txBody>
      </p:sp>
    </p:spTree>
    <p:extLst>
      <p:ext uri="{BB962C8B-B14F-4D97-AF65-F5344CB8AC3E}">
        <p14:creationId xmlns:p14="http://schemas.microsoft.com/office/powerpoint/2010/main" val="2566133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D1D5DB"/>
                </a:solidFill>
                <a:effectLst/>
                <a:latin typeface="Söhne"/>
              </a:rPr>
              <a:t>Pooling helps to make the network more robust to small variations in the input data and reduces the number of parameters in the network.</a:t>
            </a:r>
          </a:p>
          <a:p>
            <a:br>
              <a:rPr lang="en-US" dirty="0"/>
            </a:br>
            <a:endParaRPr lang="en-IN" dirty="0"/>
          </a:p>
        </p:txBody>
      </p:sp>
      <p:sp>
        <p:nvSpPr>
          <p:cNvPr id="4" name="Header Placeholder 3"/>
          <p:cNvSpPr>
            <a:spLocks noGrp="1"/>
          </p:cNvSpPr>
          <p:nvPr>
            <p:ph type="hdr" sz="quarter"/>
          </p:nvPr>
        </p:nvSpPr>
        <p:spPr/>
        <p:txBody>
          <a:bodyPr/>
          <a:lstStyle/>
          <a:p>
            <a:r>
              <a:rPr lang="en-IN"/>
              <a:t>Roll No.-21MTechIT05</a:t>
            </a:r>
          </a:p>
        </p:txBody>
      </p:sp>
      <p:sp>
        <p:nvSpPr>
          <p:cNvPr id="5" name="Slide Number Placeholder 4"/>
          <p:cNvSpPr>
            <a:spLocks noGrp="1"/>
          </p:cNvSpPr>
          <p:nvPr>
            <p:ph type="sldNum" sz="quarter" idx="5"/>
          </p:nvPr>
        </p:nvSpPr>
        <p:spPr/>
        <p:txBody>
          <a:bodyPr/>
          <a:lstStyle/>
          <a:p>
            <a:fld id="{B1F98301-7F9A-42E5-8742-472379EBC267}" type="slidenum">
              <a:rPr lang="en-IN" smtClean="0"/>
              <a:t>10</a:t>
            </a:fld>
            <a:endParaRPr lang="en-IN"/>
          </a:p>
        </p:txBody>
      </p:sp>
    </p:spTree>
    <p:extLst>
      <p:ext uri="{BB962C8B-B14F-4D97-AF65-F5344CB8AC3E}">
        <p14:creationId xmlns:p14="http://schemas.microsoft.com/office/powerpoint/2010/main" val="193084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A7A2E4-61B8-47BD-A8B6-E516171E6B1F}" type="datetime1">
              <a:rPr lang="en-IN" smtClean="0"/>
              <a:t>10-07-2023</a:t>
            </a:fld>
            <a:endParaRPr lang="en-IN"/>
          </a:p>
        </p:txBody>
      </p:sp>
      <p:sp>
        <p:nvSpPr>
          <p:cNvPr id="5" name="Footer Placeholder 4"/>
          <p:cNvSpPr>
            <a:spLocks noGrp="1"/>
          </p:cNvSpPr>
          <p:nvPr>
            <p:ph type="ftr" sz="quarter" idx="11"/>
          </p:nvPr>
        </p:nvSpPr>
        <p:spPr/>
        <p:txBody>
          <a:bodyPr/>
          <a:lstStyle/>
          <a:p>
            <a:r>
              <a:rPr lang="en-IN"/>
              <a:t>Roll No.-21MTechIT05</a:t>
            </a:r>
          </a:p>
        </p:txBody>
      </p:sp>
      <p:sp>
        <p:nvSpPr>
          <p:cNvPr id="6" name="Slide Number Placeholder 5"/>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83573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54C435-3140-4CBF-A424-2C326A0E44A7}" type="datetime1">
              <a:rPr lang="en-IN" smtClean="0"/>
              <a:t>10-07-2023</a:t>
            </a:fld>
            <a:endParaRPr lang="en-IN"/>
          </a:p>
        </p:txBody>
      </p:sp>
      <p:sp>
        <p:nvSpPr>
          <p:cNvPr id="5" name="Footer Placeholder 4"/>
          <p:cNvSpPr>
            <a:spLocks noGrp="1"/>
          </p:cNvSpPr>
          <p:nvPr>
            <p:ph type="ftr" sz="quarter" idx="11"/>
          </p:nvPr>
        </p:nvSpPr>
        <p:spPr/>
        <p:txBody>
          <a:bodyPr/>
          <a:lstStyle/>
          <a:p>
            <a:r>
              <a:rPr lang="en-IN"/>
              <a:t>Roll No.-21MTechIT05</a:t>
            </a:r>
          </a:p>
        </p:txBody>
      </p:sp>
      <p:sp>
        <p:nvSpPr>
          <p:cNvPr id="6" name="Slide Number Placeholder 5"/>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371701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D71728-5A70-4EE5-A190-21C8E6924E6E}" type="datetime1">
              <a:rPr lang="en-IN" smtClean="0"/>
              <a:t>10-07-2023</a:t>
            </a:fld>
            <a:endParaRPr lang="en-IN"/>
          </a:p>
        </p:txBody>
      </p:sp>
      <p:sp>
        <p:nvSpPr>
          <p:cNvPr id="5" name="Footer Placeholder 4"/>
          <p:cNvSpPr>
            <a:spLocks noGrp="1"/>
          </p:cNvSpPr>
          <p:nvPr>
            <p:ph type="ftr" sz="quarter" idx="11"/>
          </p:nvPr>
        </p:nvSpPr>
        <p:spPr/>
        <p:txBody>
          <a:bodyPr/>
          <a:lstStyle/>
          <a:p>
            <a:r>
              <a:rPr lang="en-IN"/>
              <a:t>Roll No.-21MTechIT05</a:t>
            </a:r>
          </a:p>
        </p:txBody>
      </p:sp>
      <p:sp>
        <p:nvSpPr>
          <p:cNvPr id="6" name="Slide Number Placeholder 5"/>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288716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741E8-8953-47E3-A9E3-A80C631D7A50}" type="datetime1">
              <a:rPr lang="en-IN" smtClean="0"/>
              <a:t>10-07-2023</a:t>
            </a:fld>
            <a:endParaRPr lang="en-IN"/>
          </a:p>
        </p:txBody>
      </p:sp>
      <p:sp>
        <p:nvSpPr>
          <p:cNvPr id="5" name="Footer Placeholder 4"/>
          <p:cNvSpPr>
            <a:spLocks noGrp="1"/>
          </p:cNvSpPr>
          <p:nvPr>
            <p:ph type="ftr" sz="quarter" idx="11"/>
          </p:nvPr>
        </p:nvSpPr>
        <p:spPr/>
        <p:txBody>
          <a:bodyPr/>
          <a:lstStyle/>
          <a:p>
            <a:r>
              <a:rPr lang="en-IN"/>
              <a:t>Roll No.-21MTechIT05</a:t>
            </a:r>
          </a:p>
        </p:txBody>
      </p:sp>
      <p:sp>
        <p:nvSpPr>
          <p:cNvPr id="6" name="Slide Number Placeholder 5"/>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387519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C34E8-C61F-42F5-85B8-DC00A22463A8}" type="datetime1">
              <a:rPr lang="en-IN" smtClean="0"/>
              <a:t>10-07-2023</a:t>
            </a:fld>
            <a:endParaRPr lang="en-IN"/>
          </a:p>
        </p:txBody>
      </p:sp>
      <p:sp>
        <p:nvSpPr>
          <p:cNvPr id="5" name="Footer Placeholder 4"/>
          <p:cNvSpPr>
            <a:spLocks noGrp="1"/>
          </p:cNvSpPr>
          <p:nvPr>
            <p:ph type="ftr" sz="quarter" idx="11"/>
          </p:nvPr>
        </p:nvSpPr>
        <p:spPr/>
        <p:txBody>
          <a:bodyPr/>
          <a:lstStyle/>
          <a:p>
            <a:r>
              <a:rPr lang="en-IN"/>
              <a:t>Roll No.-21MTechIT05</a:t>
            </a:r>
          </a:p>
        </p:txBody>
      </p:sp>
      <p:sp>
        <p:nvSpPr>
          <p:cNvPr id="6" name="Slide Number Placeholder 5"/>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371560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E806A0-4153-4630-B87D-1A924AE5BE77}" type="datetime1">
              <a:rPr lang="en-IN" smtClean="0"/>
              <a:t>10-07-2023</a:t>
            </a:fld>
            <a:endParaRPr lang="en-IN"/>
          </a:p>
        </p:txBody>
      </p:sp>
      <p:sp>
        <p:nvSpPr>
          <p:cNvPr id="6" name="Footer Placeholder 5"/>
          <p:cNvSpPr>
            <a:spLocks noGrp="1"/>
          </p:cNvSpPr>
          <p:nvPr>
            <p:ph type="ftr" sz="quarter" idx="11"/>
          </p:nvPr>
        </p:nvSpPr>
        <p:spPr/>
        <p:txBody>
          <a:bodyPr/>
          <a:lstStyle/>
          <a:p>
            <a:r>
              <a:rPr lang="en-IN"/>
              <a:t>Roll No.-21MTechIT05</a:t>
            </a:r>
          </a:p>
        </p:txBody>
      </p:sp>
      <p:sp>
        <p:nvSpPr>
          <p:cNvPr id="7" name="Slide Number Placeholder 6"/>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261491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16900-B565-40D1-A8AC-68C3BE3D3A41}" type="datetime1">
              <a:rPr lang="en-IN" smtClean="0"/>
              <a:t>10-07-2023</a:t>
            </a:fld>
            <a:endParaRPr lang="en-IN"/>
          </a:p>
        </p:txBody>
      </p:sp>
      <p:sp>
        <p:nvSpPr>
          <p:cNvPr id="8" name="Footer Placeholder 7"/>
          <p:cNvSpPr>
            <a:spLocks noGrp="1"/>
          </p:cNvSpPr>
          <p:nvPr>
            <p:ph type="ftr" sz="quarter" idx="11"/>
          </p:nvPr>
        </p:nvSpPr>
        <p:spPr/>
        <p:txBody>
          <a:bodyPr/>
          <a:lstStyle/>
          <a:p>
            <a:r>
              <a:rPr lang="en-IN"/>
              <a:t>Roll No.-21MTechIT05</a:t>
            </a:r>
          </a:p>
        </p:txBody>
      </p:sp>
      <p:sp>
        <p:nvSpPr>
          <p:cNvPr id="9" name="Slide Number Placeholder 8"/>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306243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5A7372-63A5-4216-ACF5-8BF3B96D0B21}" type="datetime1">
              <a:rPr lang="en-IN" smtClean="0"/>
              <a:t>10-07-2023</a:t>
            </a:fld>
            <a:endParaRPr lang="en-IN"/>
          </a:p>
        </p:txBody>
      </p:sp>
      <p:sp>
        <p:nvSpPr>
          <p:cNvPr id="4" name="Footer Placeholder 3"/>
          <p:cNvSpPr>
            <a:spLocks noGrp="1"/>
          </p:cNvSpPr>
          <p:nvPr>
            <p:ph type="ftr" sz="quarter" idx="11"/>
          </p:nvPr>
        </p:nvSpPr>
        <p:spPr/>
        <p:txBody>
          <a:bodyPr/>
          <a:lstStyle/>
          <a:p>
            <a:r>
              <a:rPr lang="en-IN"/>
              <a:t>Roll No.-21MTechIT05</a:t>
            </a:r>
          </a:p>
        </p:txBody>
      </p:sp>
      <p:sp>
        <p:nvSpPr>
          <p:cNvPr id="5" name="Slide Number Placeholder 4"/>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284218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92375-D948-4747-9714-C7947E2E119E}" type="datetime1">
              <a:rPr lang="en-IN" smtClean="0"/>
              <a:t>10-07-2023</a:t>
            </a:fld>
            <a:endParaRPr lang="en-IN"/>
          </a:p>
        </p:txBody>
      </p:sp>
      <p:sp>
        <p:nvSpPr>
          <p:cNvPr id="3" name="Footer Placeholder 2"/>
          <p:cNvSpPr>
            <a:spLocks noGrp="1"/>
          </p:cNvSpPr>
          <p:nvPr>
            <p:ph type="ftr" sz="quarter" idx="11"/>
          </p:nvPr>
        </p:nvSpPr>
        <p:spPr/>
        <p:txBody>
          <a:bodyPr/>
          <a:lstStyle/>
          <a:p>
            <a:r>
              <a:rPr lang="en-IN"/>
              <a:t>Roll No.-21MTechIT05</a:t>
            </a:r>
          </a:p>
        </p:txBody>
      </p:sp>
      <p:sp>
        <p:nvSpPr>
          <p:cNvPr id="4" name="Slide Number Placeholder 3"/>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52601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F523C4-6B72-4445-A1C4-EA97E25FAB12}" type="datetime1">
              <a:rPr lang="en-IN" smtClean="0"/>
              <a:t>10-07-2023</a:t>
            </a:fld>
            <a:endParaRPr lang="en-IN"/>
          </a:p>
        </p:txBody>
      </p:sp>
      <p:sp>
        <p:nvSpPr>
          <p:cNvPr id="6" name="Footer Placeholder 5"/>
          <p:cNvSpPr>
            <a:spLocks noGrp="1"/>
          </p:cNvSpPr>
          <p:nvPr>
            <p:ph type="ftr" sz="quarter" idx="11"/>
          </p:nvPr>
        </p:nvSpPr>
        <p:spPr/>
        <p:txBody>
          <a:bodyPr/>
          <a:lstStyle/>
          <a:p>
            <a:r>
              <a:rPr lang="en-IN"/>
              <a:t>Roll No.-21MTechIT05</a:t>
            </a:r>
          </a:p>
        </p:txBody>
      </p:sp>
      <p:sp>
        <p:nvSpPr>
          <p:cNvPr id="7" name="Slide Number Placeholder 6"/>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90991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40007D-6D0A-42DA-8A30-640703D47ABF}" type="datetime1">
              <a:rPr lang="en-IN" smtClean="0"/>
              <a:t>10-07-2023</a:t>
            </a:fld>
            <a:endParaRPr lang="en-IN"/>
          </a:p>
        </p:txBody>
      </p:sp>
      <p:sp>
        <p:nvSpPr>
          <p:cNvPr id="6" name="Footer Placeholder 5"/>
          <p:cNvSpPr>
            <a:spLocks noGrp="1"/>
          </p:cNvSpPr>
          <p:nvPr>
            <p:ph type="ftr" sz="quarter" idx="11"/>
          </p:nvPr>
        </p:nvSpPr>
        <p:spPr/>
        <p:txBody>
          <a:bodyPr/>
          <a:lstStyle/>
          <a:p>
            <a:r>
              <a:rPr lang="en-IN"/>
              <a:t>Roll No.-21MTechIT05</a:t>
            </a:r>
          </a:p>
        </p:txBody>
      </p:sp>
      <p:sp>
        <p:nvSpPr>
          <p:cNvPr id="7" name="Slide Number Placeholder 6"/>
          <p:cNvSpPr>
            <a:spLocks noGrp="1"/>
          </p:cNvSpPr>
          <p:nvPr>
            <p:ph type="sldNum" sz="quarter" idx="12"/>
          </p:nvPr>
        </p:nvSpPr>
        <p:spPr/>
        <p:txBody>
          <a:bodyPr/>
          <a:lstStyle/>
          <a:p>
            <a:fld id="{8AAC3C3A-64BA-4EE4-8629-BBC896E9EA79}" type="slidenum">
              <a:rPr lang="en-IN" smtClean="0"/>
              <a:t>‹#›</a:t>
            </a:fld>
            <a:endParaRPr lang="en-IN"/>
          </a:p>
        </p:txBody>
      </p:sp>
    </p:spTree>
    <p:extLst>
      <p:ext uri="{BB962C8B-B14F-4D97-AF65-F5344CB8AC3E}">
        <p14:creationId xmlns:p14="http://schemas.microsoft.com/office/powerpoint/2010/main" val="521777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5019F-A31B-41F0-8C86-FB60BEE7D300}" type="datetime1">
              <a:rPr lang="en-IN" smtClean="0"/>
              <a:t>10-07-2023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Roll No.-21MTechIT05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3C3A-64BA-4EE4-8629-BBC896E9EA79}" type="slidenum">
              <a:rPr lang="en-IN" smtClean="0"/>
              <a:t>‹#›</a:t>
            </a:fld>
            <a:endParaRPr lang="en-IN"/>
          </a:p>
        </p:txBody>
      </p:sp>
    </p:spTree>
    <p:extLst>
      <p:ext uri="{BB962C8B-B14F-4D97-AF65-F5344CB8AC3E}">
        <p14:creationId xmlns:p14="http://schemas.microsoft.com/office/powerpoint/2010/main" val="382573191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04280B-CAA5-4FB6-968F-F83F374B0B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607" y="4449320"/>
            <a:ext cx="1270512" cy="1270512"/>
          </a:xfrm>
          <a:prstGeom prst="rect">
            <a:avLst/>
          </a:prstGeom>
        </p:spPr>
      </p:pic>
      <p:sp>
        <p:nvSpPr>
          <p:cNvPr id="4" name="Title 3">
            <a:extLst>
              <a:ext uri="{FF2B5EF4-FFF2-40B4-BE49-F238E27FC236}">
                <a16:creationId xmlns:a16="http://schemas.microsoft.com/office/drawing/2014/main" id="{23CECD75-C046-4018-968A-A6AAA474C50A}"/>
              </a:ext>
            </a:extLst>
          </p:cNvPr>
          <p:cNvSpPr txBox="1">
            <a:spLocks/>
          </p:cNvSpPr>
          <p:nvPr/>
        </p:nvSpPr>
        <p:spPr>
          <a:xfrm>
            <a:off x="1923260" y="1049130"/>
            <a:ext cx="8345511" cy="53097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latin typeface="Bookman Old Style" panose="02050604050505020204" pitchFamily="18" charset="0"/>
                <a:cs typeface="Times New Roman" panose="02020603050405020304" pitchFamily="18" charset="0"/>
              </a:rPr>
              <a:t>Experimental Analysis of different Deep Learning Techniques for SAR Images Classification</a:t>
            </a:r>
            <a:endParaRPr lang="en-IN" sz="2000" b="1" dirty="0">
              <a:latin typeface="Bookman Old Style" panose="020506040505050202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D1930319-B54E-4A12-9DF5-11736800C0FD}"/>
              </a:ext>
            </a:extLst>
          </p:cNvPr>
          <p:cNvSpPr txBox="1">
            <a:spLocks/>
          </p:cNvSpPr>
          <p:nvPr/>
        </p:nvSpPr>
        <p:spPr>
          <a:xfrm>
            <a:off x="3444574" y="2002291"/>
            <a:ext cx="5302877" cy="1028787"/>
          </a:xfrm>
          <a:prstGeom prst="rect">
            <a:avLst/>
          </a:prstGeom>
        </p:spPr>
        <p:txBody>
          <a:bodyPr vert="horz" lIns="68580" tIns="34291" rIns="68580" bIns="34291"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400" b="1" dirty="0">
                <a:latin typeface="Bookman Old Style" panose="02050604050505020204" pitchFamily="18" charset="0"/>
                <a:ea typeface="Tahoma" panose="020B0604030504040204" pitchFamily="34" charset="0"/>
                <a:cs typeface="Tahoma" panose="020B0604030504040204" pitchFamily="34" charset="0"/>
              </a:rPr>
              <a:t>Presented By</a:t>
            </a:r>
          </a:p>
          <a:p>
            <a:pPr marL="0" indent="0" algn="ctr">
              <a:lnSpc>
                <a:spcPct val="120000"/>
              </a:lnSpc>
              <a:buNone/>
            </a:pPr>
            <a:endParaRPr lang="en-IN" sz="400" dirty="0">
              <a:latin typeface="Bookman Old Style" panose="02050604050505020204" pitchFamily="18" charset="0"/>
              <a:ea typeface="Tahoma" panose="020B0604030504040204" pitchFamily="34" charset="0"/>
              <a:cs typeface="Tahoma" panose="020B0604030504040204" pitchFamily="34" charset="0"/>
            </a:endParaRPr>
          </a:p>
          <a:p>
            <a:pPr marL="0" indent="0" algn="ctr">
              <a:buNone/>
            </a:pPr>
            <a:r>
              <a:rPr lang="en-IN" sz="6400" dirty="0">
                <a:latin typeface="Bookman Old Style" panose="02050604050505020204" pitchFamily="18" charset="0"/>
                <a:ea typeface="Tahoma" panose="020B0604030504040204" pitchFamily="34" charset="0"/>
                <a:cs typeface="Tahoma" panose="020B0604030504040204" pitchFamily="34" charset="0"/>
              </a:rPr>
              <a:t>Chlangdiam Sumer</a:t>
            </a:r>
          </a:p>
          <a:p>
            <a:pPr marL="0" indent="0" algn="ctr">
              <a:buNone/>
            </a:pPr>
            <a:r>
              <a:rPr lang="en-IN" sz="6400" dirty="0">
                <a:latin typeface="Bookman Old Style" panose="02050604050505020204" pitchFamily="18" charset="0"/>
                <a:ea typeface="Tahoma" panose="020B0604030504040204" pitchFamily="34" charset="0"/>
                <a:cs typeface="Tahoma" panose="020B0604030504040204" pitchFamily="34" charset="0"/>
              </a:rPr>
              <a:t>(21MTechIT05)</a:t>
            </a:r>
          </a:p>
          <a:p>
            <a:endParaRPr lang="en-IN" sz="2100" dirty="0">
              <a:latin typeface="Bookman Old Style" panose="02050604050505020204" pitchFamily="18" charset="0"/>
            </a:endParaRPr>
          </a:p>
          <a:p>
            <a:endParaRPr lang="en-IN" sz="2100" dirty="0">
              <a:latin typeface="Bookman Old Style" panose="02050604050505020204" pitchFamily="18" charset="0"/>
            </a:endParaRPr>
          </a:p>
          <a:p>
            <a:endParaRPr lang="en-IN" sz="2100" dirty="0">
              <a:latin typeface="Bookman Old Style" panose="02050604050505020204" pitchFamily="18" charset="0"/>
            </a:endParaRPr>
          </a:p>
          <a:p>
            <a:endParaRPr lang="en-IN" sz="4800" dirty="0">
              <a:latin typeface="Bookman Old Style" panose="02050604050505020204" pitchFamily="18" charset="0"/>
            </a:endParaRPr>
          </a:p>
          <a:p>
            <a:endParaRPr lang="en-IN" sz="2100" dirty="0">
              <a:latin typeface="Bookman Old Style" panose="02050604050505020204" pitchFamily="18" charset="0"/>
            </a:endParaRPr>
          </a:p>
          <a:p>
            <a:endParaRPr lang="en-IN" sz="2100" dirty="0">
              <a:latin typeface="Bookman Old Style" panose="02050604050505020204" pitchFamily="18" charset="0"/>
            </a:endParaRPr>
          </a:p>
          <a:p>
            <a:pPr marL="0" indent="0">
              <a:buNone/>
            </a:pPr>
            <a:r>
              <a:rPr lang="en-IN" sz="2100" dirty="0">
                <a:latin typeface="Bookman Old Style" panose="02050604050505020204" pitchFamily="18" charset="0"/>
              </a:rPr>
              <a:t>			</a:t>
            </a:r>
          </a:p>
        </p:txBody>
      </p:sp>
      <p:sp>
        <p:nvSpPr>
          <p:cNvPr id="6" name="Title 3">
            <a:extLst>
              <a:ext uri="{FF2B5EF4-FFF2-40B4-BE49-F238E27FC236}">
                <a16:creationId xmlns:a16="http://schemas.microsoft.com/office/drawing/2014/main" id="{DAF7F211-DE5D-48D1-8145-35FB4B2F7E13}"/>
              </a:ext>
            </a:extLst>
          </p:cNvPr>
          <p:cNvSpPr txBox="1">
            <a:spLocks/>
          </p:cNvSpPr>
          <p:nvPr/>
        </p:nvSpPr>
        <p:spPr>
          <a:xfrm>
            <a:off x="2839255" y="3225811"/>
            <a:ext cx="6400800" cy="92006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IN" sz="1800" i="1" dirty="0">
                <a:latin typeface="Bookman Old Style" panose="02050604050505020204" pitchFamily="18" charset="0"/>
                <a:cs typeface="Times New Roman" panose="02020603050405020304" pitchFamily="18" charset="0"/>
              </a:rPr>
              <a:t>Under the supervision of </a:t>
            </a:r>
            <a:endParaRPr lang="en-IN" sz="1600" i="1" dirty="0">
              <a:latin typeface="Bookman Old Style" panose="02050604050505020204" pitchFamily="18" charset="0"/>
              <a:cs typeface="Times New Roman" panose="02020603050405020304" pitchFamily="18" charset="0"/>
            </a:endParaRPr>
          </a:p>
          <a:p>
            <a:pPr algn="ctr">
              <a:lnSpc>
                <a:spcPct val="150000"/>
              </a:lnSpc>
            </a:pPr>
            <a:r>
              <a:rPr lang="en-IN" sz="1800" b="1" dirty="0">
                <a:latin typeface="Bookman Old Style" panose="02050604050505020204" pitchFamily="18" charset="0"/>
                <a:cs typeface="Times New Roman" panose="02020603050405020304" pitchFamily="18" charset="0"/>
              </a:rPr>
              <a:t>Prof. </a:t>
            </a:r>
            <a:r>
              <a:rPr lang="en-IN" sz="1800" b="1" dirty="0" err="1">
                <a:latin typeface="Bookman Old Style" panose="02050604050505020204" pitchFamily="18" charset="0"/>
                <a:cs typeface="Times New Roman" panose="02020603050405020304" pitchFamily="18" charset="0"/>
              </a:rPr>
              <a:t>Debdatta</a:t>
            </a:r>
            <a:r>
              <a:rPr lang="en-IN" sz="1800" b="1" dirty="0">
                <a:latin typeface="Bookman Old Style" panose="02050604050505020204" pitchFamily="18" charset="0"/>
                <a:cs typeface="Times New Roman" panose="02020603050405020304" pitchFamily="18" charset="0"/>
              </a:rPr>
              <a:t> </a:t>
            </a:r>
            <a:r>
              <a:rPr lang="en-IN" sz="1800" b="1" dirty="0" err="1">
                <a:latin typeface="Bookman Old Style" panose="02050604050505020204" pitchFamily="18" charset="0"/>
                <a:cs typeface="Times New Roman" panose="02020603050405020304" pitchFamily="18" charset="0"/>
              </a:rPr>
              <a:t>Kandar</a:t>
            </a:r>
            <a:endParaRPr lang="en-IN" sz="1800" b="1" dirty="0">
              <a:latin typeface="Bookman Old Style" panose="02050604050505020204" pitchFamily="18" charset="0"/>
              <a:cs typeface="Times New Roman" panose="02020603050405020304" pitchFamily="18" charset="0"/>
            </a:endParaRPr>
          </a:p>
        </p:txBody>
      </p:sp>
      <p:sp>
        <p:nvSpPr>
          <p:cNvPr id="7" name="Title 3">
            <a:extLst>
              <a:ext uri="{FF2B5EF4-FFF2-40B4-BE49-F238E27FC236}">
                <a16:creationId xmlns:a16="http://schemas.microsoft.com/office/drawing/2014/main" id="{2089B577-EBA5-4D9E-8005-49ED1FFD4FDB}"/>
              </a:ext>
            </a:extLst>
          </p:cNvPr>
          <p:cNvSpPr txBox="1">
            <a:spLocks/>
          </p:cNvSpPr>
          <p:nvPr/>
        </p:nvSpPr>
        <p:spPr>
          <a:xfrm>
            <a:off x="2895600" y="5808870"/>
            <a:ext cx="6400799" cy="764911"/>
          </a:xfrm>
          <a:prstGeom prst="rect">
            <a:avLst/>
          </a:prstGeom>
        </p:spPr>
        <p:txBody>
          <a:bodyPr vert="horz" lIns="51435" tIns="25719" rIns="51435" bIns="25719"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b="1" i="0" dirty="0">
                <a:effectLst/>
                <a:latin typeface="Bookman Old Style" panose="02050604050505020204" pitchFamily="18" charset="0"/>
              </a:rPr>
              <a:t>Department of Information Technology</a:t>
            </a:r>
            <a:br>
              <a:rPr lang="en-US" sz="1400" b="1" dirty="0">
                <a:latin typeface="Bookman Old Style" panose="02050604050505020204" pitchFamily="18" charset="0"/>
              </a:rPr>
            </a:br>
            <a:r>
              <a:rPr lang="en-US" sz="1400" b="1" i="0" dirty="0">
                <a:effectLst/>
                <a:latin typeface="Bookman Old Style" panose="02050604050505020204" pitchFamily="18" charset="0"/>
              </a:rPr>
              <a:t>School of Technology</a:t>
            </a:r>
            <a:br>
              <a:rPr lang="en-US" sz="1400" b="1" dirty="0">
                <a:latin typeface="Bookman Old Style" panose="02050604050505020204" pitchFamily="18" charset="0"/>
              </a:rPr>
            </a:br>
            <a:r>
              <a:rPr lang="en-US" sz="1400" b="1" i="0" dirty="0">
                <a:effectLst/>
                <a:latin typeface="Bookman Old Style" panose="02050604050505020204" pitchFamily="18" charset="0"/>
              </a:rPr>
              <a:t>North-Eastern Hill University, Shillong</a:t>
            </a:r>
            <a:endParaRPr lang="en-IN" sz="2400" b="1" dirty="0">
              <a:latin typeface="Bookman Old Style" panose="020506040505050202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26C961FE-B21F-9BC5-1194-3901BD59EA52}"/>
              </a:ext>
            </a:extLst>
          </p:cNvPr>
          <p:cNvSpPr>
            <a:spLocks noGrp="1"/>
          </p:cNvSpPr>
          <p:nvPr>
            <p:ph type="sldNum" sz="quarter" idx="12"/>
          </p:nvPr>
        </p:nvSpPr>
        <p:spPr/>
        <p:txBody>
          <a:bodyPr/>
          <a:lstStyle/>
          <a:p>
            <a:fld id="{8AAC3C3A-64BA-4EE4-8629-BBC896E9EA79}" type="slidenum">
              <a:rPr lang="en-IN" smtClean="0"/>
              <a:t>1</a:t>
            </a:fld>
            <a:endParaRPr lang="en-IN"/>
          </a:p>
        </p:txBody>
      </p:sp>
      <p:sp>
        <p:nvSpPr>
          <p:cNvPr id="11" name="TextBox 10">
            <a:extLst>
              <a:ext uri="{FF2B5EF4-FFF2-40B4-BE49-F238E27FC236}">
                <a16:creationId xmlns:a16="http://schemas.microsoft.com/office/drawing/2014/main" id="{AB44358D-AA59-A834-3296-554B6B7D24E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1571537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42" y="435379"/>
            <a:ext cx="7204925" cy="759687"/>
          </a:xfrm>
        </p:spPr>
        <p:txBody>
          <a:bodyPr>
            <a:normAutofit/>
          </a:bodyPr>
          <a:lstStyle/>
          <a:p>
            <a:pPr algn="ctr"/>
            <a:r>
              <a:rPr lang="en-IN" sz="2400" b="1" u="sng" dirty="0">
                <a:latin typeface="Bookman Old Style" panose="02050604050505020204" pitchFamily="18" charset="0"/>
              </a:rPr>
              <a:t>METHODOLOGY</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2147780" y="1345654"/>
            <a:ext cx="7891571" cy="5375827"/>
          </a:xfrm>
        </p:spPr>
        <p:txBody>
          <a:bodyPr>
            <a:normAutofit fontScale="70000" lnSpcReduction="20000"/>
          </a:bodyPr>
          <a:lstStyle/>
          <a:p>
            <a:pPr marL="0" indent="0">
              <a:lnSpc>
                <a:spcPct val="150000"/>
              </a:lnSpc>
              <a:buNone/>
            </a:pPr>
            <a:r>
              <a:rPr lang="en-IN" sz="3400" b="1" dirty="0">
                <a:latin typeface="Bookman Old Style" panose="02050604050505020204" pitchFamily="18" charset="0"/>
                <a:cs typeface="Times New Roman" panose="02020603050405020304" pitchFamily="18" charset="0"/>
              </a:rPr>
              <a:t>CNN Architecture</a:t>
            </a:r>
          </a:p>
          <a:p>
            <a:pPr marL="457189" lvl="1" indent="0">
              <a:lnSpc>
                <a:spcPct val="150000"/>
              </a:lnSpc>
              <a:buNone/>
            </a:pPr>
            <a:r>
              <a:rPr lang="en-US" b="1" dirty="0">
                <a:latin typeface="Bookman Old Style" panose="02050604050505020204" pitchFamily="18" charset="0"/>
                <a:cs typeface="Times New Roman" panose="02020603050405020304" pitchFamily="18" charset="0"/>
              </a:rPr>
              <a:t>Input Layer: </a:t>
            </a:r>
            <a:r>
              <a:rPr lang="en-US" dirty="0">
                <a:latin typeface="Bookman Old Style" panose="02050604050505020204" pitchFamily="18" charset="0"/>
                <a:cs typeface="Times New Roman" panose="02020603050405020304" pitchFamily="18" charset="0"/>
              </a:rPr>
              <a:t>The data is first adjusted by resizing and then transmitted to the network for processing through this layer.</a:t>
            </a:r>
          </a:p>
          <a:p>
            <a:pPr marL="457189" lvl="1" indent="0">
              <a:lnSpc>
                <a:spcPct val="150000"/>
              </a:lnSpc>
              <a:buNone/>
            </a:pPr>
            <a:r>
              <a:rPr lang="en-US" b="1" dirty="0">
                <a:latin typeface="Bookman Old Style" panose="02050604050505020204" pitchFamily="18" charset="0"/>
                <a:cs typeface="Times New Roman" panose="02020603050405020304" pitchFamily="18" charset="0"/>
              </a:rPr>
              <a:t>Convolution Layer : </a:t>
            </a:r>
            <a:r>
              <a:rPr lang="en-US" dirty="0">
                <a:latin typeface="Bookman Old Style" panose="02050604050505020204" pitchFamily="18" charset="0"/>
                <a:cs typeface="Times New Roman" panose="02020603050405020304" pitchFamily="18" charset="0"/>
              </a:rPr>
              <a:t>This layer basically filters the input images through the use of convolution kernels composed of parameters to be optimized during the training.</a:t>
            </a:r>
          </a:p>
          <a:p>
            <a:pPr marL="457189" lvl="1" indent="0">
              <a:lnSpc>
                <a:spcPct val="150000"/>
              </a:lnSpc>
              <a:buNone/>
            </a:pPr>
            <a:r>
              <a:rPr lang="en-US" b="1" dirty="0">
                <a:latin typeface="Bookman Old Style" panose="02050604050505020204" pitchFamily="18" charset="0"/>
                <a:cs typeface="Times New Roman" panose="02020603050405020304" pitchFamily="18" charset="0"/>
              </a:rPr>
              <a:t>Pooling Layer:  </a:t>
            </a:r>
            <a:r>
              <a:rPr lang="en-US" dirty="0">
                <a:latin typeface="Bookman Old Style" panose="02050604050505020204" pitchFamily="18" charset="0"/>
                <a:cs typeface="Times New Roman" panose="02020603050405020304" pitchFamily="18" charset="0"/>
              </a:rPr>
              <a:t>It is the layer in which a specific element is picked while all others are eliminated in the sub-matrix of the incoming image.</a:t>
            </a:r>
          </a:p>
          <a:p>
            <a:pPr marL="457189" lvl="1" indent="0">
              <a:lnSpc>
                <a:spcPct val="150000"/>
              </a:lnSpc>
              <a:buNone/>
            </a:pPr>
            <a:r>
              <a:rPr lang="en-US" b="1" dirty="0">
                <a:latin typeface="Bookman Old Style" panose="02050604050505020204" pitchFamily="18" charset="0"/>
                <a:cs typeface="Times New Roman" panose="02020603050405020304" pitchFamily="18" charset="0"/>
              </a:rPr>
              <a:t>Fully Connected Layer: </a:t>
            </a:r>
            <a:r>
              <a:rPr lang="en-US" dirty="0">
                <a:latin typeface="Bookman Old Style" panose="02050604050505020204" pitchFamily="18" charset="0"/>
                <a:cs typeface="Times New Roman" panose="02020603050405020304" pitchFamily="18" charset="0"/>
              </a:rPr>
              <a:t>All the previous layers’ output represents the high-level properties of the input image, and the purpose of the fully connected layer is to connect each class with each of these properties</a:t>
            </a:r>
          </a:p>
          <a:p>
            <a:pPr lvl="1">
              <a:lnSpc>
                <a:spcPct val="150000"/>
              </a:lnSpc>
            </a:pPr>
            <a:endParaRPr lang="en-US" dirty="0">
              <a:latin typeface="Bookman Old Style" panose="02050604050505020204" pitchFamily="18" charset="0"/>
              <a:cs typeface="Times New Roman" panose="02020603050405020304" pitchFamily="18" charset="0"/>
            </a:endParaRPr>
          </a:p>
          <a:p>
            <a:pPr lvl="1">
              <a:lnSpc>
                <a:spcPct val="150000"/>
              </a:lnSpc>
            </a:pPr>
            <a:endParaRPr lang="en-IN" sz="2251" b="1" dirty="0">
              <a:latin typeface="Bookman Old Style" panose="02050604050505020204" pitchFamily="18" charset="0"/>
              <a:cs typeface="Times New Roman" panose="02020603050405020304" pitchFamily="18" charset="0"/>
            </a:endParaRPr>
          </a:p>
          <a:p>
            <a:pPr marL="0" indent="0">
              <a:lnSpc>
                <a:spcPct val="150000"/>
              </a:lnSpc>
              <a:buNone/>
            </a:pPr>
            <a:endParaRPr lang="en-IN" sz="27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3AAA7B-880D-1F28-6BF2-E1EF463245DA}"/>
              </a:ext>
            </a:extLst>
          </p:cNvPr>
          <p:cNvSpPr>
            <a:spLocks noGrp="1"/>
          </p:cNvSpPr>
          <p:nvPr>
            <p:ph type="sldNum" sz="quarter" idx="12"/>
          </p:nvPr>
        </p:nvSpPr>
        <p:spPr/>
        <p:txBody>
          <a:bodyPr/>
          <a:lstStyle/>
          <a:p>
            <a:fld id="{8AAC3C3A-64BA-4EE4-8629-BBC896E9EA79}" type="slidenum">
              <a:rPr lang="en-IN" smtClean="0"/>
              <a:t>10</a:t>
            </a:fld>
            <a:endParaRPr lang="en-IN"/>
          </a:p>
        </p:txBody>
      </p:sp>
      <p:sp>
        <p:nvSpPr>
          <p:cNvPr id="7" name="TextBox 6">
            <a:extLst>
              <a:ext uri="{FF2B5EF4-FFF2-40B4-BE49-F238E27FC236}">
                <a16:creationId xmlns:a16="http://schemas.microsoft.com/office/drawing/2014/main" id="{A3A4B1AC-87EB-1EE1-849C-3330039B2971}"/>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2767222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B1675F54-1545-E457-8BF9-14443042EFFB}"/>
              </a:ext>
            </a:extLst>
          </p:cNvPr>
          <p:cNvSpPr>
            <a:spLocks noGrp="1"/>
          </p:cNvSpPr>
          <p:nvPr>
            <p:ph type="title"/>
          </p:nvPr>
        </p:nvSpPr>
        <p:spPr>
          <a:xfrm>
            <a:off x="2489497" y="77776"/>
            <a:ext cx="7204925" cy="759687"/>
          </a:xfrm>
        </p:spPr>
        <p:txBody>
          <a:bodyPr>
            <a:normAutofit/>
          </a:bodyPr>
          <a:lstStyle/>
          <a:p>
            <a:pPr algn="ctr"/>
            <a:r>
              <a:rPr lang="en-IN" sz="2000" b="1" u="sng" dirty="0">
                <a:latin typeface="Bookman Old Style" panose="02050604050505020204" pitchFamily="18" charset="0"/>
              </a:rPr>
              <a:t>ANALYSIS OF DIFFERENT MODELS</a:t>
            </a:r>
          </a:p>
        </p:txBody>
      </p:sp>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837039" y="837463"/>
            <a:ext cx="7702766" cy="3726997"/>
          </a:xfrm>
        </p:spPr>
        <p:txBody>
          <a:bodyPr>
            <a:normAutofit fontScale="62500" lnSpcReduction="20000"/>
          </a:bodyPr>
          <a:lstStyle/>
          <a:p>
            <a:pPr marL="0" indent="0" algn="ctr">
              <a:lnSpc>
                <a:spcPct val="150000"/>
              </a:lnSpc>
              <a:buNone/>
            </a:pPr>
            <a:r>
              <a:rPr lang="en-IN" sz="2900" b="1" u="sng" dirty="0" err="1">
                <a:latin typeface="Bookman Old Style" panose="02050604050505020204" pitchFamily="18" charset="0"/>
                <a:cs typeface="Times New Roman" panose="02020603050405020304" pitchFamily="18" charset="0"/>
              </a:rPr>
              <a:t>LeNet</a:t>
            </a:r>
            <a:endParaRPr lang="en-IN" sz="2900" b="1" u="sng" dirty="0">
              <a:latin typeface="Bookman Old Style" panose="02050604050505020204" pitchFamily="18" charset="0"/>
              <a:cs typeface="Times New Roman" panose="02020603050405020304" pitchFamily="18" charset="0"/>
            </a:endParaRPr>
          </a:p>
          <a:p>
            <a:pPr lvl="1">
              <a:lnSpc>
                <a:spcPct val="100000"/>
              </a:lnSpc>
            </a:pPr>
            <a:endParaRPr lang="en-US" sz="15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LeNet</a:t>
            </a:r>
            <a:r>
              <a:rPr lang="en-US" sz="2000" dirty="0">
                <a:latin typeface="Bookman Old Style" panose="02050604050505020204" pitchFamily="18" charset="0"/>
                <a:cs typeface="Times New Roman" panose="02020603050405020304" pitchFamily="18" charset="0"/>
              </a:rPr>
              <a:t> was one of the oldest model and popular Deep Learning model which was introduced by </a:t>
            </a:r>
            <a:r>
              <a:rPr lang="en-US" sz="2000" dirty="0" err="1">
                <a:latin typeface="Bookman Old Style" panose="02050604050505020204" pitchFamily="18" charset="0"/>
                <a:cs typeface="Times New Roman" panose="02020603050405020304" pitchFamily="18" charset="0"/>
              </a:rPr>
              <a:t>Albawi</a:t>
            </a:r>
            <a:r>
              <a:rPr lang="en-US" sz="2000" dirty="0">
                <a:latin typeface="Bookman Old Style" panose="02050604050505020204" pitchFamily="18" charset="0"/>
                <a:cs typeface="Times New Roman" panose="02020603050405020304" pitchFamily="18" charset="0"/>
              </a:rPr>
              <a:t> et al.</a:t>
            </a:r>
          </a:p>
          <a:p>
            <a:pPr lvl="1">
              <a:lnSpc>
                <a:spcPct val="100000"/>
              </a:lnSpc>
            </a:pPr>
            <a:endParaRPr lang="en-US" sz="11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LeNet</a:t>
            </a:r>
            <a:r>
              <a:rPr lang="en-US" sz="2000" dirty="0">
                <a:latin typeface="Bookman Old Style" panose="02050604050505020204" pitchFamily="18" charset="0"/>
                <a:cs typeface="Times New Roman" panose="02020603050405020304" pitchFamily="18" charset="0"/>
              </a:rPr>
              <a:t> has simple and few layers architecture which make it fast to compute.</a:t>
            </a:r>
          </a:p>
          <a:p>
            <a:pPr lvl="1">
              <a:lnSpc>
                <a:spcPct val="100000"/>
              </a:lnSpc>
            </a:pPr>
            <a:endParaRPr lang="en-US" sz="11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It has 2 convolutional layers, each followed by pooling layer. These convolutional layers have different filters sizes and extract features from input images.</a:t>
            </a:r>
          </a:p>
          <a:p>
            <a:pPr lvl="1">
              <a:lnSpc>
                <a:spcPct val="110000"/>
              </a:lnSpc>
            </a:pPr>
            <a:endParaRPr lang="en-US" sz="11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pooling layers help to down-sample the feature maps generated by the convolutional layers. Reducing the dimensionality of the data while retaining the important features.</a:t>
            </a:r>
          </a:p>
          <a:p>
            <a:pPr lvl="1">
              <a:lnSpc>
                <a:spcPct val="110000"/>
              </a:lnSpc>
            </a:pPr>
            <a:endParaRPr lang="en-US" sz="13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Finally, the layers are connected with the full connected layer(Dense layer) where all the neurons are interconnected. </a:t>
            </a:r>
          </a:p>
          <a:p>
            <a:pPr lvl="1">
              <a:lnSpc>
                <a:spcPct val="110000"/>
              </a:lnSpc>
            </a:pPr>
            <a:endParaRPr lang="en-US" sz="13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output of the final layer is passed through a </a:t>
            </a:r>
            <a:r>
              <a:rPr lang="en-US" sz="2000" dirty="0" err="1">
                <a:latin typeface="Bookman Old Style" panose="02050604050505020204" pitchFamily="18" charset="0"/>
                <a:cs typeface="Times New Roman" panose="02020603050405020304" pitchFamily="18" charset="0"/>
              </a:rPr>
              <a:t>softmax</a:t>
            </a:r>
            <a:r>
              <a:rPr lang="en-US" sz="2000" dirty="0">
                <a:latin typeface="Bookman Old Style" panose="02050604050505020204" pitchFamily="18" charset="0"/>
                <a:cs typeface="Times New Roman" panose="02020603050405020304" pitchFamily="18" charset="0"/>
              </a:rPr>
              <a:t> activation function.</a:t>
            </a:r>
          </a:p>
          <a:p>
            <a:pPr lvl="1">
              <a:lnSpc>
                <a:spcPct val="120000"/>
              </a:lnSpc>
            </a:pPr>
            <a:endParaRPr lang="en-US" sz="26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p:txBody>
          <a:bodyPr/>
          <a:lstStyle/>
          <a:p>
            <a:fld id="{8AAC3C3A-64BA-4EE4-8629-BBC896E9EA79}" type="slidenum">
              <a:rPr lang="en-IN" smtClean="0"/>
              <a:t>11</a:t>
            </a:fld>
            <a:endParaRPr lang="en-IN"/>
          </a:p>
        </p:txBody>
      </p:sp>
      <p:sp>
        <p:nvSpPr>
          <p:cNvPr id="46" name="Rectangle 45">
            <a:extLst>
              <a:ext uri="{FF2B5EF4-FFF2-40B4-BE49-F238E27FC236}">
                <a16:creationId xmlns:a16="http://schemas.microsoft.com/office/drawing/2014/main" id="{43076A4A-7884-2577-E466-4E0CBD6C9AA8}"/>
              </a:ext>
            </a:extLst>
          </p:cNvPr>
          <p:cNvSpPr/>
          <p:nvPr/>
        </p:nvSpPr>
        <p:spPr>
          <a:xfrm>
            <a:off x="4860885" y="5861981"/>
            <a:ext cx="2563336"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a:t>
            </a:r>
            <a:r>
              <a:rPr lang="en-IN" sz="1400" dirty="0" err="1">
                <a:solidFill>
                  <a:schemeClr val="tx1"/>
                </a:solidFill>
              </a:rPr>
              <a:t>LeNet</a:t>
            </a:r>
            <a:r>
              <a:rPr lang="en-IN" sz="1400" dirty="0">
                <a:solidFill>
                  <a:schemeClr val="tx1"/>
                </a:solidFill>
              </a:rPr>
              <a:t> Model Architecture</a:t>
            </a:r>
          </a:p>
        </p:txBody>
      </p:sp>
      <p:sp>
        <p:nvSpPr>
          <p:cNvPr id="8" name="TextBox 7">
            <a:extLst>
              <a:ext uri="{FF2B5EF4-FFF2-40B4-BE49-F238E27FC236}">
                <a16:creationId xmlns:a16="http://schemas.microsoft.com/office/drawing/2014/main" id="{16FBA191-B20E-7F4E-415C-654D7CCB71F5}"/>
              </a:ext>
            </a:extLst>
          </p:cNvPr>
          <p:cNvSpPr txBox="1"/>
          <p:nvPr/>
        </p:nvSpPr>
        <p:spPr>
          <a:xfrm>
            <a:off x="9844988" y="119065"/>
            <a:ext cx="2047875" cy="338554"/>
          </a:xfrm>
          <a:prstGeom prst="rect">
            <a:avLst/>
          </a:prstGeom>
          <a:noFill/>
        </p:spPr>
        <p:txBody>
          <a:bodyPr wrap="square" rtlCol="0">
            <a:spAutoFit/>
          </a:bodyPr>
          <a:lstStyle/>
          <a:p>
            <a:r>
              <a:rPr lang="en-IN" sz="1600" dirty="0"/>
              <a:t>Roll No.-21MTechIT05</a:t>
            </a:r>
          </a:p>
        </p:txBody>
      </p:sp>
      <p:pic>
        <p:nvPicPr>
          <p:cNvPr id="10" name="Picture 9">
            <a:extLst>
              <a:ext uri="{FF2B5EF4-FFF2-40B4-BE49-F238E27FC236}">
                <a16:creationId xmlns:a16="http://schemas.microsoft.com/office/drawing/2014/main" id="{E93F800D-8EB2-D7F5-0629-E783DB87B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618344" y="3239973"/>
            <a:ext cx="1048421" cy="3946494"/>
          </a:xfrm>
          <a:prstGeom prst="rect">
            <a:avLst/>
          </a:prstGeom>
        </p:spPr>
      </p:pic>
    </p:spTree>
    <p:extLst>
      <p:ext uri="{BB962C8B-B14F-4D97-AF65-F5344CB8AC3E}">
        <p14:creationId xmlns:p14="http://schemas.microsoft.com/office/powerpoint/2010/main" val="61911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968501" y="675220"/>
            <a:ext cx="8354443" cy="3617386"/>
          </a:xfrm>
        </p:spPr>
        <p:txBody>
          <a:bodyPr>
            <a:normAutofit fontScale="70000" lnSpcReduction="20000"/>
          </a:bodyPr>
          <a:lstStyle/>
          <a:p>
            <a:pPr marL="0" indent="0" algn="ctr">
              <a:lnSpc>
                <a:spcPct val="150000"/>
              </a:lnSpc>
              <a:buNone/>
            </a:pPr>
            <a:r>
              <a:rPr lang="en-IN" sz="2300" b="1" u="sng" dirty="0" err="1">
                <a:latin typeface="Bookman Old Style" panose="02050604050505020204" pitchFamily="18" charset="0"/>
                <a:cs typeface="Times New Roman" panose="02020603050405020304" pitchFamily="18" charset="0"/>
              </a:rPr>
              <a:t>AlexNet</a:t>
            </a:r>
            <a:endParaRPr lang="en-IN" sz="2300" b="1" u="sng" dirty="0">
              <a:latin typeface="Bookman Old Style" panose="02050604050505020204" pitchFamily="18" charset="0"/>
              <a:cs typeface="Times New Roman" panose="02020603050405020304" pitchFamily="18" charset="0"/>
            </a:endParaRP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AlexNet</a:t>
            </a:r>
            <a:r>
              <a:rPr lang="en-US" sz="2000" dirty="0">
                <a:latin typeface="Bookman Old Style" panose="02050604050505020204" pitchFamily="18" charset="0"/>
                <a:cs typeface="Times New Roman" panose="02020603050405020304" pitchFamily="18" charset="0"/>
              </a:rPr>
              <a:t> was primarily design by Alex </a:t>
            </a:r>
            <a:r>
              <a:rPr lang="en-US" sz="2000" dirty="0" err="1">
                <a:latin typeface="Bookman Old Style" panose="02050604050505020204" pitchFamily="18" charset="0"/>
                <a:cs typeface="Times New Roman" panose="02020603050405020304" pitchFamily="18" charset="0"/>
              </a:rPr>
              <a:t>Krizhevsky</a:t>
            </a:r>
            <a:r>
              <a:rPr lang="en-US" sz="2000" dirty="0">
                <a:latin typeface="Bookman Old Style" panose="02050604050505020204" pitchFamily="18" charset="0"/>
                <a:cs typeface="Times New Roman" panose="02020603050405020304" pitchFamily="18" charset="0"/>
              </a:rPr>
              <a:t>. The first CNN to used GPU boost performance.</a:t>
            </a:r>
          </a:p>
          <a:p>
            <a:pPr lvl="1">
              <a:lnSpc>
                <a:spcPct val="100000"/>
              </a:lnSpc>
            </a:pPr>
            <a:endParaRPr lang="en-US" sz="10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It has won the LSVRC in 2012 conducted by ImageNet</a:t>
            </a:r>
          </a:p>
          <a:p>
            <a:pPr lvl="1">
              <a:lnSpc>
                <a:spcPct val="100000"/>
              </a:lnSpc>
            </a:pPr>
            <a:endParaRPr lang="en-US" sz="9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Most elements of </a:t>
            </a:r>
            <a:r>
              <a:rPr lang="en-US" sz="2000" dirty="0" err="1">
                <a:latin typeface="Bookman Old Style" panose="02050604050505020204" pitchFamily="18" charset="0"/>
                <a:cs typeface="Times New Roman" panose="02020603050405020304" pitchFamily="18" charset="0"/>
              </a:rPr>
              <a:t>AlexNet</a:t>
            </a:r>
            <a:r>
              <a:rPr lang="en-US" sz="2000" dirty="0">
                <a:latin typeface="Bookman Old Style" panose="02050604050505020204" pitchFamily="18" charset="0"/>
                <a:cs typeface="Times New Roman" panose="02020603050405020304" pitchFamily="18" charset="0"/>
              </a:rPr>
              <a:t> are almost the same compared to </a:t>
            </a:r>
            <a:r>
              <a:rPr lang="en-US" sz="2000" dirty="0" err="1">
                <a:latin typeface="Bookman Old Style" panose="02050604050505020204" pitchFamily="18" charset="0"/>
                <a:cs typeface="Times New Roman" panose="02020603050405020304" pitchFamily="18" charset="0"/>
              </a:rPr>
              <a:t>LeNet</a:t>
            </a:r>
            <a:r>
              <a:rPr lang="en-US" sz="2000" dirty="0">
                <a:latin typeface="Bookman Old Style" panose="02050604050505020204" pitchFamily="18" charset="0"/>
                <a:cs typeface="Times New Roman" panose="02020603050405020304" pitchFamily="18" charset="0"/>
              </a:rPr>
              <a:t> model.</a:t>
            </a:r>
          </a:p>
          <a:p>
            <a:pPr lvl="1">
              <a:lnSpc>
                <a:spcPct val="100000"/>
              </a:lnSpc>
            </a:pPr>
            <a:endParaRPr lang="en-US" sz="900" dirty="0">
              <a:latin typeface="Bookman Old Style" panose="02050604050505020204" pitchFamily="18" charset="0"/>
              <a:cs typeface="Times New Roman" panose="02020603050405020304" pitchFamily="18" charset="0"/>
            </a:endParaRPr>
          </a:p>
          <a:p>
            <a:pPr lvl="1">
              <a:lnSpc>
                <a:spcPct val="110000"/>
              </a:lnSpc>
            </a:pPr>
            <a:r>
              <a:rPr lang="en-US" sz="2000" dirty="0" err="1">
                <a:latin typeface="Bookman Old Style" panose="02050604050505020204" pitchFamily="18" charset="0"/>
                <a:cs typeface="Times New Roman" panose="02020603050405020304" pitchFamily="18" charset="0"/>
              </a:rPr>
              <a:t>AlexNet</a:t>
            </a:r>
            <a:r>
              <a:rPr lang="en-US" sz="2000" dirty="0">
                <a:latin typeface="Bookman Old Style" panose="02050604050505020204" pitchFamily="18" charset="0"/>
                <a:cs typeface="Times New Roman" panose="02020603050405020304" pitchFamily="18" charset="0"/>
              </a:rPr>
              <a:t> consists of 5 convolutional layers, 3 </a:t>
            </a:r>
            <a:r>
              <a:rPr lang="en-US" sz="2000" dirty="0" err="1">
                <a:latin typeface="Bookman Old Style" panose="02050604050505020204" pitchFamily="18" charset="0"/>
                <a:cs typeface="Times New Roman" panose="02020603050405020304" pitchFamily="18" charset="0"/>
              </a:rPr>
              <a:t>maxpooling</a:t>
            </a:r>
            <a:r>
              <a:rPr lang="en-US" sz="2000" dirty="0">
                <a:latin typeface="Bookman Old Style" panose="02050604050505020204" pitchFamily="18" charset="0"/>
                <a:cs typeface="Times New Roman" panose="02020603050405020304" pitchFamily="18" charset="0"/>
              </a:rPr>
              <a:t> layers and 2 FCC followed by the output layer. </a:t>
            </a:r>
          </a:p>
          <a:p>
            <a:pPr lvl="1">
              <a:lnSpc>
                <a:spcPct val="110000"/>
              </a:lnSpc>
            </a:pPr>
            <a:endParaRPr lang="en-US" sz="9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output of the final layer is passed through a SoftMax activation function.</a:t>
            </a:r>
          </a:p>
          <a:p>
            <a:pPr lvl="1">
              <a:lnSpc>
                <a:spcPct val="110000"/>
              </a:lnSpc>
            </a:pPr>
            <a:endParaRPr lang="en-US" sz="9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To minimize the over-fitting problem </a:t>
            </a:r>
            <a:r>
              <a:rPr lang="en-US" sz="2000" dirty="0" err="1">
                <a:latin typeface="Bookman Old Style" panose="02050604050505020204" pitchFamily="18" charset="0"/>
                <a:cs typeface="Times New Roman" panose="02020603050405020304" pitchFamily="18" charset="0"/>
              </a:rPr>
              <a:t>AlexNet</a:t>
            </a:r>
            <a:r>
              <a:rPr lang="en-US" sz="2000" dirty="0">
                <a:latin typeface="Bookman Old Style" panose="02050604050505020204" pitchFamily="18" charset="0"/>
                <a:cs typeface="Times New Roman" panose="02020603050405020304" pitchFamily="18" charset="0"/>
              </a:rPr>
              <a:t> used the concept of Dropout and Batch-Normalization layers.</a:t>
            </a:r>
            <a:endParaRPr lang="en-US" sz="26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p:txBody>
          <a:bodyPr/>
          <a:lstStyle/>
          <a:p>
            <a:fld id="{8AAC3C3A-64BA-4EE4-8629-BBC896E9EA79}" type="slidenum">
              <a:rPr lang="en-IN" smtClean="0"/>
              <a:t>12</a:t>
            </a:fld>
            <a:endParaRPr lang="en-IN"/>
          </a:p>
        </p:txBody>
      </p:sp>
      <p:sp>
        <p:nvSpPr>
          <p:cNvPr id="46" name="Rectangle 45">
            <a:extLst>
              <a:ext uri="{FF2B5EF4-FFF2-40B4-BE49-F238E27FC236}">
                <a16:creationId xmlns:a16="http://schemas.microsoft.com/office/drawing/2014/main" id="{43076A4A-7884-2577-E466-4E0CBD6C9AA8}"/>
              </a:ext>
            </a:extLst>
          </p:cNvPr>
          <p:cNvSpPr/>
          <p:nvPr/>
        </p:nvSpPr>
        <p:spPr>
          <a:xfrm>
            <a:off x="4864053" y="6174986"/>
            <a:ext cx="2563336"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a:t>
            </a:r>
            <a:r>
              <a:rPr lang="en-IN" sz="1400" dirty="0" err="1">
                <a:solidFill>
                  <a:schemeClr val="tx1"/>
                </a:solidFill>
              </a:rPr>
              <a:t>AlexNet</a:t>
            </a:r>
            <a:r>
              <a:rPr lang="en-IN" sz="1400" dirty="0">
                <a:solidFill>
                  <a:schemeClr val="tx1"/>
                </a:solidFill>
              </a:rPr>
              <a:t> Model Architecture</a:t>
            </a:r>
          </a:p>
        </p:txBody>
      </p:sp>
      <p:sp>
        <p:nvSpPr>
          <p:cNvPr id="8" name="TextBox 7">
            <a:extLst>
              <a:ext uri="{FF2B5EF4-FFF2-40B4-BE49-F238E27FC236}">
                <a16:creationId xmlns:a16="http://schemas.microsoft.com/office/drawing/2014/main" id="{16FBA191-B20E-7F4E-415C-654D7CCB71F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pic>
        <p:nvPicPr>
          <p:cNvPr id="10" name="Picture 9">
            <a:extLst>
              <a:ext uri="{FF2B5EF4-FFF2-40B4-BE49-F238E27FC236}">
                <a16:creationId xmlns:a16="http://schemas.microsoft.com/office/drawing/2014/main" id="{F0EB1B15-BF3B-A01C-27FA-CFE7230E5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506171" y="1928816"/>
            <a:ext cx="1171575" cy="6791325"/>
          </a:xfrm>
          <a:prstGeom prst="rect">
            <a:avLst/>
          </a:prstGeom>
        </p:spPr>
      </p:pic>
    </p:spTree>
    <p:extLst>
      <p:ext uri="{BB962C8B-B14F-4D97-AF65-F5344CB8AC3E}">
        <p14:creationId xmlns:p14="http://schemas.microsoft.com/office/powerpoint/2010/main" val="361396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5B6ACE2B-13DF-B7B5-18A5-D1481955FDF8}"/>
              </a:ext>
            </a:extLst>
          </p:cNvPr>
          <p:cNvCxnSpPr>
            <a:cxnSpLocks/>
          </p:cNvCxnSpPr>
          <p:nvPr/>
        </p:nvCxnSpPr>
        <p:spPr>
          <a:xfrm>
            <a:off x="3622538" y="5208349"/>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832919" y="630317"/>
            <a:ext cx="8490025" cy="3767190"/>
          </a:xfrm>
        </p:spPr>
        <p:txBody>
          <a:bodyPr>
            <a:normAutofit fontScale="70000" lnSpcReduction="20000"/>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VGG-16</a:t>
            </a: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VGG-16 was developed by the Visual Geometry Group at the University of Oxford.</a:t>
            </a:r>
          </a:p>
          <a:p>
            <a:pPr lvl="1">
              <a:lnSpc>
                <a:spcPct val="100000"/>
              </a:lnSpc>
            </a:pPr>
            <a:endParaRPr lang="en-US" sz="11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Widely used CNN architecture for image classification tasks.</a:t>
            </a:r>
          </a:p>
          <a:p>
            <a:pPr lvl="1">
              <a:lnSpc>
                <a:spcPct val="100000"/>
              </a:lnSpc>
            </a:pPr>
            <a:endParaRPr lang="en-US" sz="13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VGG-16 architecture consists of 13 convolutional layers and 3 dense layers, with a total of 16 layers.</a:t>
            </a:r>
          </a:p>
          <a:p>
            <a:pPr lvl="1">
              <a:lnSpc>
                <a:spcPct val="110000"/>
              </a:lnSpc>
            </a:pPr>
            <a:endParaRPr lang="en-US" sz="11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first few layers are convolutional layers, followed by a max pooling layer</a:t>
            </a:r>
          </a:p>
          <a:p>
            <a:pPr lvl="1">
              <a:lnSpc>
                <a:spcPct val="110000"/>
              </a:lnSpc>
            </a:pPr>
            <a:endParaRPr lang="en-US" sz="13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After the convolutional layers, the output is flattened and passed through 3 dense layers. </a:t>
            </a:r>
          </a:p>
          <a:p>
            <a:pPr lvl="1">
              <a:lnSpc>
                <a:spcPct val="110000"/>
              </a:lnSpc>
            </a:pPr>
            <a:endParaRPr lang="en-US" sz="17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output of the final layer is passed through a </a:t>
            </a:r>
            <a:r>
              <a:rPr lang="en-US" sz="2000" dirty="0" err="1">
                <a:latin typeface="Bookman Old Style" panose="02050604050505020204" pitchFamily="18" charset="0"/>
                <a:cs typeface="Times New Roman" panose="02020603050405020304" pitchFamily="18" charset="0"/>
              </a:rPr>
              <a:t>softmax</a:t>
            </a:r>
            <a:r>
              <a:rPr lang="en-US" sz="2000" dirty="0">
                <a:latin typeface="Bookman Old Style" panose="02050604050505020204" pitchFamily="18" charset="0"/>
                <a:cs typeface="Times New Roman" panose="02020603050405020304" pitchFamily="18" charset="0"/>
              </a:rPr>
              <a:t> activation function.</a:t>
            </a:r>
          </a:p>
          <a:p>
            <a:pPr lvl="1">
              <a:lnSpc>
                <a:spcPct val="120000"/>
              </a:lnSpc>
            </a:pPr>
            <a:endParaRPr lang="en-US" sz="26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p:txBody>
          <a:bodyPr/>
          <a:lstStyle/>
          <a:p>
            <a:fld id="{8AAC3C3A-64BA-4EE4-8629-BBC896E9EA79}" type="slidenum">
              <a:rPr lang="en-IN" smtClean="0"/>
              <a:t>13</a:t>
            </a:fld>
            <a:endParaRPr lang="en-IN"/>
          </a:p>
        </p:txBody>
      </p:sp>
      <p:sp>
        <p:nvSpPr>
          <p:cNvPr id="46" name="Rectangle 45">
            <a:extLst>
              <a:ext uri="{FF2B5EF4-FFF2-40B4-BE49-F238E27FC236}">
                <a16:creationId xmlns:a16="http://schemas.microsoft.com/office/drawing/2014/main" id="{43076A4A-7884-2577-E466-4E0CBD6C9AA8}"/>
              </a:ext>
            </a:extLst>
          </p:cNvPr>
          <p:cNvSpPr/>
          <p:nvPr/>
        </p:nvSpPr>
        <p:spPr>
          <a:xfrm>
            <a:off x="4860885" y="6028935"/>
            <a:ext cx="2563336"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VGG16 Model Architecture</a:t>
            </a:r>
          </a:p>
        </p:txBody>
      </p:sp>
      <p:sp>
        <p:nvSpPr>
          <p:cNvPr id="2" name="Rectangle 1">
            <a:extLst>
              <a:ext uri="{FF2B5EF4-FFF2-40B4-BE49-F238E27FC236}">
                <a16:creationId xmlns:a16="http://schemas.microsoft.com/office/drawing/2014/main" id="{873FAB7A-3C5C-6B57-A176-5158A004EAA2}"/>
              </a:ext>
            </a:extLst>
          </p:cNvPr>
          <p:cNvSpPr/>
          <p:nvPr/>
        </p:nvSpPr>
        <p:spPr>
          <a:xfrm rot="16200000">
            <a:off x="2556437" y="5114300"/>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3" name="Rectangle 2">
            <a:extLst>
              <a:ext uri="{FF2B5EF4-FFF2-40B4-BE49-F238E27FC236}">
                <a16:creationId xmlns:a16="http://schemas.microsoft.com/office/drawing/2014/main" id="{42811AB8-72CB-03C8-BE08-AAFB45B8D253}"/>
              </a:ext>
            </a:extLst>
          </p:cNvPr>
          <p:cNvSpPr/>
          <p:nvPr/>
        </p:nvSpPr>
        <p:spPr>
          <a:xfrm rot="16200000">
            <a:off x="2814658" y="5118349"/>
            <a:ext cx="91155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4" name="Rectangle 3">
            <a:extLst>
              <a:ext uri="{FF2B5EF4-FFF2-40B4-BE49-F238E27FC236}">
                <a16:creationId xmlns:a16="http://schemas.microsoft.com/office/drawing/2014/main" id="{10BB2973-A9F2-B835-B186-FD9111CECD9D}"/>
              </a:ext>
            </a:extLst>
          </p:cNvPr>
          <p:cNvSpPr/>
          <p:nvPr/>
        </p:nvSpPr>
        <p:spPr>
          <a:xfrm rot="16200000">
            <a:off x="3022783" y="5126119"/>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Pooling Layer</a:t>
            </a:r>
          </a:p>
        </p:txBody>
      </p:sp>
      <p:cxnSp>
        <p:nvCxnSpPr>
          <p:cNvPr id="23" name="Straight Arrow Connector 22">
            <a:extLst>
              <a:ext uri="{FF2B5EF4-FFF2-40B4-BE49-F238E27FC236}">
                <a16:creationId xmlns:a16="http://schemas.microsoft.com/office/drawing/2014/main" id="{CB4D5DE2-10D4-57B4-EDB6-C17F131B1A77}"/>
              </a:ext>
            </a:extLst>
          </p:cNvPr>
          <p:cNvCxnSpPr>
            <a:cxnSpLocks/>
          </p:cNvCxnSpPr>
          <p:nvPr/>
        </p:nvCxnSpPr>
        <p:spPr>
          <a:xfrm>
            <a:off x="4536883" y="5208351"/>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7276D9CC-C860-D25D-0383-2ECC0EA40DF1}"/>
              </a:ext>
            </a:extLst>
          </p:cNvPr>
          <p:cNvSpPr/>
          <p:nvPr/>
        </p:nvSpPr>
        <p:spPr>
          <a:xfrm rot="16200000">
            <a:off x="3470782" y="5114301"/>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25" name="Rectangle 24">
            <a:extLst>
              <a:ext uri="{FF2B5EF4-FFF2-40B4-BE49-F238E27FC236}">
                <a16:creationId xmlns:a16="http://schemas.microsoft.com/office/drawing/2014/main" id="{0BE79D8D-D9A8-3416-D060-00BC0DF24506}"/>
              </a:ext>
            </a:extLst>
          </p:cNvPr>
          <p:cNvSpPr/>
          <p:nvPr/>
        </p:nvSpPr>
        <p:spPr>
          <a:xfrm rot="16200000">
            <a:off x="3729004" y="5118351"/>
            <a:ext cx="91155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26" name="Rectangle 25">
            <a:extLst>
              <a:ext uri="{FF2B5EF4-FFF2-40B4-BE49-F238E27FC236}">
                <a16:creationId xmlns:a16="http://schemas.microsoft.com/office/drawing/2014/main" id="{1F69808E-26CD-6A43-109A-77C8481301FD}"/>
              </a:ext>
            </a:extLst>
          </p:cNvPr>
          <p:cNvSpPr/>
          <p:nvPr/>
        </p:nvSpPr>
        <p:spPr>
          <a:xfrm rot="16200000">
            <a:off x="3937128" y="5126119"/>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Pooling Layer</a:t>
            </a:r>
          </a:p>
        </p:txBody>
      </p:sp>
      <p:cxnSp>
        <p:nvCxnSpPr>
          <p:cNvPr id="28" name="Straight Arrow Connector 27">
            <a:extLst>
              <a:ext uri="{FF2B5EF4-FFF2-40B4-BE49-F238E27FC236}">
                <a16:creationId xmlns:a16="http://schemas.microsoft.com/office/drawing/2014/main" id="{F9069FD0-880A-178C-2647-34A897349940}"/>
              </a:ext>
            </a:extLst>
          </p:cNvPr>
          <p:cNvCxnSpPr>
            <a:cxnSpLocks/>
          </p:cNvCxnSpPr>
          <p:nvPr/>
        </p:nvCxnSpPr>
        <p:spPr>
          <a:xfrm>
            <a:off x="5680721" y="5208349"/>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0C56A192-7683-1954-FD6B-63D3224082F7}"/>
              </a:ext>
            </a:extLst>
          </p:cNvPr>
          <p:cNvSpPr/>
          <p:nvPr/>
        </p:nvSpPr>
        <p:spPr>
          <a:xfrm rot="16200000">
            <a:off x="4614619" y="5114300"/>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30" name="Rectangle 29">
            <a:extLst>
              <a:ext uri="{FF2B5EF4-FFF2-40B4-BE49-F238E27FC236}">
                <a16:creationId xmlns:a16="http://schemas.microsoft.com/office/drawing/2014/main" id="{04E7F849-C17A-F1DE-4CBC-7CB6FEA8D452}"/>
              </a:ext>
            </a:extLst>
          </p:cNvPr>
          <p:cNvSpPr/>
          <p:nvPr/>
        </p:nvSpPr>
        <p:spPr>
          <a:xfrm rot="16200000">
            <a:off x="4872842" y="5118349"/>
            <a:ext cx="91155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31" name="Rectangle 30">
            <a:extLst>
              <a:ext uri="{FF2B5EF4-FFF2-40B4-BE49-F238E27FC236}">
                <a16:creationId xmlns:a16="http://schemas.microsoft.com/office/drawing/2014/main" id="{78D10682-C7C9-698B-100F-47647E2F17D2}"/>
              </a:ext>
            </a:extLst>
          </p:cNvPr>
          <p:cNvSpPr/>
          <p:nvPr/>
        </p:nvSpPr>
        <p:spPr>
          <a:xfrm rot="16200000">
            <a:off x="5080965" y="5126119"/>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Pooling Layer</a:t>
            </a:r>
          </a:p>
        </p:txBody>
      </p:sp>
      <p:sp>
        <p:nvSpPr>
          <p:cNvPr id="55" name="Rectangle 54">
            <a:extLst>
              <a:ext uri="{FF2B5EF4-FFF2-40B4-BE49-F238E27FC236}">
                <a16:creationId xmlns:a16="http://schemas.microsoft.com/office/drawing/2014/main" id="{F1AD3B8F-252D-1535-D4FB-6BF1C67CD725}"/>
              </a:ext>
            </a:extLst>
          </p:cNvPr>
          <p:cNvSpPr/>
          <p:nvPr/>
        </p:nvSpPr>
        <p:spPr>
          <a:xfrm rot="16200000">
            <a:off x="4374038" y="5114132"/>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cxnSp>
        <p:nvCxnSpPr>
          <p:cNvPr id="56" name="Straight Arrow Connector 55">
            <a:extLst>
              <a:ext uri="{FF2B5EF4-FFF2-40B4-BE49-F238E27FC236}">
                <a16:creationId xmlns:a16="http://schemas.microsoft.com/office/drawing/2014/main" id="{6DB9EC5B-C9D9-2D2A-5FA0-F4C01FFEB8E4}"/>
              </a:ext>
            </a:extLst>
          </p:cNvPr>
          <p:cNvCxnSpPr>
            <a:cxnSpLocks/>
          </p:cNvCxnSpPr>
          <p:nvPr/>
        </p:nvCxnSpPr>
        <p:spPr>
          <a:xfrm>
            <a:off x="6846767" y="5208351"/>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67596701-A3AF-611C-86B1-3EF00A953FA0}"/>
              </a:ext>
            </a:extLst>
          </p:cNvPr>
          <p:cNvSpPr/>
          <p:nvPr/>
        </p:nvSpPr>
        <p:spPr>
          <a:xfrm rot="16200000">
            <a:off x="5780667" y="5114301"/>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58" name="Rectangle 57">
            <a:extLst>
              <a:ext uri="{FF2B5EF4-FFF2-40B4-BE49-F238E27FC236}">
                <a16:creationId xmlns:a16="http://schemas.microsoft.com/office/drawing/2014/main" id="{8166EB3B-0C05-B13E-7B70-BCFA75128CE9}"/>
              </a:ext>
            </a:extLst>
          </p:cNvPr>
          <p:cNvSpPr/>
          <p:nvPr/>
        </p:nvSpPr>
        <p:spPr>
          <a:xfrm rot="16200000">
            <a:off x="6038889" y="5118351"/>
            <a:ext cx="91155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59" name="Rectangle 58">
            <a:extLst>
              <a:ext uri="{FF2B5EF4-FFF2-40B4-BE49-F238E27FC236}">
                <a16:creationId xmlns:a16="http://schemas.microsoft.com/office/drawing/2014/main" id="{5626A551-7568-9225-1DAF-1D2105EC0A74}"/>
              </a:ext>
            </a:extLst>
          </p:cNvPr>
          <p:cNvSpPr/>
          <p:nvPr/>
        </p:nvSpPr>
        <p:spPr>
          <a:xfrm rot="16200000">
            <a:off x="6247012" y="5126119"/>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Pooling Layer</a:t>
            </a:r>
          </a:p>
        </p:txBody>
      </p:sp>
      <p:sp>
        <p:nvSpPr>
          <p:cNvPr id="60" name="Rectangle 59">
            <a:extLst>
              <a:ext uri="{FF2B5EF4-FFF2-40B4-BE49-F238E27FC236}">
                <a16:creationId xmlns:a16="http://schemas.microsoft.com/office/drawing/2014/main" id="{A78F1A36-2131-4CF5-7124-DE592821DCD7}"/>
              </a:ext>
            </a:extLst>
          </p:cNvPr>
          <p:cNvSpPr/>
          <p:nvPr/>
        </p:nvSpPr>
        <p:spPr>
          <a:xfrm rot="16200000">
            <a:off x="5540085" y="5114133"/>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cxnSp>
        <p:nvCxnSpPr>
          <p:cNvPr id="62" name="Straight Arrow Connector 61">
            <a:extLst>
              <a:ext uri="{FF2B5EF4-FFF2-40B4-BE49-F238E27FC236}">
                <a16:creationId xmlns:a16="http://schemas.microsoft.com/office/drawing/2014/main" id="{B9F7B61D-29F8-8BD9-65CF-36218B9E3158}"/>
              </a:ext>
            </a:extLst>
          </p:cNvPr>
          <p:cNvCxnSpPr>
            <a:cxnSpLocks/>
          </p:cNvCxnSpPr>
          <p:nvPr/>
        </p:nvCxnSpPr>
        <p:spPr>
          <a:xfrm>
            <a:off x="7990606" y="5210135"/>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73849564-1C39-FDE0-6396-3E9212D978C1}"/>
              </a:ext>
            </a:extLst>
          </p:cNvPr>
          <p:cNvSpPr/>
          <p:nvPr/>
        </p:nvSpPr>
        <p:spPr>
          <a:xfrm rot="16200000">
            <a:off x="6924505" y="5116085"/>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64" name="Rectangle 63">
            <a:extLst>
              <a:ext uri="{FF2B5EF4-FFF2-40B4-BE49-F238E27FC236}">
                <a16:creationId xmlns:a16="http://schemas.microsoft.com/office/drawing/2014/main" id="{3ED19C97-C39C-7986-F703-B7F236CEC414}"/>
              </a:ext>
            </a:extLst>
          </p:cNvPr>
          <p:cNvSpPr/>
          <p:nvPr/>
        </p:nvSpPr>
        <p:spPr>
          <a:xfrm rot="16200000">
            <a:off x="7182726" y="5120135"/>
            <a:ext cx="91155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65" name="Rectangle 64">
            <a:extLst>
              <a:ext uri="{FF2B5EF4-FFF2-40B4-BE49-F238E27FC236}">
                <a16:creationId xmlns:a16="http://schemas.microsoft.com/office/drawing/2014/main" id="{DCB3E70C-76E3-8CF4-EF60-247099481F26}"/>
              </a:ext>
            </a:extLst>
          </p:cNvPr>
          <p:cNvSpPr/>
          <p:nvPr/>
        </p:nvSpPr>
        <p:spPr>
          <a:xfrm rot="16200000">
            <a:off x="7390851" y="5127903"/>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Pooling Layer</a:t>
            </a:r>
          </a:p>
        </p:txBody>
      </p:sp>
      <p:sp>
        <p:nvSpPr>
          <p:cNvPr id="66" name="Rectangle 65">
            <a:extLst>
              <a:ext uri="{FF2B5EF4-FFF2-40B4-BE49-F238E27FC236}">
                <a16:creationId xmlns:a16="http://schemas.microsoft.com/office/drawing/2014/main" id="{E1C48047-F7CE-0390-15E1-A8C800326C07}"/>
              </a:ext>
            </a:extLst>
          </p:cNvPr>
          <p:cNvSpPr/>
          <p:nvPr/>
        </p:nvSpPr>
        <p:spPr>
          <a:xfrm rot="16200000">
            <a:off x="6683923" y="5115917"/>
            <a:ext cx="90378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Conv Layer</a:t>
            </a:r>
          </a:p>
        </p:txBody>
      </p:sp>
      <p:sp>
        <p:nvSpPr>
          <p:cNvPr id="67" name="Rectangle 66">
            <a:extLst>
              <a:ext uri="{FF2B5EF4-FFF2-40B4-BE49-F238E27FC236}">
                <a16:creationId xmlns:a16="http://schemas.microsoft.com/office/drawing/2014/main" id="{5A5CC124-8B80-5CC0-9DE5-C45DF6860441}"/>
              </a:ext>
            </a:extLst>
          </p:cNvPr>
          <p:cNvSpPr/>
          <p:nvPr/>
        </p:nvSpPr>
        <p:spPr>
          <a:xfrm rot="16200000">
            <a:off x="8199863" y="5126115"/>
            <a:ext cx="952275" cy="18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solidFill>
                  <a:schemeClr val="tx1"/>
                </a:solidFill>
              </a:rPr>
              <a:t>Dense Layer</a:t>
            </a:r>
          </a:p>
        </p:txBody>
      </p:sp>
      <p:sp>
        <p:nvSpPr>
          <p:cNvPr id="68" name="Rectangle 67">
            <a:extLst>
              <a:ext uri="{FF2B5EF4-FFF2-40B4-BE49-F238E27FC236}">
                <a16:creationId xmlns:a16="http://schemas.microsoft.com/office/drawing/2014/main" id="{67B67F5C-6EF3-3F73-B866-0CD8CD1F156D}"/>
              </a:ext>
            </a:extLst>
          </p:cNvPr>
          <p:cNvSpPr/>
          <p:nvPr/>
        </p:nvSpPr>
        <p:spPr>
          <a:xfrm rot="16200000">
            <a:off x="8575422" y="5123213"/>
            <a:ext cx="952275" cy="18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solidFill>
                  <a:schemeClr val="tx1"/>
                </a:solidFill>
              </a:rPr>
              <a:t>Dense Layer</a:t>
            </a:r>
          </a:p>
        </p:txBody>
      </p:sp>
      <p:sp>
        <p:nvSpPr>
          <p:cNvPr id="69" name="Rectangle 68">
            <a:extLst>
              <a:ext uri="{FF2B5EF4-FFF2-40B4-BE49-F238E27FC236}">
                <a16:creationId xmlns:a16="http://schemas.microsoft.com/office/drawing/2014/main" id="{197FB1E1-71BB-2F5D-79B4-224DC1A7CCC2}"/>
              </a:ext>
            </a:extLst>
          </p:cNvPr>
          <p:cNvSpPr/>
          <p:nvPr/>
        </p:nvSpPr>
        <p:spPr>
          <a:xfrm rot="16200000">
            <a:off x="7852299" y="5126115"/>
            <a:ext cx="952273" cy="18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solidFill>
                  <a:schemeClr val="tx1"/>
                </a:solidFill>
              </a:rPr>
              <a:t>Dense Layer</a:t>
            </a:r>
          </a:p>
        </p:txBody>
      </p:sp>
      <p:cxnSp>
        <p:nvCxnSpPr>
          <p:cNvPr id="70" name="Straight Arrow Connector 69">
            <a:extLst>
              <a:ext uri="{FF2B5EF4-FFF2-40B4-BE49-F238E27FC236}">
                <a16:creationId xmlns:a16="http://schemas.microsoft.com/office/drawing/2014/main" id="{1C38ABB8-DCC6-D5F0-609E-FE6EC4BA2751}"/>
              </a:ext>
            </a:extLst>
          </p:cNvPr>
          <p:cNvCxnSpPr>
            <a:cxnSpLocks/>
            <a:stCxn id="69" idx="2"/>
            <a:endCxn id="67" idx="0"/>
          </p:cNvCxnSpPr>
          <p:nvPr/>
        </p:nvCxnSpPr>
        <p:spPr>
          <a:xfrm flipV="1">
            <a:off x="8418432" y="5216120"/>
            <a:ext cx="1675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163BA45B-C214-F971-5413-9D69FD4B3D18}"/>
              </a:ext>
            </a:extLst>
          </p:cNvPr>
          <p:cNvCxnSpPr>
            <a:cxnSpLocks/>
          </p:cNvCxnSpPr>
          <p:nvPr/>
        </p:nvCxnSpPr>
        <p:spPr>
          <a:xfrm flipV="1">
            <a:off x="8780064" y="5203915"/>
            <a:ext cx="150581" cy="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C9D1441D-E14E-51EC-5796-C89710D20209}"/>
              </a:ext>
            </a:extLst>
          </p:cNvPr>
          <p:cNvCxnSpPr>
            <a:cxnSpLocks/>
          </p:cNvCxnSpPr>
          <p:nvPr/>
        </p:nvCxnSpPr>
        <p:spPr>
          <a:xfrm flipV="1">
            <a:off x="9172473" y="5198114"/>
            <a:ext cx="150581" cy="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C11CA57-A0FA-52F3-6F47-7894C3992C79}"/>
              </a:ext>
            </a:extLst>
          </p:cNvPr>
          <p:cNvCxnSpPr>
            <a:cxnSpLocks/>
          </p:cNvCxnSpPr>
          <p:nvPr/>
        </p:nvCxnSpPr>
        <p:spPr>
          <a:xfrm flipV="1">
            <a:off x="2705004" y="5210322"/>
            <a:ext cx="150581" cy="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3A285E82-62D1-01FE-3E72-1B6163B13534}"/>
              </a:ext>
            </a:extLst>
          </p:cNvPr>
          <p:cNvSpPr/>
          <p:nvPr/>
        </p:nvSpPr>
        <p:spPr>
          <a:xfrm rot="16200000">
            <a:off x="2127603" y="5123215"/>
            <a:ext cx="903787" cy="180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INPUT</a:t>
            </a:r>
          </a:p>
        </p:txBody>
      </p:sp>
      <p:sp>
        <p:nvSpPr>
          <p:cNvPr id="81" name="Rectangle 80">
            <a:extLst>
              <a:ext uri="{FF2B5EF4-FFF2-40B4-BE49-F238E27FC236}">
                <a16:creationId xmlns:a16="http://schemas.microsoft.com/office/drawing/2014/main" id="{E73F237F-14F9-D9A7-6948-3695373E5956}"/>
              </a:ext>
            </a:extLst>
          </p:cNvPr>
          <p:cNvSpPr/>
          <p:nvPr/>
        </p:nvSpPr>
        <p:spPr>
          <a:xfrm rot="16200000">
            <a:off x="9007059" y="5123215"/>
            <a:ext cx="903787" cy="180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OUtPUT</a:t>
            </a:r>
            <a:endParaRPr lang="en-IN" sz="1200" dirty="0">
              <a:solidFill>
                <a:schemeClr val="tx1"/>
              </a:solidFill>
            </a:endParaRPr>
          </a:p>
        </p:txBody>
      </p:sp>
      <p:sp>
        <p:nvSpPr>
          <p:cNvPr id="8" name="TextBox 7">
            <a:extLst>
              <a:ext uri="{FF2B5EF4-FFF2-40B4-BE49-F238E27FC236}">
                <a16:creationId xmlns:a16="http://schemas.microsoft.com/office/drawing/2014/main" id="{16FBA191-B20E-7F4E-415C-654D7CCB71F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62071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802105" y="596348"/>
            <a:ext cx="10668000" cy="4452730"/>
          </a:xfrm>
        </p:spPr>
        <p:txBody>
          <a:bodyPr>
            <a:normAutofit lnSpcReduction="10000"/>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VGG-19</a:t>
            </a: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VGG-19 is another variant of VGG which is an extension of the VGG-16 architecture developed by the Visual Geometry Group at the University of Oxford.</a:t>
            </a:r>
          </a:p>
          <a:p>
            <a:pPr marL="457189" lvl="1" indent="0">
              <a:lnSpc>
                <a:spcPct val="100000"/>
              </a:lnSpc>
              <a:buNone/>
            </a:pPr>
            <a:endParaRPr lang="en-US" sz="14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Its architecture is similar to VGG-16, but it has 19 layers instead of 16. It consists of 16 convolutional layers and 3 dense layers. </a:t>
            </a:r>
          </a:p>
          <a:p>
            <a:pPr lvl="1">
              <a:lnSpc>
                <a:spcPct val="110000"/>
              </a:lnSpc>
            </a:pPr>
            <a:endParaRPr lang="en-US" sz="8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After the convolutional layers, the output is flattened and passed through 3 dense layers. </a:t>
            </a:r>
          </a:p>
          <a:p>
            <a:pPr lvl="1">
              <a:lnSpc>
                <a:spcPct val="110000"/>
              </a:lnSpc>
            </a:pPr>
            <a:endParaRPr lang="en-US" sz="9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output of the final layer is passed through a </a:t>
            </a:r>
            <a:r>
              <a:rPr lang="en-US" sz="2000" dirty="0" err="1">
                <a:latin typeface="Bookman Old Style" panose="02050604050505020204" pitchFamily="18" charset="0"/>
                <a:cs typeface="Times New Roman" panose="02020603050405020304" pitchFamily="18" charset="0"/>
              </a:rPr>
              <a:t>softmax</a:t>
            </a:r>
            <a:r>
              <a:rPr lang="en-US" sz="2000" dirty="0">
                <a:latin typeface="Bookman Old Style" panose="02050604050505020204" pitchFamily="18" charset="0"/>
                <a:cs typeface="Times New Roman" panose="02020603050405020304" pitchFamily="18" charset="0"/>
              </a:rPr>
              <a:t> activation function.</a:t>
            </a:r>
          </a:p>
          <a:p>
            <a:pPr lvl="1">
              <a:lnSpc>
                <a:spcPct val="110000"/>
              </a:lnSpc>
            </a:pPr>
            <a:endParaRPr lang="en-US" sz="26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166C78F-35D1-9886-E963-B26A718F3559}"/>
              </a:ext>
            </a:extLst>
          </p:cNvPr>
          <p:cNvSpPr>
            <a:spLocks noGrp="1"/>
          </p:cNvSpPr>
          <p:nvPr>
            <p:ph type="sldNum" sz="quarter" idx="12"/>
          </p:nvPr>
        </p:nvSpPr>
        <p:spPr/>
        <p:txBody>
          <a:bodyPr/>
          <a:lstStyle/>
          <a:p>
            <a:fld id="{8AAC3C3A-64BA-4EE4-8629-BBC896E9EA79}" type="slidenum">
              <a:rPr lang="en-IN" smtClean="0"/>
              <a:t>14</a:t>
            </a:fld>
            <a:endParaRPr lang="en-IN"/>
          </a:p>
        </p:txBody>
      </p:sp>
      <p:sp>
        <p:nvSpPr>
          <p:cNvPr id="5" name="TextBox 4">
            <a:extLst>
              <a:ext uri="{FF2B5EF4-FFF2-40B4-BE49-F238E27FC236}">
                <a16:creationId xmlns:a16="http://schemas.microsoft.com/office/drawing/2014/main" id="{F30D8370-1F6C-F883-AA23-F41684D77EB7}"/>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25307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a:extLst>
              <a:ext uri="{FF2B5EF4-FFF2-40B4-BE49-F238E27FC236}">
                <a16:creationId xmlns:a16="http://schemas.microsoft.com/office/drawing/2014/main" id="{5B6ACE2B-13DF-B7B5-18A5-D1481955FDF8}"/>
              </a:ext>
            </a:extLst>
          </p:cNvPr>
          <p:cNvCxnSpPr>
            <a:cxnSpLocks/>
          </p:cNvCxnSpPr>
          <p:nvPr/>
        </p:nvCxnSpPr>
        <p:spPr>
          <a:xfrm>
            <a:off x="2214298" y="5462919"/>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978569" y="468378"/>
            <a:ext cx="10122568" cy="4120261"/>
          </a:xfrm>
        </p:spPr>
        <p:txBody>
          <a:bodyPr>
            <a:normAutofit lnSpcReduction="10000"/>
          </a:bodyPr>
          <a:lstStyle/>
          <a:p>
            <a:pPr marL="0" indent="0" algn="ctr">
              <a:lnSpc>
                <a:spcPct val="150000"/>
              </a:lnSpc>
              <a:buNone/>
            </a:pPr>
            <a:r>
              <a:rPr lang="en-IN" sz="2300" b="1" u="sng" dirty="0" err="1">
                <a:latin typeface="Bookman Old Style" panose="02050604050505020204" pitchFamily="18" charset="0"/>
                <a:cs typeface="Times New Roman" panose="02020603050405020304" pitchFamily="18" charset="0"/>
              </a:rPr>
              <a:t>MobileNet</a:t>
            </a:r>
            <a:endParaRPr lang="en-IN" sz="2300" b="1" u="sng" dirty="0">
              <a:latin typeface="Bookman Old Style" panose="02050604050505020204" pitchFamily="18" charset="0"/>
              <a:cs typeface="Times New Roman" panose="02020603050405020304" pitchFamily="18" charset="0"/>
            </a:endParaRP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MobileNet</a:t>
            </a:r>
            <a:r>
              <a:rPr lang="en-US" sz="2000" dirty="0">
                <a:latin typeface="Bookman Old Style" panose="02050604050505020204" pitchFamily="18" charset="0"/>
                <a:cs typeface="Times New Roman" panose="02020603050405020304" pitchFamily="18" charset="0"/>
              </a:rPr>
              <a:t> was designed for mobile and embedded devices with limited computational resources. It consists of a series of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separable convolutional layers, which are a combination of a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convolution layer and a pointwise convolution layer.</a:t>
            </a:r>
          </a:p>
          <a:p>
            <a:pPr lvl="1">
              <a:lnSpc>
                <a:spcPct val="100000"/>
              </a:lnSpc>
            </a:pP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convolution applies a single filter which reduces the computational cost of the network significantly</a:t>
            </a:r>
          </a:p>
          <a:p>
            <a:pPr lvl="1">
              <a:lnSpc>
                <a:spcPct val="100000"/>
              </a:lnSpc>
            </a:pPr>
            <a:r>
              <a:rPr lang="en-US" sz="2000" dirty="0">
                <a:latin typeface="Bookman Old Style" panose="02050604050505020204" pitchFamily="18" charset="0"/>
                <a:cs typeface="Times New Roman" panose="02020603050405020304" pitchFamily="18" charset="0"/>
              </a:rPr>
              <a:t>One main advantage of </a:t>
            </a:r>
            <a:r>
              <a:rPr lang="en-US" sz="2000" dirty="0" err="1">
                <a:latin typeface="Bookman Old Style" panose="02050604050505020204" pitchFamily="18" charset="0"/>
                <a:cs typeface="Times New Roman" panose="02020603050405020304" pitchFamily="18" charset="0"/>
              </a:rPr>
              <a:t>MobileNet</a:t>
            </a:r>
            <a:r>
              <a:rPr lang="en-US" sz="2000" dirty="0">
                <a:latin typeface="Bookman Old Style" panose="02050604050505020204" pitchFamily="18" charset="0"/>
                <a:cs typeface="Times New Roman" panose="02020603050405020304" pitchFamily="18" charset="0"/>
              </a:rPr>
              <a:t> is its small size and low computational cost.</a:t>
            </a:r>
          </a:p>
          <a:p>
            <a:pPr lvl="1">
              <a:lnSpc>
                <a:spcPct val="100000"/>
              </a:lnSpc>
            </a:pPr>
            <a:r>
              <a:rPr lang="en-US" sz="2000" dirty="0">
                <a:latin typeface="Bookman Old Style" panose="02050604050505020204" pitchFamily="18" charset="0"/>
                <a:cs typeface="Times New Roman" panose="02020603050405020304" pitchFamily="18" charset="0"/>
              </a:rPr>
              <a:t>The use of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separable convolutional layers allows the network to achieve high accuracy with fewer parameters.</a:t>
            </a:r>
          </a:p>
        </p:txBody>
      </p:sp>
      <p:sp>
        <p:nvSpPr>
          <p:cNvPr id="3" name="Slide Number Placeholder 2">
            <a:extLst>
              <a:ext uri="{FF2B5EF4-FFF2-40B4-BE49-F238E27FC236}">
                <a16:creationId xmlns:a16="http://schemas.microsoft.com/office/drawing/2014/main" id="{9ACB45A7-AB62-C2D7-EB2E-0B851045D3AC}"/>
              </a:ext>
            </a:extLst>
          </p:cNvPr>
          <p:cNvSpPr>
            <a:spLocks noGrp="1"/>
          </p:cNvSpPr>
          <p:nvPr>
            <p:ph type="sldNum" sz="quarter" idx="12"/>
          </p:nvPr>
        </p:nvSpPr>
        <p:spPr/>
        <p:txBody>
          <a:bodyPr/>
          <a:lstStyle/>
          <a:p>
            <a:fld id="{8AAC3C3A-64BA-4EE4-8629-BBC896E9EA79}" type="slidenum">
              <a:rPr lang="en-IN" smtClean="0"/>
              <a:t>15</a:t>
            </a:fld>
            <a:endParaRPr lang="en-IN"/>
          </a:p>
        </p:txBody>
      </p:sp>
      <p:sp>
        <p:nvSpPr>
          <p:cNvPr id="46" name="Rectangle 45">
            <a:extLst>
              <a:ext uri="{FF2B5EF4-FFF2-40B4-BE49-F238E27FC236}">
                <a16:creationId xmlns:a16="http://schemas.microsoft.com/office/drawing/2014/main" id="{43076A4A-7884-2577-E466-4E0CBD6C9AA8}"/>
              </a:ext>
            </a:extLst>
          </p:cNvPr>
          <p:cNvSpPr/>
          <p:nvPr/>
        </p:nvSpPr>
        <p:spPr>
          <a:xfrm>
            <a:off x="2493176" y="6085115"/>
            <a:ext cx="1390687"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a:t>
            </a:r>
            <a:r>
              <a:rPr lang="en-IN" sz="1400" dirty="0" err="1">
                <a:solidFill>
                  <a:schemeClr val="tx1"/>
                </a:solidFill>
              </a:rPr>
              <a:t>MobileBlock</a:t>
            </a:r>
            <a:endParaRPr lang="en-IN" sz="1400" dirty="0">
              <a:solidFill>
                <a:schemeClr val="tx1"/>
              </a:solidFill>
            </a:endParaRPr>
          </a:p>
        </p:txBody>
      </p:sp>
      <p:sp>
        <p:nvSpPr>
          <p:cNvPr id="4" name="Rectangle 3">
            <a:extLst>
              <a:ext uri="{FF2B5EF4-FFF2-40B4-BE49-F238E27FC236}">
                <a16:creationId xmlns:a16="http://schemas.microsoft.com/office/drawing/2014/main" id="{10BB2973-A9F2-B835-B186-FD9111CECD9D}"/>
              </a:ext>
            </a:extLst>
          </p:cNvPr>
          <p:cNvSpPr/>
          <p:nvPr/>
        </p:nvSpPr>
        <p:spPr>
          <a:xfrm rot="16200000">
            <a:off x="1614543" y="5414555"/>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3x3 DW Conv</a:t>
            </a:r>
          </a:p>
        </p:txBody>
      </p:sp>
      <p:cxnSp>
        <p:nvCxnSpPr>
          <p:cNvPr id="23" name="Straight Arrow Connector 22">
            <a:extLst>
              <a:ext uri="{FF2B5EF4-FFF2-40B4-BE49-F238E27FC236}">
                <a16:creationId xmlns:a16="http://schemas.microsoft.com/office/drawing/2014/main" id="{CB4D5DE2-10D4-57B4-EDB6-C17F131B1A77}"/>
              </a:ext>
            </a:extLst>
          </p:cNvPr>
          <p:cNvCxnSpPr>
            <a:cxnSpLocks/>
            <a:stCxn id="26" idx="2"/>
          </p:cNvCxnSpPr>
          <p:nvPr/>
        </p:nvCxnSpPr>
        <p:spPr>
          <a:xfrm flipV="1">
            <a:off x="2591583" y="5462924"/>
            <a:ext cx="263864" cy="7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1F69808E-26CD-6A43-109A-77C8481301FD}"/>
              </a:ext>
            </a:extLst>
          </p:cNvPr>
          <p:cNvSpPr/>
          <p:nvPr/>
        </p:nvSpPr>
        <p:spPr>
          <a:xfrm rot="16200000">
            <a:off x="1995023" y="5380687"/>
            <a:ext cx="1013127" cy="180000"/>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solidFill>
                  <a:schemeClr val="tx1"/>
                </a:solidFill>
              </a:rPr>
              <a:t>BatchNorm</a:t>
            </a:r>
            <a:endParaRPr lang="en-IN" sz="1200" dirty="0">
              <a:solidFill>
                <a:schemeClr val="tx1"/>
              </a:solidFill>
            </a:endParaRPr>
          </a:p>
        </p:txBody>
      </p:sp>
      <p:sp>
        <p:nvSpPr>
          <p:cNvPr id="6" name="Rectangle 5">
            <a:extLst>
              <a:ext uri="{FF2B5EF4-FFF2-40B4-BE49-F238E27FC236}">
                <a16:creationId xmlns:a16="http://schemas.microsoft.com/office/drawing/2014/main" id="{9C8270C7-05C1-9B9C-C699-C37D7F058496}"/>
              </a:ext>
            </a:extLst>
          </p:cNvPr>
          <p:cNvSpPr/>
          <p:nvPr/>
        </p:nvSpPr>
        <p:spPr>
          <a:xfrm rot="16200000">
            <a:off x="2414248" y="5380687"/>
            <a:ext cx="1013127" cy="18000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solidFill>
                  <a:schemeClr val="tx1"/>
                </a:solidFill>
              </a:rPr>
              <a:t>ReLu</a:t>
            </a:r>
            <a:endParaRPr lang="en-IN" sz="1200" dirty="0">
              <a:solidFill>
                <a:schemeClr val="tx1"/>
              </a:solidFill>
            </a:endParaRPr>
          </a:p>
        </p:txBody>
      </p:sp>
      <p:sp>
        <p:nvSpPr>
          <p:cNvPr id="11" name="Rectangle 10">
            <a:extLst>
              <a:ext uri="{FF2B5EF4-FFF2-40B4-BE49-F238E27FC236}">
                <a16:creationId xmlns:a16="http://schemas.microsoft.com/office/drawing/2014/main" id="{E859A8F3-780F-F9D6-CE78-DAA7465190DB}"/>
              </a:ext>
            </a:extLst>
          </p:cNvPr>
          <p:cNvSpPr/>
          <p:nvPr/>
        </p:nvSpPr>
        <p:spPr>
          <a:xfrm rot="16200000">
            <a:off x="2774347" y="5380687"/>
            <a:ext cx="1013127" cy="180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3x3 DW Conv</a:t>
            </a:r>
          </a:p>
        </p:txBody>
      </p:sp>
      <p:sp>
        <p:nvSpPr>
          <p:cNvPr id="12" name="Rectangle 11">
            <a:extLst>
              <a:ext uri="{FF2B5EF4-FFF2-40B4-BE49-F238E27FC236}">
                <a16:creationId xmlns:a16="http://schemas.microsoft.com/office/drawing/2014/main" id="{01192CB7-005C-3A98-FCE4-74224A924A36}"/>
              </a:ext>
            </a:extLst>
          </p:cNvPr>
          <p:cNvSpPr/>
          <p:nvPr/>
        </p:nvSpPr>
        <p:spPr>
          <a:xfrm rot="16200000">
            <a:off x="3200853" y="5380687"/>
            <a:ext cx="1013127" cy="180000"/>
          </a:xfrm>
          <a:prstGeom prst="rect">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solidFill>
                  <a:schemeClr val="tx1"/>
                </a:solidFill>
              </a:rPr>
              <a:t>BatchNorm</a:t>
            </a:r>
            <a:endParaRPr lang="en-IN" sz="1200" dirty="0">
              <a:solidFill>
                <a:schemeClr val="tx1"/>
              </a:solidFill>
            </a:endParaRPr>
          </a:p>
        </p:txBody>
      </p:sp>
      <p:sp>
        <p:nvSpPr>
          <p:cNvPr id="16" name="Rectangle 15">
            <a:extLst>
              <a:ext uri="{FF2B5EF4-FFF2-40B4-BE49-F238E27FC236}">
                <a16:creationId xmlns:a16="http://schemas.microsoft.com/office/drawing/2014/main" id="{85A749AA-DD7C-C19C-7DC6-5A87A5214313}"/>
              </a:ext>
            </a:extLst>
          </p:cNvPr>
          <p:cNvSpPr/>
          <p:nvPr/>
        </p:nvSpPr>
        <p:spPr>
          <a:xfrm rot="16200000">
            <a:off x="3559519" y="5380687"/>
            <a:ext cx="1013127" cy="180000"/>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err="1">
                <a:solidFill>
                  <a:schemeClr val="tx1"/>
                </a:solidFill>
              </a:rPr>
              <a:t>ReLu</a:t>
            </a:r>
            <a:endParaRPr lang="en-IN" sz="1200" dirty="0">
              <a:solidFill>
                <a:schemeClr val="tx1"/>
              </a:solidFill>
            </a:endParaRPr>
          </a:p>
        </p:txBody>
      </p:sp>
      <p:sp>
        <p:nvSpPr>
          <p:cNvPr id="17" name="Rectangle 16">
            <a:extLst>
              <a:ext uri="{FF2B5EF4-FFF2-40B4-BE49-F238E27FC236}">
                <a16:creationId xmlns:a16="http://schemas.microsoft.com/office/drawing/2014/main" id="{66714A67-75C7-D193-ECF0-43CBDDC71C87}"/>
              </a:ext>
            </a:extLst>
          </p:cNvPr>
          <p:cNvSpPr/>
          <p:nvPr/>
        </p:nvSpPr>
        <p:spPr>
          <a:xfrm rot="16200000">
            <a:off x="3986025" y="5380687"/>
            <a:ext cx="1013127" cy="180000"/>
          </a:xfrm>
          <a:prstGeom prst="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200" dirty="0">
                <a:solidFill>
                  <a:schemeClr val="tx1"/>
                </a:solidFill>
              </a:rPr>
              <a:t>1x1 Conv</a:t>
            </a:r>
          </a:p>
        </p:txBody>
      </p:sp>
      <p:sp>
        <p:nvSpPr>
          <p:cNvPr id="19" name="Rectangle 18">
            <a:extLst>
              <a:ext uri="{FF2B5EF4-FFF2-40B4-BE49-F238E27FC236}">
                <a16:creationId xmlns:a16="http://schemas.microsoft.com/office/drawing/2014/main" id="{FC1AA488-06A7-81A5-DF15-5F13CFC3166D}"/>
              </a:ext>
            </a:extLst>
          </p:cNvPr>
          <p:cNvSpPr/>
          <p:nvPr/>
        </p:nvSpPr>
        <p:spPr>
          <a:xfrm rot="16200000">
            <a:off x="6122251" y="5664468"/>
            <a:ext cx="975523"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MobileBlock</a:t>
            </a:r>
            <a:endParaRPr lang="en-IN" sz="1200" dirty="0">
              <a:solidFill>
                <a:schemeClr val="tx1"/>
              </a:solidFill>
            </a:endParaRPr>
          </a:p>
        </p:txBody>
      </p:sp>
      <p:cxnSp>
        <p:nvCxnSpPr>
          <p:cNvPr id="34" name="Straight Arrow Connector 33">
            <a:extLst>
              <a:ext uri="{FF2B5EF4-FFF2-40B4-BE49-F238E27FC236}">
                <a16:creationId xmlns:a16="http://schemas.microsoft.com/office/drawing/2014/main" id="{6FA7F1C8-1349-40E2-9A38-810D2B59DE94}"/>
              </a:ext>
            </a:extLst>
          </p:cNvPr>
          <p:cNvCxnSpPr>
            <a:cxnSpLocks/>
          </p:cNvCxnSpPr>
          <p:nvPr/>
        </p:nvCxnSpPr>
        <p:spPr>
          <a:xfrm flipH="1">
            <a:off x="6724571" y="4874124"/>
            <a:ext cx="2291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4008377F-4FB4-F666-6DB3-D2853DC26A3E}"/>
              </a:ext>
            </a:extLst>
          </p:cNvPr>
          <p:cNvSpPr/>
          <p:nvPr/>
        </p:nvSpPr>
        <p:spPr>
          <a:xfrm rot="16200000">
            <a:off x="6480775" y="5667475"/>
            <a:ext cx="969507"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MobileBlock</a:t>
            </a:r>
            <a:endParaRPr lang="en-IN" sz="1200" dirty="0">
              <a:solidFill>
                <a:schemeClr val="tx1"/>
              </a:solidFill>
            </a:endParaRPr>
          </a:p>
        </p:txBody>
      </p:sp>
      <p:cxnSp>
        <p:nvCxnSpPr>
          <p:cNvPr id="44" name="Straight Arrow Connector 43">
            <a:extLst>
              <a:ext uri="{FF2B5EF4-FFF2-40B4-BE49-F238E27FC236}">
                <a16:creationId xmlns:a16="http://schemas.microsoft.com/office/drawing/2014/main" id="{D34EC761-A26D-4AB5-3190-3D1BF855E872}"/>
              </a:ext>
            </a:extLst>
          </p:cNvPr>
          <p:cNvCxnSpPr>
            <a:cxnSpLocks/>
          </p:cNvCxnSpPr>
          <p:nvPr/>
        </p:nvCxnSpPr>
        <p:spPr>
          <a:xfrm>
            <a:off x="8115747" y="5767295"/>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0B2C40DE-9C06-116B-4F9F-A90A12A0F264}"/>
              </a:ext>
            </a:extLst>
          </p:cNvPr>
          <p:cNvSpPr/>
          <p:nvPr/>
        </p:nvSpPr>
        <p:spPr>
          <a:xfrm rot="16200000">
            <a:off x="7977442" y="5683275"/>
            <a:ext cx="952273" cy="1800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err="1">
                <a:solidFill>
                  <a:schemeClr val="tx1"/>
                </a:solidFill>
              </a:rPr>
              <a:t>AvgPool</a:t>
            </a:r>
            <a:endParaRPr lang="en-IN" sz="1200" dirty="0">
              <a:solidFill>
                <a:schemeClr val="tx1"/>
              </a:solidFill>
            </a:endParaRPr>
          </a:p>
        </p:txBody>
      </p:sp>
      <p:cxnSp>
        <p:nvCxnSpPr>
          <p:cNvPr id="71" name="Straight Arrow Connector 70">
            <a:extLst>
              <a:ext uri="{FF2B5EF4-FFF2-40B4-BE49-F238E27FC236}">
                <a16:creationId xmlns:a16="http://schemas.microsoft.com/office/drawing/2014/main" id="{0E0C2768-5E4E-CB4A-44E7-DE3EDDF85D03}"/>
              </a:ext>
            </a:extLst>
          </p:cNvPr>
          <p:cNvCxnSpPr>
            <a:cxnSpLocks/>
          </p:cNvCxnSpPr>
          <p:nvPr/>
        </p:nvCxnSpPr>
        <p:spPr>
          <a:xfrm>
            <a:off x="6246275" y="4983995"/>
            <a:ext cx="1828" cy="2176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33D5E546-48D5-18B8-4654-01F898F16535}"/>
              </a:ext>
            </a:extLst>
          </p:cNvPr>
          <p:cNvSpPr/>
          <p:nvPr/>
        </p:nvSpPr>
        <p:spPr>
          <a:xfrm>
            <a:off x="5810245" y="4784124"/>
            <a:ext cx="903787" cy="18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3x3 Conv</a:t>
            </a:r>
          </a:p>
        </p:txBody>
      </p:sp>
      <p:cxnSp>
        <p:nvCxnSpPr>
          <p:cNvPr id="74" name="Straight Arrow Connector 73">
            <a:extLst>
              <a:ext uri="{FF2B5EF4-FFF2-40B4-BE49-F238E27FC236}">
                <a16:creationId xmlns:a16="http://schemas.microsoft.com/office/drawing/2014/main" id="{44EAE9BB-5104-5776-6AF1-8F7F6D1C45AF}"/>
              </a:ext>
            </a:extLst>
          </p:cNvPr>
          <p:cNvCxnSpPr>
            <a:cxnSpLocks/>
          </p:cNvCxnSpPr>
          <p:nvPr/>
        </p:nvCxnSpPr>
        <p:spPr>
          <a:xfrm>
            <a:off x="8504305" y="5771509"/>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F3BE8C93-00CA-9A7E-D5EA-03F8A359F11E}"/>
              </a:ext>
            </a:extLst>
          </p:cNvPr>
          <p:cNvSpPr/>
          <p:nvPr/>
        </p:nvSpPr>
        <p:spPr>
          <a:xfrm rot="16200000">
            <a:off x="8334511" y="5706445"/>
            <a:ext cx="962092" cy="18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Dense Layer</a:t>
            </a:r>
          </a:p>
        </p:txBody>
      </p:sp>
      <p:cxnSp>
        <p:nvCxnSpPr>
          <p:cNvPr id="83" name="Straight Arrow Connector 82">
            <a:extLst>
              <a:ext uri="{FF2B5EF4-FFF2-40B4-BE49-F238E27FC236}">
                <a16:creationId xmlns:a16="http://schemas.microsoft.com/office/drawing/2014/main" id="{52742A35-4C8C-8E51-A4C8-98AD956381CA}"/>
              </a:ext>
            </a:extLst>
          </p:cNvPr>
          <p:cNvCxnSpPr>
            <a:cxnSpLocks/>
          </p:cNvCxnSpPr>
          <p:nvPr/>
        </p:nvCxnSpPr>
        <p:spPr>
          <a:xfrm>
            <a:off x="7690611" y="5763411"/>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CFEAD484-E6EC-09C8-F94F-09B743AE00A2}"/>
              </a:ext>
            </a:extLst>
          </p:cNvPr>
          <p:cNvSpPr/>
          <p:nvPr/>
        </p:nvSpPr>
        <p:spPr>
          <a:xfrm rot="16200000">
            <a:off x="7525862" y="5696627"/>
            <a:ext cx="962091"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MobileBlock</a:t>
            </a:r>
            <a:endParaRPr lang="en-IN" sz="1200" dirty="0">
              <a:solidFill>
                <a:schemeClr val="tx1"/>
              </a:solidFill>
            </a:endParaRPr>
          </a:p>
        </p:txBody>
      </p:sp>
      <p:cxnSp>
        <p:nvCxnSpPr>
          <p:cNvPr id="85" name="Straight Arrow Connector 84">
            <a:extLst>
              <a:ext uri="{FF2B5EF4-FFF2-40B4-BE49-F238E27FC236}">
                <a16:creationId xmlns:a16="http://schemas.microsoft.com/office/drawing/2014/main" id="{437AF5C2-C4CF-5863-E32E-CB5FD9B72816}"/>
              </a:ext>
            </a:extLst>
          </p:cNvPr>
          <p:cNvCxnSpPr>
            <a:cxnSpLocks/>
          </p:cNvCxnSpPr>
          <p:nvPr/>
        </p:nvCxnSpPr>
        <p:spPr>
          <a:xfrm>
            <a:off x="7047598" y="5722816"/>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E445CE69-524B-34FD-F7EC-73108B4E4F8E}"/>
              </a:ext>
            </a:extLst>
          </p:cNvPr>
          <p:cNvSpPr/>
          <p:nvPr/>
        </p:nvSpPr>
        <p:spPr>
          <a:xfrm rot="16200000">
            <a:off x="6820135" y="5611328"/>
            <a:ext cx="1264532" cy="367103"/>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 3x3 DW Conv 5, 1x1 Conv</a:t>
            </a:r>
          </a:p>
        </p:txBody>
      </p:sp>
      <p:cxnSp>
        <p:nvCxnSpPr>
          <p:cNvPr id="88" name="Straight Arrow Connector 87">
            <a:extLst>
              <a:ext uri="{FF2B5EF4-FFF2-40B4-BE49-F238E27FC236}">
                <a16:creationId xmlns:a16="http://schemas.microsoft.com/office/drawing/2014/main" id="{2035F229-CB1E-D6C7-0301-9E446DAAC4D6}"/>
              </a:ext>
            </a:extLst>
          </p:cNvPr>
          <p:cNvCxnSpPr>
            <a:cxnSpLocks/>
          </p:cNvCxnSpPr>
          <p:nvPr/>
        </p:nvCxnSpPr>
        <p:spPr>
          <a:xfrm>
            <a:off x="8839718" y="5767295"/>
            <a:ext cx="2101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Rectangle 88">
            <a:extLst>
              <a:ext uri="{FF2B5EF4-FFF2-40B4-BE49-F238E27FC236}">
                <a16:creationId xmlns:a16="http://schemas.microsoft.com/office/drawing/2014/main" id="{66A4D9DB-D1B7-DB5A-5736-3B26053F4D18}"/>
              </a:ext>
            </a:extLst>
          </p:cNvPr>
          <p:cNvSpPr/>
          <p:nvPr/>
        </p:nvSpPr>
        <p:spPr>
          <a:xfrm rot="16200000">
            <a:off x="8705062" y="5667475"/>
            <a:ext cx="952273" cy="180000"/>
          </a:xfrm>
          <a:prstGeom prst="rect">
            <a:avLst/>
          </a:prstGeom>
          <a:solidFill>
            <a:schemeClr val="bg1">
              <a:lumMod val="8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solidFill>
                  <a:schemeClr val="tx1"/>
                </a:solidFill>
              </a:rPr>
              <a:t>SoftMax</a:t>
            </a:r>
          </a:p>
        </p:txBody>
      </p:sp>
      <p:sp>
        <p:nvSpPr>
          <p:cNvPr id="94" name="Rectangle 93">
            <a:extLst>
              <a:ext uri="{FF2B5EF4-FFF2-40B4-BE49-F238E27FC236}">
                <a16:creationId xmlns:a16="http://schemas.microsoft.com/office/drawing/2014/main" id="{2FF6C945-9068-CE4C-46B1-732B806B690D}"/>
              </a:ext>
            </a:extLst>
          </p:cNvPr>
          <p:cNvSpPr/>
          <p:nvPr/>
        </p:nvSpPr>
        <p:spPr>
          <a:xfrm rot="16200000">
            <a:off x="5763399" y="5660884"/>
            <a:ext cx="982707" cy="17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MobileBlock</a:t>
            </a:r>
            <a:endParaRPr lang="en-IN" sz="1200" dirty="0">
              <a:solidFill>
                <a:schemeClr val="tx1"/>
              </a:solidFill>
            </a:endParaRPr>
          </a:p>
        </p:txBody>
      </p:sp>
      <p:cxnSp>
        <p:nvCxnSpPr>
          <p:cNvPr id="95" name="Straight Arrow Connector 94">
            <a:extLst>
              <a:ext uri="{FF2B5EF4-FFF2-40B4-BE49-F238E27FC236}">
                <a16:creationId xmlns:a16="http://schemas.microsoft.com/office/drawing/2014/main" id="{5253EA0E-CCB3-EC85-91F0-76456F9A017F}"/>
              </a:ext>
            </a:extLst>
          </p:cNvPr>
          <p:cNvCxnSpPr>
            <a:cxnSpLocks/>
          </p:cNvCxnSpPr>
          <p:nvPr/>
        </p:nvCxnSpPr>
        <p:spPr>
          <a:xfrm>
            <a:off x="6320091" y="5718599"/>
            <a:ext cx="1999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Rectangle 96">
            <a:extLst>
              <a:ext uri="{FF2B5EF4-FFF2-40B4-BE49-F238E27FC236}">
                <a16:creationId xmlns:a16="http://schemas.microsoft.com/office/drawing/2014/main" id="{7CAE1833-1ABB-B6CF-4F14-91A6BE413A35}"/>
              </a:ext>
            </a:extLst>
          </p:cNvPr>
          <p:cNvSpPr/>
          <p:nvPr/>
        </p:nvSpPr>
        <p:spPr>
          <a:xfrm>
            <a:off x="6996962" y="4787121"/>
            <a:ext cx="903787" cy="180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INPUT</a:t>
            </a:r>
          </a:p>
        </p:txBody>
      </p:sp>
      <p:cxnSp>
        <p:nvCxnSpPr>
          <p:cNvPr id="101" name="Straight Arrow Connector 100">
            <a:extLst>
              <a:ext uri="{FF2B5EF4-FFF2-40B4-BE49-F238E27FC236}">
                <a16:creationId xmlns:a16="http://schemas.microsoft.com/office/drawing/2014/main" id="{E3030CBE-58A4-29F7-D144-8AB8DCB62AE2}"/>
              </a:ext>
            </a:extLst>
          </p:cNvPr>
          <p:cNvCxnSpPr>
            <a:cxnSpLocks/>
          </p:cNvCxnSpPr>
          <p:nvPr/>
        </p:nvCxnSpPr>
        <p:spPr>
          <a:xfrm>
            <a:off x="6675605" y="5727416"/>
            <a:ext cx="1999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F605864A-49C6-27AF-969A-B2F62860707E}"/>
              </a:ext>
            </a:extLst>
          </p:cNvPr>
          <p:cNvCxnSpPr>
            <a:cxnSpLocks/>
            <a:endCxn id="11" idx="0"/>
          </p:cNvCxnSpPr>
          <p:nvPr/>
        </p:nvCxnSpPr>
        <p:spPr>
          <a:xfrm flipV="1">
            <a:off x="2981235" y="5470687"/>
            <a:ext cx="209675" cy="7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CF837F84-50BC-17A3-C19A-CF9169F086ED}"/>
              </a:ext>
            </a:extLst>
          </p:cNvPr>
          <p:cNvCxnSpPr>
            <a:cxnSpLocks/>
            <a:stCxn id="11" idx="2"/>
          </p:cNvCxnSpPr>
          <p:nvPr/>
        </p:nvCxnSpPr>
        <p:spPr>
          <a:xfrm flipV="1">
            <a:off x="3370909" y="5470692"/>
            <a:ext cx="2465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B55E85D2-5E56-BDC5-D4C6-2FD278CFF426}"/>
              </a:ext>
            </a:extLst>
          </p:cNvPr>
          <p:cNvCxnSpPr>
            <a:cxnSpLocks/>
            <a:stCxn id="12" idx="2"/>
            <a:endCxn id="16" idx="0"/>
          </p:cNvCxnSpPr>
          <p:nvPr/>
        </p:nvCxnSpPr>
        <p:spPr>
          <a:xfrm>
            <a:off x="3797420" y="5470687"/>
            <a:ext cx="1786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265E1031-DFE5-BC1B-0262-372A9053ED9D}"/>
              </a:ext>
            </a:extLst>
          </p:cNvPr>
          <p:cNvCxnSpPr>
            <a:cxnSpLocks/>
            <a:endCxn id="17" idx="0"/>
          </p:cNvCxnSpPr>
          <p:nvPr/>
        </p:nvCxnSpPr>
        <p:spPr>
          <a:xfrm>
            <a:off x="4156082" y="5470692"/>
            <a:ext cx="24650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A44353A-D2DD-E182-ECC3-DC8BFEAF4964}"/>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
        <p:nvSpPr>
          <p:cNvPr id="8" name="Rectangle 7">
            <a:extLst>
              <a:ext uri="{FF2B5EF4-FFF2-40B4-BE49-F238E27FC236}">
                <a16:creationId xmlns:a16="http://schemas.microsoft.com/office/drawing/2014/main" id="{F9613E87-8B99-FFED-85FD-2816C7A0769A}"/>
              </a:ext>
            </a:extLst>
          </p:cNvPr>
          <p:cNvSpPr/>
          <p:nvPr/>
        </p:nvSpPr>
        <p:spPr>
          <a:xfrm>
            <a:off x="6591269" y="6440336"/>
            <a:ext cx="1772307"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a:t>
            </a:r>
            <a:r>
              <a:rPr lang="en-IN" sz="1400" dirty="0" err="1">
                <a:solidFill>
                  <a:schemeClr val="tx1"/>
                </a:solidFill>
              </a:rPr>
              <a:t>MobileNet</a:t>
            </a:r>
            <a:r>
              <a:rPr lang="en-IN" sz="1400" dirty="0">
                <a:solidFill>
                  <a:schemeClr val="tx1"/>
                </a:solidFill>
              </a:rPr>
              <a:t> Model</a:t>
            </a:r>
          </a:p>
        </p:txBody>
      </p:sp>
    </p:spTree>
    <p:extLst>
      <p:ext uri="{BB962C8B-B14F-4D97-AF65-F5344CB8AC3E}">
        <p14:creationId xmlns:p14="http://schemas.microsoft.com/office/powerpoint/2010/main" val="126588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714501" y="543339"/>
            <a:ext cx="8873346" cy="5115339"/>
          </a:xfrm>
        </p:spPr>
        <p:txBody>
          <a:bodyPr>
            <a:normAutofit/>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MobileNet-V2</a:t>
            </a: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MobileNet</a:t>
            </a:r>
            <a:r>
              <a:rPr lang="en-US" sz="2000" dirty="0">
                <a:latin typeface="Bookman Old Style" panose="02050604050505020204" pitchFamily="18" charset="0"/>
                <a:cs typeface="Times New Roman" panose="02020603050405020304" pitchFamily="18" charset="0"/>
              </a:rPr>
              <a:t> is an evolution of the original </a:t>
            </a:r>
            <a:r>
              <a:rPr lang="en-US" sz="2000" dirty="0" err="1">
                <a:latin typeface="Bookman Old Style" panose="02050604050505020204" pitchFamily="18" charset="0"/>
                <a:cs typeface="Times New Roman" panose="02020603050405020304" pitchFamily="18" charset="0"/>
              </a:rPr>
              <a:t>Mobilenet</a:t>
            </a:r>
            <a:r>
              <a:rPr lang="en-US" sz="2000" dirty="0">
                <a:latin typeface="Bookman Old Style" panose="02050604050505020204" pitchFamily="18" charset="0"/>
                <a:cs typeface="Times New Roman" panose="02020603050405020304" pitchFamily="18" charset="0"/>
              </a:rPr>
              <a:t> architecture which follows almost the same architecture as V1.</a:t>
            </a: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It improves upon the original </a:t>
            </a:r>
            <a:r>
              <a:rPr lang="en-US" sz="2000" dirty="0" err="1">
                <a:latin typeface="Bookman Old Style" panose="02050604050505020204" pitchFamily="18" charset="0"/>
                <a:cs typeface="Times New Roman" panose="02020603050405020304" pitchFamily="18" charset="0"/>
              </a:rPr>
              <a:t>architetcture</a:t>
            </a:r>
            <a:r>
              <a:rPr lang="en-US" sz="2000" dirty="0">
                <a:latin typeface="Bookman Old Style" panose="02050604050505020204" pitchFamily="18" charset="0"/>
                <a:cs typeface="Times New Roman" panose="02020603050405020304" pitchFamily="18" charset="0"/>
              </a:rPr>
              <a:t> by introducing inverted residual blocks and linear bottlenecks components.</a:t>
            </a: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The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convolution is followed by a linear pointwise convolution, which reduces the number of channels and acts as a bottleneck</a:t>
            </a: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MobileNetV2 typically includes a few additional layers, such as a 1x1 pointwise convolution and global average pooling</a:t>
            </a:r>
          </a:p>
        </p:txBody>
      </p:sp>
      <p:sp>
        <p:nvSpPr>
          <p:cNvPr id="3" name="Slide Number Placeholder 2">
            <a:extLst>
              <a:ext uri="{FF2B5EF4-FFF2-40B4-BE49-F238E27FC236}">
                <a16:creationId xmlns:a16="http://schemas.microsoft.com/office/drawing/2014/main" id="{9ACB45A7-AB62-C2D7-EB2E-0B851045D3AC}"/>
              </a:ext>
            </a:extLst>
          </p:cNvPr>
          <p:cNvSpPr>
            <a:spLocks noGrp="1"/>
          </p:cNvSpPr>
          <p:nvPr>
            <p:ph type="sldNum" sz="quarter" idx="12"/>
          </p:nvPr>
        </p:nvSpPr>
        <p:spPr>
          <a:xfrm>
            <a:off x="9870531" y="6379685"/>
            <a:ext cx="367104" cy="365125"/>
          </a:xfrm>
        </p:spPr>
        <p:txBody>
          <a:bodyPr/>
          <a:lstStyle/>
          <a:p>
            <a:fld id="{8AAC3C3A-64BA-4EE4-8629-BBC896E9EA79}" type="slidenum">
              <a:rPr lang="en-IN" smtClean="0"/>
              <a:t>16</a:t>
            </a:fld>
            <a:endParaRPr lang="en-IN"/>
          </a:p>
        </p:txBody>
      </p:sp>
      <p:sp>
        <p:nvSpPr>
          <p:cNvPr id="7" name="TextBox 6">
            <a:extLst>
              <a:ext uri="{FF2B5EF4-FFF2-40B4-BE49-F238E27FC236}">
                <a16:creationId xmlns:a16="http://schemas.microsoft.com/office/drawing/2014/main" id="{CA44353A-D2DD-E182-ECC3-DC8BFEAF4964}"/>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83775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669774" y="596348"/>
            <a:ext cx="9024729" cy="5389925"/>
          </a:xfrm>
        </p:spPr>
        <p:txBody>
          <a:bodyPr>
            <a:normAutofit fontScale="85000" lnSpcReduction="10000"/>
          </a:bodyPr>
          <a:lstStyle/>
          <a:p>
            <a:pPr marL="0" indent="0" algn="ctr">
              <a:lnSpc>
                <a:spcPct val="150000"/>
              </a:lnSpc>
              <a:buNone/>
            </a:pPr>
            <a:r>
              <a:rPr lang="en-IN" sz="2300" b="1" u="sng" dirty="0" err="1">
                <a:latin typeface="Bookman Old Style" panose="02050604050505020204" pitchFamily="18" charset="0"/>
                <a:cs typeface="Times New Roman" panose="02020603050405020304" pitchFamily="18" charset="0"/>
              </a:rPr>
              <a:t>XceptionNet</a:t>
            </a:r>
            <a:endParaRPr lang="en-IN" sz="2300" b="1" u="sng" dirty="0">
              <a:latin typeface="Bookman Old Style" panose="02050604050505020204" pitchFamily="18" charset="0"/>
              <a:cs typeface="Times New Roman" panose="02020603050405020304" pitchFamily="18" charset="0"/>
            </a:endParaRPr>
          </a:p>
          <a:p>
            <a:pPr lvl="1">
              <a:lnSpc>
                <a:spcPct val="100000"/>
              </a:lnSpc>
            </a:pPr>
            <a:endParaRPr lang="en-US" sz="20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XceptionNet</a:t>
            </a:r>
            <a:r>
              <a:rPr lang="en-US" sz="2000" dirty="0">
                <a:latin typeface="Bookman Old Style" panose="02050604050505020204" pitchFamily="18" charset="0"/>
                <a:cs typeface="Times New Roman" panose="02020603050405020304" pitchFamily="18" charset="0"/>
              </a:rPr>
              <a:t> short for Extreme Inception that was introduced by Chollet in 2017.</a:t>
            </a:r>
          </a:p>
          <a:p>
            <a:pPr lvl="1">
              <a:lnSpc>
                <a:spcPct val="100000"/>
              </a:lnSpc>
            </a:pPr>
            <a:endParaRPr lang="en-US" sz="8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It was inspired from the </a:t>
            </a:r>
            <a:r>
              <a:rPr lang="en-US" sz="2000" dirty="0" err="1">
                <a:latin typeface="Bookman Old Style" panose="02050604050505020204" pitchFamily="18" charset="0"/>
                <a:cs typeface="Times New Roman" panose="02020603050405020304" pitchFamily="18" charset="0"/>
              </a:rPr>
              <a:t>InceptionNet</a:t>
            </a:r>
            <a:r>
              <a:rPr lang="en-US" sz="2000" dirty="0">
                <a:latin typeface="Bookman Old Style" panose="02050604050505020204" pitchFamily="18" charset="0"/>
                <a:cs typeface="Times New Roman" panose="02020603050405020304" pitchFamily="18" charset="0"/>
              </a:rPr>
              <a:t> architecture with the addition of new concept called depth-wise separable convolutional operations</a:t>
            </a:r>
          </a:p>
          <a:p>
            <a:pPr lvl="1">
              <a:lnSpc>
                <a:spcPct val="100000"/>
              </a:lnSpc>
            </a:pPr>
            <a:endParaRPr lang="en-US" sz="7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The original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separable convolution performs first the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convolution followed by a pointwise convolution.</a:t>
            </a:r>
          </a:p>
          <a:p>
            <a:pPr lvl="1">
              <a:lnSpc>
                <a:spcPct val="100000"/>
              </a:lnSpc>
            </a:pPr>
            <a:endParaRPr lang="en-US" sz="700" dirty="0">
              <a:latin typeface="Bookman Old Style" panose="02050604050505020204" pitchFamily="18" charset="0"/>
              <a:cs typeface="Times New Roman" panose="02020603050405020304" pitchFamily="18" charset="0"/>
            </a:endParaRPr>
          </a:p>
          <a:p>
            <a:pPr lvl="1">
              <a:lnSpc>
                <a:spcPct val="100000"/>
              </a:lnSpc>
            </a:pPr>
            <a:r>
              <a:rPr lang="en-US" sz="2000" b="1" dirty="0" err="1">
                <a:latin typeface="Bookman Old Style" panose="02050604050505020204" pitchFamily="18" charset="0"/>
                <a:cs typeface="Times New Roman" panose="02020603050405020304" pitchFamily="18" charset="0"/>
              </a:rPr>
              <a:t>Depthwise</a:t>
            </a:r>
            <a:r>
              <a:rPr lang="en-US" sz="2000" b="1" dirty="0">
                <a:latin typeface="Bookman Old Style" panose="02050604050505020204" pitchFamily="18" charset="0"/>
                <a:cs typeface="Times New Roman" panose="02020603050405020304" pitchFamily="18" charset="0"/>
              </a:rPr>
              <a:t> convolution </a:t>
            </a:r>
            <a:r>
              <a:rPr lang="en-US" sz="2000" dirty="0">
                <a:latin typeface="Bookman Old Style" panose="02050604050505020204" pitchFamily="18" charset="0"/>
                <a:cs typeface="Times New Roman" panose="02020603050405020304" pitchFamily="18" charset="0"/>
              </a:rPr>
              <a:t>is the channel-wise </a:t>
            </a:r>
            <a:r>
              <a:rPr lang="en-US" sz="2000" dirty="0" err="1">
                <a:latin typeface="Bookman Old Style" panose="02050604050505020204" pitchFamily="18" charset="0"/>
                <a:cs typeface="Times New Roman" panose="02020603050405020304" pitchFamily="18" charset="0"/>
              </a:rPr>
              <a:t>n×n</a:t>
            </a:r>
            <a:r>
              <a:rPr lang="en-US" sz="2000" dirty="0">
                <a:latin typeface="Bookman Old Style" panose="02050604050505020204" pitchFamily="18" charset="0"/>
                <a:cs typeface="Times New Roman" panose="02020603050405020304" pitchFamily="18" charset="0"/>
              </a:rPr>
              <a:t> spatial convolution. </a:t>
            </a:r>
          </a:p>
          <a:p>
            <a:pPr lvl="1">
              <a:lnSpc>
                <a:spcPct val="100000"/>
              </a:lnSpc>
            </a:pPr>
            <a:r>
              <a:rPr lang="en-US" sz="2000" b="1" dirty="0">
                <a:latin typeface="Bookman Old Style" panose="02050604050505020204" pitchFamily="18" charset="0"/>
                <a:cs typeface="Times New Roman" panose="02020603050405020304" pitchFamily="18" charset="0"/>
              </a:rPr>
              <a:t>Pointwise convolution </a:t>
            </a:r>
            <a:r>
              <a:rPr lang="en-US" sz="2000" dirty="0">
                <a:latin typeface="Bookman Old Style" panose="02050604050505020204" pitchFamily="18" charset="0"/>
                <a:cs typeface="Times New Roman" panose="02020603050405020304" pitchFamily="18" charset="0"/>
              </a:rPr>
              <a:t>actually is the 1×1 convolution to change the dimension.</a:t>
            </a:r>
          </a:p>
          <a:p>
            <a:pPr lvl="1">
              <a:lnSpc>
                <a:spcPct val="100000"/>
              </a:lnSpc>
            </a:pPr>
            <a:endParaRPr lang="en-US" sz="700" dirty="0">
              <a:latin typeface="Bookman Old Style" panose="02050604050505020204" pitchFamily="18" charset="0"/>
              <a:cs typeface="Times New Roman" panose="02020603050405020304" pitchFamily="18" charset="0"/>
            </a:endParaRPr>
          </a:p>
          <a:p>
            <a:pPr lvl="1">
              <a:lnSpc>
                <a:spcPct val="100000"/>
              </a:lnSpc>
            </a:pPr>
            <a:r>
              <a:rPr lang="en-US" sz="2000" dirty="0" err="1">
                <a:latin typeface="Bookman Old Style" panose="02050604050505020204" pitchFamily="18" charset="0"/>
                <a:cs typeface="Times New Roman" panose="02020603050405020304" pitchFamily="18" charset="0"/>
              </a:rPr>
              <a:t>XceptionNet</a:t>
            </a:r>
            <a:r>
              <a:rPr lang="en-US" sz="2000" dirty="0">
                <a:latin typeface="Bookman Old Style" panose="02050604050505020204" pitchFamily="18" charset="0"/>
                <a:cs typeface="Times New Roman" panose="02020603050405020304" pitchFamily="18" charset="0"/>
              </a:rPr>
              <a:t> used the modified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separable convolution which performs first the pointwise convolution followed by a </a:t>
            </a:r>
            <a:r>
              <a:rPr lang="en-US" sz="2000" dirty="0" err="1">
                <a:latin typeface="Bookman Old Style" panose="02050604050505020204" pitchFamily="18" charset="0"/>
                <a:cs typeface="Times New Roman" panose="02020603050405020304" pitchFamily="18" charset="0"/>
              </a:rPr>
              <a:t>depthwise</a:t>
            </a:r>
            <a:r>
              <a:rPr lang="en-US" sz="2000" dirty="0">
                <a:latin typeface="Bookman Old Style" panose="02050604050505020204" pitchFamily="18" charset="0"/>
                <a:cs typeface="Times New Roman" panose="02020603050405020304" pitchFamily="18" charset="0"/>
              </a:rPr>
              <a:t> convolution.</a:t>
            </a:r>
          </a:p>
          <a:p>
            <a:pPr lvl="1">
              <a:lnSpc>
                <a:spcPct val="100000"/>
              </a:lnSpc>
            </a:pPr>
            <a:endParaRPr lang="en-US" sz="800" dirty="0">
              <a:latin typeface="Bookman Old Style" panose="02050604050505020204" pitchFamily="18" charset="0"/>
              <a:cs typeface="Times New Roman" panose="02020603050405020304" pitchFamily="18" charset="0"/>
            </a:endParaRPr>
          </a:p>
          <a:p>
            <a:pPr lvl="1">
              <a:lnSpc>
                <a:spcPct val="100000"/>
              </a:lnSpc>
            </a:pPr>
            <a:r>
              <a:rPr lang="en-US" sz="2000" dirty="0">
                <a:latin typeface="Bookman Old Style" panose="02050604050505020204" pitchFamily="18" charset="0"/>
                <a:cs typeface="Times New Roman" panose="02020603050405020304" pitchFamily="18" charset="0"/>
              </a:rPr>
              <a:t>In </a:t>
            </a:r>
            <a:r>
              <a:rPr lang="en-US" sz="2000" dirty="0" err="1">
                <a:latin typeface="Bookman Old Style" panose="02050604050505020204" pitchFamily="18" charset="0"/>
                <a:cs typeface="Times New Roman" panose="02020603050405020304" pitchFamily="18" charset="0"/>
              </a:rPr>
              <a:t>XceptionNet</a:t>
            </a:r>
            <a:r>
              <a:rPr lang="en-US" sz="2000" dirty="0">
                <a:latin typeface="Bookman Old Style" panose="02050604050505020204" pitchFamily="18" charset="0"/>
                <a:cs typeface="Times New Roman" panose="02020603050405020304" pitchFamily="18" charset="0"/>
              </a:rPr>
              <a:t> there is no non-linearity after 1</a:t>
            </a:r>
            <a:r>
              <a:rPr lang="en-US" sz="2000" baseline="30000" dirty="0">
                <a:latin typeface="Bookman Old Style" panose="02050604050505020204" pitchFamily="18" charset="0"/>
                <a:cs typeface="Times New Roman" panose="02020603050405020304" pitchFamily="18" charset="0"/>
              </a:rPr>
              <a:t>st</a:t>
            </a:r>
            <a:r>
              <a:rPr lang="en-US" sz="2000" dirty="0">
                <a:latin typeface="Bookman Old Style" panose="02050604050505020204" pitchFamily="18" charset="0"/>
                <a:cs typeface="Times New Roman" panose="02020603050405020304" pitchFamily="18" charset="0"/>
              </a:rPr>
              <a:t> operation as in </a:t>
            </a:r>
            <a:r>
              <a:rPr lang="en-US" sz="2000" dirty="0" err="1">
                <a:latin typeface="Bookman Old Style" panose="02050604050505020204" pitchFamily="18" charset="0"/>
                <a:cs typeface="Times New Roman" panose="02020603050405020304" pitchFamily="18" charset="0"/>
              </a:rPr>
              <a:t>InceptionNet</a:t>
            </a:r>
            <a:r>
              <a:rPr lang="en-US" sz="2000" dirty="0">
                <a:latin typeface="Bookman Old Style" panose="02050604050505020204" pitchFamily="18" charset="0"/>
                <a:cs typeface="Times New Roman" panose="02020603050405020304" pitchFamily="18" charset="0"/>
              </a:rPr>
              <a:t>.</a:t>
            </a:r>
          </a:p>
          <a:p>
            <a:pPr lvl="1">
              <a:lnSpc>
                <a:spcPct val="100000"/>
              </a:lnSpc>
            </a:pPr>
            <a:endParaRPr lang="en-US" sz="2000" dirty="0">
              <a:latin typeface="Bookman Old Style" panose="020506040505050202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ACB45A7-AB62-C2D7-EB2E-0B851045D3AC}"/>
              </a:ext>
            </a:extLst>
          </p:cNvPr>
          <p:cNvSpPr>
            <a:spLocks noGrp="1"/>
          </p:cNvSpPr>
          <p:nvPr>
            <p:ph type="sldNum" sz="quarter" idx="12"/>
          </p:nvPr>
        </p:nvSpPr>
        <p:spPr>
          <a:xfrm>
            <a:off x="9870531" y="6379685"/>
            <a:ext cx="367104" cy="365125"/>
          </a:xfrm>
        </p:spPr>
        <p:txBody>
          <a:bodyPr/>
          <a:lstStyle/>
          <a:p>
            <a:fld id="{8AAC3C3A-64BA-4EE4-8629-BBC896E9EA79}" type="slidenum">
              <a:rPr lang="en-IN" smtClean="0"/>
              <a:t>17</a:t>
            </a:fld>
            <a:endParaRPr lang="en-IN"/>
          </a:p>
        </p:txBody>
      </p:sp>
      <p:sp>
        <p:nvSpPr>
          <p:cNvPr id="7" name="TextBox 6">
            <a:extLst>
              <a:ext uri="{FF2B5EF4-FFF2-40B4-BE49-F238E27FC236}">
                <a16:creationId xmlns:a16="http://schemas.microsoft.com/office/drawing/2014/main" id="{CA44353A-D2DD-E182-ECC3-DC8BFEAF4964}"/>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163816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669774" y="596348"/>
            <a:ext cx="9024729" cy="5389925"/>
          </a:xfrm>
        </p:spPr>
        <p:txBody>
          <a:bodyPr>
            <a:normAutofit/>
          </a:bodyPr>
          <a:lstStyle/>
          <a:p>
            <a:pPr marL="0" indent="0" algn="ctr">
              <a:lnSpc>
                <a:spcPct val="150000"/>
              </a:lnSpc>
              <a:buNone/>
            </a:pPr>
            <a:r>
              <a:rPr lang="en-IN" sz="2300" b="1" u="sng" dirty="0" err="1">
                <a:latin typeface="Bookman Old Style" panose="02050604050505020204" pitchFamily="18" charset="0"/>
                <a:cs typeface="Times New Roman" panose="02020603050405020304" pitchFamily="18" charset="0"/>
              </a:rPr>
              <a:t>XceptionNet</a:t>
            </a:r>
            <a:endParaRPr lang="en-IN" sz="2300" b="1" u="sng" dirty="0">
              <a:latin typeface="Bookman Old Style" panose="02050604050505020204" pitchFamily="18" charset="0"/>
              <a:cs typeface="Times New Roman" panose="02020603050405020304" pitchFamily="18" charset="0"/>
            </a:endParaRPr>
          </a:p>
          <a:p>
            <a:pPr lvl="1">
              <a:lnSpc>
                <a:spcPct val="100000"/>
              </a:lnSpc>
            </a:pPr>
            <a:endParaRPr lang="en-US" sz="2000" dirty="0">
              <a:latin typeface="Bookman Old Style" panose="020506040505050202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ACB45A7-AB62-C2D7-EB2E-0B851045D3AC}"/>
              </a:ext>
            </a:extLst>
          </p:cNvPr>
          <p:cNvSpPr>
            <a:spLocks noGrp="1"/>
          </p:cNvSpPr>
          <p:nvPr>
            <p:ph type="sldNum" sz="quarter" idx="12"/>
          </p:nvPr>
        </p:nvSpPr>
        <p:spPr>
          <a:xfrm>
            <a:off x="9870531" y="6379685"/>
            <a:ext cx="367104" cy="365125"/>
          </a:xfrm>
        </p:spPr>
        <p:txBody>
          <a:bodyPr/>
          <a:lstStyle/>
          <a:p>
            <a:fld id="{8AAC3C3A-64BA-4EE4-8629-BBC896E9EA79}" type="slidenum">
              <a:rPr lang="en-IN" smtClean="0"/>
              <a:t>18</a:t>
            </a:fld>
            <a:endParaRPr lang="en-IN"/>
          </a:p>
        </p:txBody>
      </p:sp>
      <p:sp>
        <p:nvSpPr>
          <p:cNvPr id="7" name="TextBox 6">
            <a:extLst>
              <a:ext uri="{FF2B5EF4-FFF2-40B4-BE49-F238E27FC236}">
                <a16:creationId xmlns:a16="http://schemas.microsoft.com/office/drawing/2014/main" id="{CA44353A-D2DD-E182-ECC3-DC8BFEAF4964}"/>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pic>
        <p:nvPicPr>
          <p:cNvPr id="4" name="Picture 3">
            <a:extLst>
              <a:ext uri="{FF2B5EF4-FFF2-40B4-BE49-F238E27FC236}">
                <a16:creationId xmlns:a16="http://schemas.microsoft.com/office/drawing/2014/main" id="{2911479E-74A1-599A-BB04-200378A39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62" y="1581150"/>
            <a:ext cx="9896475" cy="1847850"/>
          </a:xfrm>
          <a:prstGeom prst="rect">
            <a:avLst/>
          </a:prstGeom>
        </p:spPr>
      </p:pic>
      <p:pic>
        <p:nvPicPr>
          <p:cNvPr id="6" name="Picture 5">
            <a:extLst>
              <a:ext uri="{FF2B5EF4-FFF2-40B4-BE49-F238E27FC236}">
                <a16:creationId xmlns:a16="http://schemas.microsoft.com/office/drawing/2014/main" id="{BAC2C278-C751-D07A-170C-7E5A55F880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910" y="4418349"/>
            <a:ext cx="5925605" cy="1339033"/>
          </a:xfrm>
          <a:prstGeom prst="rect">
            <a:avLst/>
          </a:prstGeom>
        </p:spPr>
      </p:pic>
      <p:pic>
        <p:nvPicPr>
          <p:cNvPr id="9" name="Picture 8">
            <a:extLst>
              <a:ext uri="{FF2B5EF4-FFF2-40B4-BE49-F238E27FC236}">
                <a16:creationId xmlns:a16="http://schemas.microsoft.com/office/drawing/2014/main" id="{472CD8DE-DA89-F763-8280-5F196DDDB9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9" y="4325866"/>
            <a:ext cx="4391025" cy="1524000"/>
          </a:xfrm>
          <a:prstGeom prst="rect">
            <a:avLst/>
          </a:prstGeom>
        </p:spPr>
      </p:pic>
      <p:sp>
        <p:nvSpPr>
          <p:cNvPr id="10" name="Rectangle 9">
            <a:extLst>
              <a:ext uri="{FF2B5EF4-FFF2-40B4-BE49-F238E27FC236}">
                <a16:creationId xmlns:a16="http://schemas.microsoft.com/office/drawing/2014/main" id="{073ED60D-0A92-B222-6D4E-87F24A9E36B1}"/>
              </a:ext>
            </a:extLst>
          </p:cNvPr>
          <p:cNvSpPr/>
          <p:nvPr/>
        </p:nvSpPr>
        <p:spPr>
          <a:xfrm>
            <a:off x="7055309" y="5849866"/>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Exit Flow</a:t>
            </a:r>
          </a:p>
        </p:txBody>
      </p:sp>
      <p:sp>
        <p:nvSpPr>
          <p:cNvPr id="11" name="Rectangle 10">
            <a:extLst>
              <a:ext uri="{FF2B5EF4-FFF2-40B4-BE49-F238E27FC236}">
                <a16:creationId xmlns:a16="http://schemas.microsoft.com/office/drawing/2014/main" id="{3E689491-4232-030D-B85A-C587B0AF9E15}"/>
              </a:ext>
            </a:extLst>
          </p:cNvPr>
          <p:cNvSpPr/>
          <p:nvPr/>
        </p:nvSpPr>
        <p:spPr>
          <a:xfrm>
            <a:off x="4697476" y="3573474"/>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Entry Flow</a:t>
            </a:r>
          </a:p>
        </p:txBody>
      </p:sp>
      <p:sp>
        <p:nvSpPr>
          <p:cNvPr id="14" name="Rectangle 13">
            <a:extLst>
              <a:ext uri="{FF2B5EF4-FFF2-40B4-BE49-F238E27FC236}">
                <a16:creationId xmlns:a16="http://schemas.microsoft.com/office/drawing/2014/main" id="{BC1BC43D-2FF7-8FA4-E322-920E1E6D2C1B}"/>
              </a:ext>
            </a:extLst>
          </p:cNvPr>
          <p:cNvSpPr/>
          <p:nvPr/>
        </p:nvSpPr>
        <p:spPr>
          <a:xfrm>
            <a:off x="982699" y="5926210"/>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Middle Flow</a:t>
            </a:r>
          </a:p>
        </p:txBody>
      </p:sp>
      <p:sp>
        <p:nvSpPr>
          <p:cNvPr id="15" name="Rectangle 14">
            <a:extLst>
              <a:ext uri="{FF2B5EF4-FFF2-40B4-BE49-F238E27FC236}">
                <a16:creationId xmlns:a16="http://schemas.microsoft.com/office/drawing/2014/main" id="{29FF70D7-F4B7-3655-FB27-7EB9D4D1C811}"/>
              </a:ext>
            </a:extLst>
          </p:cNvPr>
          <p:cNvSpPr/>
          <p:nvPr/>
        </p:nvSpPr>
        <p:spPr>
          <a:xfrm>
            <a:off x="4560308" y="6249793"/>
            <a:ext cx="3071382"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Architecture of </a:t>
            </a:r>
            <a:r>
              <a:rPr lang="en-IN" sz="1400" dirty="0" err="1">
                <a:solidFill>
                  <a:schemeClr val="tx1"/>
                </a:solidFill>
              </a:rPr>
              <a:t>XceptionNet</a:t>
            </a:r>
            <a:r>
              <a:rPr lang="en-IN" sz="1400" dirty="0">
                <a:solidFill>
                  <a:schemeClr val="tx1"/>
                </a:solidFill>
              </a:rPr>
              <a:t> model</a:t>
            </a:r>
          </a:p>
        </p:txBody>
      </p:sp>
    </p:spTree>
    <p:extLst>
      <p:ext uri="{BB962C8B-B14F-4D97-AF65-F5344CB8AC3E}">
        <p14:creationId xmlns:p14="http://schemas.microsoft.com/office/powerpoint/2010/main" val="396436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914400" y="470660"/>
            <a:ext cx="10336695" cy="3926847"/>
          </a:xfrm>
        </p:spPr>
        <p:txBody>
          <a:bodyPr>
            <a:normAutofit fontScale="85000" lnSpcReduction="20000"/>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ResNet-50</a:t>
            </a:r>
          </a:p>
          <a:p>
            <a:pPr lvl="1">
              <a:lnSpc>
                <a:spcPct val="120000"/>
              </a:lnSpc>
            </a:pPr>
            <a:endParaRPr lang="en-US" sz="2000" dirty="0">
              <a:latin typeface="Bookman Old Style" panose="02050604050505020204" pitchFamily="18" charset="0"/>
              <a:cs typeface="Times New Roman" panose="02020603050405020304" pitchFamily="18" charset="0"/>
            </a:endParaRPr>
          </a:p>
          <a:p>
            <a:pPr lvl="1">
              <a:lnSpc>
                <a:spcPct val="120000"/>
              </a:lnSpc>
            </a:pPr>
            <a:r>
              <a:rPr lang="en-US" sz="2000" dirty="0">
                <a:latin typeface="Bookman Old Style" panose="02050604050505020204" pitchFamily="18" charset="0"/>
                <a:cs typeface="Times New Roman" panose="02020603050405020304" pitchFamily="18" charset="0"/>
              </a:rPr>
              <a:t>To solve the issue of rapid saturation and degradation in accuracy a concept of Residual block is introduced.</a:t>
            </a:r>
          </a:p>
          <a:p>
            <a:pPr lvl="1">
              <a:lnSpc>
                <a:spcPct val="120000"/>
              </a:lnSpc>
            </a:pPr>
            <a:r>
              <a:rPr lang="en-US" sz="2000" dirty="0">
                <a:latin typeface="Bookman Old Style" panose="02050604050505020204" pitchFamily="18" charset="0"/>
                <a:cs typeface="Times New Roman" panose="02020603050405020304" pitchFamily="18" charset="0"/>
              </a:rPr>
              <a:t>The main concept is to provide a shortcut bridge for skipping/jumping one or more layers.</a:t>
            </a:r>
          </a:p>
          <a:p>
            <a:pPr lvl="1">
              <a:lnSpc>
                <a:spcPct val="120000"/>
              </a:lnSpc>
            </a:pPr>
            <a:r>
              <a:rPr lang="en-US" sz="2000" dirty="0">
                <a:latin typeface="Bookman Old Style" panose="02050604050505020204" pitchFamily="18" charset="0"/>
                <a:cs typeface="Times New Roman" panose="02020603050405020304" pitchFamily="18" charset="0"/>
              </a:rPr>
              <a:t>ResNet-50 is a variant of </a:t>
            </a:r>
            <a:r>
              <a:rPr lang="en-US" sz="2000" dirty="0" err="1">
                <a:latin typeface="Bookman Old Style" panose="02050604050505020204" pitchFamily="18" charset="0"/>
                <a:cs typeface="Times New Roman" panose="02020603050405020304" pitchFamily="18" charset="0"/>
              </a:rPr>
              <a:t>ResNet</a:t>
            </a:r>
            <a:r>
              <a:rPr lang="en-US" sz="2000" dirty="0">
                <a:latin typeface="Bookman Old Style" panose="02050604050505020204" pitchFamily="18" charset="0"/>
                <a:cs typeface="Times New Roman" panose="02020603050405020304" pitchFamily="18" charset="0"/>
              </a:rPr>
              <a:t> model which consists of 50 layers(48 Conv+1MaxPool+1AvgPool)</a:t>
            </a:r>
          </a:p>
          <a:p>
            <a:pPr lvl="1">
              <a:lnSpc>
                <a:spcPct val="120000"/>
              </a:lnSpc>
            </a:pPr>
            <a:r>
              <a:rPr lang="en-US" sz="2000" dirty="0">
                <a:latin typeface="Bookman Old Style" panose="02050604050505020204" pitchFamily="18" charset="0"/>
                <a:cs typeface="Times New Roman" panose="02020603050405020304" pitchFamily="18" charset="0"/>
              </a:rPr>
              <a:t>It consists of several residual block which help in training deep networks.</a:t>
            </a:r>
          </a:p>
          <a:p>
            <a:pPr lvl="1">
              <a:lnSpc>
                <a:spcPct val="120000"/>
              </a:lnSpc>
            </a:pPr>
            <a:r>
              <a:rPr lang="en-US" sz="2000" dirty="0">
                <a:latin typeface="Bookman Old Style" panose="02050604050505020204" pitchFamily="18" charset="0"/>
                <a:cs typeface="Times New Roman" panose="02020603050405020304" pitchFamily="18" charset="0"/>
              </a:rPr>
              <a:t>The ResNet-50 architecture, with its deep and residual connections, has been widely used for various computer vision tasks, including image classification, object detection, and image segmentation</a:t>
            </a: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p:txBody>
          <a:bodyPr/>
          <a:lstStyle/>
          <a:p>
            <a:fld id="{8AAC3C3A-64BA-4EE4-8629-BBC896E9EA79}" type="slidenum">
              <a:rPr lang="en-IN" smtClean="0"/>
              <a:t>19</a:t>
            </a:fld>
            <a:endParaRPr lang="en-IN" dirty="0"/>
          </a:p>
        </p:txBody>
      </p:sp>
      <p:sp>
        <p:nvSpPr>
          <p:cNvPr id="46" name="Rectangle 45">
            <a:extLst>
              <a:ext uri="{FF2B5EF4-FFF2-40B4-BE49-F238E27FC236}">
                <a16:creationId xmlns:a16="http://schemas.microsoft.com/office/drawing/2014/main" id="{43076A4A-7884-2577-E466-4E0CBD6C9AA8}"/>
              </a:ext>
            </a:extLst>
          </p:cNvPr>
          <p:cNvSpPr/>
          <p:nvPr/>
        </p:nvSpPr>
        <p:spPr>
          <a:xfrm>
            <a:off x="4591827" y="6017515"/>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Sample Residual block</a:t>
            </a:r>
          </a:p>
        </p:txBody>
      </p:sp>
      <p:sp>
        <p:nvSpPr>
          <p:cNvPr id="8" name="TextBox 7">
            <a:extLst>
              <a:ext uri="{FF2B5EF4-FFF2-40B4-BE49-F238E27FC236}">
                <a16:creationId xmlns:a16="http://schemas.microsoft.com/office/drawing/2014/main" id="{16FBA191-B20E-7F4E-415C-654D7CCB71F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pic>
        <p:nvPicPr>
          <p:cNvPr id="4" name="Picture 3">
            <a:extLst>
              <a:ext uri="{FF2B5EF4-FFF2-40B4-BE49-F238E27FC236}">
                <a16:creationId xmlns:a16="http://schemas.microsoft.com/office/drawing/2014/main" id="{D348AAEA-0777-DFE3-0D66-D7D19DCF8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575" y="4397507"/>
            <a:ext cx="2482850" cy="1506970"/>
          </a:xfrm>
          <a:prstGeom prst="rect">
            <a:avLst/>
          </a:prstGeom>
        </p:spPr>
      </p:pic>
    </p:spTree>
    <p:extLst>
      <p:ext uri="{BB962C8B-B14F-4D97-AF65-F5344CB8AC3E}">
        <p14:creationId xmlns:p14="http://schemas.microsoft.com/office/powerpoint/2010/main" val="56919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1"/>
          </p:nvPr>
        </p:nvSpPr>
        <p:spPr>
          <a:xfrm>
            <a:off x="2160104" y="504883"/>
            <a:ext cx="7938053" cy="6081447"/>
          </a:xfrm>
        </p:spPr>
        <p:txBody>
          <a:bodyPr anchor="t" anchorCtr="0">
            <a:normAutofit lnSpcReduction="10000"/>
          </a:bodyPr>
          <a:lstStyle/>
          <a:p>
            <a:pPr marL="0" indent="0" algn="ctr">
              <a:buNone/>
            </a:pPr>
            <a:r>
              <a:rPr lang="en-US" b="1" u="sng" dirty="0">
                <a:latin typeface="Bookman Old Style" panose="02050604050505020204" pitchFamily="18" charset="0"/>
              </a:rPr>
              <a:t>CONTENT</a:t>
            </a:r>
          </a:p>
          <a:p>
            <a:pPr marL="0" indent="0">
              <a:buNone/>
            </a:pPr>
            <a:endParaRPr lang="en-US" sz="1800" dirty="0">
              <a:latin typeface="Bookman Old Style" panose="02050604050505020204" pitchFamily="18" charset="0"/>
            </a:endParaRPr>
          </a:p>
          <a:p>
            <a:r>
              <a:rPr lang="en-US" sz="2400" dirty="0">
                <a:latin typeface="Bookman Old Style" panose="02050604050505020204" pitchFamily="18" charset="0"/>
              </a:rPr>
              <a:t>Introduction</a:t>
            </a:r>
          </a:p>
          <a:p>
            <a:pPr lvl="1"/>
            <a:r>
              <a:rPr lang="en-US" sz="2000" dirty="0">
                <a:latin typeface="Bookman Old Style" panose="02050604050505020204" pitchFamily="18" charset="0"/>
              </a:rPr>
              <a:t>Motivation</a:t>
            </a:r>
          </a:p>
          <a:p>
            <a:pPr lvl="1"/>
            <a:r>
              <a:rPr lang="en-US" sz="2000" dirty="0">
                <a:latin typeface="Bookman Old Style" panose="02050604050505020204" pitchFamily="18" charset="0"/>
              </a:rPr>
              <a:t>Objective</a:t>
            </a:r>
          </a:p>
          <a:p>
            <a:r>
              <a:rPr lang="en-US" sz="2400" dirty="0">
                <a:latin typeface="Bookman Old Style" panose="02050604050505020204" pitchFamily="18" charset="0"/>
              </a:rPr>
              <a:t>Existing Work</a:t>
            </a:r>
          </a:p>
          <a:p>
            <a:r>
              <a:rPr lang="en-US" sz="2400">
                <a:latin typeface="Bookman Old Style" panose="02050604050505020204" pitchFamily="18" charset="0"/>
              </a:rPr>
              <a:t>Methodology</a:t>
            </a:r>
            <a:endParaRPr lang="en-US" sz="2400" dirty="0">
              <a:latin typeface="Bookman Old Style" panose="02050604050505020204" pitchFamily="18" charset="0"/>
            </a:endParaRPr>
          </a:p>
          <a:p>
            <a:pPr lvl="1"/>
            <a:r>
              <a:rPr lang="en-US" sz="2000" dirty="0">
                <a:latin typeface="Bookman Old Style" panose="02050604050505020204" pitchFamily="18" charset="0"/>
              </a:rPr>
              <a:t>Analysis of different DL models</a:t>
            </a:r>
            <a:endParaRPr lang="en-US" sz="2400" dirty="0">
              <a:latin typeface="Bookman Old Style" panose="02050604050505020204" pitchFamily="18" charset="0"/>
            </a:endParaRPr>
          </a:p>
          <a:p>
            <a:r>
              <a:rPr lang="en-US" sz="2400" dirty="0">
                <a:latin typeface="Bookman Old Style" panose="02050604050505020204" pitchFamily="18" charset="0"/>
              </a:rPr>
              <a:t>Dataset Used</a:t>
            </a:r>
          </a:p>
          <a:p>
            <a:r>
              <a:rPr lang="en-US" sz="2400" dirty="0">
                <a:latin typeface="Bookman Old Style" panose="02050604050505020204" pitchFamily="18" charset="0"/>
              </a:rPr>
              <a:t>Implementation</a:t>
            </a:r>
          </a:p>
          <a:p>
            <a:r>
              <a:rPr lang="en-US" sz="2400" dirty="0">
                <a:latin typeface="Bookman Old Style" panose="02050604050505020204" pitchFamily="18" charset="0"/>
              </a:rPr>
              <a:t>Observation</a:t>
            </a:r>
          </a:p>
          <a:p>
            <a:r>
              <a:rPr lang="en-US" sz="2400" dirty="0">
                <a:latin typeface="Bookman Old Style" panose="02050604050505020204" pitchFamily="18" charset="0"/>
              </a:rPr>
              <a:t>Discussion</a:t>
            </a:r>
          </a:p>
          <a:p>
            <a:r>
              <a:rPr lang="en-US" sz="2400" dirty="0">
                <a:latin typeface="Bookman Old Style" panose="02050604050505020204" pitchFamily="18" charset="0"/>
              </a:rPr>
              <a:t>Experimental Result &amp; Analysis</a:t>
            </a:r>
          </a:p>
          <a:p>
            <a:r>
              <a:rPr lang="en-US" sz="2400" dirty="0">
                <a:latin typeface="Bookman Old Style" panose="02050604050505020204" pitchFamily="18" charset="0"/>
              </a:rPr>
              <a:t>Conclusion</a:t>
            </a:r>
          </a:p>
          <a:p>
            <a:r>
              <a:rPr lang="en-US" sz="2400" dirty="0">
                <a:latin typeface="Bookman Old Style" panose="02050604050505020204" pitchFamily="18" charset="0"/>
              </a:rPr>
              <a:t>References</a:t>
            </a:r>
          </a:p>
        </p:txBody>
      </p:sp>
      <p:sp>
        <p:nvSpPr>
          <p:cNvPr id="3" name="Slide Number Placeholder 2">
            <a:extLst>
              <a:ext uri="{FF2B5EF4-FFF2-40B4-BE49-F238E27FC236}">
                <a16:creationId xmlns:a16="http://schemas.microsoft.com/office/drawing/2014/main" id="{D44BFC5C-759B-18E8-ECD3-7D61DF6B4E28}"/>
              </a:ext>
            </a:extLst>
          </p:cNvPr>
          <p:cNvSpPr>
            <a:spLocks noGrp="1"/>
          </p:cNvSpPr>
          <p:nvPr>
            <p:ph type="sldNum" sz="quarter" idx="12"/>
          </p:nvPr>
        </p:nvSpPr>
        <p:spPr/>
        <p:txBody>
          <a:bodyPr/>
          <a:lstStyle/>
          <a:p>
            <a:fld id="{8AAC3C3A-64BA-4EE4-8629-BBC896E9EA79}" type="slidenum">
              <a:rPr lang="en-IN" smtClean="0"/>
              <a:t>2</a:t>
            </a:fld>
            <a:endParaRPr lang="en-IN"/>
          </a:p>
        </p:txBody>
      </p:sp>
      <p:sp>
        <p:nvSpPr>
          <p:cNvPr id="5" name="TextBox 4">
            <a:extLst>
              <a:ext uri="{FF2B5EF4-FFF2-40B4-BE49-F238E27FC236}">
                <a16:creationId xmlns:a16="http://schemas.microsoft.com/office/drawing/2014/main" id="{610E37F7-3A48-3994-F5EE-FAFCE39FBC94}"/>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1705663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073429" y="880751"/>
            <a:ext cx="9965632" cy="3516756"/>
          </a:xfrm>
        </p:spPr>
        <p:txBody>
          <a:bodyPr>
            <a:normAutofit fontScale="85000" lnSpcReduction="20000"/>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ResNet152v2</a:t>
            </a:r>
          </a:p>
          <a:p>
            <a:pPr lvl="1">
              <a:lnSpc>
                <a:spcPct val="120000"/>
              </a:lnSpc>
            </a:pPr>
            <a:endParaRPr lang="en-US" sz="2000" dirty="0">
              <a:latin typeface="Bookman Old Style" panose="02050604050505020204" pitchFamily="18" charset="0"/>
              <a:cs typeface="Times New Roman" panose="02020603050405020304" pitchFamily="18" charset="0"/>
            </a:endParaRPr>
          </a:p>
          <a:p>
            <a:pPr lvl="1">
              <a:lnSpc>
                <a:spcPct val="120000"/>
              </a:lnSpc>
            </a:pPr>
            <a:r>
              <a:rPr lang="en-US" sz="2000" dirty="0">
                <a:latin typeface="Bookman Old Style" panose="02050604050505020204" pitchFamily="18" charset="0"/>
                <a:cs typeface="Times New Roman" panose="02020603050405020304" pitchFamily="18" charset="0"/>
              </a:rPr>
              <a:t>ResNet152-v2 is a variant of the </a:t>
            </a:r>
            <a:r>
              <a:rPr lang="en-US" sz="2000" dirty="0" err="1">
                <a:latin typeface="Bookman Old Style" panose="02050604050505020204" pitchFamily="18" charset="0"/>
                <a:cs typeface="Times New Roman" panose="02020603050405020304" pitchFamily="18" charset="0"/>
              </a:rPr>
              <a:t>ResNet</a:t>
            </a:r>
            <a:r>
              <a:rPr lang="en-US" sz="2000" dirty="0">
                <a:latin typeface="Bookman Old Style" panose="02050604050505020204" pitchFamily="18" charset="0"/>
                <a:cs typeface="Times New Roman" panose="02020603050405020304" pitchFamily="18" charset="0"/>
              </a:rPr>
              <a:t> architecture, which is a deep neural network architecture. </a:t>
            </a:r>
          </a:p>
          <a:p>
            <a:pPr lvl="1">
              <a:lnSpc>
                <a:spcPct val="120000"/>
              </a:lnSpc>
            </a:pPr>
            <a:r>
              <a:rPr lang="en-US" sz="2000" dirty="0">
                <a:latin typeface="Bookman Old Style" panose="02050604050505020204" pitchFamily="18" charset="0"/>
                <a:cs typeface="Times New Roman" panose="02020603050405020304" pitchFamily="18" charset="0"/>
              </a:rPr>
              <a:t>It is also an extension of the </a:t>
            </a:r>
            <a:r>
              <a:rPr lang="en-US" sz="2000" dirty="0" err="1">
                <a:latin typeface="Bookman Old Style" panose="02050604050505020204" pitchFamily="18" charset="0"/>
                <a:cs typeface="Times New Roman" panose="02020603050405020304" pitchFamily="18" charset="0"/>
              </a:rPr>
              <a:t>ResNet</a:t>
            </a:r>
            <a:r>
              <a:rPr lang="en-US" sz="2000" dirty="0">
                <a:latin typeface="Bookman Old Style" panose="02050604050505020204" pitchFamily="18" charset="0"/>
                <a:cs typeface="Times New Roman" panose="02020603050405020304" pitchFamily="18" charset="0"/>
              </a:rPr>
              <a:t> architecture that has 152 layers and incorporates several improvements over the original </a:t>
            </a:r>
            <a:r>
              <a:rPr lang="en-US" sz="2000" dirty="0" err="1">
                <a:latin typeface="Bookman Old Style" panose="02050604050505020204" pitchFamily="18" charset="0"/>
                <a:cs typeface="Times New Roman" panose="02020603050405020304" pitchFamily="18" charset="0"/>
              </a:rPr>
              <a:t>ResNet</a:t>
            </a:r>
            <a:r>
              <a:rPr lang="en-US" sz="2000" dirty="0">
                <a:latin typeface="Bookman Old Style" panose="02050604050505020204" pitchFamily="18" charset="0"/>
                <a:cs typeface="Times New Roman" panose="02020603050405020304" pitchFamily="18" charset="0"/>
              </a:rPr>
              <a:t> architecture.</a:t>
            </a:r>
            <a:endParaRPr lang="en-US" sz="1300" dirty="0">
              <a:latin typeface="Bookman Old Style" panose="02050604050505020204" pitchFamily="18" charset="0"/>
              <a:cs typeface="Times New Roman" panose="02020603050405020304" pitchFamily="18" charset="0"/>
            </a:endParaRPr>
          </a:p>
          <a:p>
            <a:pPr lvl="1">
              <a:lnSpc>
                <a:spcPct val="120000"/>
              </a:lnSpc>
            </a:pPr>
            <a:r>
              <a:rPr lang="en-US" sz="2000" dirty="0">
                <a:latin typeface="Bookman Old Style" panose="02050604050505020204" pitchFamily="18" charset="0"/>
                <a:cs typeface="Times New Roman" panose="02020603050405020304" pitchFamily="18" charset="0"/>
              </a:rPr>
              <a:t>The architecture uses residual connections to skip over certain layers which enable information to flow  directly from the input to the output of the network.</a:t>
            </a:r>
          </a:p>
          <a:p>
            <a:pPr lvl="1">
              <a:lnSpc>
                <a:spcPct val="110000"/>
              </a:lnSpc>
            </a:pPr>
            <a:endParaRPr lang="en-US" sz="1100" dirty="0">
              <a:latin typeface="Bookman Old Style" panose="02050604050505020204" pitchFamily="18" charset="0"/>
              <a:cs typeface="Times New Roman" panose="02020603050405020304" pitchFamily="18" charset="0"/>
            </a:endParaRPr>
          </a:p>
          <a:p>
            <a:pPr lvl="1">
              <a:lnSpc>
                <a:spcPct val="110000"/>
              </a:lnSpc>
            </a:pPr>
            <a:r>
              <a:rPr lang="en-US" sz="2000" dirty="0">
                <a:latin typeface="Bookman Old Style" panose="02050604050505020204" pitchFamily="18" charset="0"/>
                <a:cs typeface="Times New Roman" panose="02020603050405020304" pitchFamily="18" charset="0"/>
              </a:rPr>
              <a:t>The ResNet152-v2 architecture is based on a building block called the bottleneck block.</a:t>
            </a:r>
            <a:endParaRPr lang="en-US" sz="26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p:txBody>
          <a:bodyPr/>
          <a:lstStyle/>
          <a:p>
            <a:fld id="{8AAC3C3A-64BA-4EE4-8629-BBC896E9EA79}" type="slidenum">
              <a:rPr lang="en-IN" smtClean="0"/>
              <a:t>20</a:t>
            </a:fld>
            <a:endParaRPr lang="en-IN" dirty="0"/>
          </a:p>
        </p:txBody>
      </p:sp>
      <p:sp>
        <p:nvSpPr>
          <p:cNvPr id="46" name="Rectangle 45">
            <a:extLst>
              <a:ext uri="{FF2B5EF4-FFF2-40B4-BE49-F238E27FC236}">
                <a16:creationId xmlns:a16="http://schemas.microsoft.com/office/drawing/2014/main" id="{43076A4A-7884-2577-E466-4E0CBD6C9AA8}"/>
              </a:ext>
            </a:extLst>
          </p:cNvPr>
          <p:cNvSpPr/>
          <p:nvPr/>
        </p:nvSpPr>
        <p:spPr>
          <a:xfrm>
            <a:off x="4591827" y="6017515"/>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ResNet152v2 Model Architecture</a:t>
            </a:r>
          </a:p>
        </p:txBody>
      </p:sp>
      <p:sp>
        <p:nvSpPr>
          <p:cNvPr id="8" name="TextBox 7">
            <a:extLst>
              <a:ext uri="{FF2B5EF4-FFF2-40B4-BE49-F238E27FC236}">
                <a16:creationId xmlns:a16="http://schemas.microsoft.com/office/drawing/2014/main" id="{16FBA191-B20E-7F4E-415C-654D7CCB71F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pic>
        <p:nvPicPr>
          <p:cNvPr id="4" name="Picture 3">
            <a:extLst>
              <a:ext uri="{FF2B5EF4-FFF2-40B4-BE49-F238E27FC236}">
                <a16:creationId xmlns:a16="http://schemas.microsoft.com/office/drawing/2014/main" id="{F2F77722-6DF4-B09D-2640-AAFA20E32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237" y="4337050"/>
            <a:ext cx="8391525" cy="2019300"/>
          </a:xfrm>
          <a:prstGeom prst="rect">
            <a:avLst/>
          </a:prstGeom>
        </p:spPr>
      </p:pic>
    </p:spTree>
    <p:extLst>
      <p:ext uri="{BB962C8B-B14F-4D97-AF65-F5344CB8AC3E}">
        <p14:creationId xmlns:p14="http://schemas.microsoft.com/office/powerpoint/2010/main" val="95536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914401" y="634361"/>
            <a:ext cx="10257182" cy="3440761"/>
          </a:xfrm>
        </p:spPr>
        <p:txBody>
          <a:bodyPr>
            <a:normAutofit fontScale="92500" lnSpcReduction="20000"/>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DenseNet-121</a:t>
            </a:r>
          </a:p>
          <a:p>
            <a:pPr lvl="1">
              <a:lnSpc>
                <a:spcPct val="120000"/>
              </a:lnSpc>
            </a:pPr>
            <a:endParaRPr lang="en-US" sz="1300" dirty="0">
              <a:latin typeface="Bookman Old Style" panose="02050604050505020204" pitchFamily="18" charset="0"/>
              <a:cs typeface="Times New Roman" panose="02020603050405020304" pitchFamily="18" charset="0"/>
            </a:endParaRPr>
          </a:p>
          <a:p>
            <a:pPr lvl="1">
              <a:lnSpc>
                <a:spcPct val="120000"/>
              </a:lnSpc>
            </a:pPr>
            <a:r>
              <a:rPr lang="en-US" sz="2000" dirty="0">
                <a:latin typeface="Bookman Old Style" panose="02050604050505020204" pitchFamily="18" charset="0"/>
                <a:cs typeface="Times New Roman" panose="02020603050405020304" pitchFamily="18" charset="0"/>
              </a:rPr>
              <a:t>DenseNet-121 is part of the DenseNet family of architectures, which are designed to address the problem of vanishing gradients in deep neural networks. </a:t>
            </a:r>
            <a:endParaRPr lang="en-IN" sz="2000" dirty="0">
              <a:latin typeface="Bookman Old Style" panose="02050604050505020204" pitchFamily="18" charset="0"/>
              <a:cs typeface="Times New Roman" panose="02020603050405020304" pitchFamily="18" charset="0"/>
            </a:endParaRPr>
          </a:p>
          <a:p>
            <a:pPr lvl="1">
              <a:lnSpc>
                <a:spcPct val="120000"/>
              </a:lnSpc>
            </a:pPr>
            <a:r>
              <a:rPr lang="en-US" sz="2000" dirty="0">
                <a:latin typeface="Bookman Old Style" panose="02050604050505020204" pitchFamily="18" charset="0"/>
                <a:cs typeface="Times New Roman" panose="02020603050405020304" pitchFamily="18" charset="0"/>
              </a:rPr>
              <a:t>Its architecture consists of multiple dense blocks, each of which contains a set of densely connected layers. In a dense block, each layer is connected to every other layer in the block.</a:t>
            </a:r>
          </a:p>
          <a:p>
            <a:pPr lvl="1">
              <a:lnSpc>
                <a:spcPct val="120000"/>
              </a:lnSpc>
            </a:pPr>
            <a:r>
              <a:rPr lang="en-US" sz="2000" dirty="0">
                <a:latin typeface="Bookman Old Style" panose="02050604050505020204" pitchFamily="18" charset="0"/>
                <a:cs typeface="Times New Roman" panose="02020603050405020304" pitchFamily="18" charset="0"/>
              </a:rPr>
              <a:t>Each dense block in the DenseNet-121 architecture is followed by a transition layer.</a:t>
            </a:r>
          </a:p>
          <a:p>
            <a:pPr lvl="1">
              <a:lnSpc>
                <a:spcPct val="120000"/>
              </a:lnSpc>
            </a:pPr>
            <a:endParaRPr lang="en-US" sz="2000" dirty="0">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p:txBody>
          <a:bodyPr/>
          <a:lstStyle/>
          <a:p>
            <a:fld id="{8AAC3C3A-64BA-4EE4-8629-BBC896E9EA79}" type="slidenum">
              <a:rPr lang="en-IN" smtClean="0"/>
              <a:t>21</a:t>
            </a:fld>
            <a:endParaRPr lang="en-IN" dirty="0"/>
          </a:p>
        </p:txBody>
      </p:sp>
      <p:sp>
        <p:nvSpPr>
          <p:cNvPr id="46" name="Rectangle 45">
            <a:extLst>
              <a:ext uri="{FF2B5EF4-FFF2-40B4-BE49-F238E27FC236}">
                <a16:creationId xmlns:a16="http://schemas.microsoft.com/office/drawing/2014/main" id="{43076A4A-7884-2577-E466-4E0CBD6C9AA8}"/>
              </a:ext>
            </a:extLst>
          </p:cNvPr>
          <p:cNvSpPr/>
          <p:nvPr/>
        </p:nvSpPr>
        <p:spPr>
          <a:xfrm>
            <a:off x="4526969" y="6257911"/>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DenseNet-121 Model Architecture</a:t>
            </a:r>
          </a:p>
        </p:txBody>
      </p:sp>
      <p:sp>
        <p:nvSpPr>
          <p:cNvPr id="2" name="Rectangle 1">
            <a:extLst>
              <a:ext uri="{FF2B5EF4-FFF2-40B4-BE49-F238E27FC236}">
                <a16:creationId xmlns:a16="http://schemas.microsoft.com/office/drawing/2014/main" id="{873FAB7A-3C5C-6B57-A176-5158A004EAA2}"/>
              </a:ext>
            </a:extLst>
          </p:cNvPr>
          <p:cNvSpPr/>
          <p:nvPr/>
        </p:nvSpPr>
        <p:spPr>
          <a:xfrm rot="16200000">
            <a:off x="3399452" y="5297324"/>
            <a:ext cx="989919" cy="1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7x7 Conv</a:t>
            </a:r>
          </a:p>
        </p:txBody>
      </p:sp>
      <p:sp>
        <p:nvSpPr>
          <p:cNvPr id="68" name="Rectangle 67">
            <a:extLst>
              <a:ext uri="{FF2B5EF4-FFF2-40B4-BE49-F238E27FC236}">
                <a16:creationId xmlns:a16="http://schemas.microsoft.com/office/drawing/2014/main" id="{67B67F5C-6EF3-3F73-B866-0CD8CD1F156D}"/>
              </a:ext>
            </a:extLst>
          </p:cNvPr>
          <p:cNvSpPr/>
          <p:nvPr/>
        </p:nvSpPr>
        <p:spPr>
          <a:xfrm rot="16200000">
            <a:off x="8096322" y="5258983"/>
            <a:ext cx="1019299" cy="345867"/>
          </a:xfrm>
          <a:prstGeom prst="rect">
            <a:avLst/>
          </a:prstGeom>
          <a:solidFill>
            <a:schemeClr val="accent2">
              <a:lumMod val="40000"/>
              <a:lumOff val="6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solidFill>
                  <a:schemeClr val="tx1"/>
                </a:solidFill>
              </a:rPr>
              <a:t>Classification Layer</a:t>
            </a:r>
          </a:p>
        </p:txBody>
      </p:sp>
      <p:cxnSp>
        <p:nvCxnSpPr>
          <p:cNvPr id="77" name="Straight Arrow Connector 76">
            <a:extLst>
              <a:ext uri="{FF2B5EF4-FFF2-40B4-BE49-F238E27FC236}">
                <a16:creationId xmlns:a16="http://schemas.microsoft.com/office/drawing/2014/main" id="{1C11CA57-A0FA-52F3-6F47-7894C3992C79}"/>
              </a:ext>
            </a:extLst>
          </p:cNvPr>
          <p:cNvCxnSpPr>
            <a:cxnSpLocks/>
          </p:cNvCxnSpPr>
          <p:nvPr/>
        </p:nvCxnSpPr>
        <p:spPr>
          <a:xfrm flipV="1">
            <a:off x="3631597" y="5384428"/>
            <a:ext cx="150581" cy="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3A285E82-62D1-01FE-3E72-1B6163B13534}"/>
              </a:ext>
            </a:extLst>
          </p:cNvPr>
          <p:cNvSpPr/>
          <p:nvPr/>
        </p:nvSpPr>
        <p:spPr>
          <a:xfrm rot="16200000">
            <a:off x="3054195" y="5297321"/>
            <a:ext cx="903787" cy="180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INPUT</a:t>
            </a:r>
          </a:p>
        </p:txBody>
      </p:sp>
      <p:sp>
        <p:nvSpPr>
          <p:cNvPr id="8" name="TextBox 7">
            <a:extLst>
              <a:ext uri="{FF2B5EF4-FFF2-40B4-BE49-F238E27FC236}">
                <a16:creationId xmlns:a16="http://schemas.microsoft.com/office/drawing/2014/main" id="{16FBA191-B20E-7F4E-415C-654D7CCB71F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cxnSp>
        <p:nvCxnSpPr>
          <p:cNvPr id="5" name="Straight Arrow Connector 4">
            <a:extLst>
              <a:ext uri="{FF2B5EF4-FFF2-40B4-BE49-F238E27FC236}">
                <a16:creationId xmlns:a16="http://schemas.microsoft.com/office/drawing/2014/main" id="{5E568E9A-0029-2576-AD0F-7A8B666A5B06}"/>
              </a:ext>
            </a:extLst>
          </p:cNvPr>
          <p:cNvCxnSpPr>
            <a:cxnSpLocks/>
          </p:cNvCxnSpPr>
          <p:nvPr/>
        </p:nvCxnSpPr>
        <p:spPr>
          <a:xfrm>
            <a:off x="3984415" y="5387320"/>
            <a:ext cx="133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5D123C93-FEC0-547A-D089-E1DE449838F5}"/>
              </a:ext>
            </a:extLst>
          </p:cNvPr>
          <p:cNvSpPr/>
          <p:nvPr/>
        </p:nvSpPr>
        <p:spPr>
          <a:xfrm rot="16200000">
            <a:off x="3723133" y="5282215"/>
            <a:ext cx="989919" cy="18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3x3 </a:t>
            </a:r>
            <a:r>
              <a:rPr lang="en-IN" sz="1200" dirty="0" err="1">
                <a:solidFill>
                  <a:schemeClr val="tx1"/>
                </a:solidFill>
              </a:rPr>
              <a:t>MaxPool</a:t>
            </a:r>
            <a:endParaRPr lang="en-IN" sz="1200" dirty="0">
              <a:solidFill>
                <a:schemeClr val="tx1"/>
              </a:solidFill>
            </a:endParaRPr>
          </a:p>
        </p:txBody>
      </p:sp>
      <p:cxnSp>
        <p:nvCxnSpPr>
          <p:cNvPr id="47" name="Straight Arrow Connector 46">
            <a:extLst>
              <a:ext uri="{FF2B5EF4-FFF2-40B4-BE49-F238E27FC236}">
                <a16:creationId xmlns:a16="http://schemas.microsoft.com/office/drawing/2014/main" id="{9EB0C89C-AA52-1B5D-3B39-C6B07DE6B072}"/>
              </a:ext>
            </a:extLst>
          </p:cNvPr>
          <p:cNvCxnSpPr>
            <a:cxnSpLocks/>
          </p:cNvCxnSpPr>
          <p:nvPr/>
        </p:nvCxnSpPr>
        <p:spPr>
          <a:xfrm>
            <a:off x="4283551" y="5397997"/>
            <a:ext cx="133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7DF28E3-8301-E715-04BC-98B6AC799B04}"/>
              </a:ext>
            </a:extLst>
          </p:cNvPr>
          <p:cNvSpPr/>
          <p:nvPr/>
        </p:nvSpPr>
        <p:spPr>
          <a:xfrm rot="16200000">
            <a:off x="4118703" y="5196459"/>
            <a:ext cx="989919" cy="37286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6x (1x1 Conv, 3x3 Conv)</a:t>
            </a:r>
          </a:p>
        </p:txBody>
      </p:sp>
      <p:cxnSp>
        <p:nvCxnSpPr>
          <p:cNvPr id="51" name="Straight Arrow Connector 50">
            <a:extLst>
              <a:ext uri="{FF2B5EF4-FFF2-40B4-BE49-F238E27FC236}">
                <a16:creationId xmlns:a16="http://schemas.microsoft.com/office/drawing/2014/main" id="{5A756B67-0512-BF4B-C066-1CA3A9A1E406}"/>
              </a:ext>
            </a:extLst>
          </p:cNvPr>
          <p:cNvCxnSpPr>
            <a:cxnSpLocks/>
          </p:cNvCxnSpPr>
          <p:nvPr/>
        </p:nvCxnSpPr>
        <p:spPr>
          <a:xfrm>
            <a:off x="4800099" y="5413103"/>
            <a:ext cx="133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2F420F0F-62F5-BBF5-A23E-5D6B57A9A3D0}"/>
              </a:ext>
            </a:extLst>
          </p:cNvPr>
          <p:cNvSpPr/>
          <p:nvPr/>
        </p:nvSpPr>
        <p:spPr>
          <a:xfrm rot="16200000">
            <a:off x="4615748" y="5206110"/>
            <a:ext cx="989919" cy="35357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1x1 Conv</a:t>
            </a:r>
          </a:p>
          <a:p>
            <a:pPr algn="ctr"/>
            <a:r>
              <a:rPr lang="en-IN" sz="1200" dirty="0">
                <a:solidFill>
                  <a:schemeClr val="tx1"/>
                </a:solidFill>
              </a:rPr>
              <a:t>2x2 </a:t>
            </a:r>
            <a:r>
              <a:rPr lang="en-IN" sz="1200" dirty="0" err="1">
                <a:solidFill>
                  <a:schemeClr val="tx1"/>
                </a:solidFill>
              </a:rPr>
              <a:t>AvgPool</a:t>
            </a:r>
            <a:endParaRPr lang="en-IN" sz="1200" dirty="0">
              <a:solidFill>
                <a:schemeClr val="tx1"/>
              </a:solidFill>
            </a:endParaRPr>
          </a:p>
        </p:txBody>
      </p:sp>
      <p:cxnSp>
        <p:nvCxnSpPr>
          <p:cNvPr id="54" name="Straight Arrow Connector 53">
            <a:extLst>
              <a:ext uri="{FF2B5EF4-FFF2-40B4-BE49-F238E27FC236}">
                <a16:creationId xmlns:a16="http://schemas.microsoft.com/office/drawing/2014/main" id="{42B5A844-B422-2641-7329-BDD29DCB4671}"/>
              </a:ext>
            </a:extLst>
          </p:cNvPr>
          <p:cNvCxnSpPr>
            <a:cxnSpLocks/>
          </p:cNvCxnSpPr>
          <p:nvPr/>
        </p:nvCxnSpPr>
        <p:spPr>
          <a:xfrm>
            <a:off x="5268871" y="5398002"/>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2D1F5A6-E2CC-6BA8-60A5-9165D6F25021}"/>
              </a:ext>
            </a:extLst>
          </p:cNvPr>
          <p:cNvCxnSpPr>
            <a:cxnSpLocks/>
          </p:cNvCxnSpPr>
          <p:nvPr/>
        </p:nvCxnSpPr>
        <p:spPr>
          <a:xfrm>
            <a:off x="5940464" y="5406141"/>
            <a:ext cx="142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2">
            <a:extLst>
              <a:ext uri="{FF2B5EF4-FFF2-40B4-BE49-F238E27FC236}">
                <a16:creationId xmlns:a16="http://schemas.microsoft.com/office/drawing/2014/main" id="{F21509FC-268E-B549-D85A-EBF29F13742A}"/>
              </a:ext>
            </a:extLst>
          </p:cNvPr>
          <p:cNvSpPr/>
          <p:nvPr/>
        </p:nvSpPr>
        <p:spPr>
          <a:xfrm rot="16200000">
            <a:off x="5178748" y="5146018"/>
            <a:ext cx="1033815" cy="47730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12x (1x1 Conv, 3x3 Conv)</a:t>
            </a:r>
          </a:p>
        </p:txBody>
      </p:sp>
      <p:sp>
        <p:nvSpPr>
          <p:cNvPr id="4" name="Rectangle 3">
            <a:extLst>
              <a:ext uri="{FF2B5EF4-FFF2-40B4-BE49-F238E27FC236}">
                <a16:creationId xmlns:a16="http://schemas.microsoft.com/office/drawing/2014/main" id="{35C7BC2F-96DA-7BB3-DFF6-BEBD278417A5}"/>
              </a:ext>
            </a:extLst>
          </p:cNvPr>
          <p:cNvSpPr/>
          <p:nvPr/>
        </p:nvSpPr>
        <p:spPr>
          <a:xfrm rot="16200000">
            <a:off x="5759124" y="5238719"/>
            <a:ext cx="989919" cy="34877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1x1 Conv</a:t>
            </a:r>
          </a:p>
          <a:p>
            <a:pPr algn="ctr"/>
            <a:r>
              <a:rPr lang="en-IN" sz="1200" dirty="0">
                <a:solidFill>
                  <a:schemeClr val="tx1"/>
                </a:solidFill>
              </a:rPr>
              <a:t>2x2 </a:t>
            </a:r>
            <a:r>
              <a:rPr lang="en-IN" sz="1200" dirty="0" err="1">
                <a:solidFill>
                  <a:schemeClr val="tx1"/>
                </a:solidFill>
              </a:rPr>
              <a:t>AvgPool</a:t>
            </a:r>
            <a:endParaRPr lang="en-IN" sz="1200" dirty="0">
              <a:solidFill>
                <a:schemeClr val="tx1"/>
              </a:solidFill>
            </a:endParaRPr>
          </a:p>
        </p:txBody>
      </p:sp>
      <p:cxnSp>
        <p:nvCxnSpPr>
          <p:cNvPr id="10" name="Straight Arrow Connector 9">
            <a:extLst>
              <a:ext uri="{FF2B5EF4-FFF2-40B4-BE49-F238E27FC236}">
                <a16:creationId xmlns:a16="http://schemas.microsoft.com/office/drawing/2014/main" id="{AFF0E5F1-AF55-9EBC-2F88-0BB017400E7E}"/>
              </a:ext>
            </a:extLst>
          </p:cNvPr>
          <p:cNvCxnSpPr>
            <a:cxnSpLocks/>
          </p:cNvCxnSpPr>
          <p:nvPr/>
        </p:nvCxnSpPr>
        <p:spPr>
          <a:xfrm>
            <a:off x="6419849" y="5424664"/>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0914D0B-A8B5-1885-F285-9C80EFAB617B}"/>
              </a:ext>
            </a:extLst>
          </p:cNvPr>
          <p:cNvSpPr/>
          <p:nvPr/>
        </p:nvSpPr>
        <p:spPr>
          <a:xfrm rot="16200000">
            <a:off x="6329728" y="5172679"/>
            <a:ext cx="1033815" cy="47730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24x (1x1 Conv, 3x3 Conv)</a:t>
            </a:r>
          </a:p>
        </p:txBody>
      </p:sp>
      <p:cxnSp>
        <p:nvCxnSpPr>
          <p:cNvPr id="12" name="Straight Arrow Connector 11">
            <a:extLst>
              <a:ext uri="{FF2B5EF4-FFF2-40B4-BE49-F238E27FC236}">
                <a16:creationId xmlns:a16="http://schemas.microsoft.com/office/drawing/2014/main" id="{253935DF-F1E6-4983-E66B-5984ACAD19F0}"/>
              </a:ext>
            </a:extLst>
          </p:cNvPr>
          <p:cNvCxnSpPr>
            <a:cxnSpLocks/>
          </p:cNvCxnSpPr>
          <p:nvPr/>
        </p:nvCxnSpPr>
        <p:spPr>
          <a:xfrm>
            <a:off x="7082801" y="5409003"/>
            <a:ext cx="142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D368932-74BE-DF48-FCDD-75A4F0B24487}"/>
              </a:ext>
            </a:extLst>
          </p:cNvPr>
          <p:cNvSpPr/>
          <p:nvPr/>
        </p:nvSpPr>
        <p:spPr>
          <a:xfrm rot="16200000">
            <a:off x="6901460" y="5241580"/>
            <a:ext cx="989919" cy="34877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1x1 Conv</a:t>
            </a:r>
          </a:p>
          <a:p>
            <a:pPr algn="ctr"/>
            <a:r>
              <a:rPr lang="en-IN" sz="1200" dirty="0">
                <a:solidFill>
                  <a:schemeClr val="tx1"/>
                </a:solidFill>
              </a:rPr>
              <a:t>2x2 </a:t>
            </a:r>
            <a:r>
              <a:rPr lang="en-IN" sz="1200" dirty="0" err="1">
                <a:solidFill>
                  <a:schemeClr val="tx1"/>
                </a:solidFill>
              </a:rPr>
              <a:t>AvgPool</a:t>
            </a:r>
            <a:endParaRPr lang="en-IN" sz="1200" dirty="0">
              <a:solidFill>
                <a:schemeClr val="tx1"/>
              </a:solidFill>
            </a:endParaRPr>
          </a:p>
        </p:txBody>
      </p:sp>
      <p:cxnSp>
        <p:nvCxnSpPr>
          <p:cNvPr id="15" name="Straight Arrow Connector 14">
            <a:extLst>
              <a:ext uri="{FF2B5EF4-FFF2-40B4-BE49-F238E27FC236}">
                <a16:creationId xmlns:a16="http://schemas.microsoft.com/office/drawing/2014/main" id="{712C5AEA-D737-F592-BAA1-53A74DB0A248}"/>
              </a:ext>
            </a:extLst>
          </p:cNvPr>
          <p:cNvCxnSpPr>
            <a:cxnSpLocks/>
          </p:cNvCxnSpPr>
          <p:nvPr/>
        </p:nvCxnSpPr>
        <p:spPr>
          <a:xfrm>
            <a:off x="7559899" y="5437994"/>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98E28E32-506D-F39F-C66C-2829113CAAD3}"/>
              </a:ext>
            </a:extLst>
          </p:cNvPr>
          <p:cNvSpPr/>
          <p:nvPr/>
        </p:nvSpPr>
        <p:spPr>
          <a:xfrm rot="16200000">
            <a:off x="7469776" y="5186010"/>
            <a:ext cx="1033815" cy="47730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16x (1x1 Conv, 3x3 Conv)</a:t>
            </a:r>
          </a:p>
        </p:txBody>
      </p:sp>
      <p:cxnSp>
        <p:nvCxnSpPr>
          <p:cNvPr id="17" name="Straight Arrow Connector 16">
            <a:extLst>
              <a:ext uri="{FF2B5EF4-FFF2-40B4-BE49-F238E27FC236}">
                <a16:creationId xmlns:a16="http://schemas.microsoft.com/office/drawing/2014/main" id="{2892E737-0428-B501-2CE3-C1AB1DDE2061}"/>
              </a:ext>
            </a:extLst>
          </p:cNvPr>
          <p:cNvCxnSpPr>
            <a:cxnSpLocks/>
          </p:cNvCxnSpPr>
          <p:nvPr/>
        </p:nvCxnSpPr>
        <p:spPr>
          <a:xfrm>
            <a:off x="8233552" y="5437994"/>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F4DDB9AB-0AA0-C083-E6AB-A30C9FB445A2}"/>
              </a:ext>
            </a:extLst>
          </p:cNvPr>
          <p:cNvSpPr/>
          <p:nvPr/>
        </p:nvSpPr>
        <p:spPr>
          <a:xfrm>
            <a:off x="4182719" y="457461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0" name="Rectangle 19">
            <a:extLst>
              <a:ext uri="{FF2B5EF4-FFF2-40B4-BE49-F238E27FC236}">
                <a16:creationId xmlns:a16="http://schemas.microsoft.com/office/drawing/2014/main" id="{BF3E1317-6E80-77FA-C52F-F76D276BEE6D}"/>
              </a:ext>
            </a:extLst>
          </p:cNvPr>
          <p:cNvSpPr/>
          <p:nvPr/>
        </p:nvSpPr>
        <p:spPr>
          <a:xfrm>
            <a:off x="5257753" y="457461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1" name="Rectangle 20">
            <a:extLst>
              <a:ext uri="{FF2B5EF4-FFF2-40B4-BE49-F238E27FC236}">
                <a16:creationId xmlns:a16="http://schemas.microsoft.com/office/drawing/2014/main" id="{873C9475-B6FD-9666-12B2-D861FC21DEBC}"/>
              </a:ext>
            </a:extLst>
          </p:cNvPr>
          <p:cNvSpPr/>
          <p:nvPr/>
        </p:nvSpPr>
        <p:spPr>
          <a:xfrm>
            <a:off x="6408732" y="457055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2" name="Rectangle 21">
            <a:extLst>
              <a:ext uri="{FF2B5EF4-FFF2-40B4-BE49-F238E27FC236}">
                <a16:creationId xmlns:a16="http://schemas.microsoft.com/office/drawing/2014/main" id="{3942AD63-A7B4-3F17-C23F-21B7218AC0ED}"/>
              </a:ext>
            </a:extLst>
          </p:cNvPr>
          <p:cNvSpPr/>
          <p:nvPr/>
        </p:nvSpPr>
        <p:spPr>
          <a:xfrm>
            <a:off x="7554347" y="457055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3" name="Rectangle 22">
            <a:extLst>
              <a:ext uri="{FF2B5EF4-FFF2-40B4-BE49-F238E27FC236}">
                <a16:creationId xmlns:a16="http://schemas.microsoft.com/office/drawing/2014/main" id="{7D64A79F-62A5-6BF2-DA50-BF59FE7E6B5B}"/>
              </a:ext>
            </a:extLst>
          </p:cNvPr>
          <p:cNvSpPr/>
          <p:nvPr/>
        </p:nvSpPr>
        <p:spPr>
          <a:xfrm>
            <a:off x="4676451" y="5923977"/>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Transition Layer</a:t>
            </a:r>
            <a:endParaRPr lang="en-IN" sz="1400" dirty="0">
              <a:solidFill>
                <a:schemeClr val="tx1"/>
              </a:solidFill>
            </a:endParaRPr>
          </a:p>
        </p:txBody>
      </p:sp>
      <p:sp>
        <p:nvSpPr>
          <p:cNvPr id="24" name="Rectangle 23">
            <a:extLst>
              <a:ext uri="{FF2B5EF4-FFF2-40B4-BE49-F238E27FC236}">
                <a16:creationId xmlns:a16="http://schemas.microsoft.com/office/drawing/2014/main" id="{F7B31CA2-C7E7-6091-42E0-DEB7C274F3F3}"/>
              </a:ext>
            </a:extLst>
          </p:cNvPr>
          <p:cNvSpPr/>
          <p:nvPr/>
        </p:nvSpPr>
        <p:spPr>
          <a:xfrm>
            <a:off x="5804821" y="5928235"/>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Transition Layer</a:t>
            </a:r>
            <a:endParaRPr lang="en-IN" sz="1400" dirty="0">
              <a:solidFill>
                <a:schemeClr val="tx1"/>
              </a:solidFill>
            </a:endParaRPr>
          </a:p>
        </p:txBody>
      </p:sp>
      <p:sp>
        <p:nvSpPr>
          <p:cNvPr id="25" name="Rectangle 24">
            <a:extLst>
              <a:ext uri="{FF2B5EF4-FFF2-40B4-BE49-F238E27FC236}">
                <a16:creationId xmlns:a16="http://schemas.microsoft.com/office/drawing/2014/main" id="{8DEDF660-E0DF-78E5-1C73-68D1A3F9F2FC}"/>
              </a:ext>
            </a:extLst>
          </p:cNvPr>
          <p:cNvSpPr/>
          <p:nvPr/>
        </p:nvSpPr>
        <p:spPr>
          <a:xfrm>
            <a:off x="6958521" y="593583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Transition Layer</a:t>
            </a:r>
            <a:endParaRPr lang="en-IN" sz="1400" dirty="0">
              <a:solidFill>
                <a:schemeClr val="tx1"/>
              </a:solidFill>
            </a:endParaRPr>
          </a:p>
        </p:txBody>
      </p:sp>
    </p:spTree>
    <p:extLst>
      <p:ext uri="{BB962C8B-B14F-4D97-AF65-F5344CB8AC3E}">
        <p14:creationId xmlns:p14="http://schemas.microsoft.com/office/powerpoint/2010/main" val="2976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46B52-0553-3027-7E0F-4DA0861D7D66}"/>
              </a:ext>
            </a:extLst>
          </p:cNvPr>
          <p:cNvSpPr>
            <a:spLocks noGrp="1"/>
          </p:cNvSpPr>
          <p:nvPr>
            <p:ph idx="1"/>
          </p:nvPr>
        </p:nvSpPr>
        <p:spPr>
          <a:xfrm>
            <a:off x="641683" y="1107733"/>
            <a:ext cx="10828421" cy="4667425"/>
          </a:xfrm>
        </p:spPr>
        <p:txBody>
          <a:bodyPr>
            <a:normAutofit/>
          </a:bodyPr>
          <a:lstStyle/>
          <a:p>
            <a:pPr marL="0" indent="0">
              <a:lnSpc>
                <a:spcPct val="150000"/>
              </a:lnSpc>
              <a:buNone/>
            </a:pPr>
            <a:r>
              <a:rPr lang="en-IN" sz="2400" dirty="0">
                <a:latin typeface="Bookman Old Style" panose="02050604050505020204" pitchFamily="18" charset="0"/>
              </a:rPr>
              <a:t>For training the models,</a:t>
            </a:r>
          </a:p>
          <a:p>
            <a:r>
              <a:rPr lang="en-IN" sz="2400" b="1" dirty="0">
                <a:latin typeface="Bookman Old Style" panose="02050604050505020204" pitchFamily="18" charset="0"/>
              </a:rPr>
              <a:t>Google </a:t>
            </a:r>
            <a:r>
              <a:rPr lang="en-US" sz="2400" b="1" dirty="0" err="1">
                <a:latin typeface="Bookman Old Style" panose="02050604050505020204" pitchFamily="18" charset="0"/>
              </a:rPr>
              <a:t>Colab</a:t>
            </a:r>
            <a:r>
              <a:rPr lang="en-US" sz="2400" b="1" dirty="0">
                <a:latin typeface="Bookman Old Style" panose="02050604050505020204" pitchFamily="18" charset="0"/>
              </a:rPr>
              <a:t> </a:t>
            </a:r>
          </a:p>
          <a:p>
            <a:r>
              <a:rPr lang="en-IN" sz="2400" b="1" dirty="0">
                <a:latin typeface="Bookman Old Style" panose="02050604050505020204" pitchFamily="18" charset="0"/>
              </a:rPr>
              <a:t>Epoch</a:t>
            </a:r>
            <a:r>
              <a:rPr lang="en-IN" sz="2400" dirty="0">
                <a:latin typeface="Bookman Old Style" panose="02050604050505020204" pitchFamily="18" charset="0"/>
              </a:rPr>
              <a:t>: 50 epochs</a:t>
            </a:r>
          </a:p>
          <a:p>
            <a:r>
              <a:rPr lang="en-IN" sz="2400" b="1" dirty="0">
                <a:latin typeface="Bookman Old Style" panose="02050604050505020204" pitchFamily="18" charset="0"/>
              </a:rPr>
              <a:t>Batch-Size</a:t>
            </a:r>
            <a:r>
              <a:rPr lang="en-IN" sz="2400" dirty="0">
                <a:latin typeface="Bookman Old Style" panose="02050604050505020204" pitchFamily="18" charset="0"/>
              </a:rPr>
              <a:t>: </a:t>
            </a:r>
            <a:r>
              <a:rPr lang="en-US" sz="2400" dirty="0">
                <a:latin typeface="Bookman Old Style" panose="02050604050505020204" pitchFamily="18" charset="0"/>
              </a:rPr>
              <a:t>32</a:t>
            </a:r>
            <a:endParaRPr lang="en-IN" sz="2400" dirty="0">
              <a:latin typeface="Bookman Old Style" panose="02050604050505020204" pitchFamily="18" charset="0"/>
            </a:endParaRPr>
          </a:p>
          <a:p>
            <a:r>
              <a:rPr lang="en-IN" sz="2400" b="1" dirty="0">
                <a:latin typeface="Bookman Old Style" panose="02050604050505020204" pitchFamily="18" charset="0"/>
              </a:rPr>
              <a:t>Optimizer</a:t>
            </a:r>
            <a:r>
              <a:rPr lang="en-IN" sz="2400" dirty="0">
                <a:latin typeface="Bookman Old Style" panose="02050604050505020204" pitchFamily="18" charset="0"/>
              </a:rPr>
              <a:t>: Stochastic Gradient Descent (SGD)</a:t>
            </a:r>
          </a:p>
          <a:p>
            <a:r>
              <a:rPr lang="en-IN" sz="2400" b="1" dirty="0">
                <a:latin typeface="Bookman Old Style" panose="02050604050505020204" pitchFamily="18" charset="0"/>
              </a:rPr>
              <a:t>Loss function</a:t>
            </a:r>
            <a:r>
              <a:rPr lang="en-IN" sz="2400" dirty="0">
                <a:latin typeface="Bookman Old Style" panose="02050604050505020204" pitchFamily="18" charset="0"/>
              </a:rPr>
              <a:t>: Sparse Categorical Cross Entropy Loss</a:t>
            </a:r>
          </a:p>
          <a:p>
            <a:r>
              <a:rPr lang="en-IN" sz="2400" b="1" dirty="0">
                <a:latin typeface="Bookman Old Style" panose="02050604050505020204" pitchFamily="18" charset="0"/>
              </a:rPr>
              <a:t>Metrics</a:t>
            </a:r>
            <a:r>
              <a:rPr lang="en-IN" sz="2400" dirty="0">
                <a:latin typeface="Bookman Old Style" panose="02050604050505020204" pitchFamily="18" charset="0"/>
              </a:rPr>
              <a:t>: Accuracy, Precision, Recall and F1 score are used</a:t>
            </a:r>
          </a:p>
          <a:p>
            <a:endParaRPr lang="en-IN" dirty="0"/>
          </a:p>
        </p:txBody>
      </p:sp>
      <p:sp>
        <p:nvSpPr>
          <p:cNvPr id="5" name="Slide Number Placeholder 4">
            <a:extLst>
              <a:ext uri="{FF2B5EF4-FFF2-40B4-BE49-F238E27FC236}">
                <a16:creationId xmlns:a16="http://schemas.microsoft.com/office/drawing/2014/main" id="{362F2CA9-6D30-86A3-B92F-25637FCE519D}"/>
              </a:ext>
            </a:extLst>
          </p:cNvPr>
          <p:cNvSpPr>
            <a:spLocks noGrp="1"/>
          </p:cNvSpPr>
          <p:nvPr>
            <p:ph type="sldNum" sz="quarter" idx="12"/>
          </p:nvPr>
        </p:nvSpPr>
        <p:spPr/>
        <p:txBody>
          <a:bodyPr/>
          <a:lstStyle/>
          <a:p>
            <a:fld id="{8AAC3C3A-64BA-4EE4-8629-BBC896E9EA79}" type="slidenum">
              <a:rPr lang="en-IN" smtClean="0"/>
              <a:t>22</a:t>
            </a:fld>
            <a:endParaRPr lang="en-IN"/>
          </a:p>
        </p:txBody>
      </p:sp>
      <p:sp>
        <p:nvSpPr>
          <p:cNvPr id="2" name="Title 1">
            <a:extLst>
              <a:ext uri="{FF2B5EF4-FFF2-40B4-BE49-F238E27FC236}">
                <a16:creationId xmlns:a16="http://schemas.microsoft.com/office/drawing/2014/main" id="{456E21A1-BB02-8F3D-B6E5-ED7D455D70AD}"/>
              </a:ext>
            </a:extLst>
          </p:cNvPr>
          <p:cNvSpPr txBox="1">
            <a:spLocks/>
          </p:cNvSpPr>
          <p:nvPr/>
        </p:nvSpPr>
        <p:spPr>
          <a:xfrm>
            <a:off x="2493550" y="435391"/>
            <a:ext cx="7204925" cy="6474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2400" b="1" u="sng" dirty="0">
                <a:solidFill>
                  <a:prstClr val="black"/>
                </a:solidFill>
                <a:latin typeface="Bookman Old Style" panose="02050604050505020204" pitchFamily="18" charset="0"/>
              </a:rPr>
              <a:t>IMPLEMENTATION</a:t>
            </a:r>
          </a:p>
        </p:txBody>
      </p:sp>
      <p:sp>
        <p:nvSpPr>
          <p:cNvPr id="7" name="TextBox 6">
            <a:extLst>
              <a:ext uri="{FF2B5EF4-FFF2-40B4-BE49-F238E27FC236}">
                <a16:creationId xmlns:a16="http://schemas.microsoft.com/office/drawing/2014/main" id="{D163F402-655F-64E2-4359-A4002D2A5EE1}"/>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1635088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26C896-0736-EED2-3880-DE6FF2C94CBD}"/>
              </a:ext>
            </a:extLst>
          </p:cNvPr>
          <p:cNvSpPr txBox="1">
            <a:spLocks/>
          </p:cNvSpPr>
          <p:nvPr/>
        </p:nvSpPr>
        <p:spPr>
          <a:xfrm>
            <a:off x="2493550" y="435391"/>
            <a:ext cx="7204925" cy="759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latin typeface="Bookman Old Style" panose="02050604050505020204" pitchFamily="18" charset="0"/>
              </a:rPr>
              <a:t>OBSERVATION</a:t>
            </a:r>
          </a:p>
        </p:txBody>
      </p:sp>
      <p:sp>
        <p:nvSpPr>
          <p:cNvPr id="3" name="Slide Number Placeholder 2">
            <a:extLst>
              <a:ext uri="{FF2B5EF4-FFF2-40B4-BE49-F238E27FC236}">
                <a16:creationId xmlns:a16="http://schemas.microsoft.com/office/drawing/2014/main" id="{B349AA1A-CE71-716F-B8CC-AA6B08EAC879}"/>
              </a:ext>
            </a:extLst>
          </p:cNvPr>
          <p:cNvSpPr>
            <a:spLocks noGrp="1"/>
          </p:cNvSpPr>
          <p:nvPr>
            <p:ph type="sldNum" sz="quarter" idx="12"/>
          </p:nvPr>
        </p:nvSpPr>
        <p:spPr/>
        <p:txBody>
          <a:bodyPr/>
          <a:lstStyle/>
          <a:p>
            <a:fld id="{8AAC3C3A-64BA-4EE4-8629-BBC896E9EA79}" type="slidenum">
              <a:rPr lang="en-IN" smtClean="0"/>
              <a:t>23</a:t>
            </a:fld>
            <a:endParaRPr lang="en-IN"/>
          </a:p>
        </p:txBody>
      </p:sp>
      <p:sp>
        <p:nvSpPr>
          <p:cNvPr id="7" name="TextBox 6">
            <a:extLst>
              <a:ext uri="{FF2B5EF4-FFF2-40B4-BE49-F238E27FC236}">
                <a16:creationId xmlns:a16="http://schemas.microsoft.com/office/drawing/2014/main" id="{BBC392E1-0AC1-FD3A-5EF2-596B3EB73A78}"/>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graphicFrame>
        <p:nvGraphicFramePr>
          <p:cNvPr id="5" name="Table 7">
            <a:extLst>
              <a:ext uri="{FF2B5EF4-FFF2-40B4-BE49-F238E27FC236}">
                <a16:creationId xmlns:a16="http://schemas.microsoft.com/office/drawing/2014/main" id="{1F6E9692-5D16-0A43-4F84-85CD735F8AAF}"/>
              </a:ext>
            </a:extLst>
          </p:cNvPr>
          <p:cNvGraphicFramePr>
            <a:graphicFrameLocks noGrp="1"/>
          </p:cNvGraphicFramePr>
          <p:nvPr>
            <p:extLst>
              <p:ext uri="{D42A27DB-BD31-4B8C-83A1-F6EECF244321}">
                <p14:modId xmlns:p14="http://schemas.microsoft.com/office/powerpoint/2010/main" val="2258207586"/>
              </p:ext>
            </p:extLst>
          </p:nvPr>
        </p:nvGraphicFramePr>
        <p:xfrm>
          <a:off x="1298714" y="1369957"/>
          <a:ext cx="9594572" cy="4543679"/>
        </p:xfrm>
        <a:graphic>
          <a:graphicData uri="http://schemas.openxmlformats.org/drawingml/2006/table">
            <a:tbl>
              <a:tblPr firstRow="1" bandRow="1">
                <a:tableStyleId>{EB344D84-9AFB-497E-A393-DC336BA19D2E}</a:tableStyleId>
              </a:tblPr>
              <a:tblGrid>
                <a:gridCol w="967585">
                  <a:extLst>
                    <a:ext uri="{9D8B030D-6E8A-4147-A177-3AD203B41FA5}">
                      <a16:colId xmlns:a16="http://schemas.microsoft.com/office/drawing/2014/main" val="3486879718"/>
                    </a:ext>
                  </a:extLst>
                </a:gridCol>
                <a:gridCol w="1935167">
                  <a:extLst>
                    <a:ext uri="{9D8B030D-6E8A-4147-A177-3AD203B41FA5}">
                      <a16:colId xmlns:a16="http://schemas.microsoft.com/office/drawing/2014/main" val="2368452693"/>
                    </a:ext>
                  </a:extLst>
                </a:gridCol>
                <a:gridCol w="1595807">
                  <a:extLst>
                    <a:ext uri="{9D8B030D-6E8A-4147-A177-3AD203B41FA5}">
                      <a16:colId xmlns:a16="http://schemas.microsoft.com/office/drawing/2014/main" val="65516579"/>
                    </a:ext>
                  </a:extLst>
                </a:gridCol>
                <a:gridCol w="1698671">
                  <a:extLst>
                    <a:ext uri="{9D8B030D-6E8A-4147-A177-3AD203B41FA5}">
                      <a16:colId xmlns:a16="http://schemas.microsoft.com/office/drawing/2014/main" val="352423110"/>
                    </a:ext>
                  </a:extLst>
                </a:gridCol>
                <a:gridCol w="1698671">
                  <a:extLst>
                    <a:ext uri="{9D8B030D-6E8A-4147-A177-3AD203B41FA5}">
                      <a16:colId xmlns:a16="http://schemas.microsoft.com/office/drawing/2014/main" val="2068827417"/>
                    </a:ext>
                  </a:extLst>
                </a:gridCol>
                <a:gridCol w="1698671">
                  <a:extLst>
                    <a:ext uri="{9D8B030D-6E8A-4147-A177-3AD203B41FA5}">
                      <a16:colId xmlns:a16="http://schemas.microsoft.com/office/drawing/2014/main" val="452811110"/>
                    </a:ext>
                  </a:extLst>
                </a:gridCol>
              </a:tblGrid>
              <a:tr h="506103">
                <a:tc>
                  <a:txBody>
                    <a:bodyPr/>
                    <a:lstStyle/>
                    <a:p>
                      <a:pPr algn="ctr"/>
                      <a:r>
                        <a:rPr lang="en-IN" dirty="0" err="1">
                          <a:solidFill>
                            <a:sysClr val="windowText" lastClr="000000"/>
                          </a:solidFill>
                          <a:latin typeface="Bookman Old Style" panose="02050604050505020204" pitchFamily="18" charset="0"/>
                        </a:rPr>
                        <a:t>Sl.No</a:t>
                      </a:r>
                      <a:endParaRPr lang="en-IN" dirty="0">
                        <a:solidFill>
                          <a:sysClr val="windowText" lastClr="000000"/>
                        </a:solidFill>
                        <a:latin typeface="Bookman Old Style" panose="02050604050505020204" pitchFamily="18" charset="0"/>
                      </a:endParaRPr>
                    </a:p>
                  </a:txBody>
                  <a:tcPr>
                    <a:noFill/>
                  </a:tcPr>
                </a:tc>
                <a:tc>
                  <a:txBody>
                    <a:bodyPr/>
                    <a:lstStyle/>
                    <a:p>
                      <a:pPr algn="ctr"/>
                      <a:r>
                        <a:rPr lang="en-IN" dirty="0">
                          <a:solidFill>
                            <a:schemeClr val="tx1"/>
                          </a:solidFill>
                          <a:latin typeface="Bookman Old Style" panose="02050604050505020204" pitchFamily="18" charset="0"/>
                        </a:rPr>
                        <a:t>Model</a:t>
                      </a:r>
                    </a:p>
                  </a:txBody>
                  <a:tcPr>
                    <a:noFill/>
                  </a:tcPr>
                </a:tc>
                <a:tc>
                  <a:txBody>
                    <a:bodyPr/>
                    <a:lstStyle/>
                    <a:p>
                      <a:pPr algn="ctr"/>
                      <a:r>
                        <a:rPr lang="en-IN" dirty="0">
                          <a:solidFill>
                            <a:schemeClr val="tx1"/>
                          </a:solidFill>
                          <a:latin typeface="Bookman Old Style" panose="02050604050505020204" pitchFamily="18" charset="0"/>
                        </a:rPr>
                        <a:t>Accuracy</a:t>
                      </a:r>
                    </a:p>
                  </a:txBody>
                  <a:tcPr>
                    <a:noFill/>
                  </a:tcPr>
                </a:tc>
                <a:tc>
                  <a:txBody>
                    <a:bodyPr/>
                    <a:lstStyle/>
                    <a:p>
                      <a:pPr algn="ctr"/>
                      <a:r>
                        <a:rPr lang="en-IN" dirty="0">
                          <a:solidFill>
                            <a:schemeClr val="tx1"/>
                          </a:solidFill>
                          <a:latin typeface="Bookman Old Style" panose="02050604050505020204" pitchFamily="18" charset="0"/>
                        </a:rPr>
                        <a:t>Precision</a:t>
                      </a:r>
                    </a:p>
                  </a:txBody>
                  <a:tcPr>
                    <a:noFill/>
                  </a:tcPr>
                </a:tc>
                <a:tc>
                  <a:txBody>
                    <a:bodyPr/>
                    <a:lstStyle/>
                    <a:p>
                      <a:pPr algn="ctr"/>
                      <a:r>
                        <a:rPr lang="en-IN" dirty="0">
                          <a:solidFill>
                            <a:schemeClr val="tx1"/>
                          </a:solidFill>
                          <a:latin typeface="Bookman Old Style" panose="02050604050505020204" pitchFamily="18" charset="0"/>
                        </a:rPr>
                        <a:t>Recall</a:t>
                      </a:r>
                    </a:p>
                  </a:txBody>
                  <a:tcPr>
                    <a:noFill/>
                  </a:tcPr>
                </a:tc>
                <a:tc>
                  <a:txBody>
                    <a:bodyPr/>
                    <a:lstStyle/>
                    <a:p>
                      <a:pPr algn="ctr"/>
                      <a:r>
                        <a:rPr lang="en-IN" dirty="0">
                          <a:solidFill>
                            <a:schemeClr val="tx1"/>
                          </a:solidFill>
                          <a:latin typeface="Bookman Old Style" panose="02050604050505020204" pitchFamily="18" charset="0"/>
                        </a:rPr>
                        <a:t>F1-Score</a:t>
                      </a:r>
                    </a:p>
                  </a:txBody>
                  <a:tcPr>
                    <a:noFill/>
                  </a:tcPr>
                </a:tc>
                <a:extLst>
                  <a:ext uri="{0D108BD9-81ED-4DB2-BD59-A6C34878D82A}">
                    <a16:rowId xmlns:a16="http://schemas.microsoft.com/office/drawing/2014/main" val="2824937413"/>
                  </a:ext>
                </a:extLst>
              </a:tr>
              <a:tr h="428884">
                <a:tc>
                  <a:txBody>
                    <a:bodyPr/>
                    <a:lstStyle/>
                    <a:p>
                      <a:pPr algn="ctr"/>
                      <a:r>
                        <a:rPr lang="en-IN" dirty="0">
                          <a:latin typeface="Bookman Old Style" panose="02050604050505020204" pitchFamily="18" charset="0"/>
                        </a:rPr>
                        <a:t>1</a:t>
                      </a:r>
                    </a:p>
                  </a:txBody>
                  <a:tcPr/>
                </a:tc>
                <a:tc>
                  <a:txBody>
                    <a:bodyPr/>
                    <a:lstStyle/>
                    <a:p>
                      <a:pPr algn="ctr"/>
                      <a:r>
                        <a:rPr lang="en-IN" dirty="0" err="1">
                          <a:latin typeface="Bookman Old Style" panose="02050604050505020204" pitchFamily="18" charset="0"/>
                        </a:rPr>
                        <a:t>LeNet</a:t>
                      </a:r>
                      <a:endParaRPr lang="en-IN" dirty="0">
                        <a:latin typeface="Bookman Old Style" panose="02050604050505020204" pitchFamily="18" charset="0"/>
                      </a:endParaRPr>
                    </a:p>
                  </a:txBody>
                  <a:tcPr/>
                </a:tc>
                <a:tc>
                  <a:txBody>
                    <a:bodyPr/>
                    <a:lstStyle/>
                    <a:p>
                      <a:pPr algn="ctr"/>
                      <a:r>
                        <a:rPr lang="en-IN" dirty="0"/>
                        <a:t>0.58</a:t>
                      </a:r>
                    </a:p>
                  </a:txBody>
                  <a:tcPr/>
                </a:tc>
                <a:tc>
                  <a:txBody>
                    <a:bodyPr/>
                    <a:lstStyle/>
                    <a:p>
                      <a:pPr algn="ctr"/>
                      <a:r>
                        <a:rPr lang="en-IN" dirty="0"/>
                        <a:t>0.51</a:t>
                      </a:r>
                    </a:p>
                  </a:txBody>
                  <a:tcPr/>
                </a:tc>
                <a:tc>
                  <a:txBody>
                    <a:bodyPr/>
                    <a:lstStyle/>
                    <a:p>
                      <a:pPr algn="ctr"/>
                      <a:r>
                        <a:rPr lang="en-IN" dirty="0"/>
                        <a:t>0.53</a:t>
                      </a:r>
                    </a:p>
                  </a:txBody>
                  <a:tcPr/>
                </a:tc>
                <a:tc>
                  <a:txBody>
                    <a:bodyPr/>
                    <a:lstStyle/>
                    <a:p>
                      <a:pPr algn="ctr"/>
                      <a:r>
                        <a:rPr lang="en-IN" dirty="0"/>
                        <a:t>0.50</a:t>
                      </a:r>
                    </a:p>
                  </a:txBody>
                  <a:tcPr/>
                </a:tc>
                <a:extLst>
                  <a:ext uri="{0D108BD9-81ED-4DB2-BD59-A6C34878D82A}">
                    <a16:rowId xmlns:a16="http://schemas.microsoft.com/office/drawing/2014/main" val="681961687"/>
                  </a:ext>
                </a:extLst>
              </a:tr>
              <a:tr h="396076">
                <a:tc>
                  <a:txBody>
                    <a:bodyPr/>
                    <a:lstStyle/>
                    <a:p>
                      <a:pPr algn="ctr"/>
                      <a:r>
                        <a:rPr lang="en-IN" dirty="0">
                          <a:latin typeface="Bookman Old Style" panose="02050604050505020204" pitchFamily="18" charset="0"/>
                        </a:rPr>
                        <a:t>2</a:t>
                      </a:r>
                    </a:p>
                  </a:txBody>
                  <a:tcPr/>
                </a:tc>
                <a:tc>
                  <a:txBody>
                    <a:bodyPr/>
                    <a:lstStyle/>
                    <a:p>
                      <a:pPr algn="ctr"/>
                      <a:r>
                        <a:rPr lang="en-IN" dirty="0" err="1">
                          <a:latin typeface="Bookman Old Style" panose="02050604050505020204" pitchFamily="18" charset="0"/>
                        </a:rPr>
                        <a:t>AlexNet</a:t>
                      </a:r>
                      <a:endParaRPr lang="en-IN" dirty="0">
                        <a:latin typeface="Bookman Old Style" panose="02050604050505020204" pitchFamily="18" charset="0"/>
                      </a:endParaRPr>
                    </a:p>
                  </a:txBody>
                  <a:tcPr/>
                </a:tc>
                <a:tc>
                  <a:txBody>
                    <a:bodyPr/>
                    <a:lstStyle/>
                    <a:p>
                      <a:pPr algn="ctr"/>
                      <a:r>
                        <a:rPr lang="en-IN" dirty="0"/>
                        <a:t>0.78</a:t>
                      </a:r>
                    </a:p>
                  </a:txBody>
                  <a:tcPr/>
                </a:tc>
                <a:tc>
                  <a:txBody>
                    <a:bodyPr/>
                    <a:lstStyle/>
                    <a:p>
                      <a:pPr algn="ctr"/>
                      <a:r>
                        <a:rPr lang="en-IN" dirty="0"/>
                        <a:t>0.77</a:t>
                      </a:r>
                    </a:p>
                  </a:txBody>
                  <a:tcPr/>
                </a:tc>
                <a:tc>
                  <a:txBody>
                    <a:bodyPr/>
                    <a:lstStyle/>
                    <a:p>
                      <a:pPr algn="ctr"/>
                      <a:r>
                        <a:rPr lang="en-IN" dirty="0"/>
                        <a:t>0.77</a:t>
                      </a:r>
                    </a:p>
                  </a:txBody>
                  <a:tcPr/>
                </a:tc>
                <a:tc>
                  <a:txBody>
                    <a:bodyPr/>
                    <a:lstStyle/>
                    <a:p>
                      <a:pPr algn="ctr"/>
                      <a:r>
                        <a:rPr lang="en-IN" dirty="0"/>
                        <a:t>0.75</a:t>
                      </a:r>
                    </a:p>
                  </a:txBody>
                  <a:tcPr/>
                </a:tc>
                <a:extLst>
                  <a:ext uri="{0D108BD9-81ED-4DB2-BD59-A6C34878D82A}">
                    <a16:rowId xmlns:a16="http://schemas.microsoft.com/office/drawing/2014/main" val="3772487478"/>
                  </a:ext>
                </a:extLst>
              </a:tr>
              <a:tr h="401577">
                <a:tc>
                  <a:txBody>
                    <a:bodyPr/>
                    <a:lstStyle/>
                    <a:p>
                      <a:pPr algn="ctr"/>
                      <a:r>
                        <a:rPr lang="en-IN" dirty="0">
                          <a:latin typeface="Bookman Old Style" panose="02050604050505020204" pitchFamily="18" charset="0"/>
                        </a:rPr>
                        <a:t>3</a:t>
                      </a:r>
                    </a:p>
                  </a:txBody>
                  <a:tcPr/>
                </a:tc>
                <a:tc>
                  <a:txBody>
                    <a:bodyPr/>
                    <a:lstStyle/>
                    <a:p>
                      <a:pPr algn="ctr"/>
                      <a:r>
                        <a:rPr lang="en-IN" dirty="0">
                          <a:latin typeface="Bookman Old Style" panose="02050604050505020204" pitchFamily="18" charset="0"/>
                        </a:rPr>
                        <a:t>VGG-16</a:t>
                      </a:r>
                    </a:p>
                  </a:txBody>
                  <a:tcPr/>
                </a:tc>
                <a:tc>
                  <a:txBody>
                    <a:bodyPr/>
                    <a:lstStyle/>
                    <a:p>
                      <a:pPr algn="ctr"/>
                      <a:r>
                        <a:rPr lang="en-IN" dirty="0"/>
                        <a:t>0.89</a:t>
                      </a:r>
                    </a:p>
                  </a:txBody>
                  <a:tcPr/>
                </a:tc>
                <a:tc>
                  <a:txBody>
                    <a:bodyPr/>
                    <a:lstStyle/>
                    <a:p>
                      <a:pPr algn="ctr"/>
                      <a:r>
                        <a:rPr lang="en-IN" dirty="0"/>
                        <a:t>0.83</a:t>
                      </a:r>
                    </a:p>
                  </a:txBody>
                  <a:tcPr/>
                </a:tc>
                <a:tc>
                  <a:txBody>
                    <a:bodyPr/>
                    <a:lstStyle/>
                    <a:p>
                      <a:pPr algn="ctr"/>
                      <a:r>
                        <a:rPr lang="en-IN" dirty="0"/>
                        <a:t>0.85</a:t>
                      </a:r>
                    </a:p>
                  </a:txBody>
                  <a:tcPr/>
                </a:tc>
                <a:tc>
                  <a:txBody>
                    <a:bodyPr/>
                    <a:lstStyle/>
                    <a:p>
                      <a:pPr algn="ctr"/>
                      <a:r>
                        <a:rPr lang="en-IN" dirty="0"/>
                        <a:t>0.84</a:t>
                      </a:r>
                    </a:p>
                  </a:txBody>
                  <a:tcPr/>
                </a:tc>
                <a:extLst>
                  <a:ext uri="{0D108BD9-81ED-4DB2-BD59-A6C34878D82A}">
                    <a16:rowId xmlns:a16="http://schemas.microsoft.com/office/drawing/2014/main" val="1776782887"/>
                  </a:ext>
                </a:extLst>
              </a:tr>
              <a:tr h="401577">
                <a:tc>
                  <a:txBody>
                    <a:bodyPr/>
                    <a:lstStyle/>
                    <a:p>
                      <a:pPr algn="ctr"/>
                      <a:r>
                        <a:rPr lang="en-IN" dirty="0">
                          <a:latin typeface="Bookman Old Style" panose="02050604050505020204" pitchFamily="18" charset="0"/>
                        </a:rPr>
                        <a:t>4</a:t>
                      </a:r>
                    </a:p>
                  </a:txBody>
                  <a:tcPr/>
                </a:tc>
                <a:tc>
                  <a:txBody>
                    <a:bodyPr/>
                    <a:lstStyle/>
                    <a:p>
                      <a:pPr algn="ctr"/>
                      <a:r>
                        <a:rPr lang="en-IN" dirty="0">
                          <a:latin typeface="Bookman Old Style" panose="02050604050505020204" pitchFamily="18" charset="0"/>
                        </a:rPr>
                        <a:t>VGG-19</a:t>
                      </a:r>
                    </a:p>
                  </a:txBody>
                  <a:tcPr/>
                </a:tc>
                <a:tc>
                  <a:txBody>
                    <a:bodyPr/>
                    <a:lstStyle/>
                    <a:p>
                      <a:pPr algn="ctr"/>
                      <a:r>
                        <a:rPr lang="en-IN" dirty="0"/>
                        <a:t>0.82</a:t>
                      </a:r>
                    </a:p>
                  </a:txBody>
                  <a:tcPr/>
                </a:tc>
                <a:tc>
                  <a:txBody>
                    <a:bodyPr/>
                    <a:lstStyle/>
                    <a:p>
                      <a:pPr algn="ctr"/>
                      <a:r>
                        <a:rPr lang="en-IN" dirty="0"/>
                        <a:t>0.77</a:t>
                      </a:r>
                    </a:p>
                  </a:txBody>
                  <a:tcPr/>
                </a:tc>
                <a:tc>
                  <a:txBody>
                    <a:bodyPr/>
                    <a:lstStyle/>
                    <a:p>
                      <a:pPr algn="ctr"/>
                      <a:r>
                        <a:rPr lang="en-IN" dirty="0"/>
                        <a:t>0.77</a:t>
                      </a:r>
                    </a:p>
                  </a:txBody>
                  <a:tcPr/>
                </a:tc>
                <a:tc>
                  <a:txBody>
                    <a:bodyPr/>
                    <a:lstStyle/>
                    <a:p>
                      <a:pPr algn="ctr"/>
                      <a:r>
                        <a:rPr lang="en-IN" dirty="0"/>
                        <a:t>0.77</a:t>
                      </a:r>
                    </a:p>
                  </a:txBody>
                  <a:tcPr/>
                </a:tc>
                <a:extLst>
                  <a:ext uri="{0D108BD9-81ED-4DB2-BD59-A6C34878D82A}">
                    <a16:rowId xmlns:a16="http://schemas.microsoft.com/office/drawing/2014/main" val="14497121"/>
                  </a:ext>
                </a:extLst>
              </a:tr>
              <a:tr h="401577">
                <a:tc>
                  <a:txBody>
                    <a:bodyPr/>
                    <a:lstStyle/>
                    <a:p>
                      <a:pPr algn="ctr"/>
                      <a:r>
                        <a:rPr lang="en-IN" dirty="0">
                          <a:latin typeface="Bookman Old Style" panose="02050604050505020204" pitchFamily="18" charset="0"/>
                        </a:rPr>
                        <a:t>5</a:t>
                      </a:r>
                    </a:p>
                  </a:txBody>
                  <a:tcPr/>
                </a:tc>
                <a:tc>
                  <a:txBody>
                    <a:bodyPr/>
                    <a:lstStyle/>
                    <a:p>
                      <a:pPr algn="ctr"/>
                      <a:r>
                        <a:rPr lang="en-IN" dirty="0" err="1">
                          <a:latin typeface="Bookman Old Style" panose="02050604050505020204" pitchFamily="18" charset="0"/>
                        </a:rPr>
                        <a:t>MobileNet</a:t>
                      </a:r>
                      <a:endParaRPr lang="en-IN" dirty="0">
                        <a:latin typeface="Bookman Old Style" panose="02050604050505020204" pitchFamily="18" charset="0"/>
                      </a:endParaRPr>
                    </a:p>
                  </a:txBody>
                  <a:tcPr/>
                </a:tc>
                <a:tc>
                  <a:txBody>
                    <a:bodyPr/>
                    <a:lstStyle/>
                    <a:p>
                      <a:pPr algn="ctr"/>
                      <a:r>
                        <a:rPr lang="en-IN" dirty="0"/>
                        <a:t>0.92</a:t>
                      </a:r>
                    </a:p>
                  </a:txBody>
                  <a:tcPr/>
                </a:tc>
                <a:tc>
                  <a:txBody>
                    <a:bodyPr/>
                    <a:lstStyle/>
                    <a:p>
                      <a:pPr algn="ctr"/>
                      <a:r>
                        <a:rPr lang="en-IN" dirty="0"/>
                        <a:t>0.91</a:t>
                      </a:r>
                    </a:p>
                  </a:txBody>
                  <a:tcPr/>
                </a:tc>
                <a:tc>
                  <a:txBody>
                    <a:bodyPr/>
                    <a:lstStyle/>
                    <a:p>
                      <a:pPr algn="ctr"/>
                      <a:r>
                        <a:rPr lang="en-IN" dirty="0"/>
                        <a:t>0.91</a:t>
                      </a:r>
                    </a:p>
                  </a:txBody>
                  <a:tcPr/>
                </a:tc>
                <a:tc>
                  <a:txBody>
                    <a:bodyPr/>
                    <a:lstStyle/>
                    <a:p>
                      <a:pPr algn="ctr"/>
                      <a:r>
                        <a:rPr lang="en-IN" dirty="0"/>
                        <a:t>0.91</a:t>
                      </a:r>
                    </a:p>
                  </a:txBody>
                  <a:tcPr/>
                </a:tc>
                <a:extLst>
                  <a:ext uri="{0D108BD9-81ED-4DB2-BD59-A6C34878D82A}">
                    <a16:rowId xmlns:a16="http://schemas.microsoft.com/office/drawing/2014/main" val="3796298892"/>
                  </a:ext>
                </a:extLst>
              </a:tr>
              <a:tr h="401577">
                <a:tc>
                  <a:txBody>
                    <a:bodyPr/>
                    <a:lstStyle/>
                    <a:p>
                      <a:pPr algn="ctr"/>
                      <a:r>
                        <a:rPr lang="en-IN" dirty="0">
                          <a:latin typeface="Bookman Old Style" panose="02050604050505020204" pitchFamily="18" charset="0"/>
                        </a:rPr>
                        <a:t>6</a:t>
                      </a:r>
                    </a:p>
                  </a:txBody>
                  <a:tcPr/>
                </a:tc>
                <a:tc>
                  <a:txBody>
                    <a:bodyPr/>
                    <a:lstStyle/>
                    <a:p>
                      <a:pPr algn="ctr"/>
                      <a:r>
                        <a:rPr lang="en-IN" dirty="0">
                          <a:latin typeface="Bookman Old Style" panose="02050604050505020204" pitchFamily="18" charset="0"/>
                        </a:rPr>
                        <a:t>MobileNet-V2</a:t>
                      </a:r>
                      <a:endParaRPr lang="en-IN" dirty="0"/>
                    </a:p>
                  </a:txBody>
                  <a:tcPr/>
                </a:tc>
                <a:tc>
                  <a:txBody>
                    <a:bodyPr/>
                    <a:lstStyle/>
                    <a:p>
                      <a:pPr algn="ctr"/>
                      <a:r>
                        <a:rPr lang="en-IN" dirty="0"/>
                        <a:t>0.85</a:t>
                      </a:r>
                    </a:p>
                  </a:txBody>
                  <a:tcPr/>
                </a:tc>
                <a:tc>
                  <a:txBody>
                    <a:bodyPr/>
                    <a:lstStyle/>
                    <a:p>
                      <a:pPr algn="ctr"/>
                      <a:r>
                        <a:rPr lang="en-IN" dirty="0"/>
                        <a:t>0.84</a:t>
                      </a:r>
                    </a:p>
                  </a:txBody>
                  <a:tcPr/>
                </a:tc>
                <a:tc>
                  <a:txBody>
                    <a:bodyPr/>
                    <a:lstStyle/>
                    <a:p>
                      <a:pPr algn="ctr"/>
                      <a:r>
                        <a:rPr lang="en-IN" dirty="0"/>
                        <a:t>0.85</a:t>
                      </a:r>
                    </a:p>
                  </a:txBody>
                  <a:tcPr/>
                </a:tc>
                <a:tc>
                  <a:txBody>
                    <a:bodyPr/>
                    <a:lstStyle/>
                    <a:p>
                      <a:pPr algn="ctr"/>
                      <a:r>
                        <a:rPr lang="en-IN" dirty="0"/>
                        <a:t>0.84</a:t>
                      </a:r>
                    </a:p>
                  </a:txBody>
                  <a:tcPr/>
                </a:tc>
                <a:extLst>
                  <a:ext uri="{0D108BD9-81ED-4DB2-BD59-A6C34878D82A}">
                    <a16:rowId xmlns:a16="http://schemas.microsoft.com/office/drawing/2014/main" val="1573651683"/>
                  </a:ext>
                </a:extLst>
              </a:tr>
              <a:tr h="401577">
                <a:tc>
                  <a:txBody>
                    <a:bodyPr/>
                    <a:lstStyle/>
                    <a:p>
                      <a:pPr algn="ctr"/>
                      <a:r>
                        <a:rPr lang="en-IN" dirty="0">
                          <a:latin typeface="Bookman Old Style" panose="02050604050505020204" pitchFamily="18" charset="0"/>
                        </a:rPr>
                        <a:t>7</a:t>
                      </a:r>
                    </a:p>
                  </a:txBody>
                  <a:tcPr/>
                </a:tc>
                <a:tc>
                  <a:txBody>
                    <a:bodyPr/>
                    <a:lstStyle/>
                    <a:p>
                      <a:pPr algn="ctr"/>
                      <a:r>
                        <a:rPr lang="en-IN" dirty="0" err="1">
                          <a:latin typeface="Bookman Old Style" panose="02050604050505020204" pitchFamily="18" charset="0"/>
                        </a:rPr>
                        <a:t>XceptionNet</a:t>
                      </a:r>
                      <a:endParaRPr lang="en-IN" dirty="0">
                        <a:latin typeface="Bookman Old Style" panose="02050604050505020204" pitchFamily="18" charset="0"/>
                      </a:endParaRPr>
                    </a:p>
                  </a:txBody>
                  <a:tcPr/>
                </a:tc>
                <a:tc>
                  <a:txBody>
                    <a:bodyPr/>
                    <a:lstStyle/>
                    <a:p>
                      <a:pPr algn="ctr"/>
                      <a:r>
                        <a:rPr lang="en-IN" dirty="0"/>
                        <a:t>0.67</a:t>
                      </a:r>
                    </a:p>
                  </a:txBody>
                  <a:tcPr/>
                </a:tc>
                <a:tc>
                  <a:txBody>
                    <a:bodyPr/>
                    <a:lstStyle/>
                    <a:p>
                      <a:pPr algn="ctr"/>
                      <a:r>
                        <a:rPr lang="en-IN" dirty="0"/>
                        <a:t>0.72</a:t>
                      </a:r>
                    </a:p>
                  </a:txBody>
                  <a:tcPr/>
                </a:tc>
                <a:tc>
                  <a:txBody>
                    <a:bodyPr/>
                    <a:lstStyle/>
                    <a:p>
                      <a:pPr algn="ctr"/>
                      <a:r>
                        <a:rPr lang="en-IN" dirty="0"/>
                        <a:t>0.63</a:t>
                      </a:r>
                    </a:p>
                  </a:txBody>
                  <a:tcPr/>
                </a:tc>
                <a:tc>
                  <a:txBody>
                    <a:bodyPr/>
                    <a:lstStyle/>
                    <a:p>
                      <a:pPr algn="ctr"/>
                      <a:r>
                        <a:rPr lang="en-IN" dirty="0"/>
                        <a:t>0.62</a:t>
                      </a:r>
                    </a:p>
                  </a:txBody>
                  <a:tcPr/>
                </a:tc>
                <a:extLst>
                  <a:ext uri="{0D108BD9-81ED-4DB2-BD59-A6C34878D82A}">
                    <a16:rowId xmlns:a16="http://schemas.microsoft.com/office/drawing/2014/main" val="3666525741"/>
                  </a:ext>
                </a:extLst>
              </a:tr>
              <a:tr h="401577">
                <a:tc>
                  <a:txBody>
                    <a:bodyPr/>
                    <a:lstStyle/>
                    <a:p>
                      <a:pPr algn="ctr"/>
                      <a:r>
                        <a:rPr lang="en-IN" dirty="0">
                          <a:latin typeface="Bookman Old Style" panose="02050604050505020204" pitchFamily="18" charset="0"/>
                        </a:rPr>
                        <a:t>8</a:t>
                      </a:r>
                    </a:p>
                  </a:txBody>
                  <a:tcPr/>
                </a:tc>
                <a:tc>
                  <a:txBody>
                    <a:bodyPr/>
                    <a:lstStyle/>
                    <a:p>
                      <a:pPr algn="ctr"/>
                      <a:r>
                        <a:rPr lang="en-IN" dirty="0">
                          <a:latin typeface="Bookman Old Style" panose="02050604050505020204" pitchFamily="18" charset="0"/>
                        </a:rPr>
                        <a:t>ResNet50</a:t>
                      </a:r>
                    </a:p>
                  </a:txBody>
                  <a:tcPr/>
                </a:tc>
                <a:tc>
                  <a:txBody>
                    <a:bodyPr/>
                    <a:lstStyle/>
                    <a:p>
                      <a:pPr algn="ctr"/>
                      <a:r>
                        <a:rPr lang="en-IN" dirty="0"/>
                        <a:t>0.82</a:t>
                      </a:r>
                    </a:p>
                  </a:txBody>
                  <a:tcPr/>
                </a:tc>
                <a:tc>
                  <a:txBody>
                    <a:bodyPr/>
                    <a:lstStyle/>
                    <a:p>
                      <a:pPr algn="ctr"/>
                      <a:r>
                        <a:rPr lang="en-IN" dirty="0"/>
                        <a:t>0.76</a:t>
                      </a:r>
                    </a:p>
                  </a:txBody>
                  <a:tcPr/>
                </a:tc>
                <a:tc>
                  <a:txBody>
                    <a:bodyPr/>
                    <a:lstStyle/>
                    <a:p>
                      <a:pPr algn="ctr"/>
                      <a:r>
                        <a:rPr lang="en-IN" dirty="0"/>
                        <a:t>0.77</a:t>
                      </a:r>
                    </a:p>
                  </a:txBody>
                  <a:tcPr/>
                </a:tc>
                <a:tc>
                  <a:txBody>
                    <a:bodyPr/>
                    <a:lstStyle/>
                    <a:p>
                      <a:pPr algn="ctr"/>
                      <a:r>
                        <a:rPr lang="en-IN" dirty="0"/>
                        <a:t>0.76</a:t>
                      </a:r>
                    </a:p>
                  </a:txBody>
                  <a:tcPr/>
                </a:tc>
                <a:extLst>
                  <a:ext uri="{0D108BD9-81ED-4DB2-BD59-A6C34878D82A}">
                    <a16:rowId xmlns:a16="http://schemas.microsoft.com/office/drawing/2014/main" val="1769070517"/>
                  </a:ext>
                </a:extLst>
              </a:tr>
              <a:tr h="401577">
                <a:tc>
                  <a:txBody>
                    <a:bodyPr/>
                    <a:lstStyle/>
                    <a:p>
                      <a:pPr algn="ctr"/>
                      <a:r>
                        <a:rPr lang="en-IN" dirty="0">
                          <a:latin typeface="Bookman Old Style" panose="02050604050505020204" pitchFamily="18" charset="0"/>
                        </a:rPr>
                        <a:t>9</a:t>
                      </a:r>
                    </a:p>
                  </a:txBody>
                  <a:tcPr/>
                </a:tc>
                <a:tc>
                  <a:txBody>
                    <a:bodyPr/>
                    <a:lstStyle/>
                    <a:p>
                      <a:pPr algn="ctr"/>
                      <a:r>
                        <a:rPr lang="en-IN" dirty="0">
                          <a:latin typeface="Bookman Old Style" panose="02050604050505020204" pitchFamily="18" charset="0"/>
                        </a:rPr>
                        <a:t>ResNet152-V2</a:t>
                      </a:r>
                    </a:p>
                  </a:txBody>
                  <a:tcPr/>
                </a:tc>
                <a:tc>
                  <a:txBody>
                    <a:bodyPr/>
                    <a:lstStyle/>
                    <a:p>
                      <a:pPr algn="ctr"/>
                      <a:r>
                        <a:rPr lang="en-IN" dirty="0"/>
                        <a:t>0.92</a:t>
                      </a:r>
                    </a:p>
                  </a:txBody>
                  <a:tcPr/>
                </a:tc>
                <a:tc>
                  <a:txBody>
                    <a:bodyPr/>
                    <a:lstStyle/>
                    <a:p>
                      <a:pPr algn="ctr"/>
                      <a:r>
                        <a:rPr lang="en-IN" dirty="0"/>
                        <a:t>0.91</a:t>
                      </a:r>
                    </a:p>
                  </a:txBody>
                  <a:tcPr/>
                </a:tc>
                <a:tc>
                  <a:txBody>
                    <a:bodyPr/>
                    <a:lstStyle/>
                    <a:p>
                      <a:pPr algn="ctr"/>
                      <a:r>
                        <a:rPr lang="en-IN" dirty="0"/>
                        <a:t>0.92</a:t>
                      </a:r>
                    </a:p>
                  </a:txBody>
                  <a:tcPr/>
                </a:tc>
                <a:tc>
                  <a:txBody>
                    <a:bodyPr/>
                    <a:lstStyle/>
                    <a:p>
                      <a:pPr algn="ctr"/>
                      <a:r>
                        <a:rPr lang="en-IN" dirty="0"/>
                        <a:t>0.91</a:t>
                      </a:r>
                    </a:p>
                  </a:txBody>
                  <a:tcPr/>
                </a:tc>
                <a:extLst>
                  <a:ext uri="{0D108BD9-81ED-4DB2-BD59-A6C34878D82A}">
                    <a16:rowId xmlns:a16="http://schemas.microsoft.com/office/drawing/2014/main" val="2280646227"/>
                  </a:ext>
                </a:extLst>
              </a:tr>
              <a:tr h="401577">
                <a:tc>
                  <a:txBody>
                    <a:bodyPr/>
                    <a:lstStyle/>
                    <a:p>
                      <a:pPr algn="ctr"/>
                      <a:r>
                        <a:rPr lang="en-IN" dirty="0">
                          <a:latin typeface="Bookman Old Style" panose="02050604050505020204" pitchFamily="18" charset="0"/>
                        </a:rPr>
                        <a:t>10</a:t>
                      </a:r>
                    </a:p>
                  </a:txBody>
                  <a:tcPr/>
                </a:tc>
                <a:tc>
                  <a:txBody>
                    <a:bodyPr/>
                    <a:lstStyle/>
                    <a:p>
                      <a:pPr algn="ctr"/>
                      <a:r>
                        <a:rPr lang="en-IN" dirty="0">
                          <a:latin typeface="Bookman Old Style" panose="02050604050505020204" pitchFamily="18" charset="0"/>
                        </a:rPr>
                        <a:t>DenseNet-121</a:t>
                      </a:r>
                    </a:p>
                  </a:txBody>
                  <a:tcPr/>
                </a:tc>
                <a:tc>
                  <a:txBody>
                    <a:bodyPr/>
                    <a:lstStyle/>
                    <a:p>
                      <a:pPr algn="ctr"/>
                      <a:r>
                        <a:rPr lang="en-IN" dirty="0"/>
                        <a:t>0.95</a:t>
                      </a:r>
                    </a:p>
                  </a:txBody>
                  <a:tcPr/>
                </a:tc>
                <a:tc>
                  <a:txBody>
                    <a:bodyPr/>
                    <a:lstStyle/>
                    <a:p>
                      <a:pPr algn="ctr"/>
                      <a:r>
                        <a:rPr lang="en-IN" dirty="0"/>
                        <a:t>0.93</a:t>
                      </a:r>
                    </a:p>
                  </a:txBody>
                  <a:tcPr/>
                </a:tc>
                <a:tc>
                  <a:txBody>
                    <a:bodyPr/>
                    <a:lstStyle/>
                    <a:p>
                      <a:pPr algn="ctr"/>
                      <a:r>
                        <a:rPr lang="en-IN" dirty="0"/>
                        <a:t>0.94</a:t>
                      </a:r>
                    </a:p>
                  </a:txBody>
                  <a:tcPr/>
                </a:tc>
                <a:tc>
                  <a:txBody>
                    <a:bodyPr/>
                    <a:lstStyle/>
                    <a:p>
                      <a:pPr algn="ctr"/>
                      <a:r>
                        <a:rPr lang="en-IN" dirty="0"/>
                        <a:t>0.93</a:t>
                      </a:r>
                    </a:p>
                  </a:txBody>
                  <a:tcPr/>
                </a:tc>
                <a:extLst>
                  <a:ext uri="{0D108BD9-81ED-4DB2-BD59-A6C34878D82A}">
                    <a16:rowId xmlns:a16="http://schemas.microsoft.com/office/drawing/2014/main" val="199178401"/>
                  </a:ext>
                </a:extLst>
              </a:tr>
            </a:tbl>
          </a:graphicData>
        </a:graphic>
      </p:graphicFrame>
    </p:spTree>
    <p:extLst>
      <p:ext uri="{BB962C8B-B14F-4D97-AF65-F5344CB8AC3E}">
        <p14:creationId xmlns:p14="http://schemas.microsoft.com/office/powerpoint/2010/main" val="2856512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26C896-0736-EED2-3880-DE6FF2C94CBD}"/>
              </a:ext>
            </a:extLst>
          </p:cNvPr>
          <p:cNvSpPr txBox="1">
            <a:spLocks/>
          </p:cNvSpPr>
          <p:nvPr/>
        </p:nvSpPr>
        <p:spPr>
          <a:xfrm>
            <a:off x="2493550" y="435391"/>
            <a:ext cx="7204925" cy="759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latin typeface="Bookman Old Style" panose="02050604050505020204" pitchFamily="18" charset="0"/>
              </a:rPr>
              <a:t>OBSERVATION</a:t>
            </a:r>
          </a:p>
        </p:txBody>
      </p:sp>
      <p:graphicFrame>
        <p:nvGraphicFramePr>
          <p:cNvPr id="6" name="Chart 5">
            <a:extLst>
              <a:ext uri="{FF2B5EF4-FFF2-40B4-BE49-F238E27FC236}">
                <a16:creationId xmlns:a16="http://schemas.microsoft.com/office/drawing/2014/main" id="{2C09E0D3-EFFC-76CD-B3ED-2697C9643A54}"/>
              </a:ext>
            </a:extLst>
          </p:cNvPr>
          <p:cNvGraphicFramePr/>
          <p:nvPr>
            <p:extLst>
              <p:ext uri="{D42A27DB-BD31-4B8C-83A1-F6EECF244321}">
                <p14:modId xmlns:p14="http://schemas.microsoft.com/office/powerpoint/2010/main" val="2543945295"/>
              </p:ext>
            </p:extLst>
          </p:nvPr>
        </p:nvGraphicFramePr>
        <p:xfrm>
          <a:off x="552455" y="1501725"/>
          <a:ext cx="7686670" cy="4267201"/>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B349AA1A-CE71-716F-B8CC-AA6B08EAC879}"/>
              </a:ext>
            </a:extLst>
          </p:cNvPr>
          <p:cNvSpPr>
            <a:spLocks noGrp="1"/>
          </p:cNvSpPr>
          <p:nvPr>
            <p:ph type="sldNum" sz="quarter" idx="12"/>
          </p:nvPr>
        </p:nvSpPr>
        <p:spPr/>
        <p:txBody>
          <a:bodyPr/>
          <a:lstStyle/>
          <a:p>
            <a:fld id="{8AAC3C3A-64BA-4EE4-8629-BBC896E9EA79}" type="slidenum">
              <a:rPr lang="en-IN" smtClean="0"/>
              <a:t>24</a:t>
            </a:fld>
            <a:endParaRPr lang="en-IN"/>
          </a:p>
        </p:txBody>
      </p:sp>
      <p:sp>
        <p:nvSpPr>
          <p:cNvPr id="7" name="TextBox 6">
            <a:extLst>
              <a:ext uri="{FF2B5EF4-FFF2-40B4-BE49-F238E27FC236}">
                <a16:creationId xmlns:a16="http://schemas.microsoft.com/office/drawing/2014/main" id="{BBC392E1-0AC1-FD3A-5EF2-596B3EB73A78}"/>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
        <p:nvSpPr>
          <p:cNvPr id="2" name="TextBox 1">
            <a:extLst>
              <a:ext uri="{FF2B5EF4-FFF2-40B4-BE49-F238E27FC236}">
                <a16:creationId xmlns:a16="http://schemas.microsoft.com/office/drawing/2014/main" id="{615D2AAA-E52D-89B3-D7AF-E4A92D647D22}"/>
              </a:ext>
            </a:extLst>
          </p:cNvPr>
          <p:cNvSpPr txBox="1"/>
          <p:nvPr/>
        </p:nvSpPr>
        <p:spPr>
          <a:xfrm>
            <a:off x="8610600" y="2089149"/>
            <a:ext cx="3244516" cy="2308324"/>
          </a:xfrm>
          <a:prstGeom prst="rect">
            <a:avLst/>
          </a:prstGeom>
          <a:noFill/>
        </p:spPr>
        <p:txBody>
          <a:bodyPr wrap="square" rtlCol="0">
            <a:spAutoFit/>
          </a:bodyPr>
          <a:lstStyle/>
          <a:p>
            <a:r>
              <a:rPr lang="en-IN" dirty="0">
                <a:latin typeface="Bookman Old Style" panose="02050604050505020204" pitchFamily="18" charset="0"/>
              </a:rPr>
              <a:t>From the given graph it can observed that, among all the selected models DenseNet-121 give the better accuracy which gives 95% accuracy compared to others selected models.</a:t>
            </a:r>
          </a:p>
        </p:txBody>
      </p:sp>
    </p:spTree>
    <p:extLst>
      <p:ext uri="{BB962C8B-B14F-4D97-AF65-F5344CB8AC3E}">
        <p14:creationId xmlns:p14="http://schemas.microsoft.com/office/powerpoint/2010/main" val="1530941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B1675F54-1545-E457-8BF9-14443042EFFB}"/>
              </a:ext>
            </a:extLst>
          </p:cNvPr>
          <p:cNvSpPr>
            <a:spLocks noGrp="1"/>
          </p:cNvSpPr>
          <p:nvPr>
            <p:ph type="title"/>
          </p:nvPr>
        </p:nvSpPr>
        <p:spPr>
          <a:xfrm>
            <a:off x="2489497" y="77776"/>
            <a:ext cx="7204925" cy="759687"/>
          </a:xfrm>
        </p:spPr>
        <p:txBody>
          <a:bodyPr>
            <a:normAutofit/>
          </a:bodyPr>
          <a:lstStyle/>
          <a:p>
            <a:pPr algn="ctr"/>
            <a:r>
              <a:rPr lang="en-IN" sz="2400" b="1" u="sng" dirty="0">
                <a:latin typeface="Bookman Old Style" panose="02050604050505020204" pitchFamily="18" charset="0"/>
                <a:cs typeface="Times New Roman" panose="02020603050405020304" pitchFamily="18" charset="0"/>
              </a:rPr>
              <a:t>DISCUSSION</a:t>
            </a:r>
            <a:endParaRPr lang="en-IN" sz="2400" b="1" u="sng" dirty="0">
              <a:latin typeface="Bookman Old Style" panose="02050604050505020204" pitchFamily="18" charset="0"/>
            </a:endParaRPr>
          </a:p>
        </p:txBody>
      </p:sp>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1832919" y="880751"/>
            <a:ext cx="9381181" cy="539541"/>
          </a:xfrm>
        </p:spPr>
        <p:txBody>
          <a:bodyPr>
            <a:normAutofit lnSpcReduction="10000"/>
          </a:bodyPr>
          <a:lstStyle/>
          <a:p>
            <a:pPr marL="0" indent="0">
              <a:lnSpc>
                <a:spcPct val="150000"/>
              </a:lnSpc>
              <a:buNone/>
            </a:pPr>
            <a:r>
              <a:rPr lang="en-IN" sz="2300" b="1" dirty="0">
                <a:latin typeface="Bookman Old Style" panose="02050604050505020204" pitchFamily="18" charset="0"/>
                <a:cs typeface="Times New Roman" panose="02020603050405020304" pitchFamily="18" charset="0"/>
              </a:rPr>
              <a:t>DenseNet-121 Framework</a:t>
            </a: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a:xfrm>
            <a:off x="10992050" y="6356350"/>
            <a:ext cx="361749" cy="365125"/>
          </a:xfrm>
        </p:spPr>
        <p:txBody>
          <a:bodyPr/>
          <a:lstStyle/>
          <a:p>
            <a:fld id="{8AAC3C3A-64BA-4EE4-8629-BBC896E9EA79}" type="slidenum">
              <a:rPr lang="en-IN" smtClean="0"/>
              <a:t>25</a:t>
            </a:fld>
            <a:endParaRPr lang="en-IN" dirty="0"/>
          </a:p>
        </p:txBody>
      </p:sp>
      <p:sp>
        <p:nvSpPr>
          <p:cNvPr id="8" name="TextBox 7">
            <a:extLst>
              <a:ext uri="{FF2B5EF4-FFF2-40B4-BE49-F238E27FC236}">
                <a16:creationId xmlns:a16="http://schemas.microsoft.com/office/drawing/2014/main" id="{16FBA191-B20E-7F4E-415C-654D7CCB71F5}"/>
              </a:ext>
            </a:extLst>
          </p:cNvPr>
          <p:cNvSpPr txBox="1"/>
          <p:nvPr/>
        </p:nvSpPr>
        <p:spPr>
          <a:xfrm>
            <a:off x="9968112" y="110214"/>
            <a:ext cx="2047875" cy="338554"/>
          </a:xfrm>
          <a:prstGeom prst="rect">
            <a:avLst/>
          </a:prstGeom>
          <a:noFill/>
        </p:spPr>
        <p:txBody>
          <a:bodyPr wrap="square" rtlCol="0">
            <a:spAutoFit/>
          </a:bodyPr>
          <a:lstStyle/>
          <a:p>
            <a:r>
              <a:rPr lang="en-IN" sz="1600" dirty="0"/>
              <a:t>Roll No.-21MTechIT05</a:t>
            </a:r>
          </a:p>
        </p:txBody>
      </p:sp>
      <p:graphicFrame>
        <p:nvGraphicFramePr>
          <p:cNvPr id="9" name="Table 13">
            <a:extLst>
              <a:ext uri="{FF2B5EF4-FFF2-40B4-BE49-F238E27FC236}">
                <a16:creationId xmlns:a16="http://schemas.microsoft.com/office/drawing/2014/main" id="{43C3BF71-1808-3070-8FFA-4E8B62AE6FC3}"/>
              </a:ext>
            </a:extLst>
          </p:cNvPr>
          <p:cNvGraphicFramePr>
            <a:graphicFrameLocks noGrp="1"/>
          </p:cNvGraphicFramePr>
          <p:nvPr>
            <p:extLst>
              <p:ext uri="{D42A27DB-BD31-4B8C-83A1-F6EECF244321}">
                <p14:modId xmlns:p14="http://schemas.microsoft.com/office/powerpoint/2010/main" val="1872380628"/>
              </p:ext>
            </p:extLst>
          </p:nvPr>
        </p:nvGraphicFramePr>
        <p:xfrm>
          <a:off x="2882897" y="1604093"/>
          <a:ext cx="6985672" cy="5117382"/>
        </p:xfrm>
        <a:graphic>
          <a:graphicData uri="http://schemas.openxmlformats.org/drawingml/2006/table">
            <a:tbl>
              <a:tblPr firstRow="1" bandRow="1">
                <a:tableStyleId>{0505E3EF-67EA-436B-97B2-0124C06EBD24}</a:tableStyleId>
              </a:tblPr>
              <a:tblGrid>
                <a:gridCol w="3492836">
                  <a:extLst>
                    <a:ext uri="{9D8B030D-6E8A-4147-A177-3AD203B41FA5}">
                      <a16:colId xmlns:a16="http://schemas.microsoft.com/office/drawing/2014/main" val="2067364632"/>
                    </a:ext>
                  </a:extLst>
                </a:gridCol>
                <a:gridCol w="3492836">
                  <a:extLst>
                    <a:ext uri="{9D8B030D-6E8A-4147-A177-3AD203B41FA5}">
                      <a16:colId xmlns:a16="http://schemas.microsoft.com/office/drawing/2014/main" val="1847010682"/>
                    </a:ext>
                  </a:extLst>
                </a:gridCol>
              </a:tblGrid>
              <a:tr h="327757">
                <a:tc>
                  <a:txBody>
                    <a:bodyPr/>
                    <a:lstStyle/>
                    <a:p>
                      <a:pPr algn="ctr"/>
                      <a:r>
                        <a:rPr lang="en-IN" sz="1600" dirty="0"/>
                        <a:t>Layers</a:t>
                      </a:r>
                    </a:p>
                  </a:txBody>
                  <a:tcPr marL="85089" marR="85089" marT="42545" marB="42545"/>
                </a:tc>
                <a:tc>
                  <a:txBody>
                    <a:bodyPr/>
                    <a:lstStyle/>
                    <a:p>
                      <a:pPr algn="ctr"/>
                      <a:r>
                        <a:rPr lang="en-IN" sz="1600" dirty="0"/>
                        <a:t>DenseNet-121</a:t>
                      </a:r>
                    </a:p>
                  </a:txBody>
                  <a:tcPr marL="85089" marR="85089" marT="42545" marB="42545"/>
                </a:tc>
                <a:extLst>
                  <a:ext uri="{0D108BD9-81ED-4DB2-BD59-A6C34878D82A}">
                    <a16:rowId xmlns:a16="http://schemas.microsoft.com/office/drawing/2014/main" val="2109564367"/>
                  </a:ext>
                </a:extLst>
              </a:tr>
              <a:tr h="284934">
                <a:tc>
                  <a:txBody>
                    <a:bodyPr/>
                    <a:lstStyle/>
                    <a:p>
                      <a:pPr algn="ctr"/>
                      <a:r>
                        <a:rPr lang="en-IN" sz="1300" dirty="0"/>
                        <a:t>Convolutional</a:t>
                      </a:r>
                    </a:p>
                  </a:txBody>
                  <a:tcPr marL="85089" marR="85089" marT="42545" marB="42545"/>
                </a:tc>
                <a:tc>
                  <a:txBody>
                    <a:bodyPr/>
                    <a:lstStyle/>
                    <a:p>
                      <a:pPr algn="ctr"/>
                      <a:r>
                        <a:rPr lang="en-IN" sz="1300" dirty="0"/>
                        <a:t>7 x 7 conv, stride 2</a:t>
                      </a:r>
                    </a:p>
                  </a:txBody>
                  <a:tcPr marL="85089" marR="85089" marT="42545" marB="42545"/>
                </a:tc>
                <a:extLst>
                  <a:ext uri="{0D108BD9-81ED-4DB2-BD59-A6C34878D82A}">
                    <a16:rowId xmlns:a16="http://schemas.microsoft.com/office/drawing/2014/main" val="1771225004"/>
                  </a:ext>
                </a:extLst>
              </a:tr>
              <a:tr h="284934">
                <a:tc>
                  <a:txBody>
                    <a:bodyPr/>
                    <a:lstStyle/>
                    <a:p>
                      <a:pPr algn="ctr"/>
                      <a:r>
                        <a:rPr lang="en-IN" sz="1300" dirty="0"/>
                        <a:t>Pooling</a:t>
                      </a:r>
                    </a:p>
                  </a:txBody>
                  <a:tcPr marL="85089" marR="85089" marT="42545" marB="42545"/>
                </a:tc>
                <a:tc>
                  <a:txBody>
                    <a:bodyPr/>
                    <a:lstStyle/>
                    <a:p>
                      <a:pPr algn="ctr"/>
                      <a:r>
                        <a:rPr lang="en-IN" sz="1300" dirty="0"/>
                        <a:t>3 x 3 max pool, stride 2</a:t>
                      </a:r>
                    </a:p>
                  </a:txBody>
                  <a:tcPr marL="85089" marR="85089" marT="42545" marB="42545"/>
                </a:tc>
                <a:extLst>
                  <a:ext uri="{0D108BD9-81ED-4DB2-BD59-A6C34878D82A}">
                    <a16:rowId xmlns:a16="http://schemas.microsoft.com/office/drawing/2014/main" val="2100038133"/>
                  </a:ext>
                </a:extLst>
              </a:tr>
              <a:tr h="484778">
                <a:tc>
                  <a:txBody>
                    <a:bodyPr/>
                    <a:lstStyle/>
                    <a:p>
                      <a:pPr algn="ctr"/>
                      <a:r>
                        <a:rPr lang="en-IN" sz="1300" dirty="0"/>
                        <a:t>Dense Block (1)</a:t>
                      </a:r>
                    </a:p>
                  </a:txBody>
                  <a:tcPr marL="85089" marR="85089" marT="42545" marB="42545" anchor="ctr"/>
                </a:tc>
                <a:tc>
                  <a:txBody>
                    <a:bodyPr/>
                    <a:lstStyle/>
                    <a:p>
                      <a:pPr algn="ctr"/>
                      <a:r>
                        <a:rPr lang="en-IN" sz="1300" dirty="0"/>
                        <a:t>1 x 1 conv</a:t>
                      </a:r>
                    </a:p>
                    <a:p>
                      <a:pPr algn="ctr"/>
                      <a:r>
                        <a:rPr lang="en-IN" sz="1300" dirty="0"/>
                        <a:t>3 x 3 conv</a:t>
                      </a:r>
                    </a:p>
                  </a:txBody>
                  <a:tcPr marL="85089" marR="85089" marT="42545" marB="42545"/>
                </a:tc>
                <a:extLst>
                  <a:ext uri="{0D108BD9-81ED-4DB2-BD59-A6C34878D82A}">
                    <a16:rowId xmlns:a16="http://schemas.microsoft.com/office/drawing/2014/main" val="1227336852"/>
                  </a:ext>
                </a:extLst>
              </a:tr>
              <a:tr h="2849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Transition Layer (1)</a:t>
                      </a:r>
                    </a:p>
                  </a:txBody>
                  <a:tcPr marL="85553" marR="85553" marT="42777" marB="42777" anchor="ctr"/>
                </a:tc>
                <a:tc>
                  <a:txBody>
                    <a:bodyPr/>
                    <a:lstStyle/>
                    <a:p>
                      <a:pPr algn="ctr"/>
                      <a:r>
                        <a:rPr lang="en-IN" sz="1300" dirty="0"/>
                        <a:t>1 x 1 conv</a:t>
                      </a:r>
                    </a:p>
                  </a:txBody>
                  <a:tcPr marL="85089" marR="85089" marT="42545" marB="42545"/>
                </a:tc>
                <a:extLst>
                  <a:ext uri="{0D108BD9-81ED-4DB2-BD59-A6C34878D82A}">
                    <a16:rowId xmlns:a16="http://schemas.microsoft.com/office/drawing/2014/main" val="2287940567"/>
                  </a:ext>
                </a:extLst>
              </a:tr>
              <a:tr h="284934">
                <a:tc vMerge="1">
                  <a:txBody>
                    <a:bodyPr/>
                    <a:lstStyle/>
                    <a:p>
                      <a:pPr algn="ctr"/>
                      <a:endParaRPr lang="en-IN" sz="1700" dirty="0"/>
                    </a:p>
                  </a:txBody>
                  <a:tcPr marL="86589" marR="86589" marT="43295" marB="43295"/>
                </a:tc>
                <a:tc>
                  <a:txBody>
                    <a:bodyPr/>
                    <a:lstStyle/>
                    <a:p>
                      <a:pPr algn="ctr"/>
                      <a:r>
                        <a:rPr lang="en-IN" sz="1300" dirty="0"/>
                        <a:t>2 x 2 </a:t>
                      </a:r>
                      <a:r>
                        <a:rPr lang="en-IN" sz="1300" dirty="0" err="1"/>
                        <a:t>avg</a:t>
                      </a:r>
                      <a:r>
                        <a:rPr lang="en-IN" sz="1300" dirty="0"/>
                        <a:t> pool, stride 2</a:t>
                      </a:r>
                    </a:p>
                  </a:txBody>
                  <a:tcPr marL="85089" marR="85089" marT="42545" marB="42545"/>
                </a:tc>
                <a:extLst>
                  <a:ext uri="{0D108BD9-81ED-4DB2-BD59-A6C34878D82A}">
                    <a16:rowId xmlns:a16="http://schemas.microsoft.com/office/drawing/2014/main" val="3381963682"/>
                  </a:ext>
                </a:extLst>
              </a:tr>
              <a:tr h="484778">
                <a:tc>
                  <a:txBody>
                    <a:bodyPr/>
                    <a:lstStyle/>
                    <a:p>
                      <a:pPr algn="ctr"/>
                      <a:r>
                        <a:rPr lang="en-IN" sz="1300" dirty="0"/>
                        <a:t>Dense Block (2)</a:t>
                      </a:r>
                    </a:p>
                  </a:txBody>
                  <a:tcPr marL="85089" marR="85089" marT="42545" marB="42545" anchor="ctr"/>
                </a:tc>
                <a:tc>
                  <a:txBody>
                    <a:bodyPr/>
                    <a:lstStyle/>
                    <a:p>
                      <a:pPr algn="ctr"/>
                      <a:r>
                        <a:rPr lang="en-IN" sz="1300" dirty="0"/>
                        <a:t>1 x 1 conv</a:t>
                      </a:r>
                    </a:p>
                    <a:p>
                      <a:pPr algn="ctr"/>
                      <a:r>
                        <a:rPr lang="en-IN" sz="1300" dirty="0"/>
                        <a:t>3 x 3 conv</a:t>
                      </a:r>
                    </a:p>
                  </a:txBody>
                  <a:tcPr marL="85089" marR="85089" marT="42545" marB="42545"/>
                </a:tc>
                <a:extLst>
                  <a:ext uri="{0D108BD9-81ED-4DB2-BD59-A6C34878D82A}">
                    <a16:rowId xmlns:a16="http://schemas.microsoft.com/office/drawing/2014/main" val="2847302658"/>
                  </a:ext>
                </a:extLst>
              </a:tr>
              <a:tr h="2849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Transition Layer (2)</a:t>
                      </a:r>
                    </a:p>
                  </a:txBody>
                  <a:tcPr marL="85553" marR="85553" marT="42777" marB="42777" anchor="ctr"/>
                </a:tc>
                <a:tc>
                  <a:txBody>
                    <a:bodyPr/>
                    <a:lstStyle/>
                    <a:p>
                      <a:pPr algn="ctr"/>
                      <a:r>
                        <a:rPr lang="en-IN" sz="1300" dirty="0"/>
                        <a:t>1 x 1 conv</a:t>
                      </a:r>
                    </a:p>
                  </a:txBody>
                  <a:tcPr marL="85089" marR="85089" marT="42545" marB="42545"/>
                </a:tc>
                <a:extLst>
                  <a:ext uri="{0D108BD9-81ED-4DB2-BD59-A6C34878D82A}">
                    <a16:rowId xmlns:a16="http://schemas.microsoft.com/office/drawing/2014/main" val="43322534"/>
                  </a:ext>
                </a:extLst>
              </a:tr>
              <a:tr h="284934">
                <a:tc vMerge="1">
                  <a:txBody>
                    <a:bodyPr/>
                    <a:lstStyle/>
                    <a:p>
                      <a:pPr algn="ctr"/>
                      <a:endParaRPr lang="en-IN" sz="1700" dirty="0"/>
                    </a:p>
                  </a:txBody>
                  <a:tcPr marL="86589" marR="86589" marT="43295" marB="43295"/>
                </a:tc>
                <a:tc>
                  <a:txBody>
                    <a:bodyPr/>
                    <a:lstStyle/>
                    <a:p>
                      <a:pPr algn="ctr"/>
                      <a:r>
                        <a:rPr lang="en-IN" sz="1300" dirty="0"/>
                        <a:t>2 x 2 </a:t>
                      </a:r>
                      <a:r>
                        <a:rPr lang="en-IN" sz="1300" dirty="0" err="1"/>
                        <a:t>avg</a:t>
                      </a:r>
                      <a:r>
                        <a:rPr lang="en-IN" sz="1300" dirty="0"/>
                        <a:t> pool, stride 2</a:t>
                      </a:r>
                    </a:p>
                  </a:txBody>
                  <a:tcPr marL="85089" marR="85089" marT="42545" marB="42545"/>
                </a:tc>
                <a:extLst>
                  <a:ext uri="{0D108BD9-81ED-4DB2-BD59-A6C34878D82A}">
                    <a16:rowId xmlns:a16="http://schemas.microsoft.com/office/drawing/2014/main" val="1227238417"/>
                  </a:ext>
                </a:extLst>
              </a:tr>
              <a:tr h="484778">
                <a:tc>
                  <a:txBody>
                    <a:bodyPr/>
                    <a:lstStyle/>
                    <a:p>
                      <a:pPr algn="ctr"/>
                      <a:r>
                        <a:rPr lang="en-IN" sz="1300" dirty="0"/>
                        <a:t>Dense Block (3)</a:t>
                      </a:r>
                    </a:p>
                  </a:txBody>
                  <a:tcPr marL="85089" marR="85089" marT="42545" marB="42545" anchor="ctr"/>
                </a:tc>
                <a:tc>
                  <a:txBody>
                    <a:bodyPr/>
                    <a:lstStyle/>
                    <a:p>
                      <a:pPr algn="ctr"/>
                      <a:r>
                        <a:rPr lang="en-IN" sz="1300" dirty="0"/>
                        <a:t>1 x 1 conv</a:t>
                      </a:r>
                    </a:p>
                    <a:p>
                      <a:pPr algn="ctr"/>
                      <a:r>
                        <a:rPr lang="en-IN" sz="1300" dirty="0"/>
                        <a:t>3 x 3 conv</a:t>
                      </a:r>
                    </a:p>
                  </a:txBody>
                  <a:tcPr marL="85089" marR="85089" marT="42545" marB="42545"/>
                </a:tc>
                <a:extLst>
                  <a:ext uri="{0D108BD9-81ED-4DB2-BD59-A6C34878D82A}">
                    <a16:rowId xmlns:a16="http://schemas.microsoft.com/office/drawing/2014/main" val="2691615909"/>
                  </a:ext>
                </a:extLst>
              </a:tr>
              <a:tr h="2849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Transition Layer (2)</a:t>
                      </a:r>
                    </a:p>
                  </a:txBody>
                  <a:tcPr marL="85553" marR="85553" marT="42777" marB="42777" anchor="ctr"/>
                </a:tc>
                <a:tc>
                  <a:txBody>
                    <a:bodyPr/>
                    <a:lstStyle/>
                    <a:p>
                      <a:pPr algn="ctr"/>
                      <a:r>
                        <a:rPr lang="en-IN" sz="1300" dirty="0"/>
                        <a:t>1 x 1 conv</a:t>
                      </a:r>
                    </a:p>
                  </a:txBody>
                  <a:tcPr marL="85089" marR="85089" marT="42545" marB="42545"/>
                </a:tc>
                <a:extLst>
                  <a:ext uri="{0D108BD9-81ED-4DB2-BD59-A6C34878D82A}">
                    <a16:rowId xmlns:a16="http://schemas.microsoft.com/office/drawing/2014/main" val="1479040095"/>
                  </a:ext>
                </a:extLst>
              </a:tr>
              <a:tr h="284934">
                <a:tc vMerge="1">
                  <a:txBody>
                    <a:bodyPr/>
                    <a:lstStyle/>
                    <a:p>
                      <a:pPr algn="ctr"/>
                      <a:endParaRPr lang="en-IN" sz="1700" dirty="0"/>
                    </a:p>
                  </a:txBody>
                  <a:tcPr marL="86589" marR="86589" marT="43295" marB="43295"/>
                </a:tc>
                <a:tc>
                  <a:txBody>
                    <a:bodyPr/>
                    <a:lstStyle/>
                    <a:p>
                      <a:pPr algn="ctr"/>
                      <a:r>
                        <a:rPr lang="en-IN" sz="1300" dirty="0"/>
                        <a:t>2 x 2 </a:t>
                      </a:r>
                      <a:r>
                        <a:rPr lang="en-IN" sz="1300" dirty="0" err="1"/>
                        <a:t>avg</a:t>
                      </a:r>
                      <a:r>
                        <a:rPr lang="en-IN" sz="1300" dirty="0"/>
                        <a:t> pool, stride 2</a:t>
                      </a:r>
                    </a:p>
                  </a:txBody>
                  <a:tcPr marL="85089" marR="85089" marT="42545" marB="42545"/>
                </a:tc>
                <a:extLst>
                  <a:ext uri="{0D108BD9-81ED-4DB2-BD59-A6C34878D82A}">
                    <a16:rowId xmlns:a16="http://schemas.microsoft.com/office/drawing/2014/main" val="1873495672"/>
                  </a:ext>
                </a:extLst>
              </a:tr>
              <a:tr h="484778">
                <a:tc>
                  <a:txBody>
                    <a:bodyPr/>
                    <a:lstStyle/>
                    <a:p>
                      <a:pPr algn="ctr"/>
                      <a:r>
                        <a:rPr lang="en-IN" sz="1300" dirty="0"/>
                        <a:t>Dense Block (4)</a:t>
                      </a:r>
                    </a:p>
                  </a:txBody>
                  <a:tcPr marL="85089" marR="85089" marT="42545" marB="42545" anchor="ctr"/>
                </a:tc>
                <a:tc>
                  <a:txBody>
                    <a:bodyPr/>
                    <a:lstStyle/>
                    <a:p>
                      <a:pPr algn="ctr"/>
                      <a:r>
                        <a:rPr lang="en-IN" sz="1300" dirty="0"/>
                        <a:t>1 x 1 conv</a:t>
                      </a:r>
                    </a:p>
                    <a:p>
                      <a:pPr algn="ctr"/>
                      <a:r>
                        <a:rPr lang="en-IN" sz="1300" dirty="0"/>
                        <a:t>3 x 3 conv</a:t>
                      </a:r>
                    </a:p>
                  </a:txBody>
                  <a:tcPr marL="85089" marR="85089" marT="42545" marB="42545"/>
                </a:tc>
                <a:extLst>
                  <a:ext uri="{0D108BD9-81ED-4DB2-BD59-A6C34878D82A}">
                    <a16:rowId xmlns:a16="http://schemas.microsoft.com/office/drawing/2014/main" val="3000955935"/>
                  </a:ext>
                </a:extLst>
              </a:tr>
              <a:tr h="28493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300" dirty="0"/>
                        <a:t>Classification Layer</a:t>
                      </a:r>
                    </a:p>
                  </a:txBody>
                  <a:tcPr marL="85553" marR="85553" marT="42777" marB="42777" anchor="ctr"/>
                </a:tc>
                <a:tc>
                  <a:txBody>
                    <a:bodyPr/>
                    <a:lstStyle/>
                    <a:p>
                      <a:pPr algn="ctr"/>
                      <a:r>
                        <a:rPr lang="en-IN" sz="1300" dirty="0"/>
                        <a:t>7 x 7 global </a:t>
                      </a:r>
                      <a:r>
                        <a:rPr lang="en-IN" sz="1300" dirty="0" err="1"/>
                        <a:t>avg</a:t>
                      </a:r>
                      <a:r>
                        <a:rPr lang="en-IN" sz="1300" dirty="0"/>
                        <a:t> pool</a:t>
                      </a:r>
                    </a:p>
                  </a:txBody>
                  <a:tcPr marL="85089" marR="85089" marT="42545" marB="42545"/>
                </a:tc>
                <a:extLst>
                  <a:ext uri="{0D108BD9-81ED-4DB2-BD59-A6C34878D82A}">
                    <a16:rowId xmlns:a16="http://schemas.microsoft.com/office/drawing/2014/main" val="925906950"/>
                  </a:ext>
                </a:extLst>
              </a:tr>
              <a:tr h="284934">
                <a:tc vMerge="1">
                  <a:txBody>
                    <a:bodyPr/>
                    <a:lstStyle/>
                    <a:p>
                      <a:pPr algn="ctr"/>
                      <a:endParaRPr lang="en-IN" sz="1700" dirty="0"/>
                    </a:p>
                  </a:txBody>
                  <a:tcPr marL="86589" marR="86589" marT="43295" marB="43295"/>
                </a:tc>
                <a:tc>
                  <a:txBody>
                    <a:bodyPr/>
                    <a:lstStyle/>
                    <a:p>
                      <a:pPr algn="ctr"/>
                      <a:r>
                        <a:rPr lang="en-IN" sz="1100" dirty="0"/>
                        <a:t>1000D fully connected, </a:t>
                      </a:r>
                      <a:r>
                        <a:rPr lang="en-IN" sz="1100" dirty="0" err="1"/>
                        <a:t>softmax</a:t>
                      </a:r>
                      <a:endParaRPr lang="en-IN" sz="1100" dirty="0"/>
                    </a:p>
                  </a:txBody>
                  <a:tcPr marL="85089" marR="85089" marT="42545" marB="42545"/>
                </a:tc>
                <a:extLst>
                  <a:ext uri="{0D108BD9-81ED-4DB2-BD59-A6C34878D82A}">
                    <a16:rowId xmlns:a16="http://schemas.microsoft.com/office/drawing/2014/main" val="1350554309"/>
                  </a:ext>
                </a:extLst>
              </a:tr>
            </a:tbl>
          </a:graphicData>
        </a:graphic>
      </p:graphicFrame>
      <p:sp>
        <p:nvSpPr>
          <p:cNvPr id="18" name="Right Bracket 17">
            <a:extLst>
              <a:ext uri="{FF2B5EF4-FFF2-40B4-BE49-F238E27FC236}">
                <a16:creationId xmlns:a16="http://schemas.microsoft.com/office/drawing/2014/main" id="{516B2B69-11EC-0EFD-4D64-CE7388D61C92}"/>
              </a:ext>
            </a:extLst>
          </p:cNvPr>
          <p:cNvSpPr/>
          <p:nvPr/>
        </p:nvSpPr>
        <p:spPr>
          <a:xfrm>
            <a:off x="8476899" y="2591721"/>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7" name="TextBox 26">
            <a:extLst>
              <a:ext uri="{FF2B5EF4-FFF2-40B4-BE49-F238E27FC236}">
                <a16:creationId xmlns:a16="http://schemas.microsoft.com/office/drawing/2014/main" id="{318A0961-D5D9-F7C1-CB2A-FF5E9BC655C6}"/>
              </a:ext>
            </a:extLst>
          </p:cNvPr>
          <p:cNvSpPr txBox="1"/>
          <p:nvPr/>
        </p:nvSpPr>
        <p:spPr>
          <a:xfrm>
            <a:off x="8620339" y="2631326"/>
            <a:ext cx="434975" cy="261610"/>
          </a:xfrm>
          <a:prstGeom prst="rect">
            <a:avLst/>
          </a:prstGeom>
          <a:noFill/>
        </p:spPr>
        <p:txBody>
          <a:bodyPr wrap="square" rtlCol="0">
            <a:spAutoFit/>
          </a:bodyPr>
          <a:lstStyle/>
          <a:p>
            <a:r>
              <a:rPr lang="en-IN" sz="1100" dirty="0"/>
              <a:t>X 6</a:t>
            </a:r>
          </a:p>
        </p:txBody>
      </p:sp>
      <p:sp>
        <p:nvSpPr>
          <p:cNvPr id="28" name="Right Bracket 27">
            <a:extLst>
              <a:ext uri="{FF2B5EF4-FFF2-40B4-BE49-F238E27FC236}">
                <a16:creationId xmlns:a16="http://schemas.microsoft.com/office/drawing/2014/main" id="{381895F4-8BC9-4D5A-E6AD-81A1B4DD1DD6}"/>
              </a:ext>
            </a:extLst>
          </p:cNvPr>
          <p:cNvSpPr/>
          <p:nvPr/>
        </p:nvSpPr>
        <p:spPr>
          <a:xfrm rot="10800000">
            <a:off x="7619536" y="2591721"/>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9" name="Right Bracket 28">
            <a:extLst>
              <a:ext uri="{FF2B5EF4-FFF2-40B4-BE49-F238E27FC236}">
                <a16:creationId xmlns:a16="http://schemas.microsoft.com/office/drawing/2014/main" id="{C602B432-312E-5F66-478C-26EFC0CC6EB0}"/>
              </a:ext>
            </a:extLst>
          </p:cNvPr>
          <p:cNvSpPr/>
          <p:nvPr/>
        </p:nvSpPr>
        <p:spPr>
          <a:xfrm>
            <a:off x="8476899" y="3639301"/>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0" name="Right Bracket 29">
            <a:extLst>
              <a:ext uri="{FF2B5EF4-FFF2-40B4-BE49-F238E27FC236}">
                <a16:creationId xmlns:a16="http://schemas.microsoft.com/office/drawing/2014/main" id="{ECB7EF28-E28B-43BF-6423-626A6E36E200}"/>
              </a:ext>
            </a:extLst>
          </p:cNvPr>
          <p:cNvSpPr/>
          <p:nvPr/>
        </p:nvSpPr>
        <p:spPr>
          <a:xfrm rot="10800000">
            <a:off x="7619536" y="3639301"/>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1" name="Right Bracket 30">
            <a:extLst>
              <a:ext uri="{FF2B5EF4-FFF2-40B4-BE49-F238E27FC236}">
                <a16:creationId xmlns:a16="http://schemas.microsoft.com/office/drawing/2014/main" id="{E5AC2E06-C3FF-4C3E-99DA-FF548A5B16D6}"/>
              </a:ext>
            </a:extLst>
          </p:cNvPr>
          <p:cNvSpPr/>
          <p:nvPr/>
        </p:nvSpPr>
        <p:spPr>
          <a:xfrm>
            <a:off x="8476898" y="4666667"/>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2" name="Right Bracket 31">
            <a:extLst>
              <a:ext uri="{FF2B5EF4-FFF2-40B4-BE49-F238E27FC236}">
                <a16:creationId xmlns:a16="http://schemas.microsoft.com/office/drawing/2014/main" id="{4E5D28E3-04D3-D79D-1E48-18B168EFDCFD}"/>
              </a:ext>
            </a:extLst>
          </p:cNvPr>
          <p:cNvSpPr/>
          <p:nvPr/>
        </p:nvSpPr>
        <p:spPr>
          <a:xfrm rot="10800000">
            <a:off x="7619535" y="4666667"/>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3" name="Right Bracket 32">
            <a:extLst>
              <a:ext uri="{FF2B5EF4-FFF2-40B4-BE49-F238E27FC236}">
                <a16:creationId xmlns:a16="http://schemas.microsoft.com/office/drawing/2014/main" id="{4DC78679-BCF5-2AD8-5953-81789AF54456}"/>
              </a:ext>
            </a:extLst>
          </p:cNvPr>
          <p:cNvSpPr/>
          <p:nvPr/>
        </p:nvSpPr>
        <p:spPr>
          <a:xfrm>
            <a:off x="8476898" y="5706442"/>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4" name="Right Bracket 33">
            <a:extLst>
              <a:ext uri="{FF2B5EF4-FFF2-40B4-BE49-F238E27FC236}">
                <a16:creationId xmlns:a16="http://schemas.microsoft.com/office/drawing/2014/main" id="{FFC0C057-115B-46FA-D560-F58A0FF951BB}"/>
              </a:ext>
            </a:extLst>
          </p:cNvPr>
          <p:cNvSpPr/>
          <p:nvPr/>
        </p:nvSpPr>
        <p:spPr>
          <a:xfrm rot="10800000">
            <a:off x="7619535" y="5706442"/>
            <a:ext cx="55336" cy="381940"/>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5" name="TextBox 34">
            <a:extLst>
              <a:ext uri="{FF2B5EF4-FFF2-40B4-BE49-F238E27FC236}">
                <a16:creationId xmlns:a16="http://schemas.microsoft.com/office/drawing/2014/main" id="{68B59B05-075F-DB4F-755E-5FE2FC6B8F51}"/>
              </a:ext>
            </a:extLst>
          </p:cNvPr>
          <p:cNvSpPr txBox="1"/>
          <p:nvPr/>
        </p:nvSpPr>
        <p:spPr>
          <a:xfrm>
            <a:off x="8620341" y="3684815"/>
            <a:ext cx="434975" cy="261610"/>
          </a:xfrm>
          <a:prstGeom prst="rect">
            <a:avLst/>
          </a:prstGeom>
          <a:noFill/>
        </p:spPr>
        <p:txBody>
          <a:bodyPr wrap="square" rtlCol="0">
            <a:spAutoFit/>
          </a:bodyPr>
          <a:lstStyle/>
          <a:p>
            <a:r>
              <a:rPr lang="en-IN" sz="1100" dirty="0"/>
              <a:t>X 12</a:t>
            </a:r>
          </a:p>
        </p:txBody>
      </p:sp>
      <p:sp>
        <p:nvSpPr>
          <p:cNvPr id="36" name="TextBox 35">
            <a:extLst>
              <a:ext uri="{FF2B5EF4-FFF2-40B4-BE49-F238E27FC236}">
                <a16:creationId xmlns:a16="http://schemas.microsoft.com/office/drawing/2014/main" id="{8819FE9D-344C-36A1-2F61-A4FA1676914F}"/>
              </a:ext>
            </a:extLst>
          </p:cNvPr>
          <p:cNvSpPr txBox="1"/>
          <p:nvPr/>
        </p:nvSpPr>
        <p:spPr>
          <a:xfrm>
            <a:off x="8620340" y="4740830"/>
            <a:ext cx="434975" cy="261610"/>
          </a:xfrm>
          <a:prstGeom prst="rect">
            <a:avLst/>
          </a:prstGeom>
          <a:noFill/>
        </p:spPr>
        <p:txBody>
          <a:bodyPr wrap="square" rtlCol="0">
            <a:spAutoFit/>
          </a:bodyPr>
          <a:lstStyle/>
          <a:p>
            <a:r>
              <a:rPr lang="en-IN" sz="1100" dirty="0"/>
              <a:t>X 24</a:t>
            </a:r>
          </a:p>
        </p:txBody>
      </p:sp>
      <p:sp>
        <p:nvSpPr>
          <p:cNvPr id="37" name="TextBox 36">
            <a:extLst>
              <a:ext uri="{FF2B5EF4-FFF2-40B4-BE49-F238E27FC236}">
                <a16:creationId xmlns:a16="http://schemas.microsoft.com/office/drawing/2014/main" id="{FED86803-8056-B687-F68A-12DA74EA1DE8}"/>
              </a:ext>
            </a:extLst>
          </p:cNvPr>
          <p:cNvSpPr txBox="1"/>
          <p:nvPr/>
        </p:nvSpPr>
        <p:spPr>
          <a:xfrm>
            <a:off x="8620340" y="5796843"/>
            <a:ext cx="434975" cy="261610"/>
          </a:xfrm>
          <a:prstGeom prst="rect">
            <a:avLst/>
          </a:prstGeom>
          <a:noFill/>
        </p:spPr>
        <p:txBody>
          <a:bodyPr wrap="square" rtlCol="0">
            <a:spAutoFit/>
          </a:bodyPr>
          <a:lstStyle/>
          <a:p>
            <a:r>
              <a:rPr lang="en-IN" sz="1100" dirty="0"/>
              <a:t>X 16</a:t>
            </a:r>
          </a:p>
        </p:txBody>
      </p:sp>
    </p:spTree>
    <p:extLst>
      <p:ext uri="{BB962C8B-B14F-4D97-AF65-F5344CB8AC3E}">
        <p14:creationId xmlns:p14="http://schemas.microsoft.com/office/powerpoint/2010/main" val="1233046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B1675F54-1545-E457-8BF9-14443042EFFB}"/>
              </a:ext>
            </a:extLst>
          </p:cNvPr>
          <p:cNvSpPr>
            <a:spLocks noGrp="1"/>
          </p:cNvSpPr>
          <p:nvPr>
            <p:ph type="title"/>
          </p:nvPr>
        </p:nvSpPr>
        <p:spPr>
          <a:xfrm>
            <a:off x="2489497" y="77776"/>
            <a:ext cx="7204925" cy="759687"/>
          </a:xfrm>
        </p:spPr>
        <p:txBody>
          <a:bodyPr>
            <a:normAutofit/>
          </a:bodyPr>
          <a:lstStyle/>
          <a:p>
            <a:pPr algn="ctr"/>
            <a:r>
              <a:rPr lang="en-IN" sz="2400" b="1" dirty="0">
                <a:latin typeface="Bookman Old Style" panose="02050604050505020204" pitchFamily="18" charset="0"/>
                <a:cs typeface="Times New Roman" panose="02020603050405020304" pitchFamily="18" charset="0"/>
              </a:rPr>
              <a:t>DISCUSSION</a:t>
            </a:r>
            <a:endParaRPr lang="en-IN" sz="2400" b="1" u="sng" dirty="0">
              <a:latin typeface="Bookman Old Style" panose="020506040505050202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a:xfrm>
            <a:off x="10981426" y="6356350"/>
            <a:ext cx="372374" cy="365125"/>
          </a:xfrm>
        </p:spPr>
        <p:txBody>
          <a:bodyPr/>
          <a:lstStyle/>
          <a:p>
            <a:fld id="{8AAC3C3A-64BA-4EE4-8629-BBC896E9EA79}" type="slidenum">
              <a:rPr lang="en-IN" smtClean="0"/>
              <a:t>26</a:t>
            </a:fld>
            <a:endParaRPr lang="en-IN" dirty="0"/>
          </a:p>
        </p:txBody>
      </p:sp>
      <p:sp>
        <p:nvSpPr>
          <p:cNvPr id="8" name="TextBox 7">
            <a:extLst>
              <a:ext uri="{FF2B5EF4-FFF2-40B4-BE49-F238E27FC236}">
                <a16:creationId xmlns:a16="http://schemas.microsoft.com/office/drawing/2014/main" id="{16FBA191-B20E-7F4E-415C-654D7CCB71F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pic>
        <p:nvPicPr>
          <p:cNvPr id="26" name="Picture 25">
            <a:extLst>
              <a:ext uri="{FF2B5EF4-FFF2-40B4-BE49-F238E27FC236}">
                <a16:creationId xmlns:a16="http://schemas.microsoft.com/office/drawing/2014/main" id="{0FAF8200-5187-4DD9-0670-DB09C7F02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1919">
            <a:off x="1415141" y="2468140"/>
            <a:ext cx="3680085" cy="3388015"/>
          </a:xfrm>
          <a:prstGeom prst="rect">
            <a:avLst/>
          </a:prstGeom>
        </p:spPr>
      </p:pic>
      <p:pic>
        <p:nvPicPr>
          <p:cNvPr id="28" name="Picture 27">
            <a:extLst>
              <a:ext uri="{FF2B5EF4-FFF2-40B4-BE49-F238E27FC236}">
                <a16:creationId xmlns:a16="http://schemas.microsoft.com/office/drawing/2014/main" id="{BC1102CF-64A3-23F2-7723-C520B5BF4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53242">
            <a:off x="6844013" y="2375356"/>
            <a:ext cx="3807045" cy="3504899"/>
          </a:xfrm>
          <a:prstGeom prst="rect">
            <a:avLst/>
          </a:prstGeom>
        </p:spPr>
      </p:pic>
      <p:sp>
        <p:nvSpPr>
          <p:cNvPr id="29" name="Rectangle 28">
            <a:extLst>
              <a:ext uri="{FF2B5EF4-FFF2-40B4-BE49-F238E27FC236}">
                <a16:creationId xmlns:a16="http://schemas.microsoft.com/office/drawing/2014/main" id="{7AEF0BA7-CD01-1490-E8A7-63EEFB5A2717}"/>
              </a:ext>
            </a:extLst>
          </p:cNvPr>
          <p:cNvSpPr/>
          <p:nvPr/>
        </p:nvSpPr>
        <p:spPr>
          <a:xfrm>
            <a:off x="1866438" y="5711116"/>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DenseNet Structure</a:t>
            </a:r>
          </a:p>
        </p:txBody>
      </p:sp>
      <p:sp>
        <p:nvSpPr>
          <p:cNvPr id="30" name="Rectangle 29">
            <a:extLst>
              <a:ext uri="{FF2B5EF4-FFF2-40B4-BE49-F238E27FC236}">
                <a16:creationId xmlns:a16="http://schemas.microsoft.com/office/drawing/2014/main" id="{1F9D9F4D-76F3-012E-6BA9-B7BE95473758}"/>
              </a:ext>
            </a:extLst>
          </p:cNvPr>
          <p:cNvSpPr/>
          <p:nvPr/>
        </p:nvSpPr>
        <p:spPr>
          <a:xfrm>
            <a:off x="8012103" y="5711116"/>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a:t>
            </a:r>
            <a:r>
              <a:rPr lang="en-IN" sz="1400" dirty="0" err="1">
                <a:solidFill>
                  <a:schemeClr val="tx1"/>
                </a:solidFill>
              </a:rPr>
              <a:t>ResNet</a:t>
            </a:r>
            <a:r>
              <a:rPr lang="en-IN" sz="1400" dirty="0">
                <a:solidFill>
                  <a:schemeClr val="tx1"/>
                </a:solidFill>
              </a:rPr>
              <a:t> Structure</a:t>
            </a:r>
          </a:p>
        </p:txBody>
      </p:sp>
      <p:sp>
        <p:nvSpPr>
          <p:cNvPr id="31" name="TextBox 30">
            <a:extLst>
              <a:ext uri="{FF2B5EF4-FFF2-40B4-BE49-F238E27FC236}">
                <a16:creationId xmlns:a16="http://schemas.microsoft.com/office/drawing/2014/main" id="{FCA01A3E-23C0-4230-CFD4-0D0F0A0EACD2}"/>
              </a:ext>
            </a:extLst>
          </p:cNvPr>
          <p:cNvSpPr txBox="1"/>
          <p:nvPr/>
        </p:nvSpPr>
        <p:spPr>
          <a:xfrm>
            <a:off x="597243" y="1112872"/>
            <a:ext cx="10997514" cy="1200329"/>
          </a:xfrm>
          <a:prstGeom prst="rect">
            <a:avLst/>
          </a:prstGeom>
          <a:noFill/>
        </p:spPr>
        <p:txBody>
          <a:bodyPr wrap="square" rtlCol="0">
            <a:spAutoFit/>
          </a:bodyPr>
          <a:lstStyle/>
          <a:p>
            <a:r>
              <a:rPr lang="en-IN" b="0" i="0" dirty="0">
                <a:effectLst/>
                <a:latin typeface="Bookman Old Style" panose="02050604050505020204" pitchFamily="18" charset="0"/>
              </a:rPr>
              <a:t>The key idea is to improve the flow of information and gradient through the network by connecting each layer to all the subsequent layers in a feed forward manner.</a:t>
            </a:r>
          </a:p>
          <a:p>
            <a:endParaRPr lang="en-IN" b="0" i="0" dirty="0">
              <a:effectLst/>
              <a:latin typeface="Bookman Old Style" panose="02050604050505020204" pitchFamily="18" charset="0"/>
            </a:endParaRPr>
          </a:p>
          <a:p>
            <a:r>
              <a:rPr lang="en-IN" b="0" i="0" dirty="0" err="1">
                <a:effectLst/>
                <a:latin typeface="Bookman Old Style" panose="02050604050505020204" pitchFamily="18" charset="0"/>
              </a:rPr>
              <a:t>ResNet</a:t>
            </a:r>
            <a:r>
              <a:rPr lang="en-IN" b="0" i="0" dirty="0">
                <a:effectLst/>
                <a:latin typeface="Bookman Old Style" panose="02050604050505020204" pitchFamily="18" charset="0"/>
              </a:rPr>
              <a:t> used an additive method </a:t>
            </a:r>
            <a:r>
              <a:rPr lang="en-IN" b="0" i="0" dirty="0" err="1">
                <a:effectLst/>
                <a:latin typeface="Bookman Old Style" panose="02050604050505020204" pitchFamily="18" charset="0"/>
              </a:rPr>
              <a:t>i.e</a:t>
            </a:r>
            <a:r>
              <a:rPr lang="en-IN" b="0" i="0" dirty="0">
                <a:effectLst/>
                <a:latin typeface="Bookman Old Style" panose="02050604050505020204" pitchFamily="18" charset="0"/>
              </a:rPr>
              <a:t> they takes previous output as an input for the next layer</a:t>
            </a:r>
          </a:p>
        </p:txBody>
      </p:sp>
    </p:spTree>
    <p:extLst>
      <p:ext uri="{BB962C8B-B14F-4D97-AF65-F5344CB8AC3E}">
        <p14:creationId xmlns:p14="http://schemas.microsoft.com/office/powerpoint/2010/main" val="16981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a:extLst>
              <a:ext uri="{FF2B5EF4-FFF2-40B4-BE49-F238E27FC236}">
                <a16:creationId xmlns:a16="http://schemas.microsoft.com/office/drawing/2014/main" id="{B1675F54-1545-E457-8BF9-14443042EFFB}"/>
              </a:ext>
            </a:extLst>
          </p:cNvPr>
          <p:cNvSpPr>
            <a:spLocks noGrp="1"/>
          </p:cNvSpPr>
          <p:nvPr>
            <p:ph type="title"/>
          </p:nvPr>
        </p:nvSpPr>
        <p:spPr>
          <a:xfrm>
            <a:off x="2489497" y="77776"/>
            <a:ext cx="7204925" cy="759687"/>
          </a:xfrm>
        </p:spPr>
        <p:txBody>
          <a:bodyPr>
            <a:normAutofit/>
          </a:bodyPr>
          <a:lstStyle/>
          <a:p>
            <a:pPr algn="ctr"/>
            <a:r>
              <a:rPr lang="en-IN" sz="2400" b="1" u="sng" dirty="0">
                <a:latin typeface="Bookman Old Style" panose="02050604050505020204" pitchFamily="18" charset="0"/>
                <a:cs typeface="Times New Roman" panose="02020603050405020304" pitchFamily="18" charset="0"/>
              </a:rPr>
              <a:t>DISCUSSION</a:t>
            </a:r>
            <a:endParaRPr lang="en-IN" sz="2400" b="1" u="sng" dirty="0">
              <a:latin typeface="Bookman Old Style" panose="02050604050505020204" pitchFamily="18" charset="0"/>
            </a:endParaRPr>
          </a:p>
        </p:txBody>
      </p:sp>
      <p:sp>
        <p:nvSpPr>
          <p:cNvPr id="86" name="Content Placeholder 2">
            <a:extLst>
              <a:ext uri="{FF2B5EF4-FFF2-40B4-BE49-F238E27FC236}">
                <a16:creationId xmlns:a16="http://schemas.microsoft.com/office/drawing/2014/main" id="{40BD9E2F-D92A-6586-CE54-B28364F2F28C}"/>
              </a:ext>
            </a:extLst>
          </p:cNvPr>
          <p:cNvSpPr>
            <a:spLocks noGrp="1"/>
          </p:cNvSpPr>
          <p:nvPr>
            <p:ph idx="1"/>
          </p:nvPr>
        </p:nvSpPr>
        <p:spPr>
          <a:xfrm>
            <a:off x="636104" y="880751"/>
            <a:ext cx="10717695" cy="3350858"/>
          </a:xfrm>
        </p:spPr>
        <p:txBody>
          <a:bodyPr>
            <a:normAutofit fontScale="92500" lnSpcReduction="10000"/>
          </a:bodyPr>
          <a:lstStyle/>
          <a:p>
            <a:pPr marL="0" indent="0" algn="ctr">
              <a:lnSpc>
                <a:spcPct val="150000"/>
              </a:lnSpc>
              <a:buNone/>
            </a:pPr>
            <a:r>
              <a:rPr lang="en-IN" sz="2300" b="1" u="sng" dirty="0">
                <a:latin typeface="Bookman Old Style" panose="02050604050505020204" pitchFamily="18" charset="0"/>
                <a:cs typeface="Times New Roman" panose="02020603050405020304" pitchFamily="18" charset="0"/>
              </a:rPr>
              <a:t>Improved DenseNet-121</a:t>
            </a:r>
          </a:p>
          <a:p>
            <a:pPr lvl="1">
              <a:lnSpc>
                <a:spcPct val="120000"/>
              </a:lnSpc>
            </a:pPr>
            <a:r>
              <a:rPr lang="en-US" sz="2000" dirty="0">
                <a:latin typeface="Bookman Old Style" panose="02050604050505020204" pitchFamily="18" charset="0"/>
                <a:cs typeface="Times New Roman" panose="02020603050405020304" pitchFamily="18" charset="0"/>
              </a:rPr>
              <a:t>Depth-wise convolution is a popular approach for reducing the parameters and improving the computational and representational efficiency.</a:t>
            </a:r>
          </a:p>
          <a:p>
            <a:pPr lvl="1">
              <a:lnSpc>
                <a:spcPct val="120000"/>
              </a:lnSpc>
            </a:pPr>
            <a:r>
              <a:rPr lang="en-US" sz="2000" dirty="0">
                <a:latin typeface="Bookman Old Style" panose="02050604050505020204" pitchFamily="18" charset="0"/>
                <a:cs typeface="Times New Roman" panose="02020603050405020304" pitchFamily="18" charset="0"/>
              </a:rPr>
              <a:t>The operation uses particular filters for each of the input channels and then the outputs are combines with the help of a point-wise 1 x 1 convolution.</a:t>
            </a:r>
          </a:p>
          <a:p>
            <a:pPr lvl="1">
              <a:lnSpc>
                <a:spcPct val="120000"/>
              </a:lnSpc>
            </a:pPr>
            <a:r>
              <a:rPr lang="en-US" sz="2000" dirty="0">
                <a:latin typeface="Bookman Old Style" panose="02050604050505020204" pitchFamily="18" charset="0"/>
                <a:cs typeface="Times New Roman" panose="02020603050405020304" pitchFamily="18" charset="0"/>
              </a:rPr>
              <a:t>In deep learning, regularization is a technique used to prevent overfitting and improve the generalization capability of a model.</a:t>
            </a:r>
          </a:p>
          <a:p>
            <a:pPr lvl="1">
              <a:lnSpc>
                <a:spcPct val="120000"/>
              </a:lnSpc>
            </a:pPr>
            <a:r>
              <a:rPr lang="en-US" sz="2000" dirty="0">
                <a:latin typeface="Bookman Old Style" panose="02050604050505020204" pitchFamily="18" charset="0"/>
                <a:cs typeface="Times New Roman" panose="02020603050405020304" pitchFamily="18" charset="0"/>
              </a:rPr>
              <a:t>Regularization methods introduce additional constraints or penalties to the loss function during the training process.</a:t>
            </a:r>
          </a:p>
          <a:p>
            <a:pPr lvl="1">
              <a:lnSpc>
                <a:spcPct val="120000"/>
              </a:lnSpc>
            </a:pPr>
            <a:endParaRPr lang="en-US" sz="2000" dirty="0">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5071B53-2745-731D-AEFC-BF33FE6B605B}"/>
              </a:ext>
            </a:extLst>
          </p:cNvPr>
          <p:cNvSpPr>
            <a:spLocks noGrp="1"/>
          </p:cNvSpPr>
          <p:nvPr>
            <p:ph type="sldNum" sz="quarter" idx="12"/>
          </p:nvPr>
        </p:nvSpPr>
        <p:spPr>
          <a:xfrm>
            <a:off x="10998200" y="6356350"/>
            <a:ext cx="355600" cy="365125"/>
          </a:xfrm>
        </p:spPr>
        <p:txBody>
          <a:bodyPr/>
          <a:lstStyle/>
          <a:p>
            <a:fld id="{8AAC3C3A-64BA-4EE4-8629-BBC896E9EA79}" type="slidenum">
              <a:rPr lang="en-IN" smtClean="0"/>
              <a:t>27</a:t>
            </a:fld>
            <a:endParaRPr lang="en-IN" dirty="0"/>
          </a:p>
        </p:txBody>
      </p:sp>
      <p:sp>
        <p:nvSpPr>
          <p:cNvPr id="46" name="Rectangle 45">
            <a:extLst>
              <a:ext uri="{FF2B5EF4-FFF2-40B4-BE49-F238E27FC236}">
                <a16:creationId xmlns:a16="http://schemas.microsoft.com/office/drawing/2014/main" id="{43076A4A-7884-2577-E466-4E0CBD6C9AA8}"/>
              </a:ext>
            </a:extLst>
          </p:cNvPr>
          <p:cNvSpPr/>
          <p:nvPr/>
        </p:nvSpPr>
        <p:spPr>
          <a:xfrm>
            <a:off x="4455802" y="6384368"/>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Improved DenseNet-121 Model Architecture</a:t>
            </a:r>
          </a:p>
        </p:txBody>
      </p:sp>
      <p:sp>
        <p:nvSpPr>
          <p:cNvPr id="2" name="Rectangle 1">
            <a:extLst>
              <a:ext uri="{FF2B5EF4-FFF2-40B4-BE49-F238E27FC236}">
                <a16:creationId xmlns:a16="http://schemas.microsoft.com/office/drawing/2014/main" id="{873FAB7A-3C5C-6B57-A176-5158A004EAA2}"/>
              </a:ext>
            </a:extLst>
          </p:cNvPr>
          <p:cNvSpPr/>
          <p:nvPr/>
        </p:nvSpPr>
        <p:spPr>
          <a:xfrm rot="16200000">
            <a:off x="3089678" y="5184077"/>
            <a:ext cx="989919" cy="36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7x7 Conv</a:t>
            </a:r>
          </a:p>
          <a:p>
            <a:pPr algn="ctr"/>
            <a:r>
              <a:rPr lang="en-IN" sz="1050" dirty="0" err="1">
                <a:solidFill>
                  <a:schemeClr val="tx1"/>
                </a:solidFill>
              </a:rPr>
              <a:t>Regularizer</a:t>
            </a:r>
            <a:r>
              <a:rPr lang="en-IN" sz="1050" dirty="0">
                <a:solidFill>
                  <a:schemeClr val="tx1"/>
                </a:solidFill>
              </a:rPr>
              <a:t>, l2</a:t>
            </a:r>
          </a:p>
        </p:txBody>
      </p:sp>
      <p:sp>
        <p:nvSpPr>
          <p:cNvPr id="68" name="Rectangle 67">
            <a:extLst>
              <a:ext uri="{FF2B5EF4-FFF2-40B4-BE49-F238E27FC236}">
                <a16:creationId xmlns:a16="http://schemas.microsoft.com/office/drawing/2014/main" id="{67B67F5C-6EF3-3F73-B866-0CD8CD1F156D}"/>
              </a:ext>
            </a:extLst>
          </p:cNvPr>
          <p:cNvSpPr/>
          <p:nvPr/>
        </p:nvSpPr>
        <p:spPr>
          <a:xfrm rot="16200000">
            <a:off x="8096322" y="5258983"/>
            <a:ext cx="1019299" cy="345867"/>
          </a:xfrm>
          <a:prstGeom prst="rect">
            <a:avLst/>
          </a:prstGeom>
          <a:solidFill>
            <a:schemeClr val="accent2">
              <a:lumMod val="40000"/>
              <a:lumOff val="6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1200" dirty="0">
                <a:solidFill>
                  <a:schemeClr val="tx1"/>
                </a:solidFill>
              </a:rPr>
              <a:t>Classification Layer</a:t>
            </a:r>
          </a:p>
        </p:txBody>
      </p:sp>
      <p:cxnSp>
        <p:nvCxnSpPr>
          <p:cNvPr id="77" name="Straight Arrow Connector 76">
            <a:extLst>
              <a:ext uri="{FF2B5EF4-FFF2-40B4-BE49-F238E27FC236}">
                <a16:creationId xmlns:a16="http://schemas.microsoft.com/office/drawing/2014/main" id="{1C11CA57-A0FA-52F3-6F47-7894C3992C79}"/>
              </a:ext>
            </a:extLst>
          </p:cNvPr>
          <p:cNvCxnSpPr>
            <a:cxnSpLocks/>
          </p:cNvCxnSpPr>
          <p:nvPr/>
        </p:nvCxnSpPr>
        <p:spPr>
          <a:xfrm flipV="1">
            <a:off x="3249705" y="5368423"/>
            <a:ext cx="150581" cy="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3A285E82-62D1-01FE-3E72-1B6163B13534}"/>
              </a:ext>
            </a:extLst>
          </p:cNvPr>
          <p:cNvSpPr/>
          <p:nvPr/>
        </p:nvSpPr>
        <p:spPr>
          <a:xfrm rot="16200000">
            <a:off x="2692920" y="5280039"/>
            <a:ext cx="903787" cy="180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INPUT</a:t>
            </a:r>
          </a:p>
        </p:txBody>
      </p:sp>
      <p:sp>
        <p:nvSpPr>
          <p:cNvPr id="8" name="TextBox 7">
            <a:extLst>
              <a:ext uri="{FF2B5EF4-FFF2-40B4-BE49-F238E27FC236}">
                <a16:creationId xmlns:a16="http://schemas.microsoft.com/office/drawing/2014/main" id="{16FBA191-B20E-7F4E-415C-654D7CCB71F5}"/>
              </a:ext>
            </a:extLst>
          </p:cNvPr>
          <p:cNvSpPr txBox="1"/>
          <p:nvPr/>
        </p:nvSpPr>
        <p:spPr>
          <a:xfrm>
            <a:off x="9810506" y="136525"/>
            <a:ext cx="2047875" cy="338554"/>
          </a:xfrm>
          <a:prstGeom prst="rect">
            <a:avLst/>
          </a:prstGeom>
          <a:noFill/>
        </p:spPr>
        <p:txBody>
          <a:bodyPr wrap="square" rtlCol="0">
            <a:spAutoFit/>
          </a:bodyPr>
          <a:lstStyle/>
          <a:p>
            <a:r>
              <a:rPr lang="en-IN" sz="1600" dirty="0"/>
              <a:t>Roll No.-21MTechIT05</a:t>
            </a:r>
          </a:p>
        </p:txBody>
      </p:sp>
      <p:cxnSp>
        <p:nvCxnSpPr>
          <p:cNvPr id="5" name="Straight Arrow Connector 4">
            <a:extLst>
              <a:ext uri="{FF2B5EF4-FFF2-40B4-BE49-F238E27FC236}">
                <a16:creationId xmlns:a16="http://schemas.microsoft.com/office/drawing/2014/main" id="{5E568E9A-0029-2576-AD0F-7A8B666A5B06}"/>
              </a:ext>
            </a:extLst>
          </p:cNvPr>
          <p:cNvCxnSpPr>
            <a:cxnSpLocks/>
          </p:cNvCxnSpPr>
          <p:nvPr/>
        </p:nvCxnSpPr>
        <p:spPr>
          <a:xfrm>
            <a:off x="3768991" y="5368423"/>
            <a:ext cx="133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5D123C93-FEC0-547A-D089-E1DE449838F5}"/>
              </a:ext>
            </a:extLst>
          </p:cNvPr>
          <p:cNvSpPr/>
          <p:nvPr/>
        </p:nvSpPr>
        <p:spPr>
          <a:xfrm rot="16200000">
            <a:off x="3507709" y="5263318"/>
            <a:ext cx="989919" cy="180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3x3 </a:t>
            </a:r>
            <a:r>
              <a:rPr lang="en-IN" sz="1200" dirty="0" err="1">
                <a:solidFill>
                  <a:schemeClr val="tx1"/>
                </a:solidFill>
              </a:rPr>
              <a:t>MaxPool</a:t>
            </a:r>
            <a:endParaRPr lang="en-IN" sz="1200" dirty="0">
              <a:solidFill>
                <a:schemeClr val="tx1"/>
              </a:solidFill>
            </a:endParaRPr>
          </a:p>
        </p:txBody>
      </p:sp>
      <p:cxnSp>
        <p:nvCxnSpPr>
          <p:cNvPr id="47" name="Straight Arrow Connector 46">
            <a:extLst>
              <a:ext uri="{FF2B5EF4-FFF2-40B4-BE49-F238E27FC236}">
                <a16:creationId xmlns:a16="http://schemas.microsoft.com/office/drawing/2014/main" id="{9EB0C89C-AA52-1B5D-3B39-C6B07DE6B072}"/>
              </a:ext>
            </a:extLst>
          </p:cNvPr>
          <p:cNvCxnSpPr>
            <a:cxnSpLocks/>
          </p:cNvCxnSpPr>
          <p:nvPr/>
        </p:nvCxnSpPr>
        <p:spPr>
          <a:xfrm>
            <a:off x="4115806" y="5373249"/>
            <a:ext cx="133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D7DF28E3-8301-E715-04BC-98B6AC799B04}"/>
              </a:ext>
            </a:extLst>
          </p:cNvPr>
          <p:cNvSpPr/>
          <p:nvPr/>
        </p:nvSpPr>
        <p:spPr>
          <a:xfrm rot="16200000">
            <a:off x="4029946" y="5144237"/>
            <a:ext cx="989919" cy="4773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6x (1x1 D.W Conv, 3x3 Conv)</a:t>
            </a:r>
          </a:p>
        </p:txBody>
      </p:sp>
      <p:cxnSp>
        <p:nvCxnSpPr>
          <p:cNvPr id="51" name="Straight Arrow Connector 50">
            <a:extLst>
              <a:ext uri="{FF2B5EF4-FFF2-40B4-BE49-F238E27FC236}">
                <a16:creationId xmlns:a16="http://schemas.microsoft.com/office/drawing/2014/main" id="{5A756B67-0512-BF4B-C066-1CA3A9A1E406}"/>
              </a:ext>
            </a:extLst>
          </p:cNvPr>
          <p:cNvCxnSpPr>
            <a:cxnSpLocks/>
          </p:cNvCxnSpPr>
          <p:nvPr/>
        </p:nvCxnSpPr>
        <p:spPr>
          <a:xfrm>
            <a:off x="4800099" y="5413103"/>
            <a:ext cx="1338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2F420F0F-62F5-BBF5-A23E-5D6B57A9A3D0}"/>
              </a:ext>
            </a:extLst>
          </p:cNvPr>
          <p:cNvSpPr/>
          <p:nvPr/>
        </p:nvSpPr>
        <p:spPr>
          <a:xfrm rot="16200000">
            <a:off x="4615748" y="5206110"/>
            <a:ext cx="989919" cy="35357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1x1 Conv</a:t>
            </a:r>
          </a:p>
          <a:p>
            <a:pPr algn="ctr"/>
            <a:r>
              <a:rPr lang="en-IN" sz="1200" dirty="0">
                <a:solidFill>
                  <a:schemeClr val="tx1"/>
                </a:solidFill>
              </a:rPr>
              <a:t>2x2 </a:t>
            </a:r>
            <a:r>
              <a:rPr lang="en-IN" sz="1200" dirty="0" err="1">
                <a:solidFill>
                  <a:schemeClr val="tx1"/>
                </a:solidFill>
              </a:rPr>
              <a:t>AvgPool</a:t>
            </a:r>
            <a:endParaRPr lang="en-IN" sz="1200" dirty="0">
              <a:solidFill>
                <a:schemeClr val="tx1"/>
              </a:solidFill>
            </a:endParaRPr>
          </a:p>
        </p:txBody>
      </p:sp>
      <p:cxnSp>
        <p:nvCxnSpPr>
          <p:cNvPr id="54" name="Straight Arrow Connector 53">
            <a:extLst>
              <a:ext uri="{FF2B5EF4-FFF2-40B4-BE49-F238E27FC236}">
                <a16:creationId xmlns:a16="http://schemas.microsoft.com/office/drawing/2014/main" id="{42B5A844-B422-2641-7329-BDD29DCB4671}"/>
              </a:ext>
            </a:extLst>
          </p:cNvPr>
          <p:cNvCxnSpPr>
            <a:cxnSpLocks/>
          </p:cNvCxnSpPr>
          <p:nvPr/>
        </p:nvCxnSpPr>
        <p:spPr>
          <a:xfrm>
            <a:off x="5268871" y="5398002"/>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2D1F5A6-E2CC-6BA8-60A5-9165D6F25021}"/>
              </a:ext>
            </a:extLst>
          </p:cNvPr>
          <p:cNvCxnSpPr>
            <a:cxnSpLocks/>
          </p:cNvCxnSpPr>
          <p:nvPr/>
        </p:nvCxnSpPr>
        <p:spPr>
          <a:xfrm>
            <a:off x="5940464" y="5406141"/>
            <a:ext cx="142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35C7BC2F-96DA-7BB3-DFF6-BEBD278417A5}"/>
              </a:ext>
            </a:extLst>
          </p:cNvPr>
          <p:cNvSpPr/>
          <p:nvPr/>
        </p:nvSpPr>
        <p:spPr>
          <a:xfrm rot="16200000">
            <a:off x="5759124" y="5238719"/>
            <a:ext cx="989919" cy="34877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1x1 Conv</a:t>
            </a:r>
          </a:p>
          <a:p>
            <a:pPr algn="ctr"/>
            <a:r>
              <a:rPr lang="en-IN" sz="1200" dirty="0">
                <a:solidFill>
                  <a:schemeClr val="tx1"/>
                </a:solidFill>
              </a:rPr>
              <a:t>2x2 </a:t>
            </a:r>
            <a:r>
              <a:rPr lang="en-IN" sz="1200" dirty="0" err="1">
                <a:solidFill>
                  <a:schemeClr val="tx1"/>
                </a:solidFill>
              </a:rPr>
              <a:t>AvgPool</a:t>
            </a:r>
            <a:endParaRPr lang="en-IN" sz="1200" dirty="0">
              <a:solidFill>
                <a:schemeClr val="tx1"/>
              </a:solidFill>
            </a:endParaRPr>
          </a:p>
        </p:txBody>
      </p:sp>
      <p:cxnSp>
        <p:nvCxnSpPr>
          <p:cNvPr id="10" name="Straight Arrow Connector 9">
            <a:extLst>
              <a:ext uri="{FF2B5EF4-FFF2-40B4-BE49-F238E27FC236}">
                <a16:creationId xmlns:a16="http://schemas.microsoft.com/office/drawing/2014/main" id="{AFF0E5F1-AF55-9EBC-2F88-0BB017400E7E}"/>
              </a:ext>
            </a:extLst>
          </p:cNvPr>
          <p:cNvCxnSpPr>
            <a:cxnSpLocks/>
          </p:cNvCxnSpPr>
          <p:nvPr/>
        </p:nvCxnSpPr>
        <p:spPr>
          <a:xfrm>
            <a:off x="6419849" y="5424664"/>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53935DF-F1E6-4983-E66B-5984ACAD19F0}"/>
              </a:ext>
            </a:extLst>
          </p:cNvPr>
          <p:cNvCxnSpPr>
            <a:cxnSpLocks/>
          </p:cNvCxnSpPr>
          <p:nvPr/>
        </p:nvCxnSpPr>
        <p:spPr>
          <a:xfrm>
            <a:off x="7082801" y="5409003"/>
            <a:ext cx="1423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1D368932-74BE-DF48-FCDD-75A4F0B24487}"/>
              </a:ext>
            </a:extLst>
          </p:cNvPr>
          <p:cNvSpPr/>
          <p:nvPr/>
        </p:nvSpPr>
        <p:spPr>
          <a:xfrm rot="16200000">
            <a:off x="6901460" y="5241580"/>
            <a:ext cx="989919" cy="34877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1x1 Conv</a:t>
            </a:r>
          </a:p>
          <a:p>
            <a:pPr algn="ctr"/>
            <a:r>
              <a:rPr lang="en-IN" sz="1200" dirty="0">
                <a:solidFill>
                  <a:schemeClr val="tx1"/>
                </a:solidFill>
              </a:rPr>
              <a:t>2x2 </a:t>
            </a:r>
            <a:r>
              <a:rPr lang="en-IN" sz="1200" dirty="0" err="1">
                <a:solidFill>
                  <a:schemeClr val="tx1"/>
                </a:solidFill>
              </a:rPr>
              <a:t>AvgPool</a:t>
            </a:r>
            <a:endParaRPr lang="en-IN" sz="1200" dirty="0">
              <a:solidFill>
                <a:schemeClr val="tx1"/>
              </a:solidFill>
            </a:endParaRPr>
          </a:p>
        </p:txBody>
      </p:sp>
      <p:cxnSp>
        <p:nvCxnSpPr>
          <p:cNvPr id="15" name="Straight Arrow Connector 14">
            <a:extLst>
              <a:ext uri="{FF2B5EF4-FFF2-40B4-BE49-F238E27FC236}">
                <a16:creationId xmlns:a16="http://schemas.microsoft.com/office/drawing/2014/main" id="{712C5AEA-D737-F592-BAA1-53A74DB0A248}"/>
              </a:ext>
            </a:extLst>
          </p:cNvPr>
          <p:cNvCxnSpPr>
            <a:cxnSpLocks/>
          </p:cNvCxnSpPr>
          <p:nvPr/>
        </p:nvCxnSpPr>
        <p:spPr>
          <a:xfrm>
            <a:off x="7559899" y="5437994"/>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892E737-0428-B501-2CE3-C1AB1DDE2061}"/>
              </a:ext>
            </a:extLst>
          </p:cNvPr>
          <p:cNvCxnSpPr>
            <a:cxnSpLocks/>
          </p:cNvCxnSpPr>
          <p:nvPr/>
        </p:nvCxnSpPr>
        <p:spPr>
          <a:xfrm>
            <a:off x="8233552" y="5437994"/>
            <a:ext cx="191271" cy="4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F4DDB9AB-0AA0-C083-E6AB-A30C9FB445A2}"/>
              </a:ext>
            </a:extLst>
          </p:cNvPr>
          <p:cNvSpPr/>
          <p:nvPr/>
        </p:nvSpPr>
        <p:spPr>
          <a:xfrm>
            <a:off x="4182719" y="457461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0" name="Rectangle 19">
            <a:extLst>
              <a:ext uri="{FF2B5EF4-FFF2-40B4-BE49-F238E27FC236}">
                <a16:creationId xmlns:a16="http://schemas.microsoft.com/office/drawing/2014/main" id="{BF3E1317-6E80-77FA-C52F-F76D276BEE6D}"/>
              </a:ext>
            </a:extLst>
          </p:cNvPr>
          <p:cNvSpPr/>
          <p:nvPr/>
        </p:nvSpPr>
        <p:spPr>
          <a:xfrm>
            <a:off x="5257753" y="457461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1" name="Rectangle 20">
            <a:extLst>
              <a:ext uri="{FF2B5EF4-FFF2-40B4-BE49-F238E27FC236}">
                <a16:creationId xmlns:a16="http://schemas.microsoft.com/office/drawing/2014/main" id="{873C9475-B6FD-9666-12B2-D861FC21DEBC}"/>
              </a:ext>
            </a:extLst>
          </p:cNvPr>
          <p:cNvSpPr/>
          <p:nvPr/>
        </p:nvSpPr>
        <p:spPr>
          <a:xfrm>
            <a:off x="6408732" y="457055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2" name="Rectangle 21">
            <a:extLst>
              <a:ext uri="{FF2B5EF4-FFF2-40B4-BE49-F238E27FC236}">
                <a16:creationId xmlns:a16="http://schemas.microsoft.com/office/drawing/2014/main" id="{3942AD63-A7B4-3F17-C23F-21B7218AC0ED}"/>
              </a:ext>
            </a:extLst>
          </p:cNvPr>
          <p:cNvSpPr/>
          <p:nvPr/>
        </p:nvSpPr>
        <p:spPr>
          <a:xfrm>
            <a:off x="7554347" y="457055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err="1">
                <a:solidFill>
                  <a:schemeClr val="tx1"/>
                </a:solidFill>
              </a:rPr>
              <a:t>DenseBlock</a:t>
            </a:r>
            <a:endParaRPr lang="en-IN" sz="1400" dirty="0">
              <a:solidFill>
                <a:schemeClr val="tx1"/>
              </a:solidFill>
            </a:endParaRPr>
          </a:p>
        </p:txBody>
      </p:sp>
      <p:sp>
        <p:nvSpPr>
          <p:cNvPr id="23" name="Rectangle 22">
            <a:extLst>
              <a:ext uri="{FF2B5EF4-FFF2-40B4-BE49-F238E27FC236}">
                <a16:creationId xmlns:a16="http://schemas.microsoft.com/office/drawing/2014/main" id="{7D64A79F-62A5-6BF2-DA50-BF59FE7E6B5B}"/>
              </a:ext>
            </a:extLst>
          </p:cNvPr>
          <p:cNvSpPr/>
          <p:nvPr/>
        </p:nvSpPr>
        <p:spPr>
          <a:xfrm>
            <a:off x="4676451" y="5923977"/>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Transition Layer</a:t>
            </a:r>
            <a:endParaRPr lang="en-IN" sz="1400" dirty="0">
              <a:solidFill>
                <a:schemeClr val="tx1"/>
              </a:solidFill>
            </a:endParaRPr>
          </a:p>
        </p:txBody>
      </p:sp>
      <p:sp>
        <p:nvSpPr>
          <p:cNvPr id="24" name="Rectangle 23">
            <a:extLst>
              <a:ext uri="{FF2B5EF4-FFF2-40B4-BE49-F238E27FC236}">
                <a16:creationId xmlns:a16="http://schemas.microsoft.com/office/drawing/2014/main" id="{F7B31CA2-C7E7-6091-42E0-DEB7C274F3F3}"/>
              </a:ext>
            </a:extLst>
          </p:cNvPr>
          <p:cNvSpPr/>
          <p:nvPr/>
        </p:nvSpPr>
        <p:spPr>
          <a:xfrm>
            <a:off x="5804821" y="5928235"/>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Transition Layer</a:t>
            </a:r>
            <a:endParaRPr lang="en-IN" sz="1400" dirty="0">
              <a:solidFill>
                <a:schemeClr val="tx1"/>
              </a:solidFill>
            </a:endParaRPr>
          </a:p>
        </p:txBody>
      </p:sp>
      <p:sp>
        <p:nvSpPr>
          <p:cNvPr id="25" name="Rectangle 24">
            <a:extLst>
              <a:ext uri="{FF2B5EF4-FFF2-40B4-BE49-F238E27FC236}">
                <a16:creationId xmlns:a16="http://schemas.microsoft.com/office/drawing/2014/main" id="{8DEDF660-E0DF-78E5-1C73-68D1A3F9F2FC}"/>
              </a:ext>
            </a:extLst>
          </p:cNvPr>
          <p:cNvSpPr/>
          <p:nvPr/>
        </p:nvSpPr>
        <p:spPr>
          <a:xfrm>
            <a:off x="6958521" y="5935839"/>
            <a:ext cx="875792" cy="2878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Transition Layer</a:t>
            </a:r>
            <a:endParaRPr lang="en-IN" sz="1400" dirty="0">
              <a:solidFill>
                <a:schemeClr val="tx1"/>
              </a:solidFill>
            </a:endParaRPr>
          </a:p>
        </p:txBody>
      </p:sp>
      <p:sp>
        <p:nvSpPr>
          <p:cNvPr id="53" name="Rectangle 52">
            <a:extLst>
              <a:ext uri="{FF2B5EF4-FFF2-40B4-BE49-F238E27FC236}">
                <a16:creationId xmlns:a16="http://schemas.microsoft.com/office/drawing/2014/main" id="{4C65D55C-3C37-2E94-685B-A10386BF1C6C}"/>
              </a:ext>
            </a:extLst>
          </p:cNvPr>
          <p:cNvSpPr/>
          <p:nvPr/>
        </p:nvSpPr>
        <p:spPr>
          <a:xfrm rot="16200000">
            <a:off x="5209523" y="5144236"/>
            <a:ext cx="989919" cy="4773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6x (1x1 D.W Conv, 3x3 Conv)</a:t>
            </a:r>
          </a:p>
        </p:txBody>
      </p:sp>
      <p:sp>
        <p:nvSpPr>
          <p:cNvPr id="55" name="Rectangle 54">
            <a:extLst>
              <a:ext uri="{FF2B5EF4-FFF2-40B4-BE49-F238E27FC236}">
                <a16:creationId xmlns:a16="http://schemas.microsoft.com/office/drawing/2014/main" id="{69D6F902-879A-81EB-86DC-27A16CA366EC}"/>
              </a:ext>
            </a:extLst>
          </p:cNvPr>
          <p:cNvSpPr/>
          <p:nvPr/>
        </p:nvSpPr>
        <p:spPr>
          <a:xfrm rot="16200000">
            <a:off x="6356711" y="5181287"/>
            <a:ext cx="989919" cy="4773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6x (1x1 D.W Conv, 3x3 Conv)</a:t>
            </a:r>
          </a:p>
        </p:txBody>
      </p:sp>
      <p:sp>
        <p:nvSpPr>
          <p:cNvPr id="56" name="Rectangle 55">
            <a:extLst>
              <a:ext uri="{FF2B5EF4-FFF2-40B4-BE49-F238E27FC236}">
                <a16:creationId xmlns:a16="http://schemas.microsoft.com/office/drawing/2014/main" id="{F80F3089-F32B-D059-D11B-69D447869A42}"/>
              </a:ext>
            </a:extLst>
          </p:cNvPr>
          <p:cNvSpPr/>
          <p:nvPr/>
        </p:nvSpPr>
        <p:spPr>
          <a:xfrm rot="16200000">
            <a:off x="7499938" y="5188223"/>
            <a:ext cx="989919" cy="4773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solidFill>
                  <a:schemeClr val="tx1"/>
                </a:solidFill>
              </a:rPr>
              <a:t>6x (1x1 D.W Conv, 3x3 Conv)</a:t>
            </a:r>
          </a:p>
        </p:txBody>
      </p:sp>
    </p:spTree>
    <p:extLst>
      <p:ext uri="{BB962C8B-B14F-4D97-AF65-F5344CB8AC3E}">
        <p14:creationId xmlns:p14="http://schemas.microsoft.com/office/powerpoint/2010/main" val="1825971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446B52-0553-3027-7E0F-4DA0861D7D66}"/>
                  </a:ext>
                </a:extLst>
              </p:cNvPr>
              <p:cNvSpPr>
                <a:spLocks noGrp="1"/>
              </p:cNvSpPr>
              <p:nvPr>
                <p:ph idx="1"/>
              </p:nvPr>
            </p:nvSpPr>
            <p:spPr>
              <a:xfrm>
                <a:off x="641683" y="1495619"/>
                <a:ext cx="10828421" cy="4715400"/>
              </a:xfrm>
            </p:spPr>
            <p:txBody>
              <a:bodyPr>
                <a:normAutofit fontScale="92500" lnSpcReduction="20000"/>
              </a:bodyPr>
              <a:lstStyle/>
              <a:p>
                <a:pPr marL="0" indent="0">
                  <a:buNone/>
                </a:pPr>
                <a:r>
                  <a:rPr lang="en-US" dirty="0">
                    <a:latin typeface="Bookman Old Style" panose="02050604050505020204" pitchFamily="18" charset="0"/>
                  </a:rPr>
                  <a:t>Metrics used:</a:t>
                </a: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	Accuracy =</a:t>
                </a:r>
                <a:r>
                  <a:rPr lang="pt-BR" dirty="0">
                    <a:latin typeface="Bookman Old Style" panose="02050604050505020204" pitchFamily="18" charset="0"/>
                  </a:rPr>
                  <a:t> </a:t>
                </a:r>
                <a14:m>
                  <m:oMath xmlns:m="http://schemas.openxmlformats.org/officeDocument/2006/math">
                    <m:f>
                      <m:fPr>
                        <m:ctrlPr>
                          <a:rPr lang="pt-BR" sz="2800" i="1" dirty="0">
                            <a:latin typeface="Cambria Math" panose="02040503050406030204" pitchFamily="18" charset="0"/>
                          </a:rPr>
                        </m:ctrlPr>
                      </m:fPr>
                      <m:num>
                        <m:r>
                          <m:rPr>
                            <m:nor/>
                          </m:rPr>
                          <a:rPr lang="en-US" sz="2800" dirty="0">
                            <a:latin typeface="Bookman Old Style" panose="02050604050505020204" pitchFamily="18" charset="0"/>
                          </a:rPr>
                          <m:t>Total</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C</m:t>
                        </m:r>
                        <m:r>
                          <m:rPr>
                            <m:nor/>
                          </m:rPr>
                          <a:rPr lang="en-US" sz="2800" dirty="0">
                            <a:latin typeface="Bookman Old Style" panose="02050604050505020204" pitchFamily="18" charset="0"/>
                          </a:rPr>
                          <m:t>orrect</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P</m:t>
                        </m:r>
                        <m:r>
                          <m:rPr>
                            <m:nor/>
                          </m:rPr>
                          <a:rPr lang="en-US" sz="2800" dirty="0">
                            <a:latin typeface="Bookman Old Style" panose="02050604050505020204" pitchFamily="18" charset="0"/>
                          </a:rPr>
                          <m:t>rediction</m:t>
                        </m:r>
                      </m:num>
                      <m:den>
                        <m:r>
                          <m:rPr>
                            <m:nor/>
                          </m:rPr>
                          <a:rPr lang="en-US" sz="2800" dirty="0">
                            <a:latin typeface="Bookman Old Style" panose="02050604050505020204" pitchFamily="18" charset="0"/>
                          </a:rPr>
                          <m:t>Total</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P</m:t>
                        </m:r>
                        <m:r>
                          <m:rPr>
                            <m:nor/>
                          </m:rPr>
                          <a:rPr lang="en-US" sz="2800" dirty="0">
                            <a:latin typeface="Bookman Old Style" panose="02050604050505020204" pitchFamily="18" charset="0"/>
                          </a:rPr>
                          <m:t>rediction</m:t>
                        </m:r>
                      </m:den>
                    </m:f>
                    <m:r>
                      <a:rPr lang="en-IN" sz="2800" i="1">
                        <a:latin typeface="Cambria Math" panose="02040503050406030204" pitchFamily="18" charset="0"/>
                      </a:rPr>
                      <m:t> </m:t>
                    </m:r>
                  </m:oMath>
                </a14:m>
                <a:r>
                  <a:rPr lang="en-US" dirty="0">
                    <a:latin typeface="Bookman Old Style" panose="02050604050505020204" pitchFamily="18" charset="0"/>
                  </a:rPr>
                  <a:t>=</a:t>
                </a:r>
                <a:r>
                  <a:rPr lang="en-US" sz="2800" dirty="0">
                    <a:latin typeface="Bookman Old Style" panose="02050604050505020204" pitchFamily="18" charset="0"/>
                  </a:rPr>
                  <a:t> </a:t>
                </a:r>
                <a14:m>
                  <m:oMath xmlns:m="http://schemas.openxmlformats.org/officeDocument/2006/math">
                    <m:f>
                      <m:fPr>
                        <m:ctrlPr>
                          <a:rPr lang="pt-BR" sz="2800" i="1" dirty="0">
                            <a:latin typeface="Cambria Math" panose="02040503050406030204" pitchFamily="18" charset="0"/>
                          </a:rPr>
                        </m:ctrlPr>
                      </m:fPr>
                      <m:num>
                        <m:r>
                          <m:rPr>
                            <m:nor/>
                          </m:rPr>
                          <a:rPr lang="en-IN" sz="2800">
                            <a:latin typeface="Bookman Old Style" panose="02050604050505020204" pitchFamily="18" charset="0"/>
                          </a:rPr>
                          <m:t>TP</m:t>
                        </m:r>
                        <m:r>
                          <m:rPr>
                            <m:nor/>
                          </m:rPr>
                          <a:rPr lang="en-IN" sz="2800">
                            <a:latin typeface="Bookman Old Style" panose="02050604050505020204" pitchFamily="18" charset="0"/>
                          </a:rPr>
                          <m:t> + </m:t>
                        </m:r>
                        <m:r>
                          <m:rPr>
                            <m:nor/>
                          </m:rPr>
                          <a:rPr lang="en-IN" sz="2800">
                            <a:latin typeface="Bookman Old Style" panose="02050604050505020204" pitchFamily="18" charset="0"/>
                          </a:rPr>
                          <m:t>TN</m:t>
                        </m:r>
                      </m:num>
                      <m:den>
                        <m:r>
                          <m:rPr>
                            <m:nor/>
                          </m:rPr>
                          <a:rPr lang="en-IN" sz="2800">
                            <a:latin typeface="Bookman Old Style" panose="02050604050505020204" pitchFamily="18" charset="0"/>
                          </a:rPr>
                          <m:t>TP</m:t>
                        </m:r>
                        <m:r>
                          <m:rPr>
                            <m:nor/>
                          </m:rPr>
                          <a:rPr lang="en-IN" sz="2800">
                            <a:latin typeface="Bookman Old Style" panose="02050604050505020204" pitchFamily="18" charset="0"/>
                          </a:rPr>
                          <m:t> + </m:t>
                        </m:r>
                        <m:r>
                          <m:rPr>
                            <m:nor/>
                          </m:rPr>
                          <a:rPr lang="en-IN" sz="2800">
                            <a:latin typeface="Bookman Old Style" panose="02050604050505020204" pitchFamily="18" charset="0"/>
                          </a:rPr>
                          <m:t>FP</m:t>
                        </m:r>
                        <m:r>
                          <m:rPr>
                            <m:nor/>
                          </m:rPr>
                          <a:rPr lang="en-IN" sz="2800">
                            <a:latin typeface="Bookman Old Style" panose="02050604050505020204" pitchFamily="18" charset="0"/>
                          </a:rPr>
                          <m:t> + </m:t>
                        </m:r>
                        <m:r>
                          <m:rPr>
                            <m:nor/>
                          </m:rPr>
                          <a:rPr lang="en-IN" sz="2800">
                            <a:latin typeface="Bookman Old Style" panose="02050604050505020204" pitchFamily="18" charset="0"/>
                          </a:rPr>
                          <m:t>TN</m:t>
                        </m:r>
                        <m:r>
                          <m:rPr>
                            <m:nor/>
                          </m:rPr>
                          <a:rPr lang="en-IN" sz="2800">
                            <a:latin typeface="Bookman Old Style" panose="02050604050505020204" pitchFamily="18" charset="0"/>
                          </a:rPr>
                          <m:t> + </m:t>
                        </m:r>
                        <m:r>
                          <m:rPr>
                            <m:nor/>
                          </m:rPr>
                          <a:rPr lang="en-IN" sz="2800">
                            <a:latin typeface="Bookman Old Style" panose="02050604050505020204" pitchFamily="18" charset="0"/>
                          </a:rPr>
                          <m:t>FN</m:t>
                        </m:r>
                      </m:den>
                    </m:f>
                  </m:oMath>
                </a14:m>
                <a:endParaRPr lang="en-IN" sz="2800" dirty="0">
                  <a:latin typeface="Bookman Old Style" panose="02050604050505020204" pitchFamily="18" charset="0"/>
                </a:endParaRPr>
              </a:p>
              <a:p>
                <a:pPr marL="0" indent="0" algn="ctr">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	Precision =</a:t>
                </a:r>
                <a:r>
                  <a:rPr lang="pt-BR" dirty="0">
                    <a:latin typeface="Bookman Old Style" panose="02050604050505020204" pitchFamily="18" charset="0"/>
                  </a:rPr>
                  <a:t> </a:t>
                </a:r>
                <a14:m>
                  <m:oMath xmlns:m="http://schemas.openxmlformats.org/officeDocument/2006/math">
                    <m:f>
                      <m:fPr>
                        <m:ctrlPr>
                          <a:rPr lang="pt-BR" sz="2800" i="1" dirty="0">
                            <a:latin typeface="Cambria Math" panose="02040503050406030204" pitchFamily="18" charset="0"/>
                          </a:rPr>
                        </m:ctrlPr>
                      </m:fPr>
                      <m:num>
                        <m:r>
                          <m:rPr>
                            <m:nor/>
                          </m:rPr>
                          <a:rPr lang="en-US" sz="2800" dirty="0">
                            <a:latin typeface="Bookman Old Style" panose="02050604050505020204" pitchFamily="18" charset="0"/>
                          </a:rPr>
                          <m:t>Correct</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P</m:t>
                        </m:r>
                        <m:r>
                          <m:rPr>
                            <m:nor/>
                          </m:rPr>
                          <a:rPr lang="en-US" sz="2800" dirty="0">
                            <a:latin typeface="Bookman Old Style" panose="02050604050505020204" pitchFamily="18" charset="0"/>
                          </a:rPr>
                          <m:t>ositive</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P</m:t>
                        </m:r>
                        <m:r>
                          <m:rPr>
                            <m:nor/>
                          </m:rPr>
                          <a:rPr lang="en-US" sz="2800" dirty="0">
                            <a:latin typeface="Bookman Old Style" panose="02050604050505020204" pitchFamily="18" charset="0"/>
                          </a:rPr>
                          <m:t>rediction</m:t>
                        </m:r>
                      </m:num>
                      <m:den>
                        <m:r>
                          <m:rPr>
                            <m:nor/>
                          </m:rPr>
                          <a:rPr lang="en-US" sz="2800">
                            <a:latin typeface="Bookman Old Style" panose="02050604050505020204" pitchFamily="18" charset="0"/>
                          </a:rPr>
                          <m:t>Total</m:t>
                        </m:r>
                        <m:r>
                          <m:rPr>
                            <m:nor/>
                          </m:rPr>
                          <a:rPr lang="en-US" sz="2800">
                            <a:latin typeface="Bookman Old Style" panose="02050604050505020204" pitchFamily="18" charset="0"/>
                          </a:rPr>
                          <m:t> </m:t>
                        </m:r>
                        <m:r>
                          <m:rPr>
                            <m:nor/>
                          </m:rPr>
                          <a:rPr lang="en-IN" sz="2800" b="0" i="0" smtClean="0">
                            <a:latin typeface="Bookman Old Style" panose="02050604050505020204" pitchFamily="18" charset="0"/>
                          </a:rPr>
                          <m:t>P</m:t>
                        </m:r>
                        <m:r>
                          <m:rPr>
                            <m:nor/>
                          </m:rPr>
                          <a:rPr lang="en-US" sz="2800">
                            <a:latin typeface="Bookman Old Style" panose="02050604050505020204" pitchFamily="18" charset="0"/>
                          </a:rPr>
                          <m:t>ositive</m:t>
                        </m:r>
                        <m:r>
                          <m:rPr>
                            <m:nor/>
                          </m:rPr>
                          <a:rPr lang="en-US" sz="2800">
                            <a:latin typeface="Bookman Old Style" panose="02050604050505020204" pitchFamily="18" charset="0"/>
                          </a:rPr>
                          <m:t> </m:t>
                        </m:r>
                        <m:r>
                          <m:rPr>
                            <m:nor/>
                          </m:rPr>
                          <a:rPr lang="en-IN" sz="2800" b="0" i="0" smtClean="0">
                            <a:latin typeface="Bookman Old Style" panose="02050604050505020204" pitchFamily="18" charset="0"/>
                          </a:rPr>
                          <m:t>P</m:t>
                        </m:r>
                        <m:r>
                          <m:rPr>
                            <m:nor/>
                          </m:rPr>
                          <a:rPr lang="en-US" sz="2800" dirty="0">
                            <a:latin typeface="Bookman Old Style" panose="02050604050505020204" pitchFamily="18" charset="0"/>
                          </a:rPr>
                          <m:t>rediction</m:t>
                        </m:r>
                      </m:den>
                    </m:f>
                    <m:r>
                      <a:rPr lang="en-IN" sz="2800" i="1">
                        <a:latin typeface="Cambria Math" panose="02040503050406030204" pitchFamily="18" charset="0"/>
                      </a:rPr>
                      <m:t> </m:t>
                    </m:r>
                  </m:oMath>
                </a14:m>
                <a:r>
                  <a:rPr lang="en-US" dirty="0">
                    <a:latin typeface="Bookman Old Style" panose="02050604050505020204" pitchFamily="18" charset="0"/>
                  </a:rPr>
                  <a:t>=</a:t>
                </a:r>
                <a:r>
                  <a:rPr lang="en-US" sz="2800" dirty="0">
                    <a:latin typeface="Bookman Old Style" panose="02050604050505020204" pitchFamily="18" charset="0"/>
                  </a:rPr>
                  <a:t> </a:t>
                </a:r>
                <a14:m>
                  <m:oMath xmlns:m="http://schemas.openxmlformats.org/officeDocument/2006/math">
                    <m:f>
                      <m:fPr>
                        <m:ctrlPr>
                          <a:rPr lang="pt-BR" sz="2800" i="1" dirty="0">
                            <a:latin typeface="Cambria Math" panose="02040503050406030204" pitchFamily="18" charset="0"/>
                          </a:rPr>
                        </m:ctrlPr>
                      </m:fPr>
                      <m:num>
                        <m:r>
                          <m:rPr>
                            <m:nor/>
                          </m:rPr>
                          <a:rPr lang="en-IN" sz="2800">
                            <a:latin typeface="Bookman Old Style" panose="02050604050505020204" pitchFamily="18" charset="0"/>
                          </a:rPr>
                          <m:t>TP</m:t>
                        </m:r>
                      </m:num>
                      <m:den>
                        <m:r>
                          <m:rPr>
                            <m:nor/>
                          </m:rPr>
                          <a:rPr lang="en-IN" sz="2800">
                            <a:latin typeface="Bookman Old Style" panose="02050604050505020204" pitchFamily="18" charset="0"/>
                          </a:rPr>
                          <m:t>TP</m:t>
                        </m:r>
                        <m:r>
                          <m:rPr>
                            <m:nor/>
                          </m:rPr>
                          <a:rPr lang="en-IN" sz="2800">
                            <a:latin typeface="Bookman Old Style" panose="02050604050505020204" pitchFamily="18" charset="0"/>
                          </a:rPr>
                          <m:t> + </m:t>
                        </m:r>
                        <m:r>
                          <m:rPr>
                            <m:nor/>
                          </m:rPr>
                          <a:rPr lang="en-IN" sz="2800">
                            <a:latin typeface="Bookman Old Style" panose="02050604050505020204" pitchFamily="18" charset="0"/>
                          </a:rPr>
                          <m:t>FP</m:t>
                        </m:r>
                        <m:r>
                          <m:rPr>
                            <m:nor/>
                          </m:rPr>
                          <a:rPr lang="en-IN" sz="2800">
                            <a:latin typeface="Bookman Old Style" panose="02050604050505020204" pitchFamily="18" charset="0"/>
                          </a:rPr>
                          <m:t> </m:t>
                        </m:r>
                      </m:den>
                    </m:f>
                  </m:oMath>
                </a14:m>
                <a:endParaRPr lang="en-US" sz="2800" dirty="0">
                  <a:latin typeface="Bookman Old Style" panose="02050604050505020204" pitchFamily="18" charset="0"/>
                </a:endParaRPr>
              </a:p>
              <a:p>
                <a:pPr marL="0" indent="0">
                  <a:buNone/>
                </a:pPr>
                <a:endParaRPr lang="en-US" sz="2800" dirty="0">
                  <a:latin typeface="Bookman Old Style" panose="02050604050505020204" pitchFamily="18" charset="0"/>
                </a:endParaRPr>
              </a:p>
              <a:p>
                <a:pPr marL="0" indent="0">
                  <a:buNone/>
                </a:pPr>
                <a:r>
                  <a:rPr lang="en-US" dirty="0">
                    <a:latin typeface="Bookman Old Style" panose="02050604050505020204" pitchFamily="18" charset="0"/>
                  </a:rPr>
                  <a:t>	Recall =</a:t>
                </a:r>
                <a14:m>
                  <m:oMath xmlns:m="http://schemas.openxmlformats.org/officeDocument/2006/math">
                    <m:f>
                      <m:fPr>
                        <m:ctrlPr>
                          <a:rPr lang="pt-BR" sz="2800" i="1" dirty="0">
                            <a:latin typeface="Cambria Math" panose="02040503050406030204" pitchFamily="18" charset="0"/>
                          </a:rPr>
                        </m:ctrlPr>
                      </m:fPr>
                      <m:num>
                        <m:r>
                          <m:rPr>
                            <m:nor/>
                          </m:rPr>
                          <a:rPr lang="en-US" sz="2800" dirty="0">
                            <a:latin typeface="Bookman Old Style" panose="02050604050505020204" pitchFamily="18" charset="0"/>
                          </a:rPr>
                          <m:t>Correct</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P</m:t>
                        </m:r>
                        <m:r>
                          <m:rPr>
                            <m:nor/>
                          </m:rPr>
                          <a:rPr lang="en-US" sz="2800" dirty="0">
                            <a:latin typeface="Bookman Old Style" panose="02050604050505020204" pitchFamily="18" charset="0"/>
                          </a:rPr>
                          <m:t>ositive</m:t>
                        </m:r>
                        <m:r>
                          <m:rPr>
                            <m:nor/>
                          </m:rPr>
                          <a:rPr lang="en-US" sz="2800" dirty="0">
                            <a:latin typeface="Bookman Old Style" panose="02050604050505020204" pitchFamily="18" charset="0"/>
                          </a:rPr>
                          <m:t> </m:t>
                        </m:r>
                        <m:r>
                          <m:rPr>
                            <m:nor/>
                          </m:rPr>
                          <a:rPr lang="en-IN" sz="2800" b="0" i="0" dirty="0" smtClean="0">
                            <a:latin typeface="Bookman Old Style" panose="02050604050505020204" pitchFamily="18" charset="0"/>
                          </a:rPr>
                          <m:t>P</m:t>
                        </m:r>
                        <m:r>
                          <m:rPr>
                            <m:nor/>
                          </m:rPr>
                          <a:rPr lang="en-US" sz="2800" dirty="0">
                            <a:latin typeface="Bookman Old Style" panose="02050604050505020204" pitchFamily="18" charset="0"/>
                          </a:rPr>
                          <m:t>rediction</m:t>
                        </m:r>
                      </m:num>
                      <m:den>
                        <m:r>
                          <m:rPr>
                            <m:nor/>
                          </m:rPr>
                          <a:rPr lang="en-US" sz="2800">
                            <a:latin typeface="Bookman Old Style" panose="02050604050505020204" pitchFamily="18" charset="0"/>
                          </a:rPr>
                          <m:t>All</m:t>
                        </m:r>
                        <m:r>
                          <m:rPr>
                            <m:nor/>
                          </m:rPr>
                          <a:rPr lang="en-US" sz="2800">
                            <a:latin typeface="Bookman Old Style" panose="02050604050505020204" pitchFamily="18" charset="0"/>
                          </a:rPr>
                          <m:t> </m:t>
                        </m:r>
                        <m:r>
                          <m:rPr>
                            <m:nor/>
                          </m:rPr>
                          <a:rPr lang="en-IN" sz="2800" b="0" i="0" smtClean="0">
                            <a:latin typeface="Bookman Old Style" panose="02050604050505020204" pitchFamily="18" charset="0"/>
                          </a:rPr>
                          <m:t>P</m:t>
                        </m:r>
                        <m:r>
                          <m:rPr>
                            <m:nor/>
                          </m:rPr>
                          <a:rPr lang="en-US" sz="2800">
                            <a:latin typeface="Bookman Old Style" panose="02050604050505020204" pitchFamily="18" charset="0"/>
                          </a:rPr>
                          <m:t>ositive</m:t>
                        </m:r>
                        <m:r>
                          <m:rPr>
                            <m:nor/>
                          </m:rPr>
                          <a:rPr lang="en-US" sz="2800">
                            <a:latin typeface="Bookman Old Style" panose="02050604050505020204" pitchFamily="18" charset="0"/>
                          </a:rPr>
                          <m:t> </m:t>
                        </m:r>
                        <m:r>
                          <m:rPr>
                            <m:nor/>
                          </m:rPr>
                          <a:rPr lang="en-IN" sz="2800" b="0" i="0" smtClean="0">
                            <a:latin typeface="Bookman Old Style" panose="02050604050505020204" pitchFamily="18" charset="0"/>
                          </a:rPr>
                          <m:t>T</m:t>
                        </m:r>
                        <m:r>
                          <m:rPr>
                            <m:nor/>
                          </m:rPr>
                          <a:rPr lang="en-US" sz="2800">
                            <a:latin typeface="Bookman Old Style" panose="02050604050505020204" pitchFamily="18" charset="0"/>
                          </a:rPr>
                          <m:t>rue</m:t>
                        </m:r>
                        <m:r>
                          <m:rPr>
                            <m:nor/>
                          </m:rPr>
                          <a:rPr lang="en-US" sz="2800">
                            <a:latin typeface="Bookman Old Style" panose="02050604050505020204" pitchFamily="18" charset="0"/>
                          </a:rPr>
                          <m:t> </m:t>
                        </m:r>
                        <m:r>
                          <m:rPr>
                            <m:nor/>
                          </m:rPr>
                          <a:rPr lang="en-US" sz="2800">
                            <a:latin typeface="Bookman Old Style" panose="02050604050505020204" pitchFamily="18" charset="0"/>
                          </a:rPr>
                          <m:t>labels</m:t>
                        </m:r>
                      </m:den>
                    </m:f>
                  </m:oMath>
                </a14:m>
                <a:r>
                  <a:rPr lang="en-US" sz="2800" dirty="0">
                    <a:latin typeface="Bookman Old Style" panose="02050604050505020204" pitchFamily="18" charset="0"/>
                  </a:rPr>
                  <a:t> </a:t>
                </a:r>
                <a:r>
                  <a:rPr lang="en-US" dirty="0">
                    <a:latin typeface="Bookman Old Style" panose="02050604050505020204" pitchFamily="18" charset="0"/>
                  </a:rPr>
                  <a:t>=</a:t>
                </a:r>
                <a:r>
                  <a:rPr lang="en-US" sz="2800" dirty="0">
                    <a:latin typeface="Bookman Old Style" panose="02050604050505020204" pitchFamily="18" charset="0"/>
                  </a:rPr>
                  <a:t> </a:t>
                </a:r>
                <a14:m>
                  <m:oMath xmlns:m="http://schemas.openxmlformats.org/officeDocument/2006/math">
                    <m:f>
                      <m:fPr>
                        <m:ctrlPr>
                          <a:rPr lang="pt-BR" sz="2800" i="1" dirty="0">
                            <a:latin typeface="Cambria Math" panose="02040503050406030204" pitchFamily="18" charset="0"/>
                          </a:rPr>
                        </m:ctrlPr>
                      </m:fPr>
                      <m:num>
                        <m:r>
                          <m:rPr>
                            <m:nor/>
                          </m:rPr>
                          <a:rPr lang="en-IN" sz="2800">
                            <a:latin typeface="Bookman Old Style" panose="02050604050505020204" pitchFamily="18" charset="0"/>
                          </a:rPr>
                          <m:t>TP</m:t>
                        </m:r>
                      </m:num>
                      <m:den>
                        <m:r>
                          <m:rPr>
                            <m:nor/>
                          </m:rPr>
                          <a:rPr lang="en-IN" sz="2800">
                            <a:latin typeface="Bookman Old Style" panose="02050604050505020204" pitchFamily="18" charset="0"/>
                          </a:rPr>
                          <m:t>TP</m:t>
                        </m:r>
                        <m:r>
                          <m:rPr>
                            <m:nor/>
                          </m:rPr>
                          <a:rPr lang="en-IN" sz="2800">
                            <a:latin typeface="Bookman Old Style" panose="02050604050505020204" pitchFamily="18" charset="0"/>
                          </a:rPr>
                          <m:t> </m:t>
                        </m:r>
                        <m:r>
                          <m:rPr>
                            <m:nor/>
                          </m:rPr>
                          <a:rPr lang="en-US" sz="2800">
                            <a:latin typeface="Bookman Old Style" panose="02050604050505020204" pitchFamily="18" charset="0"/>
                          </a:rPr>
                          <m:t>+</m:t>
                        </m:r>
                        <m:r>
                          <m:rPr>
                            <m:nor/>
                          </m:rPr>
                          <a:rPr lang="en-IN" sz="2800">
                            <a:latin typeface="Bookman Old Style" panose="02050604050505020204" pitchFamily="18" charset="0"/>
                          </a:rPr>
                          <m:t> </m:t>
                        </m:r>
                        <m:r>
                          <m:rPr>
                            <m:nor/>
                          </m:rPr>
                          <a:rPr lang="en-IN" sz="2800">
                            <a:latin typeface="Bookman Old Style" panose="02050604050505020204" pitchFamily="18" charset="0"/>
                          </a:rPr>
                          <m:t>FN</m:t>
                        </m:r>
                      </m:den>
                    </m:f>
                  </m:oMath>
                </a14:m>
                <a:endParaRPr lang="en-US" sz="2800" dirty="0">
                  <a:latin typeface="Bookman Old Style" panose="02050604050505020204" pitchFamily="18" charset="0"/>
                </a:endParaRPr>
              </a:p>
              <a:p>
                <a:pPr marL="0" indent="0">
                  <a:buNone/>
                </a:pPr>
                <a:r>
                  <a:rPr lang="en-US" dirty="0">
                    <a:latin typeface="Bookman Old Style" panose="02050604050505020204" pitchFamily="18" charset="0"/>
                  </a:rPr>
                  <a:t>	</a:t>
                </a:r>
              </a:p>
              <a:p>
                <a:pPr marL="0" indent="0">
                  <a:buNone/>
                </a:pPr>
                <a:r>
                  <a:rPr lang="en-US" dirty="0">
                    <a:latin typeface="Bookman Old Style" panose="02050604050505020204" pitchFamily="18" charset="0"/>
                  </a:rPr>
                  <a:t>	F1 Score = 2 x </a:t>
                </a:r>
                <a14:m>
                  <m:oMath xmlns:m="http://schemas.openxmlformats.org/officeDocument/2006/math">
                    <m:f>
                      <m:fPr>
                        <m:ctrlPr>
                          <a:rPr lang="pt-BR" i="1" dirty="0" smtClean="0">
                            <a:latin typeface="Cambria Math" panose="02040503050406030204" pitchFamily="18" charset="0"/>
                          </a:rPr>
                        </m:ctrlPr>
                      </m:fPr>
                      <m:num>
                        <m:r>
                          <m:rPr>
                            <m:nor/>
                          </m:rPr>
                          <a:rPr lang="en-US" b="0" i="0" dirty="0" smtClean="0">
                            <a:latin typeface="Bookman Old Style" panose="02050604050505020204" pitchFamily="18" charset="0"/>
                          </a:rPr>
                          <m:t>(</m:t>
                        </m:r>
                        <m:r>
                          <m:rPr>
                            <m:nor/>
                          </m:rPr>
                          <a:rPr lang="en-IN">
                            <a:latin typeface="Bookman Old Style" panose="02050604050505020204" pitchFamily="18" charset="0"/>
                          </a:rPr>
                          <m:t>P</m:t>
                        </m:r>
                        <m:r>
                          <m:rPr>
                            <m:nor/>
                          </m:rPr>
                          <a:rPr lang="en-US">
                            <a:latin typeface="Bookman Old Style" panose="02050604050505020204" pitchFamily="18" charset="0"/>
                          </a:rPr>
                          <m:t>recision</m:t>
                        </m:r>
                        <m:r>
                          <m:rPr>
                            <m:nor/>
                          </m:rPr>
                          <a:rPr lang="en-IN">
                            <a:latin typeface="Bookman Old Style" panose="02050604050505020204" pitchFamily="18" charset="0"/>
                          </a:rPr>
                          <m:t> </m:t>
                        </m:r>
                        <m:r>
                          <m:rPr>
                            <m:nor/>
                          </m:rPr>
                          <a:rPr lang="en-US" b="0" i="0" smtClean="0">
                            <a:latin typeface="Bookman Old Style" panose="02050604050505020204" pitchFamily="18" charset="0"/>
                          </a:rPr>
                          <m:t>x</m:t>
                        </m:r>
                        <m:r>
                          <m:rPr>
                            <m:nor/>
                          </m:rPr>
                          <a:rPr lang="en-US">
                            <a:latin typeface="Bookman Old Style" panose="02050604050505020204" pitchFamily="18" charset="0"/>
                          </a:rPr>
                          <m:t> </m:t>
                        </m:r>
                        <m:r>
                          <m:rPr>
                            <m:nor/>
                          </m:rPr>
                          <a:rPr lang="en-US">
                            <a:latin typeface="Bookman Old Style" panose="02050604050505020204" pitchFamily="18" charset="0"/>
                          </a:rPr>
                          <m:t>Recall</m:t>
                        </m:r>
                        <m:r>
                          <m:rPr>
                            <m:nor/>
                          </m:rPr>
                          <a:rPr lang="en-US" b="0" i="0" smtClean="0">
                            <a:latin typeface="Bookman Old Style" panose="02050604050505020204" pitchFamily="18" charset="0"/>
                          </a:rPr>
                          <m:t>)</m:t>
                        </m:r>
                      </m:num>
                      <m:den>
                        <m:r>
                          <a:rPr lang="en-US" b="0" i="1" smtClean="0">
                            <a:latin typeface="Cambria Math" panose="02040503050406030204" pitchFamily="18" charset="0"/>
                          </a:rPr>
                          <m:t>(</m:t>
                        </m:r>
                        <m:r>
                          <m:rPr>
                            <m:nor/>
                          </m:rPr>
                          <a:rPr lang="en-IN">
                            <a:latin typeface="Bookman Old Style" panose="02050604050505020204" pitchFamily="18" charset="0"/>
                          </a:rPr>
                          <m:t>P</m:t>
                        </m:r>
                        <m:r>
                          <m:rPr>
                            <m:nor/>
                          </m:rPr>
                          <a:rPr lang="en-US" b="0" i="0" smtClean="0">
                            <a:latin typeface="Bookman Old Style" panose="02050604050505020204" pitchFamily="18" charset="0"/>
                          </a:rPr>
                          <m:t>recision</m:t>
                        </m:r>
                        <m:r>
                          <m:rPr>
                            <m:nor/>
                          </m:rPr>
                          <a:rPr lang="en-IN">
                            <a:latin typeface="Bookman Old Style" panose="02050604050505020204" pitchFamily="18" charset="0"/>
                          </a:rPr>
                          <m:t> </m:t>
                        </m:r>
                        <m:r>
                          <m:rPr>
                            <m:nor/>
                          </m:rPr>
                          <a:rPr lang="en-US" b="0" i="0" smtClean="0">
                            <a:latin typeface="Bookman Old Style" panose="02050604050505020204" pitchFamily="18" charset="0"/>
                          </a:rPr>
                          <m:t>+ </m:t>
                        </m:r>
                        <m:r>
                          <m:rPr>
                            <m:nor/>
                          </m:rPr>
                          <a:rPr lang="en-US" b="0" i="0" smtClean="0">
                            <a:latin typeface="Bookman Old Style" panose="02050604050505020204" pitchFamily="18" charset="0"/>
                          </a:rPr>
                          <m:t>Recall</m:t>
                        </m:r>
                        <m:r>
                          <m:rPr>
                            <m:nor/>
                          </m:rPr>
                          <a:rPr lang="en-US" b="0" i="0" smtClean="0">
                            <a:latin typeface="Bookman Old Style" panose="02050604050505020204" pitchFamily="18" charset="0"/>
                          </a:rPr>
                          <m:t>)</m:t>
                        </m:r>
                      </m:den>
                    </m:f>
                  </m:oMath>
                </a14:m>
                <a:endParaRPr lang="en-IN" dirty="0">
                  <a:latin typeface="Bookman Old Style" panose="02050604050505020204" pitchFamily="18" charset="0"/>
                </a:endParaRPr>
              </a:p>
            </p:txBody>
          </p:sp>
        </mc:Choice>
        <mc:Fallback xmlns="">
          <p:sp>
            <p:nvSpPr>
              <p:cNvPr id="3" name="Content Placeholder 2">
                <a:extLst>
                  <a:ext uri="{FF2B5EF4-FFF2-40B4-BE49-F238E27FC236}">
                    <a16:creationId xmlns:a16="http://schemas.microsoft.com/office/drawing/2014/main" id="{38446B52-0553-3027-7E0F-4DA0861D7D66}"/>
                  </a:ext>
                </a:extLst>
              </p:cNvPr>
              <p:cNvSpPr>
                <a:spLocks noGrp="1" noRot="1" noChangeAspect="1" noMove="1" noResize="1" noEditPoints="1" noAdjustHandles="1" noChangeArrowheads="1" noChangeShapeType="1" noTextEdit="1"/>
              </p:cNvSpPr>
              <p:nvPr>
                <p:ph idx="1"/>
              </p:nvPr>
            </p:nvSpPr>
            <p:spPr>
              <a:xfrm>
                <a:off x="641683" y="1495619"/>
                <a:ext cx="10828421" cy="4715400"/>
              </a:xfrm>
              <a:blipFill>
                <a:blip r:embed="rId3"/>
                <a:stretch>
                  <a:fillRect l="-1013" t="-3488"/>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362F2CA9-6D30-86A3-B92F-25637FCE519D}"/>
              </a:ext>
            </a:extLst>
          </p:cNvPr>
          <p:cNvSpPr>
            <a:spLocks noGrp="1"/>
          </p:cNvSpPr>
          <p:nvPr>
            <p:ph type="sldNum" sz="quarter" idx="12"/>
          </p:nvPr>
        </p:nvSpPr>
        <p:spPr/>
        <p:txBody>
          <a:bodyPr/>
          <a:lstStyle/>
          <a:p>
            <a:fld id="{8AAC3C3A-64BA-4EE4-8629-BBC896E9EA79}" type="slidenum">
              <a:rPr lang="en-IN" smtClean="0"/>
              <a:t>28</a:t>
            </a:fld>
            <a:endParaRPr lang="en-IN"/>
          </a:p>
        </p:txBody>
      </p:sp>
      <p:sp>
        <p:nvSpPr>
          <p:cNvPr id="2" name="Title 1">
            <a:extLst>
              <a:ext uri="{FF2B5EF4-FFF2-40B4-BE49-F238E27FC236}">
                <a16:creationId xmlns:a16="http://schemas.microsoft.com/office/drawing/2014/main" id="{456E21A1-BB02-8F3D-B6E5-ED7D455D70AD}"/>
              </a:ext>
            </a:extLst>
          </p:cNvPr>
          <p:cNvSpPr txBox="1">
            <a:spLocks/>
          </p:cNvSpPr>
          <p:nvPr/>
        </p:nvSpPr>
        <p:spPr>
          <a:xfrm>
            <a:off x="2493550" y="435391"/>
            <a:ext cx="7204925" cy="759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2400" b="1" u="sng" dirty="0">
                <a:latin typeface="Bookman Old Style" panose="02050604050505020204" pitchFamily="18" charset="0"/>
              </a:rPr>
              <a:t>EXPERIMENTAL RESULT &amp; ANALYSIS</a:t>
            </a:r>
            <a:endParaRPr lang="en-IN" sz="2400" b="1" u="sng" dirty="0">
              <a:solidFill>
                <a:prstClr val="black"/>
              </a:solidFill>
              <a:latin typeface="Bookman Old Style" panose="02050604050505020204" pitchFamily="18" charset="0"/>
            </a:endParaRPr>
          </a:p>
        </p:txBody>
      </p:sp>
      <p:sp>
        <p:nvSpPr>
          <p:cNvPr id="7" name="TextBox 6">
            <a:extLst>
              <a:ext uri="{FF2B5EF4-FFF2-40B4-BE49-F238E27FC236}">
                <a16:creationId xmlns:a16="http://schemas.microsoft.com/office/drawing/2014/main" id="{D163F402-655F-64E2-4359-A4002D2A5EE1}"/>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1715947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26C896-0736-EED2-3880-DE6FF2C94CBD}"/>
              </a:ext>
            </a:extLst>
          </p:cNvPr>
          <p:cNvSpPr txBox="1">
            <a:spLocks/>
          </p:cNvSpPr>
          <p:nvPr/>
        </p:nvSpPr>
        <p:spPr>
          <a:xfrm>
            <a:off x="2493550" y="435391"/>
            <a:ext cx="7204925" cy="759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dirty="0">
                <a:latin typeface="Bookman Old Style" panose="02050604050505020204" pitchFamily="18" charset="0"/>
              </a:rPr>
              <a:t>RESULT ANALYSIS</a:t>
            </a:r>
          </a:p>
        </p:txBody>
      </p:sp>
      <p:sp>
        <p:nvSpPr>
          <p:cNvPr id="3" name="Slide Number Placeholder 2">
            <a:extLst>
              <a:ext uri="{FF2B5EF4-FFF2-40B4-BE49-F238E27FC236}">
                <a16:creationId xmlns:a16="http://schemas.microsoft.com/office/drawing/2014/main" id="{B349AA1A-CE71-716F-B8CC-AA6B08EAC879}"/>
              </a:ext>
            </a:extLst>
          </p:cNvPr>
          <p:cNvSpPr>
            <a:spLocks noGrp="1"/>
          </p:cNvSpPr>
          <p:nvPr>
            <p:ph type="sldNum" sz="quarter" idx="12"/>
          </p:nvPr>
        </p:nvSpPr>
        <p:spPr/>
        <p:txBody>
          <a:bodyPr/>
          <a:lstStyle/>
          <a:p>
            <a:fld id="{8AAC3C3A-64BA-4EE4-8629-BBC896E9EA79}" type="slidenum">
              <a:rPr lang="en-IN" smtClean="0"/>
              <a:t>29</a:t>
            </a:fld>
            <a:endParaRPr lang="en-IN"/>
          </a:p>
        </p:txBody>
      </p:sp>
      <p:sp>
        <p:nvSpPr>
          <p:cNvPr id="7" name="TextBox 6">
            <a:extLst>
              <a:ext uri="{FF2B5EF4-FFF2-40B4-BE49-F238E27FC236}">
                <a16:creationId xmlns:a16="http://schemas.microsoft.com/office/drawing/2014/main" id="{BBC392E1-0AC1-FD3A-5EF2-596B3EB73A78}"/>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graphicFrame>
        <p:nvGraphicFramePr>
          <p:cNvPr id="5" name="Table 7">
            <a:extLst>
              <a:ext uri="{FF2B5EF4-FFF2-40B4-BE49-F238E27FC236}">
                <a16:creationId xmlns:a16="http://schemas.microsoft.com/office/drawing/2014/main" id="{1F6E9692-5D16-0A43-4F84-85CD735F8AAF}"/>
              </a:ext>
            </a:extLst>
          </p:cNvPr>
          <p:cNvGraphicFramePr>
            <a:graphicFrameLocks noGrp="1"/>
          </p:cNvGraphicFramePr>
          <p:nvPr>
            <p:extLst>
              <p:ext uri="{D42A27DB-BD31-4B8C-83A1-F6EECF244321}">
                <p14:modId xmlns:p14="http://schemas.microsoft.com/office/powerpoint/2010/main" val="755687168"/>
              </p:ext>
            </p:extLst>
          </p:nvPr>
        </p:nvGraphicFramePr>
        <p:xfrm>
          <a:off x="1139687" y="1265182"/>
          <a:ext cx="9594572" cy="5183759"/>
        </p:xfrm>
        <a:graphic>
          <a:graphicData uri="http://schemas.openxmlformats.org/drawingml/2006/table">
            <a:tbl>
              <a:tblPr firstRow="1" bandRow="1">
                <a:tableStyleId>{EB344D84-9AFB-497E-A393-DC336BA19D2E}</a:tableStyleId>
              </a:tblPr>
              <a:tblGrid>
                <a:gridCol w="967585">
                  <a:extLst>
                    <a:ext uri="{9D8B030D-6E8A-4147-A177-3AD203B41FA5}">
                      <a16:colId xmlns:a16="http://schemas.microsoft.com/office/drawing/2014/main" val="3486879718"/>
                    </a:ext>
                  </a:extLst>
                </a:gridCol>
                <a:gridCol w="1935167">
                  <a:extLst>
                    <a:ext uri="{9D8B030D-6E8A-4147-A177-3AD203B41FA5}">
                      <a16:colId xmlns:a16="http://schemas.microsoft.com/office/drawing/2014/main" val="2368452693"/>
                    </a:ext>
                  </a:extLst>
                </a:gridCol>
                <a:gridCol w="1595807">
                  <a:extLst>
                    <a:ext uri="{9D8B030D-6E8A-4147-A177-3AD203B41FA5}">
                      <a16:colId xmlns:a16="http://schemas.microsoft.com/office/drawing/2014/main" val="65516579"/>
                    </a:ext>
                  </a:extLst>
                </a:gridCol>
                <a:gridCol w="1698671">
                  <a:extLst>
                    <a:ext uri="{9D8B030D-6E8A-4147-A177-3AD203B41FA5}">
                      <a16:colId xmlns:a16="http://schemas.microsoft.com/office/drawing/2014/main" val="352423110"/>
                    </a:ext>
                  </a:extLst>
                </a:gridCol>
                <a:gridCol w="1698671">
                  <a:extLst>
                    <a:ext uri="{9D8B030D-6E8A-4147-A177-3AD203B41FA5}">
                      <a16:colId xmlns:a16="http://schemas.microsoft.com/office/drawing/2014/main" val="2068827417"/>
                    </a:ext>
                  </a:extLst>
                </a:gridCol>
                <a:gridCol w="1698671">
                  <a:extLst>
                    <a:ext uri="{9D8B030D-6E8A-4147-A177-3AD203B41FA5}">
                      <a16:colId xmlns:a16="http://schemas.microsoft.com/office/drawing/2014/main" val="452811110"/>
                    </a:ext>
                  </a:extLst>
                </a:gridCol>
              </a:tblGrid>
              <a:tr h="506103">
                <a:tc>
                  <a:txBody>
                    <a:bodyPr/>
                    <a:lstStyle/>
                    <a:p>
                      <a:pPr algn="ctr"/>
                      <a:r>
                        <a:rPr lang="en-IN" dirty="0" err="1">
                          <a:solidFill>
                            <a:sysClr val="windowText" lastClr="000000"/>
                          </a:solidFill>
                          <a:latin typeface="Bookman Old Style" panose="02050604050505020204" pitchFamily="18" charset="0"/>
                        </a:rPr>
                        <a:t>Sl.No</a:t>
                      </a:r>
                      <a:endParaRPr lang="en-IN" dirty="0">
                        <a:solidFill>
                          <a:sysClr val="windowText" lastClr="000000"/>
                        </a:solidFill>
                        <a:latin typeface="Bookman Old Style" panose="02050604050505020204" pitchFamily="18" charset="0"/>
                      </a:endParaRPr>
                    </a:p>
                  </a:txBody>
                  <a:tcPr>
                    <a:noFill/>
                  </a:tcPr>
                </a:tc>
                <a:tc>
                  <a:txBody>
                    <a:bodyPr/>
                    <a:lstStyle/>
                    <a:p>
                      <a:pPr algn="ctr"/>
                      <a:r>
                        <a:rPr lang="en-IN" dirty="0">
                          <a:solidFill>
                            <a:schemeClr val="tx1"/>
                          </a:solidFill>
                          <a:latin typeface="Bookman Old Style" panose="02050604050505020204" pitchFamily="18" charset="0"/>
                        </a:rPr>
                        <a:t>Model</a:t>
                      </a:r>
                    </a:p>
                  </a:txBody>
                  <a:tcPr>
                    <a:noFill/>
                  </a:tcPr>
                </a:tc>
                <a:tc>
                  <a:txBody>
                    <a:bodyPr/>
                    <a:lstStyle/>
                    <a:p>
                      <a:pPr algn="ctr"/>
                      <a:r>
                        <a:rPr lang="en-IN" dirty="0">
                          <a:solidFill>
                            <a:schemeClr val="tx1"/>
                          </a:solidFill>
                          <a:latin typeface="Bookman Old Style" panose="02050604050505020204" pitchFamily="18" charset="0"/>
                        </a:rPr>
                        <a:t>Accuracy</a:t>
                      </a:r>
                    </a:p>
                  </a:txBody>
                  <a:tcPr>
                    <a:noFill/>
                  </a:tcPr>
                </a:tc>
                <a:tc>
                  <a:txBody>
                    <a:bodyPr/>
                    <a:lstStyle/>
                    <a:p>
                      <a:pPr algn="ctr"/>
                      <a:r>
                        <a:rPr lang="en-IN" dirty="0">
                          <a:solidFill>
                            <a:schemeClr val="tx1"/>
                          </a:solidFill>
                          <a:latin typeface="Bookman Old Style" panose="02050604050505020204" pitchFamily="18" charset="0"/>
                        </a:rPr>
                        <a:t>Precision</a:t>
                      </a:r>
                    </a:p>
                  </a:txBody>
                  <a:tcPr>
                    <a:noFill/>
                  </a:tcPr>
                </a:tc>
                <a:tc>
                  <a:txBody>
                    <a:bodyPr/>
                    <a:lstStyle/>
                    <a:p>
                      <a:pPr algn="ctr"/>
                      <a:r>
                        <a:rPr lang="en-IN" dirty="0">
                          <a:solidFill>
                            <a:schemeClr val="tx1"/>
                          </a:solidFill>
                          <a:latin typeface="Bookman Old Style" panose="02050604050505020204" pitchFamily="18" charset="0"/>
                        </a:rPr>
                        <a:t>Recall</a:t>
                      </a:r>
                    </a:p>
                  </a:txBody>
                  <a:tcPr>
                    <a:noFill/>
                  </a:tcPr>
                </a:tc>
                <a:tc>
                  <a:txBody>
                    <a:bodyPr/>
                    <a:lstStyle/>
                    <a:p>
                      <a:pPr algn="ctr"/>
                      <a:r>
                        <a:rPr lang="en-IN" dirty="0">
                          <a:solidFill>
                            <a:schemeClr val="tx1"/>
                          </a:solidFill>
                          <a:latin typeface="Bookman Old Style" panose="02050604050505020204" pitchFamily="18" charset="0"/>
                        </a:rPr>
                        <a:t>F1-Score</a:t>
                      </a:r>
                    </a:p>
                  </a:txBody>
                  <a:tcPr>
                    <a:noFill/>
                  </a:tcPr>
                </a:tc>
                <a:extLst>
                  <a:ext uri="{0D108BD9-81ED-4DB2-BD59-A6C34878D82A}">
                    <a16:rowId xmlns:a16="http://schemas.microsoft.com/office/drawing/2014/main" val="2824937413"/>
                  </a:ext>
                </a:extLst>
              </a:tr>
              <a:tr h="428884">
                <a:tc>
                  <a:txBody>
                    <a:bodyPr/>
                    <a:lstStyle/>
                    <a:p>
                      <a:pPr algn="ctr"/>
                      <a:r>
                        <a:rPr lang="en-IN" dirty="0">
                          <a:latin typeface="Bookman Old Style" panose="02050604050505020204" pitchFamily="18" charset="0"/>
                        </a:rPr>
                        <a:t>1</a:t>
                      </a:r>
                    </a:p>
                  </a:txBody>
                  <a:tcPr/>
                </a:tc>
                <a:tc>
                  <a:txBody>
                    <a:bodyPr/>
                    <a:lstStyle/>
                    <a:p>
                      <a:pPr algn="ctr"/>
                      <a:r>
                        <a:rPr lang="en-IN" dirty="0" err="1">
                          <a:latin typeface="Bookman Old Style" panose="02050604050505020204" pitchFamily="18" charset="0"/>
                        </a:rPr>
                        <a:t>LeNet</a:t>
                      </a:r>
                      <a:endParaRPr lang="en-IN" dirty="0">
                        <a:latin typeface="Bookman Old Style" panose="02050604050505020204" pitchFamily="18" charset="0"/>
                      </a:endParaRPr>
                    </a:p>
                  </a:txBody>
                  <a:tcPr/>
                </a:tc>
                <a:tc>
                  <a:txBody>
                    <a:bodyPr/>
                    <a:lstStyle/>
                    <a:p>
                      <a:pPr algn="ctr"/>
                      <a:r>
                        <a:rPr lang="en-IN" dirty="0"/>
                        <a:t>0.58</a:t>
                      </a:r>
                    </a:p>
                  </a:txBody>
                  <a:tcPr/>
                </a:tc>
                <a:tc>
                  <a:txBody>
                    <a:bodyPr/>
                    <a:lstStyle/>
                    <a:p>
                      <a:pPr algn="ctr"/>
                      <a:r>
                        <a:rPr lang="en-IN" dirty="0"/>
                        <a:t>0.51</a:t>
                      </a:r>
                    </a:p>
                  </a:txBody>
                  <a:tcPr/>
                </a:tc>
                <a:tc>
                  <a:txBody>
                    <a:bodyPr/>
                    <a:lstStyle/>
                    <a:p>
                      <a:pPr algn="ctr"/>
                      <a:r>
                        <a:rPr lang="en-IN" dirty="0"/>
                        <a:t>0.53</a:t>
                      </a:r>
                    </a:p>
                  </a:txBody>
                  <a:tcPr/>
                </a:tc>
                <a:tc>
                  <a:txBody>
                    <a:bodyPr/>
                    <a:lstStyle/>
                    <a:p>
                      <a:pPr algn="ctr"/>
                      <a:r>
                        <a:rPr lang="en-IN" dirty="0"/>
                        <a:t>0.50</a:t>
                      </a:r>
                    </a:p>
                  </a:txBody>
                  <a:tcPr/>
                </a:tc>
                <a:extLst>
                  <a:ext uri="{0D108BD9-81ED-4DB2-BD59-A6C34878D82A}">
                    <a16:rowId xmlns:a16="http://schemas.microsoft.com/office/drawing/2014/main" val="681961687"/>
                  </a:ext>
                </a:extLst>
              </a:tr>
              <a:tr h="396076">
                <a:tc>
                  <a:txBody>
                    <a:bodyPr/>
                    <a:lstStyle/>
                    <a:p>
                      <a:pPr algn="ctr"/>
                      <a:r>
                        <a:rPr lang="en-IN" dirty="0">
                          <a:latin typeface="Bookman Old Style" panose="02050604050505020204" pitchFamily="18" charset="0"/>
                        </a:rPr>
                        <a:t>2</a:t>
                      </a:r>
                    </a:p>
                  </a:txBody>
                  <a:tcPr/>
                </a:tc>
                <a:tc>
                  <a:txBody>
                    <a:bodyPr/>
                    <a:lstStyle/>
                    <a:p>
                      <a:pPr algn="ctr"/>
                      <a:r>
                        <a:rPr lang="en-IN" dirty="0" err="1">
                          <a:latin typeface="Bookman Old Style" panose="02050604050505020204" pitchFamily="18" charset="0"/>
                        </a:rPr>
                        <a:t>AlexNet</a:t>
                      </a:r>
                      <a:endParaRPr lang="en-IN" dirty="0">
                        <a:latin typeface="Bookman Old Style" panose="02050604050505020204" pitchFamily="18" charset="0"/>
                      </a:endParaRPr>
                    </a:p>
                  </a:txBody>
                  <a:tcPr/>
                </a:tc>
                <a:tc>
                  <a:txBody>
                    <a:bodyPr/>
                    <a:lstStyle/>
                    <a:p>
                      <a:pPr algn="ctr"/>
                      <a:r>
                        <a:rPr lang="en-IN" dirty="0"/>
                        <a:t>0.78</a:t>
                      </a:r>
                    </a:p>
                  </a:txBody>
                  <a:tcPr/>
                </a:tc>
                <a:tc>
                  <a:txBody>
                    <a:bodyPr/>
                    <a:lstStyle/>
                    <a:p>
                      <a:pPr algn="ctr"/>
                      <a:r>
                        <a:rPr lang="en-IN" dirty="0"/>
                        <a:t>0.77</a:t>
                      </a:r>
                    </a:p>
                  </a:txBody>
                  <a:tcPr/>
                </a:tc>
                <a:tc>
                  <a:txBody>
                    <a:bodyPr/>
                    <a:lstStyle/>
                    <a:p>
                      <a:pPr algn="ctr"/>
                      <a:r>
                        <a:rPr lang="en-IN" dirty="0"/>
                        <a:t>0.77</a:t>
                      </a:r>
                    </a:p>
                  </a:txBody>
                  <a:tcPr/>
                </a:tc>
                <a:tc>
                  <a:txBody>
                    <a:bodyPr/>
                    <a:lstStyle/>
                    <a:p>
                      <a:pPr algn="ctr"/>
                      <a:r>
                        <a:rPr lang="en-IN" dirty="0"/>
                        <a:t>0.75</a:t>
                      </a:r>
                    </a:p>
                  </a:txBody>
                  <a:tcPr/>
                </a:tc>
                <a:extLst>
                  <a:ext uri="{0D108BD9-81ED-4DB2-BD59-A6C34878D82A}">
                    <a16:rowId xmlns:a16="http://schemas.microsoft.com/office/drawing/2014/main" val="3772487478"/>
                  </a:ext>
                </a:extLst>
              </a:tr>
              <a:tr h="401577">
                <a:tc>
                  <a:txBody>
                    <a:bodyPr/>
                    <a:lstStyle/>
                    <a:p>
                      <a:pPr algn="ctr"/>
                      <a:r>
                        <a:rPr lang="en-IN" dirty="0">
                          <a:latin typeface="Bookman Old Style" panose="02050604050505020204" pitchFamily="18" charset="0"/>
                        </a:rPr>
                        <a:t>3</a:t>
                      </a:r>
                    </a:p>
                  </a:txBody>
                  <a:tcPr/>
                </a:tc>
                <a:tc>
                  <a:txBody>
                    <a:bodyPr/>
                    <a:lstStyle/>
                    <a:p>
                      <a:pPr algn="ctr"/>
                      <a:r>
                        <a:rPr lang="en-IN" dirty="0">
                          <a:latin typeface="Bookman Old Style" panose="02050604050505020204" pitchFamily="18" charset="0"/>
                        </a:rPr>
                        <a:t>VGG-16</a:t>
                      </a:r>
                    </a:p>
                  </a:txBody>
                  <a:tcPr/>
                </a:tc>
                <a:tc>
                  <a:txBody>
                    <a:bodyPr/>
                    <a:lstStyle/>
                    <a:p>
                      <a:pPr algn="ctr"/>
                      <a:r>
                        <a:rPr lang="en-IN" dirty="0"/>
                        <a:t>0.89</a:t>
                      </a:r>
                    </a:p>
                  </a:txBody>
                  <a:tcPr/>
                </a:tc>
                <a:tc>
                  <a:txBody>
                    <a:bodyPr/>
                    <a:lstStyle/>
                    <a:p>
                      <a:pPr algn="ctr"/>
                      <a:r>
                        <a:rPr lang="en-IN" dirty="0"/>
                        <a:t>0.83</a:t>
                      </a:r>
                    </a:p>
                  </a:txBody>
                  <a:tcPr/>
                </a:tc>
                <a:tc>
                  <a:txBody>
                    <a:bodyPr/>
                    <a:lstStyle/>
                    <a:p>
                      <a:pPr algn="ctr"/>
                      <a:r>
                        <a:rPr lang="en-IN" dirty="0"/>
                        <a:t>0.85</a:t>
                      </a:r>
                    </a:p>
                  </a:txBody>
                  <a:tcPr/>
                </a:tc>
                <a:tc>
                  <a:txBody>
                    <a:bodyPr/>
                    <a:lstStyle/>
                    <a:p>
                      <a:pPr algn="ctr"/>
                      <a:r>
                        <a:rPr lang="en-IN" dirty="0"/>
                        <a:t>0.84</a:t>
                      </a:r>
                    </a:p>
                  </a:txBody>
                  <a:tcPr/>
                </a:tc>
                <a:extLst>
                  <a:ext uri="{0D108BD9-81ED-4DB2-BD59-A6C34878D82A}">
                    <a16:rowId xmlns:a16="http://schemas.microsoft.com/office/drawing/2014/main" val="1776782887"/>
                  </a:ext>
                </a:extLst>
              </a:tr>
              <a:tr h="401577">
                <a:tc>
                  <a:txBody>
                    <a:bodyPr/>
                    <a:lstStyle/>
                    <a:p>
                      <a:pPr algn="ctr"/>
                      <a:r>
                        <a:rPr lang="en-IN" dirty="0">
                          <a:latin typeface="Bookman Old Style" panose="02050604050505020204" pitchFamily="18" charset="0"/>
                        </a:rPr>
                        <a:t>4</a:t>
                      </a:r>
                    </a:p>
                  </a:txBody>
                  <a:tcPr/>
                </a:tc>
                <a:tc>
                  <a:txBody>
                    <a:bodyPr/>
                    <a:lstStyle/>
                    <a:p>
                      <a:pPr algn="ctr"/>
                      <a:r>
                        <a:rPr lang="en-IN" dirty="0">
                          <a:latin typeface="Bookman Old Style" panose="02050604050505020204" pitchFamily="18" charset="0"/>
                        </a:rPr>
                        <a:t>VGG-19</a:t>
                      </a:r>
                    </a:p>
                  </a:txBody>
                  <a:tcPr/>
                </a:tc>
                <a:tc>
                  <a:txBody>
                    <a:bodyPr/>
                    <a:lstStyle/>
                    <a:p>
                      <a:pPr algn="ctr"/>
                      <a:r>
                        <a:rPr lang="en-IN" dirty="0"/>
                        <a:t>0.82</a:t>
                      </a:r>
                    </a:p>
                  </a:txBody>
                  <a:tcPr/>
                </a:tc>
                <a:tc>
                  <a:txBody>
                    <a:bodyPr/>
                    <a:lstStyle/>
                    <a:p>
                      <a:pPr algn="ctr"/>
                      <a:r>
                        <a:rPr lang="en-IN" dirty="0"/>
                        <a:t>0.77</a:t>
                      </a:r>
                    </a:p>
                  </a:txBody>
                  <a:tcPr/>
                </a:tc>
                <a:tc>
                  <a:txBody>
                    <a:bodyPr/>
                    <a:lstStyle/>
                    <a:p>
                      <a:pPr algn="ctr"/>
                      <a:r>
                        <a:rPr lang="en-IN" dirty="0"/>
                        <a:t>0.77</a:t>
                      </a:r>
                    </a:p>
                  </a:txBody>
                  <a:tcPr/>
                </a:tc>
                <a:tc>
                  <a:txBody>
                    <a:bodyPr/>
                    <a:lstStyle/>
                    <a:p>
                      <a:pPr algn="ctr"/>
                      <a:r>
                        <a:rPr lang="en-IN" dirty="0"/>
                        <a:t>0.77</a:t>
                      </a:r>
                    </a:p>
                  </a:txBody>
                  <a:tcPr/>
                </a:tc>
                <a:extLst>
                  <a:ext uri="{0D108BD9-81ED-4DB2-BD59-A6C34878D82A}">
                    <a16:rowId xmlns:a16="http://schemas.microsoft.com/office/drawing/2014/main" val="14497121"/>
                  </a:ext>
                </a:extLst>
              </a:tr>
              <a:tr h="401577">
                <a:tc>
                  <a:txBody>
                    <a:bodyPr/>
                    <a:lstStyle/>
                    <a:p>
                      <a:pPr algn="ctr"/>
                      <a:r>
                        <a:rPr lang="en-IN" dirty="0">
                          <a:latin typeface="Bookman Old Style" panose="02050604050505020204" pitchFamily="18" charset="0"/>
                        </a:rPr>
                        <a:t>5</a:t>
                      </a:r>
                    </a:p>
                  </a:txBody>
                  <a:tcPr/>
                </a:tc>
                <a:tc>
                  <a:txBody>
                    <a:bodyPr/>
                    <a:lstStyle/>
                    <a:p>
                      <a:pPr algn="ctr"/>
                      <a:r>
                        <a:rPr lang="en-IN" dirty="0" err="1">
                          <a:latin typeface="Bookman Old Style" panose="02050604050505020204" pitchFamily="18" charset="0"/>
                        </a:rPr>
                        <a:t>MobileNet</a:t>
                      </a:r>
                      <a:endParaRPr lang="en-IN" dirty="0">
                        <a:latin typeface="Bookman Old Style" panose="02050604050505020204" pitchFamily="18" charset="0"/>
                      </a:endParaRPr>
                    </a:p>
                  </a:txBody>
                  <a:tcPr/>
                </a:tc>
                <a:tc>
                  <a:txBody>
                    <a:bodyPr/>
                    <a:lstStyle/>
                    <a:p>
                      <a:pPr algn="ctr"/>
                      <a:r>
                        <a:rPr lang="en-IN" dirty="0"/>
                        <a:t>0.92</a:t>
                      </a:r>
                    </a:p>
                  </a:txBody>
                  <a:tcPr/>
                </a:tc>
                <a:tc>
                  <a:txBody>
                    <a:bodyPr/>
                    <a:lstStyle/>
                    <a:p>
                      <a:pPr algn="ctr"/>
                      <a:r>
                        <a:rPr lang="en-IN" dirty="0"/>
                        <a:t>0.91</a:t>
                      </a:r>
                    </a:p>
                  </a:txBody>
                  <a:tcPr/>
                </a:tc>
                <a:tc>
                  <a:txBody>
                    <a:bodyPr/>
                    <a:lstStyle/>
                    <a:p>
                      <a:pPr algn="ctr"/>
                      <a:r>
                        <a:rPr lang="en-IN" dirty="0"/>
                        <a:t>0.91</a:t>
                      </a:r>
                    </a:p>
                  </a:txBody>
                  <a:tcPr/>
                </a:tc>
                <a:tc>
                  <a:txBody>
                    <a:bodyPr/>
                    <a:lstStyle/>
                    <a:p>
                      <a:pPr algn="ctr"/>
                      <a:r>
                        <a:rPr lang="en-IN" dirty="0"/>
                        <a:t>0.91</a:t>
                      </a:r>
                    </a:p>
                  </a:txBody>
                  <a:tcPr/>
                </a:tc>
                <a:extLst>
                  <a:ext uri="{0D108BD9-81ED-4DB2-BD59-A6C34878D82A}">
                    <a16:rowId xmlns:a16="http://schemas.microsoft.com/office/drawing/2014/main" val="3796298892"/>
                  </a:ext>
                </a:extLst>
              </a:tr>
              <a:tr h="401577">
                <a:tc>
                  <a:txBody>
                    <a:bodyPr/>
                    <a:lstStyle/>
                    <a:p>
                      <a:pPr algn="ctr"/>
                      <a:r>
                        <a:rPr lang="en-IN" dirty="0">
                          <a:latin typeface="Bookman Old Style" panose="02050604050505020204" pitchFamily="18" charset="0"/>
                        </a:rPr>
                        <a:t>6</a:t>
                      </a:r>
                    </a:p>
                  </a:txBody>
                  <a:tcPr/>
                </a:tc>
                <a:tc>
                  <a:txBody>
                    <a:bodyPr/>
                    <a:lstStyle/>
                    <a:p>
                      <a:pPr algn="ctr"/>
                      <a:r>
                        <a:rPr lang="en-IN" dirty="0">
                          <a:latin typeface="Bookman Old Style" panose="02050604050505020204" pitchFamily="18" charset="0"/>
                        </a:rPr>
                        <a:t>MobileNet-V2</a:t>
                      </a:r>
                      <a:endParaRPr lang="en-IN" dirty="0"/>
                    </a:p>
                  </a:txBody>
                  <a:tcPr/>
                </a:tc>
                <a:tc>
                  <a:txBody>
                    <a:bodyPr/>
                    <a:lstStyle/>
                    <a:p>
                      <a:pPr algn="ctr"/>
                      <a:r>
                        <a:rPr lang="en-IN" dirty="0"/>
                        <a:t>0.85</a:t>
                      </a:r>
                    </a:p>
                  </a:txBody>
                  <a:tcPr/>
                </a:tc>
                <a:tc>
                  <a:txBody>
                    <a:bodyPr/>
                    <a:lstStyle/>
                    <a:p>
                      <a:pPr algn="ctr"/>
                      <a:r>
                        <a:rPr lang="en-IN" dirty="0"/>
                        <a:t>0.84</a:t>
                      </a:r>
                    </a:p>
                  </a:txBody>
                  <a:tcPr/>
                </a:tc>
                <a:tc>
                  <a:txBody>
                    <a:bodyPr/>
                    <a:lstStyle/>
                    <a:p>
                      <a:pPr algn="ctr"/>
                      <a:r>
                        <a:rPr lang="en-IN" dirty="0"/>
                        <a:t>0.85</a:t>
                      </a:r>
                    </a:p>
                  </a:txBody>
                  <a:tcPr/>
                </a:tc>
                <a:tc>
                  <a:txBody>
                    <a:bodyPr/>
                    <a:lstStyle/>
                    <a:p>
                      <a:pPr algn="ctr"/>
                      <a:r>
                        <a:rPr lang="en-IN" dirty="0"/>
                        <a:t>0.84</a:t>
                      </a:r>
                    </a:p>
                  </a:txBody>
                  <a:tcPr/>
                </a:tc>
                <a:extLst>
                  <a:ext uri="{0D108BD9-81ED-4DB2-BD59-A6C34878D82A}">
                    <a16:rowId xmlns:a16="http://schemas.microsoft.com/office/drawing/2014/main" val="1573651683"/>
                  </a:ext>
                </a:extLst>
              </a:tr>
              <a:tr h="401577">
                <a:tc>
                  <a:txBody>
                    <a:bodyPr/>
                    <a:lstStyle/>
                    <a:p>
                      <a:pPr algn="ctr"/>
                      <a:r>
                        <a:rPr lang="en-IN" dirty="0">
                          <a:latin typeface="Bookman Old Style" panose="02050604050505020204" pitchFamily="18" charset="0"/>
                        </a:rPr>
                        <a:t>7</a:t>
                      </a:r>
                    </a:p>
                  </a:txBody>
                  <a:tcPr/>
                </a:tc>
                <a:tc>
                  <a:txBody>
                    <a:bodyPr/>
                    <a:lstStyle/>
                    <a:p>
                      <a:pPr algn="ctr"/>
                      <a:r>
                        <a:rPr lang="en-IN" dirty="0" err="1">
                          <a:latin typeface="Bookman Old Style" panose="02050604050505020204" pitchFamily="18" charset="0"/>
                        </a:rPr>
                        <a:t>XceptionNet</a:t>
                      </a:r>
                      <a:endParaRPr lang="en-IN" dirty="0">
                        <a:latin typeface="Bookman Old Style" panose="02050604050505020204" pitchFamily="18" charset="0"/>
                      </a:endParaRPr>
                    </a:p>
                  </a:txBody>
                  <a:tcPr/>
                </a:tc>
                <a:tc>
                  <a:txBody>
                    <a:bodyPr/>
                    <a:lstStyle/>
                    <a:p>
                      <a:pPr algn="ctr"/>
                      <a:r>
                        <a:rPr lang="en-IN" dirty="0"/>
                        <a:t>0.67</a:t>
                      </a:r>
                    </a:p>
                  </a:txBody>
                  <a:tcPr/>
                </a:tc>
                <a:tc>
                  <a:txBody>
                    <a:bodyPr/>
                    <a:lstStyle/>
                    <a:p>
                      <a:pPr algn="ctr"/>
                      <a:r>
                        <a:rPr lang="en-IN" dirty="0"/>
                        <a:t>0.72</a:t>
                      </a:r>
                    </a:p>
                  </a:txBody>
                  <a:tcPr/>
                </a:tc>
                <a:tc>
                  <a:txBody>
                    <a:bodyPr/>
                    <a:lstStyle/>
                    <a:p>
                      <a:pPr algn="ctr"/>
                      <a:r>
                        <a:rPr lang="en-IN" dirty="0"/>
                        <a:t>0.63</a:t>
                      </a:r>
                    </a:p>
                  </a:txBody>
                  <a:tcPr/>
                </a:tc>
                <a:tc>
                  <a:txBody>
                    <a:bodyPr/>
                    <a:lstStyle/>
                    <a:p>
                      <a:pPr algn="ctr"/>
                      <a:r>
                        <a:rPr lang="en-IN" dirty="0"/>
                        <a:t>0.62</a:t>
                      </a:r>
                    </a:p>
                  </a:txBody>
                  <a:tcPr/>
                </a:tc>
                <a:extLst>
                  <a:ext uri="{0D108BD9-81ED-4DB2-BD59-A6C34878D82A}">
                    <a16:rowId xmlns:a16="http://schemas.microsoft.com/office/drawing/2014/main" val="3666525741"/>
                  </a:ext>
                </a:extLst>
              </a:tr>
              <a:tr h="401577">
                <a:tc>
                  <a:txBody>
                    <a:bodyPr/>
                    <a:lstStyle/>
                    <a:p>
                      <a:pPr algn="ctr"/>
                      <a:r>
                        <a:rPr lang="en-IN" dirty="0">
                          <a:latin typeface="Bookman Old Style" panose="02050604050505020204" pitchFamily="18" charset="0"/>
                        </a:rPr>
                        <a:t>8</a:t>
                      </a:r>
                    </a:p>
                  </a:txBody>
                  <a:tcPr/>
                </a:tc>
                <a:tc>
                  <a:txBody>
                    <a:bodyPr/>
                    <a:lstStyle/>
                    <a:p>
                      <a:pPr algn="ctr"/>
                      <a:r>
                        <a:rPr lang="en-IN" dirty="0">
                          <a:latin typeface="Bookman Old Style" panose="02050604050505020204" pitchFamily="18" charset="0"/>
                        </a:rPr>
                        <a:t>ResNet50</a:t>
                      </a:r>
                    </a:p>
                  </a:txBody>
                  <a:tcPr/>
                </a:tc>
                <a:tc>
                  <a:txBody>
                    <a:bodyPr/>
                    <a:lstStyle/>
                    <a:p>
                      <a:pPr algn="ctr"/>
                      <a:r>
                        <a:rPr lang="en-IN" dirty="0"/>
                        <a:t>0.82</a:t>
                      </a:r>
                    </a:p>
                  </a:txBody>
                  <a:tcPr/>
                </a:tc>
                <a:tc>
                  <a:txBody>
                    <a:bodyPr/>
                    <a:lstStyle/>
                    <a:p>
                      <a:pPr algn="ctr"/>
                      <a:r>
                        <a:rPr lang="en-IN" dirty="0"/>
                        <a:t>0.76</a:t>
                      </a:r>
                    </a:p>
                  </a:txBody>
                  <a:tcPr/>
                </a:tc>
                <a:tc>
                  <a:txBody>
                    <a:bodyPr/>
                    <a:lstStyle/>
                    <a:p>
                      <a:pPr algn="ctr"/>
                      <a:r>
                        <a:rPr lang="en-IN" dirty="0"/>
                        <a:t>0.77</a:t>
                      </a:r>
                    </a:p>
                  </a:txBody>
                  <a:tcPr/>
                </a:tc>
                <a:tc>
                  <a:txBody>
                    <a:bodyPr/>
                    <a:lstStyle/>
                    <a:p>
                      <a:pPr algn="ctr"/>
                      <a:r>
                        <a:rPr lang="en-IN" dirty="0"/>
                        <a:t>0.76</a:t>
                      </a:r>
                    </a:p>
                  </a:txBody>
                  <a:tcPr/>
                </a:tc>
                <a:extLst>
                  <a:ext uri="{0D108BD9-81ED-4DB2-BD59-A6C34878D82A}">
                    <a16:rowId xmlns:a16="http://schemas.microsoft.com/office/drawing/2014/main" val="1769070517"/>
                  </a:ext>
                </a:extLst>
              </a:tr>
              <a:tr h="401577">
                <a:tc>
                  <a:txBody>
                    <a:bodyPr/>
                    <a:lstStyle/>
                    <a:p>
                      <a:pPr algn="ctr"/>
                      <a:r>
                        <a:rPr lang="en-IN" dirty="0">
                          <a:latin typeface="Bookman Old Style" panose="02050604050505020204" pitchFamily="18" charset="0"/>
                        </a:rPr>
                        <a:t>9</a:t>
                      </a:r>
                    </a:p>
                  </a:txBody>
                  <a:tcPr/>
                </a:tc>
                <a:tc>
                  <a:txBody>
                    <a:bodyPr/>
                    <a:lstStyle/>
                    <a:p>
                      <a:pPr algn="ctr"/>
                      <a:r>
                        <a:rPr lang="en-IN" dirty="0">
                          <a:latin typeface="Bookman Old Style" panose="02050604050505020204" pitchFamily="18" charset="0"/>
                        </a:rPr>
                        <a:t>ResNet152-V2</a:t>
                      </a:r>
                    </a:p>
                  </a:txBody>
                  <a:tcPr/>
                </a:tc>
                <a:tc>
                  <a:txBody>
                    <a:bodyPr/>
                    <a:lstStyle/>
                    <a:p>
                      <a:pPr algn="ctr"/>
                      <a:r>
                        <a:rPr lang="en-IN" dirty="0"/>
                        <a:t>0.92</a:t>
                      </a:r>
                    </a:p>
                  </a:txBody>
                  <a:tcPr/>
                </a:tc>
                <a:tc>
                  <a:txBody>
                    <a:bodyPr/>
                    <a:lstStyle/>
                    <a:p>
                      <a:pPr algn="ctr"/>
                      <a:r>
                        <a:rPr lang="en-IN" dirty="0"/>
                        <a:t>0.91</a:t>
                      </a:r>
                    </a:p>
                  </a:txBody>
                  <a:tcPr/>
                </a:tc>
                <a:tc>
                  <a:txBody>
                    <a:bodyPr/>
                    <a:lstStyle/>
                    <a:p>
                      <a:pPr algn="ctr"/>
                      <a:r>
                        <a:rPr lang="en-IN" dirty="0"/>
                        <a:t>0.92</a:t>
                      </a:r>
                    </a:p>
                  </a:txBody>
                  <a:tcPr/>
                </a:tc>
                <a:tc>
                  <a:txBody>
                    <a:bodyPr/>
                    <a:lstStyle/>
                    <a:p>
                      <a:pPr algn="ctr"/>
                      <a:r>
                        <a:rPr lang="en-IN" dirty="0"/>
                        <a:t>0.91</a:t>
                      </a:r>
                    </a:p>
                  </a:txBody>
                  <a:tcPr/>
                </a:tc>
                <a:extLst>
                  <a:ext uri="{0D108BD9-81ED-4DB2-BD59-A6C34878D82A}">
                    <a16:rowId xmlns:a16="http://schemas.microsoft.com/office/drawing/2014/main" val="2280646227"/>
                  </a:ext>
                </a:extLst>
              </a:tr>
              <a:tr h="401577">
                <a:tc>
                  <a:txBody>
                    <a:bodyPr/>
                    <a:lstStyle/>
                    <a:p>
                      <a:pPr algn="ctr"/>
                      <a:r>
                        <a:rPr lang="en-IN" dirty="0">
                          <a:latin typeface="Bookman Old Style" panose="02050604050505020204" pitchFamily="18" charset="0"/>
                        </a:rPr>
                        <a:t>10</a:t>
                      </a:r>
                    </a:p>
                  </a:txBody>
                  <a:tcPr/>
                </a:tc>
                <a:tc>
                  <a:txBody>
                    <a:bodyPr/>
                    <a:lstStyle/>
                    <a:p>
                      <a:pPr algn="ctr"/>
                      <a:r>
                        <a:rPr lang="en-IN" dirty="0">
                          <a:latin typeface="Bookman Old Style" panose="02050604050505020204" pitchFamily="18" charset="0"/>
                        </a:rPr>
                        <a:t>DenseNet-121</a:t>
                      </a:r>
                    </a:p>
                  </a:txBody>
                  <a:tcPr/>
                </a:tc>
                <a:tc>
                  <a:txBody>
                    <a:bodyPr/>
                    <a:lstStyle/>
                    <a:p>
                      <a:pPr algn="ctr"/>
                      <a:r>
                        <a:rPr lang="en-IN" dirty="0"/>
                        <a:t>0.95</a:t>
                      </a:r>
                    </a:p>
                  </a:txBody>
                  <a:tcPr/>
                </a:tc>
                <a:tc>
                  <a:txBody>
                    <a:bodyPr/>
                    <a:lstStyle/>
                    <a:p>
                      <a:pPr algn="ctr"/>
                      <a:r>
                        <a:rPr lang="en-IN" dirty="0"/>
                        <a:t>0.93</a:t>
                      </a:r>
                    </a:p>
                  </a:txBody>
                  <a:tcPr/>
                </a:tc>
                <a:tc>
                  <a:txBody>
                    <a:bodyPr/>
                    <a:lstStyle/>
                    <a:p>
                      <a:pPr algn="ctr"/>
                      <a:r>
                        <a:rPr lang="en-IN" dirty="0"/>
                        <a:t>0.94</a:t>
                      </a:r>
                    </a:p>
                  </a:txBody>
                  <a:tcPr/>
                </a:tc>
                <a:tc>
                  <a:txBody>
                    <a:bodyPr/>
                    <a:lstStyle/>
                    <a:p>
                      <a:pPr algn="ctr"/>
                      <a:r>
                        <a:rPr lang="en-IN" dirty="0"/>
                        <a:t>0.93</a:t>
                      </a:r>
                    </a:p>
                  </a:txBody>
                  <a:tcPr/>
                </a:tc>
                <a:extLst>
                  <a:ext uri="{0D108BD9-81ED-4DB2-BD59-A6C34878D82A}">
                    <a16:rowId xmlns:a16="http://schemas.microsoft.com/office/drawing/2014/main" val="199178401"/>
                  </a:ext>
                </a:extLst>
              </a:tr>
              <a:tr h="613748">
                <a:tc>
                  <a:txBody>
                    <a:bodyPr/>
                    <a:lstStyle/>
                    <a:p>
                      <a:pPr algn="ctr"/>
                      <a:r>
                        <a:rPr lang="en-IN" dirty="0">
                          <a:latin typeface="Bookman Old Style" panose="02050604050505020204" pitchFamily="18" charset="0"/>
                        </a:rPr>
                        <a:t>11</a:t>
                      </a:r>
                    </a:p>
                  </a:txBody>
                  <a:tcPr/>
                </a:tc>
                <a:tc>
                  <a:txBody>
                    <a:bodyPr/>
                    <a:lstStyle/>
                    <a:p>
                      <a:pPr algn="ctr"/>
                      <a:r>
                        <a:rPr lang="en-IN" dirty="0">
                          <a:latin typeface="Bookman Old Style" panose="02050604050505020204" pitchFamily="18" charset="0"/>
                        </a:rPr>
                        <a:t>Improved DenseNet-121</a:t>
                      </a:r>
                    </a:p>
                  </a:txBody>
                  <a:tcPr/>
                </a:tc>
                <a:tc>
                  <a:txBody>
                    <a:bodyPr/>
                    <a:lstStyle/>
                    <a:p>
                      <a:pPr algn="ctr"/>
                      <a:r>
                        <a:rPr lang="en-IN" dirty="0"/>
                        <a:t>0.9864</a:t>
                      </a:r>
                    </a:p>
                  </a:txBody>
                  <a:tcPr/>
                </a:tc>
                <a:tc>
                  <a:txBody>
                    <a:bodyPr/>
                    <a:lstStyle/>
                    <a:p>
                      <a:pPr algn="ctr"/>
                      <a:r>
                        <a:rPr lang="en-IN" sz="1800" b="0" i="0" kern="1200" dirty="0">
                          <a:solidFill>
                            <a:schemeClr val="dk1"/>
                          </a:solidFill>
                          <a:effectLst/>
                          <a:latin typeface="+mn-lt"/>
                          <a:ea typeface="+mn-ea"/>
                          <a:cs typeface="+mn-cs"/>
                        </a:rPr>
                        <a:t>0.985</a:t>
                      </a:r>
                      <a:endParaRPr lang="en-IN" dirty="0"/>
                    </a:p>
                  </a:txBody>
                  <a:tcPr/>
                </a:tc>
                <a:tc>
                  <a:txBody>
                    <a:bodyPr/>
                    <a:lstStyle/>
                    <a:p>
                      <a:pPr algn="ctr"/>
                      <a:r>
                        <a:rPr lang="en-IN" sz="1800" b="0" i="0" kern="1200" dirty="0">
                          <a:solidFill>
                            <a:schemeClr val="dk1"/>
                          </a:solidFill>
                          <a:effectLst/>
                          <a:latin typeface="+mn-lt"/>
                          <a:ea typeface="+mn-ea"/>
                          <a:cs typeface="+mn-cs"/>
                        </a:rPr>
                        <a:t>0.983</a:t>
                      </a:r>
                      <a:endParaRPr lang="en-IN" dirty="0"/>
                    </a:p>
                  </a:txBody>
                  <a:tcPr/>
                </a:tc>
                <a:tc>
                  <a:txBody>
                    <a:bodyPr/>
                    <a:lstStyle/>
                    <a:p>
                      <a:pPr algn="ctr"/>
                      <a:r>
                        <a:rPr lang="en-IN" sz="1800" b="0" i="0" kern="1200" dirty="0">
                          <a:solidFill>
                            <a:schemeClr val="dk1"/>
                          </a:solidFill>
                          <a:effectLst/>
                          <a:latin typeface="+mn-lt"/>
                          <a:ea typeface="+mn-ea"/>
                          <a:cs typeface="+mn-cs"/>
                        </a:rPr>
                        <a:t>0.983</a:t>
                      </a:r>
                      <a:endParaRPr lang="en-IN" dirty="0"/>
                    </a:p>
                  </a:txBody>
                  <a:tcPr/>
                </a:tc>
                <a:extLst>
                  <a:ext uri="{0D108BD9-81ED-4DB2-BD59-A6C34878D82A}">
                    <a16:rowId xmlns:a16="http://schemas.microsoft.com/office/drawing/2014/main" val="1454420766"/>
                  </a:ext>
                </a:extLst>
              </a:tr>
            </a:tbl>
          </a:graphicData>
        </a:graphic>
      </p:graphicFrame>
    </p:spTree>
    <p:extLst>
      <p:ext uri="{BB962C8B-B14F-4D97-AF65-F5344CB8AC3E}">
        <p14:creationId xmlns:p14="http://schemas.microsoft.com/office/powerpoint/2010/main" val="283725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50" y="435391"/>
            <a:ext cx="7204925" cy="759687"/>
          </a:xfrm>
        </p:spPr>
        <p:txBody>
          <a:bodyPr>
            <a:normAutofit/>
          </a:bodyPr>
          <a:lstStyle/>
          <a:p>
            <a:pPr algn="ctr"/>
            <a:r>
              <a:rPr lang="en-IN" sz="2400" b="1" u="sng" dirty="0">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2150227" y="1363146"/>
            <a:ext cx="7891571" cy="5229053"/>
          </a:xfrm>
        </p:spPr>
        <p:txBody>
          <a:bodyPr>
            <a:normAutofit fontScale="55000" lnSpcReduction="20000"/>
          </a:bodyPr>
          <a:lstStyle/>
          <a:p>
            <a:pPr>
              <a:lnSpc>
                <a:spcPct val="150000"/>
              </a:lnSpc>
            </a:pPr>
            <a:r>
              <a:rPr lang="en-IN" sz="2600" b="1" dirty="0">
                <a:latin typeface="Bookman Old Style" panose="02050604050505020204" pitchFamily="18" charset="0"/>
                <a:cs typeface="Times New Roman" panose="02020603050405020304" pitchFamily="18" charset="0"/>
              </a:rPr>
              <a:t>Synthetic Aperture Radar (SAR)</a:t>
            </a:r>
          </a:p>
          <a:p>
            <a:pPr lvl="1">
              <a:lnSpc>
                <a:spcPct val="150000"/>
              </a:lnSpc>
            </a:pPr>
            <a:r>
              <a:rPr lang="en-US" sz="2500" dirty="0">
                <a:latin typeface="Bookman Old Style" panose="02050604050505020204" pitchFamily="18" charset="0"/>
                <a:cs typeface="Times New Roman" panose="02020603050405020304" pitchFamily="18" charset="0"/>
              </a:rPr>
              <a:t>SAR is a form of radar, used to create 2-D/3-D reconstructions of objects</a:t>
            </a:r>
          </a:p>
          <a:p>
            <a:pPr lvl="1">
              <a:lnSpc>
                <a:spcPct val="150000"/>
              </a:lnSpc>
            </a:pPr>
            <a:r>
              <a:rPr lang="en-US" sz="2500" dirty="0">
                <a:latin typeface="Bookman Old Style" panose="02050604050505020204" pitchFamily="18" charset="0"/>
                <a:cs typeface="Times New Roman" panose="02020603050405020304" pitchFamily="18" charset="0"/>
              </a:rPr>
              <a:t>A technique for generating high resolution images and one of the powerful tools of remote sensing. </a:t>
            </a:r>
          </a:p>
          <a:p>
            <a:pPr lvl="1">
              <a:lnSpc>
                <a:spcPct val="150000"/>
              </a:lnSpc>
            </a:pPr>
            <a:r>
              <a:rPr lang="en-US" sz="2500" dirty="0">
                <a:latin typeface="Bookman Old Style" panose="02050604050505020204" pitchFamily="18" charset="0"/>
                <a:cs typeface="Times New Roman" panose="02020603050405020304" pitchFamily="18" charset="0"/>
              </a:rPr>
              <a:t>SAR is independent of flight altitude and weather.</a:t>
            </a:r>
          </a:p>
          <a:p>
            <a:pPr lvl="1">
              <a:lnSpc>
                <a:spcPct val="150000"/>
              </a:lnSpc>
            </a:pPr>
            <a:r>
              <a:rPr lang="en-US" sz="2500" dirty="0">
                <a:latin typeface="Bookman Old Style" panose="02050604050505020204" pitchFamily="18" charset="0"/>
                <a:cs typeface="Times New Roman" panose="02020603050405020304" pitchFamily="18" charset="0"/>
              </a:rPr>
              <a:t>It is typically mounted on a moving platform, such as aircraft or spacecraft.</a:t>
            </a:r>
          </a:p>
          <a:p>
            <a:pPr lvl="1">
              <a:lnSpc>
                <a:spcPct val="150000"/>
              </a:lnSpc>
            </a:pPr>
            <a:r>
              <a:rPr lang="en-US" sz="2500" dirty="0">
                <a:latin typeface="Bookman Old Style" panose="02050604050505020204" pitchFamily="18" charset="0"/>
                <a:cs typeface="Times New Roman" panose="02020603050405020304" pitchFamily="18" charset="0"/>
              </a:rPr>
              <a:t>It is a 24-hour active, all weather technology.</a:t>
            </a:r>
          </a:p>
          <a:p>
            <a:pPr lvl="1">
              <a:lnSpc>
                <a:spcPct val="150000"/>
              </a:lnSpc>
            </a:pPr>
            <a:r>
              <a:rPr lang="en-US" sz="2500" dirty="0">
                <a:latin typeface="Bookman Old Style" panose="02050604050505020204" pitchFamily="18" charset="0"/>
                <a:cs typeface="Times New Roman" panose="02020603050405020304" pitchFamily="18" charset="0"/>
              </a:rPr>
              <a:t>SAR images have wide applications in remote sensing and mapping the surfaces of the Earth and other planets.</a:t>
            </a:r>
          </a:p>
          <a:p>
            <a:pPr lvl="1">
              <a:lnSpc>
                <a:spcPct val="150000"/>
              </a:lnSpc>
            </a:pPr>
            <a:r>
              <a:rPr lang="en-US" sz="2500" dirty="0">
                <a:latin typeface="Bookman Old Style" panose="02050604050505020204" pitchFamily="18" charset="0"/>
                <a:cs typeface="Times New Roman" panose="02020603050405020304" pitchFamily="18" charset="0"/>
              </a:rPr>
              <a:t>SAR technology provides terrain structural information, oil spill boundaries on water, sea state and ice hazard maps, and reconnaissance and targeting information.</a:t>
            </a:r>
          </a:p>
          <a:p>
            <a:pPr lvl="1">
              <a:lnSpc>
                <a:spcPct val="150000"/>
              </a:lnSpc>
            </a:pPr>
            <a:r>
              <a:rPr lang="en-US" sz="2500" dirty="0">
                <a:latin typeface="Bookman Old Style" panose="02050604050505020204" pitchFamily="18" charset="0"/>
                <a:cs typeface="Times New Roman" panose="02020603050405020304" pitchFamily="18" charset="0"/>
              </a:rPr>
              <a:t>Advantage: It can synthetically produce higher resolution images in any weather condition as it is less affected by weather, illumination and other conditions.</a:t>
            </a:r>
            <a:endParaRPr lang="en-IN" sz="2500" b="1" dirty="0">
              <a:latin typeface="Bookman Old Style" panose="0205060405050502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FBBFFE1-443C-B224-7361-2B0A88194F77}"/>
              </a:ext>
            </a:extLst>
          </p:cNvPr>
          <p:cNvSpPr>
            <a:spLocks noGrp="1"/>
          </p:cNvSpPr>
          <p:nvPr>
            <p:ph type="sldNum" sz="quarter" idx="12"/>
          </p:nvPr>
        </p:nvSpPr>
        <p:spPr/>
        <p:txBody>
          <a:bodyPr/>
          <a:lstStyle/>
          <a:p>
            <a:fld id="{8AAC3C3A-64BA-4EE4-8629-BBC896E9EA79}" type="slidenum">
              <a:rPr lang="en-IN" smtClean="0"/>
              <a:t>3</a:t>
            </a:fld>
            <a:endParaRPr lang="en-IN"/>
          </a:p>
        </p:txBody>
      </p:sp>
      <p:sp>
        <p:nvSpPr>
          <p:cNvPr id="7" name="TextBox 6">
            <a:extLst>
              <a:ext uri="{FF2B5EF4-FFF2-40B4-BE49-F238E27FC236}">
                <a16:creationId xmlns:a16="http://schemas.microsoft.com/office/drawing/2014/main" id="{5DED1885-303D-2088-9530-097B2531EAF6}"/>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190130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62F2CA9-6D30-86A3-B92F-25637FCE519D}"/>
              </a:ext>
            </a:extLst>
          </p:cNvPr>
          <p:cNvSpPr>
            <a:spLocks noGrp="1"/>
          </p:cNvSpPr>
          <p:nvPr>
            <p:ph type="sldNum" sz="quarter" idx="12"/>
          </p:nvPr>
        </p:nvSpPr>
        <p:spPr/>
        <p:txBody>
          <a:bodyPr/>
          <a:lstStyle/>
          <a:p>
            <a:fld id="{8AAC3C3A-64BA-4EE4-8629-BBC896E9EA79}" type="slidenum">
              <a:rPr lang="en-IN" smtClean="0"/>
              <a:t>30</a:t>
            </a:fld>
            <a:endParaRPr lang="en-IN"/>
          </a:p>
        </p:txBody>
      </p:sp>
      <p:sp>
        <p:nvSpPr>
          <p:cNvPr id="2" name="Title 1">
            <a:extLst>
              <a:ext uri="{FF2B5EF4-FFF2-40B4-BE49-F238E27FC236}">
                <a16:creationId xmlns:a16="http://schemas.microsoft.com/office/drawing/2014/main" id="{456E21A1-BB02-8F3D-B6E5-ED7D455D70AD}"/>
              </a:ext>
            </a:extLst>
          </p:cNvPr>
          <p:cNvSpPr txBox="1">
            <a:spLocks/>
          </p:cNvSpPr>
          <p:nvPr/>
        </p:nvSpPr>
        <p:spPr>
          <a:xfrm>
            <a:off x="2493550" y="435391"/>
            <a:ext cx="7204925" cy="759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2400" b="1" u="sng" dirty="0">
                <a:latin typeface="Bookman Old Style" panose="02050604050505020204" pitchFamily="18" charset="0"/>
              </a:rPr>
              <a:t>RESULT ANALYSIS</a:t>
            </a:r>
            <a:endParaRPr lang="en-IN" sz="2400" b="1" u="sng" dirty="0">
              <a:solidFill>
                <a:prstClr val="black"/>
              </a:solidFill>
              <a:latin typeface="Bookman Old Style" panose="02050604050505020204" pitchFamily="18" charset="0"/>
            </a:endParaRPr>
          </a:p>
        </p:txBody>
      </p:sp>
      <p:sp>
        <p:nvSpPr>
          <p:cNvPr id="7" name="TextBox 6">
            <a:extLst>
              <a:ext uri="{FF2B5EF4-FFF2-40B4-BE49-F238E27FC236}">
                <a16:creationId xmlns:a16="http://schemas.microsoft.com/office/drawing/2014/main" id="{D163F402-655F-64E2-4359-A4002D2A5EE1}"/>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
        <p:nvSpPr>
          <p:cNvPr id="16" name="Rectangle 15">
            <a:extLst>
              <a:ext uri="{FF2B5EF4-FFF2-40B4-BE49-F238E27FC236}">
                <a16:creationId xmlns:a16="http://schemas.microsoft.com/office/drawing/2014/main" id="{CCC8A165-9A32-8013-D156-B08363667718}"/>
              </a:ext>
            </a:extLst>
          </p:cNvPr>
          <p:cNvSpPr/>
          <p:nvPr/>
        </p:nvSpPr>
        <p:spPr>
          <a:xfrm>
            <a:off x="7856648" y="5322468"/>
            <a:ext cx="2969323"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Confusion matrix of the classifier</a:t>
            </a:r>
          </a:p>
        </p:txBody>
      </p:sp>
      <p:pic>
        <p:nvPicPr>
          <p:cNvPr id="4" name="Picture 3">
            <a:extLst>
              <a:ext uri="{FF2B5EF4-FFF2-40B4-BE49-F238E27FC236}">
                <a16:creationId xmlns:a16="http://schemas.microsoft.com/office/drawing/2014/main" id="{EC9F8523-7DD7-DEB6-0BBD-269C7B61D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301" y="2149160"/>
            <a:ext cx="3751723" cy="2995981"/>
          </a:xfrm>
          <a:prstGeom prst="rect">
            <a:avLst/>
          </a:prstGeom>
        </p:spPr>
      </p:pic>
      <p:pic>
        <p:nvPicPr>
          <p:cNvPr id="10" name="Content Placeholder 9">
            <a:extLst>
              <a:ext uri="{FF2B5EF4-FFF2-40B4-BE49-F238E27FC236}">
                <a16:creationId xmlns:a16="http://schemas.microsoft.com/office/drawing/2014/main" id="{7E5B351D-0436-F678-DA57-24543E6CCB2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36689" y="2071319"/>
            <a:ext cx="6454660" cy="3151664"/>
          </a:xfrm>
        </p:spPr>
      </p:pic>
      <p:sp>
        <p:nvSpPr>
          <p:cNvPr id="11" name="Rectangle 10">
            <a:extLst>
              <a:ext uri="{FF2B5EF4-FFF2-40B4-BE49-F238E27FC236}">
                <a16:creationId xmlns:a16="http://schemas.microsoft.com/office/drawing/2014/main" id="{018DD7A9-93C4-C8B2-0C9B-8924C1AEA0A1}"/>
              </a:ext>
            </a:extLst>
          </p:cNvPr>
          <p:cNvSpPr/>
          <p:nvPr/>
        </p:nvSpPr>
        <p:spPr>
          <a:xfrm>
            <a:off x="973220" y="5322469"/>
            <a:ext cx="5181599"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Fig. Training and Validation Accuracy vs Training and Validation Loss</a:t>
            </a:r>
          </a:p>
        </p:txBody>
      </p:sp>
      <p:sp>
        <p:nvSpPr>
          <p:cNvPr id="12" name="Rectangle 11">
            <a:extLst>
              <a:ext uri="{FF2B5EF4-FFF2-40B4-BE49-F238E27FC236}">
                <a16:creationId xmlns:a16="http://schemas.microsoft.com/office/drawing/2014/main" id="{42B2677F-F310-6137-0165-9A3F63133C39}"/>
              </a:ext>
            </a:extLst>
          </p:cNvPr>
          <p:cNvSpPr/>
          <p:nvPr/>
        </p:nvSpPr>
        <p:spPr>
          <a:xfrm>
            <a:off x="2162175" y="1342194"/>
            <a:ext cx="7867650" cy="369825"/>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Confusion Matrix and Accuracy-Loss Result of Improved DenseNet-121 </a:t>
            </a:r>
          </a:p>
        </p:txBody>
      </p:sp>
    </p:spTree>
    <p:extLst>
      <p:ext uri="{BB962C8B-B14F-4D97-AF65-F5344CB8AC3E}">
        <p14:creationId xmlns:p14="http://schemas.microsoft.com/office/powerpoint/2010/main" val="643430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46B52-0553-3027-7E0F-4DA0861D7D66}"/>
              </a:ext>
            </a:extLst>
          </p:cNvPr>
          <p:cNvSpPr>
            <a:spLocks noGrp="1"/>
          </p:cNvSpPr>
          <p:nvPr>
            <p:ph idx="1"/>
          </p:nvPr>
        </p:nvSpPr>
        <p:spPr>
          <a:xfrm>
            <a:off x="641683" y="1495619"/>
            <a:ext cx="10828421" cy="4860731"/>
          </a:xfrm>
        </p:spPr>
        <p:txBody>
          <a:bodyPr>
            <a:normAutofit/>
          </a:bodyPr>
          <a:lstStyle/>
          <a:p>
            <a:r>
              <a:rPr lang="en-US" sz="2000" dirty="0">
                <a:latin typeface="Bookman Old Style" panose="02050604050505020204" pitchFamily="18" charset="0"/>
              </a:rPr>
              <a:t>In conclusion, this study explored the performance of 10 different DNN models, including </a:t>
            </a:r>
            <a:r>
              <a:rPr lang="en-US" sz="2000" dirty="0" err="1">
                <a:latin typeface="Bookman Old Style" panose="02050604050505020204" pitchFamily="18" charset="0"/>
              </a:rPr>
              <a:t>LeNet</a:t>
            </a:r>
            <a:r>
              <a:rPr lang="en-US" sz="2000" dirty="0">
                <a:latin typeface="Bookman Old Style" panose="02050604050505020204" pitchFamily="18" charset="0"/>
              </a:rPr>
              <a:t>, </a:t>
            </a:r>
            <a:r>
              <a:rPr lang="en-US" sz="2000" dirty="0" err="1">
                <a:latin typeface="Bookman Old Style" panose="02050604050505020204" pitchFamily="18" charset="0"/>
              </a:rPr>
              <a:t>AlexNet</a:t>
            </a:r>
            <a:r>
              <a:rPr lang="en-US" sz="2000" dirty="0">
                <a:latin typeface="Bookman Old Style" panose="02050604050505020204" pitchFamily="18" charset="0"/>
              </a:rPr>
              <a:t>, VGG-16, VGG-19, </a:t>
            </a:r>
            <a:r>
              <a:rPr lang="en-US" sz="2000" dirty="0" err="1">
                <a:latin typeface="Bookman Old Style" panose="02050604050505020204" pitchFamily="18" charset="0"/>
              </a:rPr>
              <a:t>MobileNet</a:t>
            </a:r>
            <a:r>
              <a:rPr lang="en-US" sz="2000" dirty="0">
                <a:latin typeface="Bookman Old Style" panose="02050604050505020204" pitchFamily="18" charset="0"/>
              </a:rPr>
              <a:t>, MobileNet-V2, ResNet-50, ResNet152-V2, </a:t>
            </a:r>
            <a:r>
              <a:rPr lang="en-US" sz="2000" dirty="0" err="1">
                <a:latin typeface="Bookman Old Style" panose="02050604050505020204" pitchFamily="18" charset="0"/>
              </a:rPr>
              <a:t>XceptionNet</a:t>
            </a:r>
            <a:r>
              <a:rPr lang="en-US" sz="2000" dirty="0">
                <a:latin typeface="Bookman Old Style" panose="02050604050505020204" pitchFamily="18" charset="0"/>
              </a:rPr>
              <a:t>, and DenseNet-121, on SAR image classification using the MSTAR SAR dataset. </a:t>
            </a:r>
          </a:p>
          <a:p>
            <a:r>
              <a:rPr lang="en-US" sz="2000" dirty="0">
                <a:latin typeface="Bookman Old Style" panose="02050604050505020204" pitchFamily="18" charset="0"/>
              </a:rPr>
              <a:t>The results show that DenseNet-121 outperformed the other models, achieving an accuracy of 95%.</a:t>
            </a:r>
          </a:p>
          <a:p>
            <a:r>
              <a:rPr lang="en-US" sz="2000" dirty="0">
                <a:latin typeface="Bookman Old Style" panose="02050604050505020204" pitchFamily="18" charset="0"/>
              </a:rPr>
              <a:t> DenseNet-121 model uses the concept of feature reusing by connecting the output of each layer to the input of all other succeeding layers in forwarding directions. </a:t>
            </a:r>
          </a:p>
          <a:p>
            <a:r>
              <a:rPr lang="en-US" sz="2000" dirty="0">
                <a:latin typeface="Bookman Old Style" panose="02050604050505020204" pitchFamily="18" charset="0"/>
              </a:rPr>
              <a:t>To further increase the model performance, a modified architecture of the model where </a:t>
            </a:r>
            <a:r>
              <a:rPr lang="en-US" sz="2000" dirty="0" err="1">
                <a:latin typeface="Bookman Old Style" panose="02050604050505020204" pitchFamily="18" charset="0"/>
              </a:rPr>
              <a:t>regularizer</a:t>
            </a:r>
            <a:r>
              <a:rPr lang="en-US" sz="2000" dirty="0">
                <a:latin typeface="Bookman Old Style" panose="02050604050505020204" pitchFamily="18" charset="0"/>
              </a:rPr>
              <a:t>, l2 is used in the model and depth-wise convolution was added inside the dense block. It is observed that the modified model out performed than the original DenseNet-121 model.</a:t>
            </a:r>
          </a:p>
          <a:p>
            <a:endParaRPr lang="en-IN" sz="2400" dirty="0"/>
          </a:p>
        </p:txBody>
      </p:sp>
      <p:sp>
        <p:nvSpPr>
          <p:cNvPr id="5" name="Slide Number Placeholder 4">
            <a:extLst>
              <a:ext uri="{FF2B5EF4-FFF2-40B4-BE49-F238E27FC236}">
                <a16:creationId xmlns:a16="http://schemas.microsoft.com/office/drawing/2014/main" id="{362F2CA9-6D30-86A3-B92F-25637FCE519D}"/>
              </a:ext>
            </a:extLst>
          </p:cNvPr>
          <p:cNvSpPr>
            <a:spLocks noGrp="1"/>
          </p:cNvSpPr>
          <p:nvPr>
            <p:ph type="sldNum" sz="quarter" idx="12"/>
          </p:nvPr>
        </p:nvSpPr>
        <p:spPr/>
        <p:txBody>
          <a:bodyPr/>
          <a:lstStyle/>
          <a:p>
            <a:fld id="{8AAC3C3A-64BA-4EE4-8629-BBC896E9EA79}" type="slidenum">
              <a:rPr lang="en-IN" smtClean="0"/>
              <a:t>31</a:t>
            </a:fld>
            <a:endParaRPr lang="en-IN"/>
          </a:p>
        </p:txBody>
      </p:sp>
      <p:sp>
        <p:nvSpPr>
          <p:cNvPr id="2" name="Title 1">
            <a:extLst>
              <a:ext uri="{FF2B5EF4-FFF2-40B4-BE49-F238E27FC236}">
                <a16:creationId xmlns:a16="http://schemas.microsoft.com/office/drawing/2014/main" id="{456E21A1-BB02-8F3D-B6E5-ED7D455D70AD}"/>
              </a:ext>
            </a:extLst>
          </p:cNvPr>
          <p:cNvSpPr txBox="1">
            <a:spLocks/>
          </p:cNvSpPr>
          <p:nvPr/>
        </p:nvSpPr>
        <p:spPr>
          <a:xfrm>
            <a:off x="2493550" y="435391"/>
            <a:ext cx="7204925" cy="7596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sz="2400" b="1" u="sng" dirty="0">
                <a:solidFill>
                  <a:prstClr val="black"/>
                </a:solidFill>
                <a:latin typeface="Bookman Old Style" panose="02050604050505020204" pitchFamily="18" charset="0"/>
              </a:rPr>
              <a:t>CONCLUSION</a:t>
            </a:r>
          </a:p>
        </p:txBody>
      </p:sp>
      <p:sp>
        <p:nvSpPr>
          <p:cNvPr id="7" name="TextBox 6">
            <a:extLst>
              <a:ext uri="{FF2B5EF4-FFF2-40B4-BE49-F238E27FC236}">
                <a16:creationId xmlns:a16="http://schemas.microsoft.com/office/drawing/2014/main" id="{D163F402-655F-64E2-4359-A4002D2A5EE1}"/>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2122034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42" y="435379"/>
            <a:ext cx="7204925" cy="759687"/>
          </a:xfrm>
        </p:spPr>
        <p:txBody>
          <a:bodyPr>
            <a:normAutofit/>
          </a:bodyPr>
          <a:lstStyle/>
          <a:p>
            <a:pPr algn="ctr"/>
            <a:r>
              <a:rPr lang="en-IN" sz="2400" b="1" u="sng" dirty="0">
                <a:latin typeface="Bookman Old Style" panose="02050604050505020204" pitchFamily="18" charset="0"/>
              </a:rPr>
              <a:t>REFERENCES</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2150215" y="1195065"/>
            <a:ext cx="7942052" cy="5510539"/>
          </a:xfrm>
        </p:spPr>
        <p:txBody>
          <a:bodyPr>
            <a:normAutofit/>
          </a:bodyPr>
          <a:lstStyle/>
          <a:p>
            <a:pPr marL="342891" indent="-342891">
              <a:buFont typeface="+mj-lt"/>
              <a:buAutoNum type="arabicPeriod"/>
            </a:pPr>
            <a:endParaRPr lang="en-US" sz="2000" dirty="0">
              <a:latin typeface="Bookman Old Style" panose="02050604050505020204" pitchFamily="18" charset="0"/>
            </a:endParaRPr>
          </a:p>
          <a:p>
            <a:pPr algn="l"/>
            <a:r>
              <a:rPr lang="en-US" sz="1900" b="0" i="0" u="none" strike="noStrike" baseline="0" dirty="0"/>
              <a:t>[1] </a:t>
            </a:r>
            <a:r>
              <a:rPr lang="en-US" sz="1800" b="0" i="0" u="none" strike="noStrike" baseline="0" dirty="0">
                <a:latin typeface="CMR12"/>
              </a:rPr>
              <a:t>D. E. Dudgeon and R. T. </a:t>
            </a:r>
            <a:r>
              <a:rPr lang="en-US" sz="1800" b="0" i="0" u="none" strike="noStrike" baseline="0" dirty="0" err="1">
                <a:latin typeface="CMR12"/>
              </a:rPr>
              <a:t>Lacoss</a:t>
            </a:r>
            <a:r>
              <a:rPr lang="en-US" sz="1800" b="0" i="0" u="none" strike="noStrike" baseline="0" dirty="0">
                <a:latin typeface="CMR12"/>
              </a:rPr>
              <a:t>, “An overview of automatic target recognition,” </a:t>
            </a:r>
            <a:r>
              <a:rPr lang="en-US" sz="1800" b="0" i="0" u="none" strike="noStrike" baseline="0" dirty="0">
                <a:latin typeface="CMTI12"/>
              </a:rPr>
              <a:t>The Lincoln Laboratory Journal</a:t>
            </a:r>
            <a:r>
              <a:rPr lang="en-US" sz="1800" b="0" i="0" u="none" strike="noStrike" baseline="0" dirty="0">
                <a:latin typeface="CMR12"/>
              </a:rPr>
              <a:t>, vol. 6, no. 1, pp. 3–10,</a:t>
            </a:r>
            <a:r>
              <a:rPr lang="en-IN" sz="1800" b="0" i="0" u="none" strike="noStrike" baseline="0" dirty="0">
                <a:latin typeface="CMR12"/>
              </a:rPr>
              <a:t>1993.</a:t>
            </a:r>
          </a:p>
          <a:p>
            <a:pPr algn="l"/>
            <a:r>
              <a:rPr lang="en-IN" sz="1800" dirty="0">
                <a:latin typeface="CMR12"/>
                <a:cs typeface="Times New Roman" panose="02020603050405020304" pitchFamily="18" charset="0"/>
              </a:rPr>
              <a:t>[2] </a:t>
            </a:r>
            <a:r>
              <a:rPr lang="en-US" sz="1800" b="0" i="0" u="none" strike="noStrike" baseline="0" dirty="0">
                <a:latin typeface="CMR12"/>
              </a:rPr>
              <a:t>N. </a:t>
            </a:r>
            <a:r>
              <a:rPr lang="en-US" sz="1800" b="0" i="0" u="none" strike="noStrike" baseline="0" dirty="0" err="1">
                <a:latin typeface="CMR12"/>
              </a:rPr>
              <a:t>Kumbasar</a:t>
            </a:r>
            <a:r>
              <a:rPr lang="en-US" sz="1800" b="0" i="0" u="none" strike="noStrike" baseline="0" dirty="0">
                <a:latin typeface="CMR12"/>
              </a:rPr>
              <a:t>, A. N. </a:t>
            </a:r>
            <a:r>
              <a:rPr lang="en-US" sz="1800" b="0" i="0" u="none" strike="noStrike" baseline="0" dirty="0" err="1">
                <a:latin typeface="CMR12"/>
              </a:rPr>
              <a:t>Omeroglu</a:t>
            </a:r>
            <a:r>
              <a:rPr lang="en-US" sz="1800" b="0" i="0" u="none" strike="noStrike" baseline="0" dirty="0">
                <a:latin typeface="CMR12"/>
              </a:rPr>
              <a:t>, and H. M. A. Mohammed, “Classification of images obtained by </a:t>
            </a:r>
            <a:r>
              <a:rPr lang="en-US" sz="1800" b="0" i="0" u="none" strike="noStrike" baseline="0" dirty="0" err="1">
                <a:latin typeface="CMR12"/>
              </a:rPr>
              <a:t>sar</a:t>
            </a:r>
            <a:r>
              <a:rPr lang="en-US" sz="1800" b="0" i="0" u="none" strike="noStrike" baseline="0" dirty="0">
                <a:latin typeface="CMR12"/>
              </a:rPr>
              <a:t> (synthetic aperture radar) data,” </a:t>
            </a:r>
            <a:r>
              <a:rPr lang="en-IN" sz="1800" b="0" i="0" u="none" strike="noStrike" baseline="0" dirty="0">
                <a:latin typeface="CMTI12"/>
              </a:rPr>
              <a:t>ISASE2018</a:t>
            </a:r>
            <a:r>
              <a:rPr lang="en-IN" sz="1800" b="0" i="0" u="none" strike="noStrike" baseline="0" dirty="0">
                <a:latin typeface="CMR12"/>
              </a:rPr>
              <a:t>, p. 203, 2018.</a:t>
            </a:r>
          </a:p>
          <a:p>
            <a:pPr algn="l"/>
            <a:r>
              <a:rPr lang="en-US" sz="1800" b="0" i="0" u="none" strike="noStrike" baseline="0" dirty="0">
                <a:latin typeface="CMR12"/>
              </a:rPr>
              <a:t>[3] A. K. Sharma, “Nisar–joint </a:t>
            </a:r>
            <a:r>
              <a:rPr lang="en-US" sz="1800" b="0" i="0" u="none" strike="noStrike" baseline="0" dirty="0" err="1">
                <a:latin typeface="CMR12"/>
              </a:rPr>
              <a:t>nasa-isro</a:t>
            </a:r>
            <a:r>
              <a:rPr lang="en-US" sz="1800" b="0" i="0" u="none" strike="noStrike" baseline="0" dirty="0">
                <a:latin typeface="CMR12"/>
              </a:rPr>
              <a:t> mission detecting tiny changes on </a:t>
            </a:r>
            <a:r>
              <a:rPr lang="en-IN" sz="1800" b="0" i="0" u="none" strike="noStrike" baseline="0" dirty="0">
                <a:latin typeface="CMR12"/>
              </a:rPr>
              <a:t>earth’s surface,” 2022.</a:t>
            </a:r>
          </a:p>
          <a:p>
            <a:pPr algn="l"/>
            <a:r>
              <a:rPr lang="en-IN" sz="1800" dirty="0">
                <a:latin typeface="CMR12"/>
                <a:cs typeface="Times New Roman" panose="02020603050405020304" pitchFamily="18" charset="0"/>
              </a:rPr>
              <a:t>[4] </a:t>
            </a:r>
            <a:r>
              <a:rPr lang="en-US" sz="1800" b="0" i="0" u="none" strike="noStrike" baseline="0" dirty="0">
                <a:latin typeface="CMR12"/>
              </a:rPr>
              <a:t>M. </a:t>
            </a:r>
            <a:r>
              <a:rPr lang="en-US" sz="1800" b="0" i="0" u="none" strike="noStrike" baseline="0" dirty="0" err="1">
                <a:latin typeface="CMR12"/>
              </a:rPr>
              <a:t>Kirscht</a:t>
            </a:r>
            <a:r>
              <a:rPr lang="en-US" sz="1800" b="0" i="0" u="none" strike="noStrike" baseline="0" dirty="0">
                <a:latin typeface="CMR12"/>
              </a:rPr>
              <a:t> and C. Rinke, “3d reconstruction of buildings and vegetation </a:t>
            </a:r>
            <a:r>
              <a:rPr lang="en-IN" sz="1800" b="0" i="0" u="none" strike="noStrike" baseline="0" dirty="0">
                <a:latin typeface="CMR12"/>
              </a:rPr>
              <a:t>from synthetic aperture radar (</a:t>
            </a:r>
            <a:r>
              <a:rPr lang="en-IN" sz="1800" b="0" i="0" u="none" strike="noStrike" baseline="0" dirty="0" err="1">
                <a:latin typeface="CMR12"/>
              </a:rPr>
              <a:t>sar</a:t>
            </a:r>
            <a:r>
              <a:rPr lang="en-IN" sz="1800" b="0" i="0" u="none" strike="noStrike" baseline="0" dirty="0">
                <a:latin typeface="CMR12"/>
              </a:rPr>
              <a:t>) images.,” in </a:t>
            </a:r>
            <a:r>
              <a:rPr lang="en-IN" sz="1800" b="0" i="0" u="none" strike="noStrike" baseline="0" dirty="0">
                <a:latin typeface="CMTI12"/>
              </a:rPr>
              <a:t>MVA</a:t>
            </a:r>
            <a:r>
              <a:rPr lang="en-IN" sz="1800" b="0" i="0" u="none" strike="noStrike" baseline="0" dirty="0">
                <a:latin typeface="CMR12"/>
              </a:rPr>
              <a:t>, pp. 228–231, 1998.</a:t>
            </a:r>
          </a:p>
          <a:p>
            <a:r>
              <a:rPr lang="en-IN" sz="1800" dirty="0">
                <a:latin typeface="CMR12"/>
                <a:cs typeface="Times New Roman" panose="02020603050405020304" pitchFamily="18" charset="0"/>
              </a:rPr>
              <a:t>[5] </a:t>
            </a:r>
            <a:r>
              <a:rPr lang="en-US" sz="1800" b="0" i="0" u="none" strike="noStrike" baseline="0" dirty="0" err="1"/>
              <a:t>Albawi</a:t>
            </a:r>
            <a:r>
              <a:rPr lang="en-US" sz="1800" b="0" i="0" u="none" strike="noStrike" baseline="0" dirty="0"/>
              <a:t>, S., Mohammed, T.A., Al-</a:t>
            </a:r>
            <a:r>
              <a:rPr lang="en-US" sz="1800" b="0" i="0" u="none" strike="noStrike" baseline="0" dirty="0" err="1"/>
              <a:t>Zawi</a:t>
            </a:r>
            <a:r>
              <a:rPr lang="en-US" sz="1800" b="0" i="0" u="none" strike="noStrike" baseline="0" dirty="0"/>
              <a:t>, S., 2017. Understanding of a convolutional neural network. In: 2017 International Conference on Engineering and </a:t>
            </a:r>
            <a:r>
              <a:rPr lang="en-IN" sz="1800" b="0" i="0" u="none" strike="noStrike" baseline="0" dirty="0"/>
              <a:t>Technology (ICET), </a:t>
            </a:r>
            <a:r>
              <a:rPr lang="en-IN" sz="1800" b="0" i="0" u="none" strike="noStrike" baseline="0" dirty="0" err="1"/>
              <a:t>Ieee</a:t>
            </a:r>
            <a:r>
              <a:rPr lang="en-IN" sz="1800" b="0" i="0" u="none" strike="noStrike" baseline="0" dirty="0"/>
              <a:t>, pp. 1–6.</a:t>
            </a:r>
            <a:endParaRPr lang="en-IN" sz="1800" b="0" i="0" u="none" strike="noStrike" baseline="0" dirty="0">
              <a:latin typeface="CMR12"/>
            </a:endParaRPr>
          </a:p>
          <a:p>
            <a:pPr algn="l"/>
            <a:r>
              <a:rPr lang="en-IN" sz="1800" dirty="0">
                <a:latin typeface="CMR12"/>
                <a:cs typeface="Times New Roman" panose="02020603050405020304" pitchFamily="18" charset="0"/>
              </a:rPr>
              <a:t>[6] </a:t>
            </a:r>
            <a:r>
              <a:rPr lang="en-US" sz="1800" dirty="0">
                <a:cs typeface="Times New Roman" panose="02020603050405020304" pitchFamily="18" charset="0"/>
              </a:rPr>
              <a:t>Jia, Zhai, et al. "A deep learning fusion recognition method based on SAR image data." Procedia computer science 147 (2019): 533-541</a:t>
            </a:r>
          </a:p>
          <a:p>
            <a:pPr algn="l"/>
            <a:r>
              <a:rPr lang="en-US" sz="1800" dirty="0">
                <a:solidFill>
                  <a:schemeClr val="tx1"/>
                </a:solidFill>
                <a:cs typeface="Times New Roman" panose="02020603050405020304" pitchFamily="18" charset="0"/>
              </a:rPr>
              <a:t>[7] Nida </a:t>
            </a:r>
            <a:r>
              <a:rPr lang="en-US" sz="1800" dirty="0" err="1">
                <a:solidFill>
                  <a:schemeClr val="tx1"/>
                </a:solidFill>
                <a:cs typeface="Times New Roman" panose="02020603050405020304" pitchFamily="18" charset="0"/>
              </a:rPr>
              <a:t>Kumbasar</a:t>
            </a:r>
            <a:r>
              <a:rPr lang="en-US" sz="1800" dirty="0">
                <a:solidFill>
                  <a:schemeClr val="tx1"/>
                </a:solidFill>
                <a:cs typeface="Times New Roman" panose="02020603050405020304" pitchFamily="18" charset="0"/>
              </a:rPr>
              <a:t>, Asli Nur </a:t>
            </a:r>
            <a:r>
              <a:rPr lang="en-US" sz="1800" dirty="0" err="1">
                <a:solidFill>
                  <a:schemeClr val="tx1"/>
                </a:solidFill>
                <a:cs typeface="Times New Roman" panose="02020603050405020304" pitchFamily="18" charset="0"/>
              </a:rPr>
              <a:t>Omeroglu</a:t>
            </a:r>
            <a:r>
              <a:rPr lang="en-US" sz="1800" dirty="0">
                <a:solidFill>
                  <a:schemeClr val="tx1"/>
                </a:solidFill>
                <a:cs typeface="Times New Roman" panose="02020603050405020304" pitchFamily="18" charset="0"/>
              </a:rPr>
              <a:t>, Hussein Mahmood Abdo , Emin </a:t>
            </a:r>
            <a:r>
              <a:rPr lang="en-US" sz="1800" dirty="0" err="1">
                <a:solidFill>
                  <a:schemeClr val="tx1"/>
                </a:solidFill>
                <a:cs typeface="Times New Roman" panose="02020603050405020304" pitchFamily="18" charset="0"/>
              </a:rPr>
              <a:t>Argun</a:t>
            </a:r>
            <a:r>
              <a:rPr lang="en-US" sz="1800" dirty="0">
                <a:solidFill>
                  <a:schemeClr val="tx1"/>
                </a:solidFill>
                <a:cs typeface="Times New Roman" panose="02020603050405020304" pitchFamily="18" charset="0"/>
              </a:rPr>
              <a:t> Oral, Ibrahim </a:t>
            </a:r>
            <a:r>
              <a:rPr lang="en-US" sz="1800" dirty="0" err="1">
                <a:solidFill>
                  <a:schemeClr val="tx1"/>
                </a:solidFill>
                <a:cs typeface="Times New Roman" panose="02020603050405020304" pitchFamily="18" charset="0"/>
              </a:rPr>
              <a:t>Yucel</a:t>
            </a:r>
            <a:r>
              <a:rPr lang="en-US" sz="1800" dirty="0">
                <a:solidFill>
                  <a:schemeClr val="tx1"/>
                </a:solidFill>
                <a:cs typeface="Times New Roman" panose="02020603050405020304" pitchFamily="18" charset="0"/>
              </a:rPr>
              <a:t> Ozbek. Classification of Images Obtained by SAR (Synthetic Aperture Radar) Data</a:t>
            </a:r>
            <a:endParaRPr lang="en-IN" dirty="0">
              <a:solidFill>
                <a:schemeClr val="tx1"/>
              </a:solidFill>
              <a:cs typeface="Times New Roman" panose="02020603050405020304" pitchFamily="18" charset="0"/>
            </a:endParaRPr>
          </a:p>
        </p:txBody>
      </p:sp>
      <p:sp>
        <p:nvSpPr>
          <p:cNvPr id="5" name="Slide Number Placeholder 4">
            <a:extLst>
              <a:ext uri="{FF2B5EF4-FFF2-40B4-BE49-F238E27FC236}">
                <a16:creationId xmlns:a16="http://schemas.microsoft.com/office/drawing/2014/main" id="{935FA486-58B5-1FF4-E9EA-5B315387E2B1}"/>
              </a:ext>
            </a:extLst>
          </p:cNvPr>
          <p:cNvSpPr>
            <a:spLocks noGrp="1"/>
          </p:cNvSpPr>
          <p:nvPr>
            <p:ph type="sldNum" sz="quarter" idx="12"/>
          </p:nvPr>
        </p:nvSpPr>
        <p:spPr/>
        <p:txBody>
          <a:bodyPr/>
          <a:lstStyle/>
          <a:p>
            <a:fld id="{8AAC3C3A-64BA-4EE4-8629-BBC896E9EA79}" type="slidenum">
              <a:rPr lang="en-IN" smtClean="0"/>
              <a:t>32</a:t>
            </a:fld>
            <a:endParaRPr lang="en-IN"/>
          </a:p>
        </p:txBody>
      </p:sp>
      <p:sp>
        <p:nvSpPr>
          <p:cNvPr id="7" name="TextBox 6">
            <a:extLst>
              <a:ext uri="{FF2B5EF4-FFF2-40B4-BE49-F238E27FC236}">
                <a16:creationId xmlns:a16="http://schemas.microsoft.com/office/drawing/2014/main" id="{E4E5D27E-686E-42F2-20F0-6E5A5123BA73}"/>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4186513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42" y="435379"/>
            <a:ext cx="7204925" cy="759687"/>
          </a:xfrm>
        </p:spPr>
        <p:txBody>
          <a:bodyPr>
            <a:normAutofit/>
          </a:bodyPr>
          <a:lstStyle/>
          <a:p>
            <a:pPr algn="ctr"/>
            <a:r>
              <a:rPr lang="en-IN" sz="2400" b="1" u="sng" dirty="0">
                <a:latin typeface="Bookman Old Style" panose="02050604050505020204" pitchFamily="18" charset="0"/>
              </a:rPr>
              <a:t>REFERENCES</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2150215" y="1195065"/>
            <a:ext cx="7942052" cy="5510539"/>
          </a:xfrm>
        </p:spPr>
        <p:txBody>
          <a:bodyPr>
            <a:normAutofit lnSpcReduction="10000"/>
          </a:bodyPr>
          <a:lstStyle/>
          <a:p>
            <a:pPr marL="0" indent="0">
              <a:buNone/>
            </a:pPr>
            <a:endParaRPr lang="en-US" sz="2000" dirty="0">
              <a:cs typeface="Times New Roman" panose="02020603050405020304" pitchFamily="18" charset="0"/>
            </a:endParaRPr>
          </a:p>
          <a:p>
            <a:r>
              <a:rPr lang="en-US" sz="2000" dirty="0">
                <a:cs typeface="Times New Roman" panose="02020603050405020304" pitchFamily="18" charset="0"/>
              </a:rPr>
              <a:t>[8] </a:t>
            </a:r>
            <a:r>
              <a:rPr lang="en-US" sz="2000" dirty="0" err="1">
                <a:cs typeface="Times New Roman" panose="02020603050405020304" pitchFamily="18" charset="0"/>
              </a:rPr>
              <a:t>Hasni</a:t>
            </a:r>
            <a:r>
              <a:rPr lang="en-US" sz="2000" dirty="0">
                <a:cs typeface="Times New Roman" panose="02020603050405020304" pitchFamily="18" charset="0"/>
              </a:rPr>
              <a:t> Anas, </a:t>
            </a:r>
            <a:r>
              <a:rPr lang="en-US" sz="2000" dirty="0" err="1">
                <a:cs typeface="Times New Roman" panose="02020603050405020304" pitchFamily="18" charset="0"/>
              </a:rPr>
              <a:t>Hasni</a:t>
            </a:r>
            <a:r>
              <a:rPr lang="en-US" sz="2000" dirty="0">
                <a:cs typeface="Times New Roman" panose="02020603050405020304" pitchFamily="18" charset="0"/>
              </a:rPr>
              <a:t>, et al. "Deep learning for </a:t>
            </a:r>
            <a:r>
              <a:rPr lang="en-US" sz="2000" dirty="0" err="1">
                <a:cs typeface="Times New Roman" panose="02020603050405020304" pitchFamily="18" charset="0"/>
              </a:rPr>
              <a:t>sar</a:t>
            </a:r>
            <a:r>
              <a:rPr lang="en-US" sz="2000" dirty="0">
                <a:cs typeface="Times New Roman" panose="02020603050405020304" pitchFamily="18" charset="0"/>
              </a:rPr>
              <a:t> image classification." Intelligent Systems and Applications: Proceedings of the 2019 Intelligent Systems Conference (</a:t>
            </a:r>
            <a:r>
              <a:rPr lang="en-US" sz="2000" dirty="0" err="1">
                <a:cs typeface="Times New Roman" panose="02020603050405020304" pitchFamily="18" charset="0"/>
              </a:rPr>
              <a:t>IntelliSys</a:t>
            </a:r>
            <a:r>
              <a:rPr lang="en-US" sz="2000" dirty="0">
                <a:cs typeface="Times New Roman" panose="02020603050405020304" pitchFamily="18" charset="0"/>
              </a:rPr>
              <a:t>) Volume 1. Springer International Publishing, 2020. </a:t>
            </a:r>
          </a:p>
          <a:p>
            <a:r>
              <a:rPr lang="en-US" sz="2000" dirty="0"/>
              <a:t>[8] </a:t>
            </a:r>
            <a:r>
              <a:rPr lang="en-US" sz="2000" dirty="0" err="1"/>
              <a:t>Ameta</a:t>
            </a:r>
            <a:r>
              <a:rPr lang="en-US" sz="2000" dirty="0"/>
              <a:t>, Abhishek, Vinayak Singh, and Veena Devi SV. "A Convolutional Neural Network Based Approach for SAR Image Classification of Vehicles.“</a:t>
            </a:r>
          </a:p>
          <a:p>
            <a:pPr algn="l"/>
            <a:r>
              <a:rPr lang="en-US" sz="2000" dirty="0"/>
              <a:t>[9] </a:t>
            </a:r>
            <a:r>
              <a:rPr lang="en-US" sz="1800" b="0" i="0" u="none" strike="noStrike" baseline="0" dirty="0">
                <a:latin typeface="CMR12"/>
              </a:rPr>
              <a:t>C. </a:t>
            </a:r>
            <a:r>
              <a:rPr lang="en-US" sz="1800" b="0" i="0" u="none" strike="noStrike" baseline="0" dirty="0" err="1">
                <a:latin typeface="CMR12"/>
              </a:rPr>
              <a:t>Coman</a:t>
            </a:r>
            <a:r>
              <a:rPr lang="en-US" sz="1800" b="0" i="0" u="none" strike="noStrike" baseline="0" dirty="0">
                <a:latin typeface="CMR12"/>
              </a:rPr>
              <a:t> </a:t>
            </a:r>
            <a:r>
              <a:rPr lang="en-US" sz="1800" b="0" i="0" u="none" strike="noStrike" baseline="0" dirty="0">
                <a:latin typeface="CMTI12"/>
              </a:rPr>
              <a:t>et al.</a:t>
            </a:r>
            <a:r>
              <a:rPr lang="en-US" sz="1800" b="0" i="0" u="none" strike="noStrike" baseline="0" dirty="0">
                <a:latin typeface="CMR12"/>
              </a:rPr>
              <a:t>, “A deep learning </a:t>
            </a:r>
            <a:r>
              <a:rPr lang="en-US" sz="1800" b="0" i="0" u="none" strike="noStrike" baseline="0" dirty="0" err="1">
                <a:latin typeface="CMR12"/>
              </a:rPr>
              <a:t>sar</a:t>
            </a:r>
            <a:r>
              <a:rPr lang="en-US" sz="1800" b="0" i="0" u="none" strike="noStrike" baseline="0" dirty="0">
                <a:latin typeface="CMR12"/>
              </a:rPr>
              <a:t> target classification experiment </a:t>
            </a:r>
            <a:r>
              <a:rPr lang="en-IN" sz="1800" b="0" i="0" u="none" strike="noStrike" baseline="0" dirty="0">
                <a:latin typeface="CMR12"/>
              </a:rPr>
              <a:t>on </a:t>
            </a:r>
            <a:r>
              <a:rPr lang="en-IN" sz="1800" b="0" i="0" u="none" strike="noStrike" baseline="0" dirty="0" err="1">
                <a:latin typeface="CMR12"/>
              </a:rPr>
              <a:t>mstar</a:t>
            </a:r>
            <a:r>
              <a:rPr lang="en-IN" sz="1800" b="0" i="0" u="none" strike="noStrike" baseline="0" dirty="0">
                <a:latin typeface="CMR12"/>
              </a:rPr>
              <a:t> dataset,” in </a:t>
            </a:r>
            <a:r>
              <a:rPr lang="en-IN" sz="1800" b="0" i="0" u="none" strike="noStrike" baseline="0" dirty="0">
                <a:latin typeface="CMTI12"/>
              </a:rPr>
              <a:t>2018 19th international radar symposium (IRS)</a:t>
            </a:r>
            <a:r>
              <a:rPr lang="en-IN" sz="1800" b="0" i="0" u="none" strike="noStrike" baseline="0" dirty="0">
                <a:latin typeface="CMR12"/>
              </a:rPr>
              <a:t>, pp. 1–6, IEEE, 2018.</a:t>
            </a:r>
          </a:p>
          <a:p>
            <a:pPr algn="l"/>
            <a:r>
              <a:rPr lang="en-IN" sz="1800" dirty="0">
                <a:latin typeface="CMR12"/>
              </a:rPr>
              <a:t>[10] </a:t>
            </a:r>
            <a:r>
              <a:rPr lang="en-US" sz="1800" b="0" i="0" u="none" strike="noStrike" baseline="0" dirty="0">
                <a:latin typeface="CMR12"/>
              </a:rPr>
              <a:t>Y. Wang, Y. Zhang, H. Qu, and Q. Tian, “Target detection and recognition based on convolutional neural network for </a:t>
            </a:r>
            <a:r>
              <a:rPr lang="en-US" sz="1800" b="0" i="0" u="none" strike="noStrike" baseline="0" dirty="0" err="1">
                <a:latin typeface="CMR12"/>
              </a:rPr>
              <a:t>sar</a:t>
            </a:r>
            <a:r>
              <a:rPr lang="en-US" sz="1800" b="0" i="0" u="none" strike="noStrike" baseline="0" dirty="0">
                <a:latin typeface="CMR12"/>
              </a:rPr>
              <a:t> image,” in </a:t>
            </a:r>
            <a:r>
              <a:rPr lang="en-US" sz="1800" b="0" i="0" u="none" strike="noStrike" baseline="0" dirty="0">
                <a:latin typeface="CMTI12"/>
              </a:rPr>
              <a:t>2018 11th International Congress on Image and Signal Processing, </a:t>
            </a:r>
            <a:r>
              <a:rPr lang="en-US" sz="1800" b="0" i="0" u="none" strike="noStrike" baseline="0" dirty="0" err="1">
                <a:latin typeface="CMTI12"/>
              </a:rPr>
              <a:t>BioMedical</a:t>
            </a:r>
            <a:r>
              <a:rPr lang="en-US" sz="1800" b="0" i="0" u="none" strike="noStrike" baseline="0" dirty="0">
                <a:latin typeface="CMTI12"/>
              </a:rPr>
              <a:t> Engineering and Informatics (CISP-BMEI)</a:t>
            </a:r>
            <a:r>
              <a:rPr lang="en-US" sz="1800" b="0" i="0" u="none" strike="noStrike" baseline="0" dirty="0">
                <a:latin typeface="CMR12"/>
              </a:rPr>
              <a:t>, pp. 1–5, 2018.</a:t>
            </a:r>
            <a:endParaRPr lang="en-US" sz="2000" dirty="0"/>
          </a:p>
          <a:p>
            <a:r>
              <a:rPr lang="en-US" sz="2000" dirty="0">
                <a:cs typeface="Times New Roman" panose="02020603050405020304" pitchFamily="18" charset="0"/>
              </a:rPr>
              <a:t>[11] Hazarika, Ruhul Amin, </a:t>
            </a:r>
            <a:r>
              <a:rPr lang="en-US" sz="2000" dirty="0" err="1">
                <a:cs typeface="Times New Roman" panose="02020603050405020304" pitchFamily="18" charset="0"/>
              </a:rPr>
              <a:t>Debdatta</a:t>
            </a:r>
            <a:r>
              <a:rPr lang="en-US" sz="2000" dirty="0">
                <a:cs typeface="Times New Roman" panose="02020603050405020304" pitchFamily="18" charset="0"/>
              </a:rPr>
              <a:t> </a:t>
            </a:r>
            <a:r>
              <a:rPr lang="en-US" sz="2000" dirty="0" err="1">
                <a:cs typeface="Times New Roman" panose="02020603050405020304" pitchFamily="18" charset="0"/>
              </a:rPr>
              <a:t>Kandar</a:t>
            </a:r>
            <a:r>
              <a:rPr lang="en-US" sz="2000" dirty="0">
                <a:cs typeface="Times New Roman" panose="02020603050405020304" pitchFamily="18" charset="0"/>
              </a:rPr>
              <a:t>, and Arnab Kumar Maji. "An experimental analysis of different deep learning based models for Alzheimer’s disease classification using brain magnetic resonance images." Journal of King Saud University-Computer and Information Sciences 34.10 (2022): 8576-8598.</a:t>
            </a:r>
          </a:p>
          <a:p>
            <a:pPr marL="342891" indent="-342891">
              <a:buFont typeface="+mj-lt"/>
              <a:buAutoNum type="arabicPeriod"/>
            </a:pPr>
            <a:endParaRPr lang="en-IN" sz="18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35FA486-58B5-1FF4-E9EA-5B315387E2B1}"/>
              </a:ext>
            </a:extLst>
          </p:cNvPr>
          <p:cNvSpPr>
            <a:spLocks noGrp="1"/>
          </p:cNvSpPr>
          <p:nvPr>
            <p:ph type="sldNum" sz="quarter" idx="12"/>
          </p:nvPr>
        </p:nvSpPr>
        <p:spPr/>
        <p:txBody>
          <a:bodyPr/>
          <a:lstStyle/>
          <a:p>
            <a:fld id="{8AAC3C3A-64BA-4EE4-8629-BBC896E9EA79}" type="slidenum">
              <a:rPr lang="en-IN" smtClean="0"/>
              <a:t>33</a:t>
            </a:fld>
            <a:endParaRPr lang="en-IN"/>
          </a:p>
        </p:txBody>
      </p:sp>
      <p:sp>
        <p:nvSpPr>
          <p:cNvPr id="7" name="TextBox 6">
            <a:extLst>
              <a:ext uri="{FF2B5EF4-FFF2-40B4-BE49-F238E27FC236}">
                <a16:creationId xmlns:a16="http://schemas.microsoft.com/office/drawing/2014/main" id="{E4E5D27E-686E-42F2-20F0-6E5A5123BA73}"/>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228606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9DF5B1-FADB-4FC3-87A1-FEC2986DDFDA}"/>
              </a:ext>
            </a:extLst>
          </p:cNvPr>
          <p:cNvSpPr txBox="1"/>
          <p:nvPr/>
        </p:nvSpPr>
        <p:spPr>
          <a:xfrm>
            <a:off x="3863258" y="2032469"/>
            <a:ext cx="4465509" cy="2793714"/>
          </a:xfrm>
          <a:prstGeom prst="rect">
            <a:avLst/>
          </a:prstGeom>
          <a:noFill/>
        </p:spPr>
        <p:txBody>
          <a:bodyPr wrap="square" rtlCol="0">
            <a:spAutoFit/>
          </a:bodyPr>
          <a:lstStyle/>
          <a:p>
            <a:pPr algn="ctr"/>
            <a:endParaRPr lang="en-IN" sz="4951" b="1" u="sng" dirty="0">
              <a:latin typeface="Bookman Old Style" panose="02050604050505020204" pitchFamily="18" charset="0"/>
            </a:endParaRPr>
          </a:p>
          <a:p>
            <a:pPr algn="ctr"/>
            <a:r>
              <a:rPr lang="en-IN" sz="4951" b="1" u="sng" dirty="0">
                <a:latin typeface="Bookman Old Style" panose="02050604050505020204" pitchFamily="18" charset="0"/>
              </a:rPr>
              <a:t>THANK YOU</a:t>
            </a:r>
          </a:p>
          <a:p>
            <a:pPr algn="ctr"/>
            <a:endParaRPr lang="en-IN" sz="4951" b="1" u="sng" dirty="0">
              <a:latin typeface="Bookman Old Style" panose="02050604050505020204" pitchFamily="18" charset="0"/>
            </a:endParaRPr>
          </a:p>
          <a:p>
            <a:pPr algn="ctr"/>
            <a:endParaRPr lang="en-IN" sz="1351" dirty="0"/>
          </a:p>
          <a:p>
            <a:pPr algn="ctr"/>
            <a:r>
              <a:rPr lang="en-IN" sz="1351" dirty="0"/>
              <a:t>+</a:t>
            </a:r>
          </a:p>
        </p:txBody>
      </p:sp>
      <p:sp>
        <p:nvSpPr>
          <p:cNvPr id="4" name="Slide Number Placeholder 3">
            <a:extLst>
              <a:ext uri="{FF2B5EF4-FFF2-40B4-BE49-F238E27FC236}">
                <a16:creationId xmlns:a16="http://schemas.microsoft.com/office/drawing/2014/main" id="{B43DD130-8C37-8183-646A-70FA98692E69}"/>
              </a:ext>
            </a:extLst>
          </p:cNvPr>
          <p:cNvSpPr>
            <a:spLocks noGrp="1"/>
          </p:cNvSpPr>
          <p:nvPr>
            <p:ph type="sldNum" sz="quarter" idx="12"/>
          </p:nvPr>
        </p:nvSpPr>
        <p:spPr/>
        <p:txBody>
          <a:bodyPr/>
          <a:lstStyle/>
          <a:p>
            <a:fld id="{8AAC3C3A-64BA-4EE4-8629-BBC896E9EA79}" type="slidenum">
              <a:rPr lang="en-IN" smtClean="0"/>
              <a:t>34</a:t>
            </a:fld>
            <a:endParaRPr lang="en-IN"/>
          </a:p>
        </p:txBody>
      </p:sp>
    </p:spTree>
    <p:extLst>
      <p:ext uri="{BB962C8B-B14F-4D97-AF65-F5344CB8AC3E}">
        <p14:creationId xmlns:p14="http://schemas.microsoft.com/office/powerpoint/2010/main" val="218641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50" y="435391"/>
            <a:ext cx="7204925" cy="759687"/>
          </a:xfrm>
        </p:spPr>
        <p:txBody>
          <a:bodyPr>
            <a:normAutofit/>
          </a:bodyPr>
          <a:lstStyle/>
          <a:p>
            <a:pPr algn="ctr"/>
            <a:r>
              <a:rPr lang="en-IN" sz="2400" b="1" u="sng" dirty="0">
                <a:latin typeface="Bookman Old Style" panose="02050604050505020204" pitchFamily="18" charset="0"/>
              </a:rPr>
              <a:t>MOTIVATION</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1046922" y="1354667"/>
            <a:ext cx="9899373" cy="4312965"/>
          </a:xfrm>
        </p:spPr>
        <p:txBody>
          <a:bodyPr>
            <a:normAutofit/>
          </a:bodyPr>
          <a:lstStyle/>
          <a:p>
            <a:pPr algn="l" rtl="0"/>
            <a:r>
              <a:rPr lang="en-US" sz="1800" b="0" i="0" dirty="0">
                <a:effectLst/>
                <a:latin typeface="Bookman Old Style" panose="02050604050505020204" pitchFamily="18" charset="0"/>
              </a:rPr>
              <a:t>Misclassification is a major problem in SAR image classification due to the complexity, coarseness, and presence of unwanted features. </a:t>
            </a:r>
          </a:p>
          <a:p>
            <a:r>
              <a:rPr lang="en-US" sz="1800" dirty="0">
                <a:latin typeface="Bookman Old Style" panose="02050604050505020204" pitchFamily="18" charset="0"/>
                <a:cs typeface="Times New Roman" panose="02020603050405020304" pitchFamily="18" charset="0"/>
              </a:rPr>
              <a:t>Therefore identifying which target or image scene falls under which class is complex and hence challenging.</a:t>
            </a:r>
            <a:endParaRPr lang="en-US" sz="1800" b="0" i="0" dirty="0">
              <a:effectLst/>
              <a:latin typeface="Bookman Old Style" panose="02050604050505020204" pitchFamily="18" charset="0"/>
            </a:endParaRPr>
          </a:p>
          <a:p>
            <a:pPr algn="l" rtl="0"/>
            <a:r>
              <a:rPr lang="en-US" sz="1800" b="0" i="0" dirty="0">
                <a:effectLst/>
                <a:latin typeface="Bookman Old Style" panose="02050604050505020204" pitchFamily="18" charset="0"/>
              </a:rPr>
              <a:t>Deep learning has made significant advances in a variety of areas, including speech recognition, object detection, and image classification. </a:t>
            </a:r>
          </a:p>
          <a:p>
            <a:pPr algn="l" rtl="0"/>
            <a:r>
              <a:rPr lang="en-US" sz="1800" b="0" i="0" dirty="0">
                <a:effectLst/>
                <a:latin typeface="Bookman Old Style" panose="02050604050505020204" pitchFamily="18" charset="0"/>
              </a:rPr>
              <a:t>Deep learning in remote sensing is now obtaining a lot of attention due to its many successful applications in the computer vision community</a:t>
            </a:r>
          </a:p>
          <a:p>
            <a:r>
              <a:rPr lang="en-US" sz="1800" b="0" i="0" dirty="0">
                <a:effectLst/>
                <a:latin typeface="Bookman Old Style" panose="02050604050505020204" pitchFamily="18" charset="0"/>
              </a:rPr>
              <a:t>This motivates us to choose some DNN models and analyze their performance on SAR image.</a:t>
            </a:r>
            <a:endParaRPr lang="fr-FR" sz="1800" b="0" i="0" dirty="0">
              <a:effectLst/>
              <a:latin typeface="Bookman Old Style" panose="02050604050505020204" pitchFamily="18" charset="0"/>
            </a:endParaRPr>
          </a:p>
          <a:p>
            <a:pPr algn="l" rtl="0"/>
            <a:endParaRPr lang="en-US" sz="1800" b="0" i="0" dirty="0">
              <a:effectLst/>
              <a:latin typeface="Bookman Old Style" panose="02050604050505020204" pitchFamily="18" charset="0"/>
            </a:endParaRPr>
          </a:p>
        </p:txBody>
      </p:sp>
      <p:sp>
        <p:nvSpPr>
          <p:cNvPr id="5" name="Slide Number Placeholder 4">
            <a:extLst>
              <a:ext uri="{FF2B5EF4-FFF2-40B4-BE49-F238E27FC236}">
                <a16:creationId xmlns:a16="http://schemas.microsoft.com/office/drawing/2014/main" id="{7A410BE3-580F-7DEF-54B6-5FDC706EFF83}"/>
              </a:ext>
            </a:extLst>
          </p:cNvPr>
          <p:cNvSpPr>
            <a:spLocks noGrp="1"/>
          </p:cNvSpPr>
          <p:nvPr>
            <p:ph type="sldNum" sz="quarter" idx="12"/>
          </p:nvPr>
        </p:nvSpPr>
        <p:spPr/>
        <p:txBody>
          <a:bodyPr/>
          <a:lstStyle/>
          <a:p>
            <a:fld id="{8AAC3C3A-64BA-4EE4-8629-BBC896E9EA79}" type="slidenum">
              <a:rPr lang="en-IN" smtClean="0"/>
              <a:t>4</a:t>
            </a:fld>
            <a:endParaRPr lang="en-IN"/>
          </a:p>
        </p:txBody>
      </p:sp>
      <p:sp>
        <p:nvSpPr>
          <p:cNvPr id="7" name="TextBox 6">
            <a:extLst>
              <a:ext uri="{FF2B5EF4-FFF2-40B4-BE49-F238E27FC236}">
                <a16:creationId xmlns:a16="http://schemas.microsoft.com/office/drawing/2014/main" id="{92424E27-FDF2-7C08-2FDB-D6B0172EEB80}"/>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359327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50" y="435391"/>
            <a:ext cx="7204925" cy="759687"/>
          </a:xfrm>
        </p:spPr>
        <p:txBody>
          <a:bodyPr>
            <a:normAutofit/>
          </a:bodyPr>
          <a:lstStyle/>
          <a:p>
            <a:pPr algn="ctr"/>
            <a:r>
              <a:rPr lang="en-IN" sz="2400" b="1" u="sng" dirty="0">
                <a:latin typeface="Bookman Old Style" panose="02050604050505020204" pitchFamily="18" charset="0"/>
              </a:rPr>
              <a:t>OBJECTIVE</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1404730" y="1625611"/>
            <a:ext cx="9183115" cy="4580467"/>
          </a:xfrm>
        </p:spPr>
        <p:txBody>
          <a:bodyPr>
            <a:normAutofit/>
          </a:bodyPr>
          <a:lstStyle/>
          <a:p>
            <a:pPr marL="457155" lvl="1" indent="0">
              <a:lnSpc>
                <a:spcPct val="150000"/>
              </a:lnSpc>
              <a:buNone/>
            </a:pPr>
            <a:r>
              <a:rPr lang="en-US" sz="2000" dirty="0">
                <a:latin typeface="Bookman Old Style" panose="02050604050505020204" pitchFamily="18" charset="0"/>
                <a:cs typeface="Times New Roman" panose="02020603050405020304" pitchFamily="18" charset="0"/>
              </a:rPr>
              <a:t>The primary objective is: </a:t>
            </a:r>
          </a:p>
          <a:p>
            <a:pPr marL="800047" lvl="1" indent="-342891">
              <a:lnSpc>
                <a:spcPct val="150000"/>
              </a:lnSpc>
            </a:pPr>
            <a:r>
              <a:rPr lang="en-US" sz="2000" dirty="0">
                <a:latin typeface="Bookman Old Style" panose="02050604050505020204" pitchFamily="18" charset="0"/>
                <a:cs typeface="Times New Roman" panose="02020603050405020304" pitchFamily="18" charset="0"/>
              </a:rPr>
              <a:t>To classify SAR images using different Deep Learning techniques/models.</a:t>
            </a:r>
          </a:p>
          <a:p>
            <a:pPr marL="800047" lvl="1" indent="-342891">
              <a:lnSpc>
                <a:spcPct val="150000"/>
              </a:lnSpc>
            </a:pPr>
            <a:r>
              <a:rPr lang="en-US" sz="2000" dirty="0">
                <a:latin typeface="Bookman Old Style" panose="02050604050505020204" pitchFamily="18" charset="0"/>
                <a:cs typeface="Times New Roman" panose="02020603050405020304" pitchFamily="18" charset="0"/>
              </a:rPr>
              <a:t>10 different DNN models will be choose and analyze their performance.</a:t>
            </a:r>
          </a:p>
          <a:p>
            <a:pPr marL="800047" lvl="1" indent="-342891">
              <a:lnSpc>
                <a:spcPct val="150000"/>
              </a:lnSpc>
            </a:pPr>
            <a:r>
              <a:rPr lang="en-US" sz="2000" dirty="0">
                <a:latin typeface="Bookman Old Style" panose="02050604050505020204" pitchFamily="18" charset="0"/>
                <a:cs typeface="Times New Roman" panose="02020603050405020304" pitchFamily="18" charset="0"/>
              </a:rPr>
              <a:t>Each model will be compared to one another according to their performance.</a:t>
            </a:r>
          </a:p>
          <a:p>
            <a:pPr marL="800047" lvl="1" indent="-342891">
              <a:lnSpc>
                <a:spcPct val="150000"/>
              </a:lnSpc>
            </a:pPr>
            <a:r>
              <a:rPr lang="en-US" sz="2000" dirty="0">
                <a:latin typeface="Bookman Old Style" panose="02050604050505020204" pitchFamily="18" charset="0"/>
                <a:cs typeface="Times New Roman" panose="02020603050405020304" pitchFamily="18" charset="0"/>
              </a:rPr>
              <a:t>The model with best performance will be choose and further improvement will be made on it by modify it architecture.</a:t>
            </a:r>
          </a:p>
          <a:p>
            <a:pPr marL="457155" lvl="1" indent="0">
              <a:lnSpc>
                <a:spcPct val="150000"/>
              </a:lnSpc>
              <a:buNone/>
            </a:pPr>
            <a:endParaRPr lang="en-US" sz="2000" dirty="0">
              <a:latin typeface="Bookman Old Style" panose="02050604050505020204" pitchFamily="18" charset="0"/>
              <a:cs typeface="Times New Roman" panose="02020603050405020304" pitchFamily="18" charset="0"/>
            </a:endParaRPr>
          </a:p>
          <a:p>
            <a:pPr marL="457155" lvl="1" indent="0">
              <a:lnSpc>
                <a:spcPct val="150000"/>
              </a:lnSpc>
              <a:buNone/>
            </a:pPr>
            <a:endParaRPr lang="en-US" sz="2000" dirty="0">
              <a:latin typeface="Bookman Old Style" panose="02050604050505020204" pitchFamily="18" charset="0"/>
              <a:cs typeface="Times New Roman" panose="02020603050405020304" pitchFamily="18" charset="0"/>
            </a:endParaRPr>
          </a:p>
          <a:p>
            <a:pPr marL="457155" lvl="1" indent="0">
              <a:lnSpc>
                <a:spcPct val="150000"/>
              </a:lnSpc>
              <a:buNone/>
            </a:pPr>
            <a:endParaRPr lang="en-US" sz="2000" dirty="0">
              <a:latin typeface="Bookman Old Style" panose="02050604050505020204" pitchFamily="18" charset="0"/>
              <a:cs typeface="Times New Roman" panose="02020603050405020304" pitchFamily="18" charset="0"/>
            </a:endParaRPr>
          </a:p>
          <a:p>
            <a:pPr marL="457155" lvl="1" indent="0">
              <a:lnSpc>
                <a:spcPct val="150000"/>
              </a:lnSpc>
              <a:buNone/>
            </a:pPr>
            <a:endParaRPr lang="en-US" sz="2800" dirty="0">
              <a:latin typeface="Bookman Old Style" panose="02050604050505020204" pitchFamily="18" charset="0"/>
              <a:cs typeface="Times New Roman" panose="02020603050405020304" pitchFamily="18" charset="0"/>
            </a:endParaRPr>
          </a:p>
          <a:p>
            <a:pPr lvl="1">
              <a:lnSpc>
                <a:spcPct val="150000"/>
              </a:lnSpc>
            </a:pPr>
            <a:endParaRPr lang="en-IN" sz="2251" b="1" dirty="0">
              <a:latin typeface="Bookman Old Style" panose="02050604050505020204" pitchFamily="18" charset="0"/>
              <a:cs typeface="Times New Roman" panose="02020603050405020304" pitchFamily="18" charset="0"/>
            </a:endParaRPr>
          </a:p>
          <a:p>
            <a:pPr marL="0" indent="0">
              <a:lnSpc>
                <a:spcPct val="150000"/>
              </a:lnSpc>
              <a:buNone/>
            </a:pPr>
            <a:endParaRPr lang="en-IN" sz="27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E2CA606-051F-D009-3935-C5A237FCBA3A}"/>
              </a:ext>
            </a:extLst>
          </p:cNvPr>
          <p:cNvSpPr>
            <a:spLocks noGrp="1"/>
          </p:cNvSpPr>
          <p:nvPr>
            <p:ph type="sldNum" sz="quarter" idx="12"/>
          </p:nvPr>
        </p:nvSpPr>
        <p:spPr/>
        <p:txBody>
          <a:bodyPr/>
          <a:lstStyle/>
          <a:p>
            <a:fld id="{8AAC3C3A-64BA-4EE4-8629-BBC896E9EA79}" type="slidenum">
              <a:rPr lang="en-IN" smtClean="0"/>
              <a:t>5</a:t>
            </a:fld>
            <a:endParaRPr lang="en-IN"/>
          </a:p>
        </p:txBody>
      </p:sp>
      <p:sp>
        <p:nvSpPr>
          <p:cNvPr id="7" name="TextBox 6">
            <a:extLst>
              <a:ext uri="{FF2B5EF4-FFF2-40B4-BE49-F238E27FC236}">
                <a16:creationId xmlns:a16="http://schemas.microsoft.com/office/drawing/2014/main" id="{AFEBE9B9-8C71-5FF1-899F-980EC712B494}"/>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218669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37" y="241223"/>
            <a:ext cx="7204925" cy="430256"/>
          </a:xfrm>
        </p:spPr>
        <p:txBody>
          <a:bodyPr>
            <a:normAutofit/>
          </a:bodyPr>
          <a:lstStyle/>
          <a:p>
            <a:pPr algn="ctr"/>
            <a:r>
              <a:rPr lang="en-IN" sz="2400" b="1" u="sng" dirty="0">
                <a:latin typeface="Bookman Old Style" panose="02050604050505020204" pitchFamily="18" charset="0"/>
              </a:rPr>
              <a:t>EXISTING WORKS</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2150223" y="1354157"/>
            <a:ext cx="7891571" cy="4902200"/>
          </a:xfrm>
        </p:spPr>
        <p:txBody>
          <a:bodyPr>
            <a:normAutofit/>
          </a:bodyPr>
          <a:lstStyle/>
          <a:p>
            <a:pPr marL="457155" lvl="1" indent="0">
              <a:lnSpc>
                <a:spcPct val="150000"/>
              </a:lnSpc>
              <a:buNone/>
            </a:pPr>
            <a:endParaRPr lang="en-US" dirty="0">
              <a:latin typeface="Bookman Old Style" panose="02050604050505020204" pitchFamily="18" charset="0"/>
              <a:cs typeface="Times New Roman" panose="02020603050405020304" pitchFamily="18" charset="0"/>
            </a:endParaRPr>
          </a:p>
          <a:p>
            <a:pPr lvl="1">
              <a:lnSpc>
                <a:spcPct val="150000"/>
              </a:lnSpc>
            </a:pPr>
            <a:endParaRPr lang="en-US" dirty="0">
              <a:latin typeface="Bookman Old Style" panose="02050604050505020204" pitchFamily="18" charset="0"/>
              <a:cs typeface="Times New Roman" panose="02020603050405020304" pitchFamily="18" charset="0"/>
            </a:endParaRPr>
          </a:p>
          <a:p>
            <a:pPr lvl="1">
              <a:lnSpc>
                <a:spcPct val="150000"/>
              </a:lnSpc>
            </a:pPr>
            <a:endParaRPr lang="en-US" dirty="0">
              <a:latin typeface="Bookman Old Style" panose="02050604050505020204" pitchFamily="18" charset="0"/>
              <a:cs typeface="Times New Roman" panose="02020603050405020304" pitchFamily="18" charset="0"/>
            </a:endParaRPr>
          </a:p>
          <a:p>
            <a:pPr lvl="1">
              <a:lnSpc>
                <a:spcPct val="150000"/>
              </a:lnSpc>
            </a:pPr>
            <a:endParaRPr lang="en-IN" sz="2251" b="1" dirty="0">
              <a:latin typeface="Bookman Old Style" panose="02050604050505020204" pitchFamily="18" charset="0"/>
              <a:cs typeface="Times New Roman" panose="02020603050405020304" pitchFamily="18" charset="0"/>
            </a:endParaRPr>
          </a:p>
          <a:p>
            <a:pPr marL="0" indent="0">
              <a:lnSpc>
                <a:spcPct val="150000"/>
              </a:lnSpc>
              <a:buNone/>
            </a:pPr>
            <a:endParaRPr lang="en-IN" sz="27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F933318-F027-1E1F-2EAE-2718AB0907C7}"/>
              </a:ext>
            </a:extLst>
          </p:cNvPr>
          <p:cNvSpPr>
            <a:spLocks noGrp="1"/>
          </p:cNvSpPr>
          <p:nvPr>
            <p:ph type="sldNum" sz="quarter" idx="12"/>
          </p:nvPr>
        </p:nvSpPr>
        <p:spPr/>
        <p:txBody>
          <a:bodyPr/>
          <a:lstStyle/>
          <a:p>
            <a:fld id="{8AAC3C3A-64BA-4EE4-8629-BBC896E9EA79}" type="slidenum">
              <a:rPr lang="en-IN" smtClean="0"/>
              <a:t>6</a:t>
            </a:fld>
            <a:endParaRPr lang="en-IN"/>
          </a:p>
        </p:txBody>
      </p:sp>
      <p:sp>
        <p:nvSpPr>
          <p:cNvPr id="8" name="TextBox 7">
            <a:extLst>
              <a:ext uri="{FF2B5EF4-FFF2-40B4-BE49-F238E27FC236}">
                <a16:creationId xmlns:a16="http://schemas.microsoft.com/office/drawing/2014/main" id="{27FE4C89-00DC-B3C1-E888-0A047464731E}"/>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graphicFrame>
        <p:nvGraphicFramePr>
          <p:cNvPr id="4" name="Table 6">
            <a:extLst>
              <a:ext uri="{FF2B5EF4-FFF2-40B4-BE49-F238E27FC236}">
                <a16:creationId xmlns:a16="http://schemas.microsoft.com/office/drawing/2014/main" id="{FCB5CB61-E7E8-B22D-869D-CF5F397A4A2A}"/>
              </a:ext>
            </a:extLst>
          </p:cNvPr>
          <p:cNvGraphicFramePr>
            <a:graphicFrameLocks noGrp="1"/>
          </p:cNvGraphicFramePr>
          <p:nvPr>
            <p:extLst>
              <p:ext uri="{D42A27DB-BD31-4B8C-83A1-F6EECF244321}">
                <p14:modId xmlns:p14="http://schemas.microsoft.com/office/powerpoint/2010/main" val="4102948456"/>
              </p:ext>
            </p:extLst>
          </p:nvPr>
        </p:nvGraphicFramePr>
        <p:xfrm>
          <a:off x="200525" y="897171"/>
          <a:ext cx="11622507" cy="5217879"/>
        </p:xfrm>
        <a:graphic>
          <a:graphicData uri="http://schemas.openxmlformats.org/drawingml/2006/table">
            <a:tbl>
              <a:tblPr firstRow="1" bandRow="1">
                <a:tableStyleId>{073A0DAA-6AF3-43AB-8588-CEC1D06C72B9}</a:tableStyleId>
              </a:tblPr>
              <a:tblGrid>
                <a:gridCol w="3241653">
                  <a:extLst>
                    <a:ext uri="{9D8B030D-6E8A-4147-A177-3AD203B41FA5}">
                      <a16:colId xmlns:a16="http://schemas.microsoft.com/office/drawing/2014/main" val="268951351"/>
                    </a:ext>
                  </a:extLst>
                </a:gridCol>
                <a:gridCol w="2197997">
                  <a:extLst>
                    <a:ext uri="{9D8B030D-6E8A-4147-A177-3AD203B41FA5}">
                      <a16:colId xmlns:a16="http://schemas.microsoft.com/office/drawing/2014/main" val="3093901723"/>
                    </a:ext>
                  </a:extLst>
                </a:gridCol>
                <a:gridCol w="1328287">
                  <a:extLst>
                    <a:ext uri="{9D8B030D-6E8A-4147-A177-3AD203B41FA5}">
                      <a16:colId xmlns:a16="http://schemas.microsoft.com/office/drawing/2014/main" val="2529604360"/>
                    </a:ext>
                  </a:extLst>
                </a:gridCol>
                <a:gridCol w="4854570">
                  <a:extLst>
                    <a:ext uri="{9D8B030D-6E8A-4147-A177-3AD203B41FA5}">
                      <a16:colId xmlns:a16="http://schemas.microsoft.com/office/drawing/2014/main" val="1133062652"/>
                    </a:ext>
                  </a:extLst>
                </a:gridCol>
              </a:tblGrid>
              <a:tr h="564095">
                <a:tc>
                  <a:txBody>
                    <a:bodyPr/>
                    <a:lstStyle/>
                    <a:p>
                      <a:pPr algn="ctr"/>
                      <a:r>
                        <a:rPr lang="en-IN" dirty="0">
                          <a:latin typeface="Bookman Old Style" panose="02050604050505020204" pitchFamily="18" charset="0"/>
                        </a:rPr>
                        <a:t>PAPER</a:t>
                      </a:r>
                    </a:p>
                  </a:txBody>
                  <a:tcPr/>
                </a:tc>
                <a:tc>
                  <a:txBody>
                    <a:bodyPr/>
                    <a:lstStyle/>
                    <a:p>
                      <a:pPr algn="ctr"/>
                      <a:r>
                        <a:rPr lang="en-IN" dirty="0">
                          <a:latin typeface="Bookman Old Style" panose="02050604050505020204" pitchFamily="18" charset="0"/>
                        </a:rPr>
                        <a:t>AUTHOR</a:t>
                      </a:r>
                    </a:p>
                  </a:txBody>
                  <a:tcPr/>
                </a:tc>
                <a:tc>
                  <a:txBody>
                    <a:bodyPr/>
                    <a:lstStyle/>
                    <a:p>
                      <a:pPr algn="ctr"/>
                      <a:r>
                        <a:rPr lang="en-IN" dirty="0">
                          <a:latin typeface="Bookman Old Style" panose="02050604050505020204" pitchFamily="18" charset="0"/>
                        </a:rPr>
                        <a:t>YEAR</a:t>
                      </a:r>
                    </a:p>
                  </a:txBody>
                  <a:tcPr/>
                </a:tc>
                <a:tc>
                  <a:txBody>
                    <a:bodyPr/>
                    <a:lstStyle/>
                    <a:p>
                      <a:pPr algn="ctr"/>
                      <a:r>
                        <a:rPr lang="en-IN" dirty="0">
                          <a:latin typeface="Bookman Old Style" panose="02050604050505020204" pitchFamily="18" charset="0"/>
                        </a:rPr>
                        <a:t>STRATEGY</a:t>
                      </a:r>
                    </a:p>
                  </a:txBody>
                  <a:tcPr/>
                </a:tc>
                <a:extLst>
                  <a:ext uri="{0D108BD9-81ED-4DB2-BD59-A6C34878D82A}">
                    <a16:rowId xmlns:a16="http://schemas.microsoft.com/office/drawing/2014/main" val="775486639"/>
                  </a:ext>
                </a:extLst>
              </a:tr>
              <a:tr h="1833309">
                <a:tc>
                  <a:txBody>
                    <a:bodyPr/>
                    <a:lstStyle/>
                    <a:p>
                      <a:r>
                        <a:rPr lang="en-US" sz="1800" b="0" i="0" u="none" strike="noStrike" kern="1200" baseline="0" dirty="0">
                          <a:solidFill>
                            <a:schemeClr val="dk1"/>
                          </a:solidFill>
                          <a:latin typeface="Bookman Old Style" panose="02050604050505020204" pitchFamily="18" charset="0"/>
                          <a:ea typeface="+mn-ea"/>
                          <a:cs typeface="+mn-cs"/>
                        </a:rPr>
                        <a:t>A Deep Learning Fusion Recognition</a:t>
                      </a:r>
                    </a:p>
                    <a:p>
                      <a:r>
                        <a:rPr lang="en-US" sz="1800" b="0" i="0" u="none" strike="noStrike" kern="1200" baseline="0" dirty="0">
                          <a:solidFill>
                            <a:schemeClr val="dk1"/>
                          </a:solidFill>
                          <a:latin typeface="Bookman Old Style" panose="02050604050505020204" pitchFamily="18" charset="0"/>
                          <a:ea typeface="+mn-ea"/>
                          <a:cs typeface="+mn-cs"/>
                        </a:rPr>
                        <a:t>Method Based on SAR Image Data</a:t>
                      </a:r>
                      <a:endParaRPr lang="en-IN" dirty="0">
                        <a:latin typeface="Bookman Old Style" panose="02050604050505020204" pitchFamily="18" charset="0"/>
                      </a:endParaRPr>
                    </a:p>
                  </a:txBody>
                  <a:tcPr/>
                </a:tc>
                <a:tc>
                  <a:txBody>
                    <a:bodyPr/>
                    <a:lstStyle/>
                    <a:p>
                      <a:pPr algn="ctr"/>
                      <a:endParaRPr lang="en-IN" sz="1800" b="0" i="0" u="none" strike="noStrike" kern="1200" baseline="0" dirty="0">
                        <a:solidFill>
                          <a:schemeClr val="dk1"/>
                        </a:solidFill>
                        <a:latin typeface="Bookman Old Style" panose="02050604050505020204" pitchFamily="18" charset="0"/>
                        <a:ea typeface="+mn-ea"/>
                        <a:cs typeface="+mn-cs"/>
                      </a:endParaRPr>
                    </a:p>
                    <a:p>
                      <a:pPr algn="ctr"/>
                      <a:r>
                        <a:rPr lang="en-IN" sz="1800" b="0" i="0" u="none" strike="noStrike" kern="1200" baseline="0" dirty="0">
                          <a:solidFill>
                            <a:schemeClr val="dk1"/>
                          </a:solidFill>
                          <a:latin typeface="Bookman Old Style" panose="02050604050505020204" pitchFamily="18" charset="0"/>
                          <a:ea typeface="+mn-ea"/>
                          <a:cs typeface="+mn-cs"/>
                        </a:rPr>
                        <a:t>Zhai Jia et al.</a:t>
                      </a:r>
                      <a:endParaRPr lang="en-IN" dirty="0">
                        <a:latin typeface="Bookman Old Style" panose="02050604050505020204" pitchFamily="18" charset="0"/>
                      </a:endParaRPr>
                    </a:p>
                  </a:txBody>
                  <a:tcPr/>
                </a:tc>
                <a:tc>
                  <a:txBody>
                    <a:bodyPr/>
                    <a:lstStyle/>
                    <a:p>
                      <a:pPr algn="ctr"/>
                      <a:r>
                        <a:rPr lang="en-IN" sz="1800" b="0" i="0" u="none" strike="noStrike" kern="1200" baseline="0" dirty="0">
                          <a:solidFill>
                            <a:schemeClr val="dk1"/>
                          </a:solidFill>
                          <a:latin typeface="Bookman Old Style" panose="02050604050505020204" pitchFamily="18" charset="0"/>
                          <a:ea typeface="+mn-ea"/>
                          <a:cs typeface="+mn-cs"/>
                        </a:rPr>
                        <a:t>2019</a:t>
                      </a:r>
                      <a:endParaRPr lang="en-IN" dirty="0">
                        <a:latin typeface="Bookman Old Style" panose="02050604050505020204" pitchFamily="18" charset="0"/>
                      </a:endParaRPr>
                    </a:p>
                  </a:txBody>
                  <a:tcPr/>
                </a:tc>
                <a:tc>
                  <a:txBody>
                    <a:bodyPr/>
                    <a:lstStyle/>
                    <a:p>
                      <a:r>
                        <a:rPr lang="en-US" sz="1800" b="0" i="0" u="none" strike="noStrike" kern="1200" baseline="0" dirty="0">
                          <a:solidFill>
                            <a:schemeClr val="dk1"/>
                          </a:solidFill>
                          <a:latin typeface="Bookman Old Style" panose="02050604050505020204" pitchFamily="18" charset="0"/>
                          <a:ea typeface="+mn-ea"/>
                          <a:cs typeface="+mn-cs"/>
                        </a:rPr>
                        <a:t>Extracting 1-D features with principle</a:t>
                      </a:r>
                    </a:p>
                    <a:p>
                      <a:r>
                        <a:rPr lang="en-IN" sz="1800" b="0" i="0" u="none" strike="noStrike" kern="1200" baseline="0" dirty="0">
                          <a:solidFill>
                            <a:schemeClr val="dk1"/>
                          </a:solidFill>
                          <a:latin typeface="Bookman Old Style" panose="02050604050505020204" pitchFamily="18" charset="0"/>
                          <a:ea typeface="+mn-ea"/>
                          <a:cs typeface="+mn-cs"/>
                        </a:rPr>
                        <a:t>component analysis (PCA),</a:t>
                      </a:r>
                    </a:p>
                    <a:p>
                      <a:r>
                        <a:rPr lang="en-US" sz="1800" b="0" i="0" u="none" strike="noStrike" kern="1200" baseline="0" dirty="0">
                          <a:solidFill>
                            <a:schemeClr val="dk1"/>
                          </a:solidFill>
                          <a:latin typeface="Bookman Old Style" panose="02050604050505020204" pitchFamily="18" charset="0"/>
                          <a:ea typeface="+mn-ea"/>
                          <a:cs typeface="+mn-cs"/>
                        </a:rPr>
                        <a:t>stacked autoencoder (SAE) network to extract deep features for target recognition</a:t>
                      </a:r>
                      <a:endParaRPr lang="en-IN" dirty="0">
                        <a:latin typeface="Bookman Old Style" panose="02050604050505020204" pitchFamily="18" charset="0"/>
                      </a:endParaRPr>
                    </a:p>
                  </a:txBody>
                  <a:tcPr/>
                </a:tc>
                <a:extLst>
                  <a:ext uri="{0D108BD9-81ED-4DB2-BD59-A6C34878D82A}">
                    <a16:rowId xmlns:a16="http://schemas.microsoft.com/office/drawing/2014/main" val="1997889956"/>
                  </a:ext>
                </a:extLst>
              </a:tr>
              <a:tr h="987166">
                <a:tc>
                  <a:txBody>
                    <a:bodyPr/>
                    <a:lstStyle/>
                    <a:p>
                      <a:r>
                        <a:rPr lang="en-US" sz="1800" b="0" i="0" u="none" strike="noStrike" kern="1200" baseline="0" dirty="0">
                          <a:solidFill>
                            <a:schemeClr val="dk1"/>
                          </a:solidFill>
                          <a:latin typeface="Bookman Old Style" panose="02050604050505020204" pitchFamily="18" charset="0"/>
                          <a:ea typeface="+mn-ea"/>
                          <a:cs typeface="+mn-cs"/>
                        </a:rPr>
                        <a:t>Deep Learning for SAR Image</a:t>
                      </a:r>
                    </a:p>
                    <a:p>
                      <a:r>
                        <a:rPr lang="en-IN" sz="1800" b="0" i="0" u="none" strike="noStrike" kern="1200" baseline="0" dirty="0">
                          <a:solidFill>
                            <a:schemeClr val="dk1"/>
                          </a:solidFill>
                          <a:latin typeface="Bookman Old Style" panose="02050604050505020204" pitchFamily="18" charset="0"/>
                          <a:ea typeface="+mn-ea"/>
                          <a:cs typeface="+mn-cs"/>
                        </a:rPr>
                        <a:t>Classification</a:t>
                      </a:r>
                      <a:endParaRPr lang="en-IN" dirty="0">
                        <a:latin typeface="Bookman Old Style" panose="02050604050505020204" pitchFamily="18" charset="0"/>
                      </a:endParaRPr>
                    </a:p>
                  </a:txBody>
                  <a:tcPr/>
                </a:tc>
                <a:tc>
                  <a:txBody>
                    <a:bodyPr/>
                    <a:lstStyle/>
                    <a:p>
                      <a:pPr algn="ctr"/>
                      <a:endParaRPr lang="en-IN" sz="1800" b="0" i="0" u="none" strike="noStrike" kern="1200" baseline="0" dirty="0">
                        <a:solidFill>
                          <a:schemeClr val="dk1"/>
                        </a:solidFill>
                        <a:latin typeface="Bookman Old Style" panose="02050604050505020204" pitchFamily="18" charset="0"/>
                        <a:ea typeface="+mn-ea"/>
                        <a:cs typeface="+mn-cs"/>
                      </a:endParaRPr>
                    </a:p>
                    <a:p>
                      <a:pPr algn="ctr"/>
                      <a:r>
                        <a:rPr lang="en-IN" sz="1800" b="0" i="0" u="none" strike="noStrike" kern="1200" baseline="0" dirty="0" err="1">
                          <a:solidFill>
                            <a:schemeClr val="dk1"/>
                          </a:solidFill>
                          <a:latin typeface="Bookman Old Style" panose="02050604050505020204" pitchFamily="18" charset="0"/>
                          <a:ea typeface="+mn-ea"/>
                          <a:cs typeface="+mn-cs"/>
                        </a:rPr>
                        <a:t>Hasni</a:t>
                      </a:r>
                      <a:r>
                        <a:rPr lang="en-IN" sz="1800" b="0" i="0" u="none" strike="noStrike" kern="1200" baseline="0" dirty="0">
                          <a:solidFill>
                            <a:schemeClr val="dk1"/>
                          </a:solidFill>
                          <a:latin typeface="Bookman Old Style" panose="02050604050505020204" pitchFamily="18" charset="0"/>
                          <a:ea typeface="+mn-ea"/>
                          <a:cs typeface="+mn-cs"/>
                        </a:rPr>
                        <a:t> Anas et al.</a:t>
                      </a:r>
                      <a:endParaRPr lang="en-IN" dirty="0">
                        <a:latin typeface="Bookman Old Style" panose="02050604050505020204" pitchFamily="18" charset="0"/>
                      </a:endParaRPr>
                    </a:p>
                  </a:txBody>
                  <a:tcPr/>
                </a:tc>
                <a:tc>
                  <a:txBody>
                    <a:bodyPr/>
                    <a:lstStyle/>
                    <a:p>
                      <a:pPr algn="ctr"/>
                      <a:r>
                        <a:rPr lang="en-IN" sz="1800" b="0" i="0" u="none" strike="noStrike" kern="1200" baseline="0" dirty="0">
                          <a:solidFill>
                            <a:schemeClr val="dk1"/>
                          </a:solidFill>
                          <a:latin typeface="Bookman Old Style" panose="02050604050505020204" pitchFamily="18" charset="0"/>
                          <a:ea typeface="+mn-ea"/>
                          <a:cs typeface="+mn-cs"/>
                        </a:rPr>
                        <a:t>2020</a:t>
                      </a:r>
                      <a:endParaRPr lang="en-IN" dirty="0">
                        <a:latin typeface="Bookman Old Style" panose="02050604050505020204" pitchFamily="18" charset="0"/>
                      </a:endParaRPr>
                    </a:p>
                  </a:txBody>
                  <a:tcPr/>
                </a:tc>
                <a:tc>
                  <a:txBody>
                    <a:bodyPr/>
                    <a:lstStyle/>
                    <a:p>
                      <a:endParaRPr lang="en-IN" sz="1800" b="0" i="0" u="none" strike="noStrike" kern="1200" baseline="0" dirty="0">
                        <a:solidFill>
                          <a:schemeClr val="dk1"/>
                        </a:solidFill>
                        <a:latin typeface="Bookman Old Style" panose="02050604050505020204" pitchFamily="18" charset="0"/>
                        <a:ea typeface="+mn-ea"/>
                        <a:cs typeface="+mn-cs"/>
                      </a:endParaRPr>
                    </a:p>
                    <a:p>
                      <a:r>
                        <a:rPr lang="en-IN" sz="1800" b="0" i="0" u="none" strike="noStrike" kern="1200" baseline="0" dirty="0">
                          <a:solidFill>
                            <a:schemeClr val="dk1"/>
                          </a:solidFill>
                          <a:latin typeface="Bookman Old Style" panose="02050604050505020204" pitchFamily="18" charset="0"/>
                          <a:ea typeface="+mn-ea"/>
                          <a:cs typeface="+mn-cs"/>
                        </a:rPr>
                        <a:t>Pre-trained VGG-16 are fine-tuned</a:t>
                      </a:r>
                      <a:endParaRPr lang="en-IN" dirty="0">
                        <a:latin typeface="Bookman Old Style" panose="02050604050505020204" pitchFamily="18" charset="0"/>
                      </a:endParaRPr>
                    </a:p>
                  </a:txBody>
                  <a:tcPr/>
                </a:tc>
                <a:extLst>
                  <a:ext uri="{0D108BD9-81ED-4DB2-BD59-A6C34878D82A}">
                    <a16:rowId xmlns:a16="http://schemas.microsoft.com/office/drawing/2014/main" val="106722948"/>
                  </a:ext>
                </a:extLst>
              </a:tr>
              <a:tr h="1833309">
                <a:tc>
                  <a:txBody>
                    <a:bodyPr/>
                    <a:lstStyle/>
                    <a:p>
                      <a:r>
                        <a:rPr lang="en-US" sz="1800" b="0" i="0" u="none" strike="noStrike" kern="1200" baseline="0" dirty="0">
                          <a:solidFill>
                            <a:schemeClr val="dk1"/>
                          </a:solidFill>
                          <a:latin typeface="Bookman Old Style" panose="02050604050505020204" pitchFamily="18" charset="0"/>
                          <a:ea typeface="+mn-ea"/>
                          <a:cs typeface="+mn-cs"/>
                        </a:rPr>
                        <a:t>A Deep Learning SAR Target Classification</a:t>
                      </a:r>
                    </a:p>
                    <a:p>
                      <a:r>
                        <a:rPr lang="en-IN" sz="1800" b="0" i="0" u="none" strike="noStrike" kern="1200" baseline="0" dirty="0">
                          <a:solidFill>
                            <a:schemeClr val="dk1"/>
                          </a:solidFill>
                          <a:latin typeface="Bookman Old Style" panose="02050604050505020204" pitchFamily="18" charset="0"/>
                          <a:ea typeface="+mn-ea"/>
                          <a:cs typeface="+mn-cs"/>
                        </a:rPr>
                        <a:t>Experiment on MSTAR Dataset</a:t>
                      </a:r>
                      <a:endParaRPr lang="en-IN" dirty="0">
                        <a:latin typeface="Bookman Old Style" panose="02050604050505020204" pitchFamily="18" charset="0"/>
                      </a:endParaRPr>
                    </a:p>
                  </a:txBody>
                  <a:tcPr/>
                </a:tc>
                <a:tc>
                  <a:txBody>
                    <a:bodyPr/>
                    <a:lstStyle/>
                    <a:p>
                      <a:pPr algn="ctr"/>
                      <a:endParaRPr lang="en-IN" sz="1800" b="0" i="0" u="none" strike="noStrike" kern="1200" baseline="0" dirty="0">
                        <a:solidFill>
                          <a:schemeClr val="dk1"/>
                        </a:solidFill>
                        <a:latin typeface="Bookman Old Style" panose="02050604050505020204" pitchFamily="18" charset="0"/>
                        <a:ea typeface="+mn-ea"/>
                        <a:cs typeface="+mn-cs"/>
                      </a:endParaRPr>
                    </a:p>
                    <a:p>
                      <a:pPr algn="ctr"/>
                      <a:r>
                        <a:rPr lang="en-IN" sz="1800" b="0" i="0" u="none" strike="noStrike" kern="1200" baseline="0" dirty="0">
                          <a:solidFill>
                            <a:schemeClr val="dk1"/>
                          </a:solidFill>
                          <a:latin typeface="Bookman Old Style" panose="02050604050505020204" pitchFamily="18" charset="0"/>
                          <a:ea typeface="+mn-ea"/>
                          <a:cs typeface="+mn-cs"/>
                        </a:rPr>
                        <a:t>Cristian </a:t>
                      </a:r>
                      <a:r>
                        <a:rPr lang="en-IN" sz="1800" b="0" i="0" u="none" strike="noStrike" kern="1200" baseline="0" dirty="0" err="1">
                          <a:solidFill>
                            <a:schemeClr val="dk1"/>
                          </a:solidFill>
                          <a:latin typeface="Bookman Old Style" panose="02050604050505020204" pitchFamily="18" charset="0"/>
                          <a:ea typeface="+mn-ea"/>
                          <a:cs typeface="+mn-cs"/>
                        </a:rPr>
                        <a:t>Coman</a:t>
                      </a:r>
                      <a:r>
                        <a:rPr lang="en-IN" sz="1800" b="0" i="0" u="none" strike="noStrike" kern="1200" baseline="0" dirty="0">
                          <a:solidFill>
                            <a:schemeClr val="dk1"/>
                          </a:solidFill>
                          <a:latin typeface="Bookman Old Style" panose="02050604050505020204" pitchFamily="18" charset="0"/>
                          <a:ea typeface="+mn-ea"/>
                          <a:cs typeface="+mn-cs"/>
                        </a:rPr>
                        <a:t> et al.</a:t>
                      </a:r>
                      <a:endParaRPr lang="en-IN" dirty="0">
                        <a:latin typeface="Bookman Old Style" panose="02050604050505020204" pitchFamily="18" charset="0"/>
                      </a:endParaRPr>
                    </a:p>
                  </a:txBody>
                  <a:tcPr/>
                </a:tc>
                <a:tc>
                  <a:txBody>
                    <a:bodyPr/>
                    <a:lstStyle/>
                    <a:p>
                      <a:pPr algn="ctr"/>
                      <a:r>
                        <a:rPr lang="en-IN" sz="1800" b="0" i="0" u="none" strike="noStrike" kern="1200" baseline="0" dirty="0">
                          <a:solidFill>
                            <a:schemeClr val="dk1"/>
                          </a:solidFill>
                          <a:latin typeface="Bookman Old Style" panose="02050604050505020204" pitchFamily="18" charset="0"/>
                          <a:ea typeface="+mn-ea"/>
                          <a:cs typeface="+mn-cs"/>
                        </a:rPr>
                        <a:t>2018</a:t>
                      </a:r>
                      <a:endParaRPr lang="en-IN" dirty="0">
                        <a:latin typeface="Bookman Old Style" panose="02050604050505020204" pitchFamily="18" charset="0"/>
                      </a:endParaRPr>
                    </a:p>
                  </a:txBody>
                  <a:tcPr/>
                </a:tc>
                <a:tc>
                  <a:txBody>
                    <a:bodyPr/>
                    <a:lstStyle/>
                    <a:p>
                      <a:r>
                        <a:rPr lang="en-US" sz="1800" b="0" i="0" u="none" strike="noStrike" kern="1200" baseline="0" dirty="0">
                          <a:solidFill>
                            <a:schemeClr val="dk1"/>
                          </a:solidFill>
                          <a:latin typeface="Bookman Old Style" panose="02050604050505020204" pitchFamily="18" charset="0"/>
                          <a:ea typeface="+mn-ea"/>
                          <a:cs typeface="+mn-cs"/>
                        </a:rPr>
                        <a:t>Analyze the potential of using additional</a:t>
                      </a:r>
                    </a:p>
                    <a:p>
                      <a:r>
                        <a:rPr lang="en-US" sz="1800" b="0" i="0" u="none" strike="noStrike" kern="1200" baseline="0" dirty="0">
                          <a:solidFill>
                            <a:schemeClr val="dk1"/>
                          </a:solidFill>
                          <a:latin typeface="Bookman Old Style" panose="02050604050505020204" pitchFamily="18" charset="0"/>
                          <a:ea typeface="+mn-ea"/>
                          <a:cs typeface="+mn-cs"/>
                        </a:rPr>
                        <a:t>radar information, new method is proposed for the problem of automated target </a:t>
                      </a:r>
                      <a:r>
                        <a:rPr lang="en-IN" sz="1800" b="0" i="0" u="none" strike="noStrike" kern="1200" baseline="0" dirty="0">
                          <a:solidFill>
                            <a:schemeClr val="dk1"/>
                          </a:solidFill>
                          <a:latin typeface="Bookman Old Style" panose="02050604050505020204" pitchFamily="18" charset="0"/>
                          <a:ea typeface="+mn-ea"/>
                          <a:cs typeface="+mn-cs"/>
                        </a:rPr>
                        <a:t>recognition (ATR) in SAR.</a:t>
                      </a:r>
                      <a:endParaRPr lang="en-IN" dirty="0">
                        <a:latin typeface="Bookman Old Style" panose="02050604050505020204" pitchFamily="18" charset="0"/>
                      </a:endParaRPr>
                    </a:p>
                  </a:txBody>
                  <a:tcPr/>
                </a:tc>
                <a:extLst>
                  <a:ext uri="{0D108BD9-81ED-4DB2-BD59-A6C34878D82A}">
                    <a16:rowId xmlns:a16="http://schemas.microsoft.com/office/drawing/2014/main" val="1220924602"/>
                  </a:ext>
                </a:extLst>
              </a:tr>
            </a:tbl>
          </a:graphicData>
        </a:graphic>
      </p:graphicFrame>
    </p:spTree>
    <p:extLst>
      <p:ext uri="{BB962C8B-B14F-4D97-AF65-F5344CB8AC3E}">
        <p14:creationId xmlns:p14="http://schemas.microsoft.com/office/powerpoint/2010/main" val="137178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37" y="241223"/>
            <a:ext cx="7204925" cy="430256"/>
          </a:xfrm>
        </p:spPr>
        <p:txBody>
          <a:bodyPr>
            <a:normAutofit/>
          </a:bodyPr>
          <a:lstStyle/>
          <a:p>
            <a:pPr algn="ctr"/>
            <a:r>
              <a:rPr lang="en-IN" sz="2400" b="1" u="sng" dirty="0">
                <a:latin typeface="Bookman Old Style" panose="02050604050505020204" pitchFamily="18" charset="0"/>
              </a:rPr>
              <a:t>EXISTING WORKS</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2150223" y="1354157"/>
            <a:ext cx="7891571" cy="4902200"/>
          </a:xfrm>
        </p:spPr>
        <p:txBody>
          <a:bodyPr>
            <a:normAutofit/>
          </a:bodyPr>
          <a:lstStyle/>
          <a:p>
            <a:pPr marL="457155" lvl="1" indent="0">
              <a:lnSpc>
                <a:spcPct val="150000"/>
              </a:lnSpc>
              <a:buNone/>
            </a:pPr>
            <a:endParaRPr lang="en-US" dirty="0">
              <a:latin typeface="Bookman Old Style" panose="02050604050505020204" pitchFamily="18" charset="0"/>
              <a:cs typeface="Times New Roman" panose="02020603050405020304" pitchFamily="18" charset="0"/>
            </a:endParaRPr>
          </a:p>
          <a:p>
            <a:pPr lvl="1">
              <a:lnSpc>
                <a:spcPct val="150000"/>
              </a:lnSpc>
            </a:pPr>
            <a:endParaRPr lang="en-US" dirty="0">
              <a:latin typeface="Bookman Old Style" panose="02050604050505020204" pitchFamily="18" charset="0"/>
              <a:cs typeface="Times New Roman" panose="02020603050405020304" pitchFamily="18" charset="0"/>
            </a:endParaRPr>
          </a:p>
          <a:p>
            <a:pPr lvl="1">
              <a:lnSpc>
                <a:spcPct val="150000"/>
              </a:lnSpc>
            </a:pPr>
            <a:endParaRPr lang="en-US" dirty="0">
              <a:latin typeface="Bookman Old Style" panose="02050604050505020204" pitchFamily="18" charset="0"/>
              <a:cs typeface="Times New Roman" panose="02020603050405020304" pitchFamily="18" charset="0"/>
            </a:endParaRPr>
          </a:p>
          <a:p>
            <a:pPr lvl="1">
              <a:lnSpc>
                <a:spcPct val="150000"/>
              </a:lnSpc>
            </a:pPr>
            <a:endParaRPr lang="en-IN" sz="2251" b="1" dirty="0">
              <a:latin typeface="Bookman Old Style" panose="02050604050505020204" pitchFamily="18" charset="0"/>
              <a:cs typeface="Times New Roman" panose="02020603050405020304" pitchFamily="18" charset="0"/>
            </a:endParaRPr>
          </a:p>
          <a:p>
            <a:pPr marL="0" indent="0">
              <a:lnSpc>
                <a:spcPct val="150000"/>
              </a:lnSpc>
              <a:buNone/>
            </a:pPr>
            <a:endParaRPr lang="en-IN" sz="27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6F933318-F027-1E1F-2EAE-2718AB0907C7}"/>
              </a:ext>
            </a:extLst>
          </p:cNvPr>
          <p:cNvSpPr>
            <a:spLocks noGrp="1"/>
          </p:cNvSpPr>
          <p:nvPr>
            <p:ph type="sldNum" sz="quarter" idx="12"/>
          </p:nvPr>
        </p:nvSpPr>
        <p:spPr/>
        <p:txBody>
          <a:bodyPr/>
          <a:lstStyle/>
          <a:p>
            <a:fld id="{8AAC3C3A-64BA-4EE4-8629-BBC896E9EA79}" type="slidenum">
              <a:rPr lang="en-IN" smtClean="0"/>
              <a:t>7</a:t>
            </a:fld>
            <a:endParaRPr lang="en-IN"/>
          </a:p>
        </p:txBody>
      </p:sp>
      <p:sp>
        <p:nvSpPr>
          <p:cNvPr id="8" name="TextBox 7">
            <a:extLst>
              <a:ext uri="{FF2B5EF4-FFF2-40B4-BE49-F238E27FC236}">
                <a16:creationId xmlns:a16="http://schemas.microsoft.com/office/drawing/2014/main" id="{27FE4C89-00DC-B3C1-E888-0A047464731E}"/>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graphicFrame>
        <p:nvGraphicFramePr>
          <p:cNvPr id="4" name="Table 6">
            <a:extLst>
              <a:ext uri="{FF2B5EF4-FFF2-40B4-BE49-F238E27FC236}">
                <a16:creationId xmlns:a16="http://schemas.microsoft.com/office/drawing/2014/main" id="{FCB5CB61-E7E8-B22D-869D-CF5F397A4A2A}"/>
              </a:ext>
            </a:extLst>
          </p:cNvPr>
          <p:cNvGraphicFramePr>
            <a:graphicFrameLocks noGrp="1"/>
          </p:cNvGraphicFramePr>
          <p:nvPr>
            <p:extLst>
              <p:ext uri="{D42A27DB-BD31-4B8C-83A1-F6EECF244321}">
                <p14:modId xmlns:p14="http://schemas.microsoft.com/office/powerpoint/2010/main" val="4012828281"/>
              </p:ext>
            </p:extLst>
          </p:nvPr>
        </p:nvGraphicFramePr>
        <p:xfrm>
          <a:off x="352424" y="1354157"/>
          <a:ext cx="11506201" cy="4156090"/>
        </p:xfrm>
        <a:graphic>
          <a:graphicData uri="http://schemas.openxmlformats.org/drawingml/2006/table">
            <a:tbl>
              <a:tblPr firstRow="1" bandRow="1">
                <a:tableStyleId>{073A0DAA-6AF3-43AB-8588-CEC1D06C72B9}</a:tableStyleId>
              </a:tblPr>
              <a:tblGrid>
                <a:gridCol w="3209214">
                  <a:extLst>
                    <a:ext uri="{9D8B030D-6E8A-4147-A177-3AD203B41FA5}">
                      <a16:colId xmlns:a16="http://schemas.microsoft.com/office/drawing/2014/main" val="268951351"/>
                    </a:ext>
                  </a:extLst>
                </a:gridCol>
                <a:gridCol w="2176002">
                  <a:extLst>
                    <a:ext uri="{9D8B030D-6E8A-4147-A177-3AD203B41FA5}">
                      <a16:colId xmlns:a16="http://schemas.microsoft.com/office/drawing/2014/main" val="3093901723"/>
                    </a:ext>
                  </a:extLst>
                </a:gridCol>
                <a:gridCol w="1314994">
                  <a:extLst>
                    <a:ext uri="{9D8B030D-6E8A-4147-A177-3AD203B41FA5}">
                      <a16:colId xmlns:a16="http://schemas.microsoft.com/office/drawing/2014/main" val="2529604360"/>
                    </a:ext>
                  </a:extLst>
                </a:gridCol>
                <a:gridCol w="4805991">
                  <a:extLst>
                    <a:ext uri="{9D8B030D-6E8A-4147-A177-3AD203B41FA5}">
                      <a16:colId xmlns:a16="http://schemas.microsoft.com/office/drawing/2014/main" val="1133062652"/>
                    </a:ext>
                  </a:extLst>
                </a:gridCol>
              </a:tblGrid>
              <a:tr h="426266">
                <a:tc>
                  <a:txBody>
                    <a:bodyPr/>
                    <a:lstStyle/>
                    <a:p>
                      <a:pPr algn="ctr"/>
                      <a:r>
                        <a:rPr lang="en-IN" dirty="0">
                          <a:latin typeface="Bookman Old Style" panose="02050604050505020204" pitchFamily="18" charset="0"/>
                        </a:rPr>
                        <a:t>PAPER</a:t>
                      </a:r>
                    </a:p>
                  </a:txBody>
                  <a:tcPr/>
                </a:tc>
                <a:tc>
                  <a:txBody>
                    <a:bodyPr/>
                    <a:lstStyle/>
                    <a:p>
                      <a:pPr algn="ctr"/>
                      <a:r>
                        <a:rPr lang="en-IN" dirty="0">
                          <a:latin typeface="Bookman Old Style" panose="02050604050505020204" pitchFamily="18" charset="0"/>
                        </a:rPr>
                        <a:t>AUTHOR</a:t>
                      </a:r>
                    </a:p>
                  </a:txBody>
                  <a:tcPr/>
                </a:tc>
                <a:tc>
                  <a:txBody>
                    <a:bodyPr/>
                    <a:lstStyle/>
                    <a:p>
                      <a:pPr algn="ctr"/>
                      <a:r>
                        <a:rPr lang="en-IN" dirty="0">
                          <a:latin typeface="Bookman Old Style" panose="02050604050505020204" pitchFamily="18" charset="0"/>
                        </a:rPr>
                        <a:t>YEAR</a:t>
                      </a:r>
                    </a:p>
                  </a:txBody>
                  <a:tcPr/>
                </a:tc>
                <a:tc>
                  <a:txBody>
                    <a:bodyPr/>
                    <a:lstStyle/>
                    <a:p>
                      <a:pPr algn="ctr"/>
                      <a:r>
                        <a:rPr lang="en-IN" dirty="0">
                          <a:latin typeface="Bookman Old Style" panose="02050604050505020204" pitchFamily="18" charset="0"/>
                        </a:rPr>
                        <a:t>STRATEGY</a:t>
                      </a:r>
                    </a:p>
                  </a:txBody>
                  <a:tcPr/>
                </a:tc>
                <a:extLst>
                  <a:ext uri="{0D108BD9-81ED-4DB2-BD59-A6C34878D82A}">
                    <a16:rowId xmlns:a16="http://schemas.microsoft.com/office/drawing/2014/main" val="775486639"/>
                  </a:ext>
                </a:extLst>
              </a:tr>
              <a:tr h="1385363">
                <a:tc>
                  <a:txBody>
                    <a:bodyPr/>
                    <a:lstStyle/>
                    <a:p>
                      <a:r>
                        <a:rPr lang="en-US" sz="1800" b="0" i="0" u="none" strike="noStrike" kern="1200" baseline="0" dirty="0">
                          <a:solidFill>
                            <a:schemeClr val="dk1"/>
                          </a:solidFill>
                          <a:latin typeface="Bookman Old Style" panose="02050604050505020204" pitchFamily="18" charset="0"/>
                          <a:ea typeface="+mn-ea"/>
                          <a:cs typeface="+mn-cs"/>
                        </a:rPr>
                        <a:t>A CNN Based Approach for SAR Image</a:t>
                      </a:r>
                    </a:p>
                    <a:p>
                      <a:r>
                        <a:rPr lang="en-IN" sz="1800" b="0" i="0" u="none" strike="noStrike" kern="1200" baseline="0" dirty="0">
                          <a:solidFill>
                            <a:schemeClr val="dk1"/>
                          </a:solidFill>
                          <a:latin typeface="Bookman Old Style" panose="02050604050505020204" pitchFamily="18" charset="0"/>
                          <a:ea typeface="+mn-ea"/>
                          <a:cs typeface="+mn-cs"/>
                        </a:rPr>
                        <a:t>Classification of Vehicles</a:t>
                      </a:r>
                      <a:endParaRPr lang="en-IN" dirty="0">
                        <a:latin typeface="Bookman Old Style" panose="02050604050505020204" pitchFamily="18" charset="0"/>
                      </a:endParaRPr>
                    </a:p>
                  </a:txBody>
                  <a:tcPr/>
                </a:tc>
                <a:tc>
                  <a:txBody>
                    <a:bodyPr/>
                    <a:lstStyle/>
                    <a:p>
                      <a:pPr algn="ctr"/>
                      <a:endParaRPr lang="en-IN" sz="1800" b="0" i="0" u="none" strike="noStrike" kern="1200" baseline="0" dirty="0">
                        <a:solidFill>
                          <a:schemeClr val="dk1"/>
                        </a:solidFill>
                        <a:latin typeface="Bookman Old Style" panose="02050604050505020204" pitchFamily="18" charset="0"/>
                        <a:ea typeface="+mn-ea"/>
                        <a:cs typeface="+mn-cs"/>
                      </a:endParaRPr>
                    </a:p>
                    <a:p>
                      <a:pPr algn="ctr"/>
                      <a:r>
                        <a:rPr lang="en-IN" sz="1800" b="0" i="0" u="none" strike="noStrike" kern="1200" baseline="0" dirty="0">
                          <a:solidFill>
                            <a:schemeClr val="dk1"/>
                          </a:solidFill>
                          <a:latin typeface="Bookman Old Style" panose="02050604050505020204" pitchFamily="18" charset="0"/>
                          <a:ea typeface="+mn-ea"/>
                          <a:cs typeface="+mn-cs"/>
                        </a:rPr>
                        <a:t>Abhishek </a:t>
                      </a:r>
                      <a:r>
                        <a:rPr lang="en-IN" sz="1800" b="0" i="0" u="none" strike="noStrike" kern="1200" baseline="0" dirty="0" err="1">
                          <a:solidFill>
                            <a:schemeClr val="dk1"/>
                          </a:solidFill>
                          <a:latin typeface="Bookman Old Style" panose="02050604050505020204" pitchFamily="18" charset="0"/>
                          <a:ea typeface="+mn-ea"/>
                          <a:cs typeface="+mn-cs"/>
                        </a:rPr>
                        <a:t>Ameta</a:t>
                      </a:r>
                      <a:r>
                        <a:rPr lang="en-IN" sz="1800" b="0" i="0" u="none" strike="noStrike" kern="1200" baseline="0" dirty="0">
                          <a:solidFill>
                            <a:schemeClr val="dk1"/>
                          </a:solidFill>
                          <a:latin typeface="Bookman Old Style" panose="02050604050505020204" pitchFamily="18" charset="0"/>
                          <a:ea typeface="+mn-ea"/>
                          <a:cs typeface="+mn-cs"/>
                        </a:rPr>
                        <a:t> et al.</a:t>
                      </a:r>
                      <a:endParaRPr lang="en-IN" dirty="0">
                        <a:latin typeface="Bookman Old Style" panose="02050604050505020204" pitchFamily="18" charset="0"/>
                      </a:endParaRPr>
                    </a:p>
                  </a:txBody>
                  <a:tcPr/>
                </a:tc>
                <a:tc>
                  <a:txBody>
                    <a:bodyPr/>
                    <a:lstStyle/>
                    <a:p>
                      <a:pPr algn="ctr"/>
                      <a:r>
                        <a:rPr lang="en-IN" sz="1800" b="0" i="0" u="none" strike="noStrike" kern="1200" baseline="0" dirty="0">
                          <a:solidFill>
                            <a:schemeClr val="dk1"/>
                          </a:solidFill>
                          <a:latin typeface="Bookman Old Style" panose="02050604050505020204" pitchFamily="18" charset="0"/>
                          <a:ea typeface="+mn-ea"/>
                          <a:cs typeface="+mn-cs"/>
                        </a:rPr>
                        <a:t>2020</a:t>
                      </a:r>
                      <a:endParaRPr lang="en-IN" dirty="0">
                        <a:latin typeface="Bookman Old Style" panose="02050604050505020204" pitchFamily="18" charset="0"/>
                      </a:endParaRPr>
                    </a:p>
                  </a:txBody>
                  <a:tcPr/>
                </a:tc>
                <a:tc>
                  <a:txBody>
                    <a:bodyPr/>
                    <a:lstStyle/>
                    <a:p>
                      <a:r>
                        <a:rPr lang="en-IN" sz="1800" b="0" i="0" u="none" strike="noStrike" kern="1200" baseline="0" dirty="0">
                          <a:solidFill>
                            <a:schemeClr val="dk1"/>
                          </a:solidFill>
                          <a:latin typeface="Bookman Old Style" panose="02050604050505020204" pitchFamily="18" charset="0"/>
                          <a:ea typeface="+mn-ea"/>
                          <a:cs typeface="+mn-cs"/>
                        </a:rPr>
                        <a:t>Classified, recognized and</a:t>
                      </a:r>
                    </a:p>
                    <a:p>
                      <a:r>
                        <a:rPr lang="en-US" sz="1800" b="0" i="0" u="none" strike="noStrike" kern="1200" baseline="0" dirty="0">
                          <a:solidFill>
                            <a:schemeClr val="dk1"/>
                          </a:solidFill>
                          <a:latin typeface="Bookman Old Style" panose="02050604050505020204" pitchFamily="18" charset="0"/>
                          <a:ea typeface="+mn-ea"/>
                          <a:cs typeface="+mn-cs"/>
                        </a:rPr>
                        <a:t>detected military vehicles with the help</a:t>
                      </a:r>
                    </a:p>
                    <a:p>
                      <a:r>
                        <a:rPr lang="en-US" sz="1800" b="0" i="0" u="none" strike="noStrike" kern="1200" baseline="0" dirty="0">
                          <a:solidFill>
                            <a:schemeClr val="dk1"/>
                          </a:solidFill>
                          <a:latin typeface="Bookman Old Style" panose="02050604050505020204" pitchFamily="18" charset="0"/>
                          <a:ea typeface="+mn-ea"/>
                          <a:cs typeface="+mn-cs"/>
                        </a:rPr>
                        <a:t>of CNN algorithm where PCA</a:t>
                      </a:r>
                    </a:p>
                    <a:p>
                      <a:r>
                        <a:rPr lang="en-US" sz="1800" b="0" i="0" u="none" strike="noStrike" kern="1200" baseline="0" dirty="0">
                          <a:solidFill>
                            <a:schemeClr val="dk1"/>
                          </a:solidFill>
                          <a:latin typeface="Bookman Old Style" panose="02050604050505020204" pitchFamily="18" charset="0"/>
                          <a:ea typeface="+mn-ea"/>
                          <a:cs typeface="+mn-cs"/>
                        </a:rPr>
                        <a:t>is used to extract 1-D features</a:t>
                      </a:r>
                      <a:endParaRPr lang="en-IN" dirty="0">
                        <a:latin typeface="Bookman Old Style" panose="02050604050505020204" pitchFamily="18" charset="0"/>
                      </a:endParaRPr>
                    </a:p>
                  </a:txBody>
                  <a:tcPr/>
                </a:tc>
                <a:extLst>
                  <a:ext uri="{0D108BD9-81ED-4DB2-BD59-A6C34878D82A}">
                    <a16:rowId xmlns:a16="http://schemas.microsoft.com/office/drawing/2014/main" val="2098839006"/>
                  </a:ext>
                </a:extLst>
              </a:tr>
              <a:tr h="2344461">
                <a:tc>
                  <a:txBody>
                    <a:bodyPr/>
                    <a:lstStyle/>
                    <a:p>
                      <a:r>
                        <a:rPr lang="en-US" sz="1800" b="0" i="0" u="none" strike="noStrike" kern="1200" baseline="0" dirty="0">
                          <a:solidFill>
                            <a:schemeClr val="dk1"/>
                          </a:solidFill>
                          <a:latin typeface="Bookman Old Style" panose="02050604050505020204" pitchFamily="18" charset="0"/>
                          <a:ea typeface="+mn-ea"/>
                          <a:cs typeface="+mn-cs"/>
                        </a:rPr>
                        <a:t>Target Detection and Recognition Based on</a:t>
                      </a:r>
                    </a:p>
                    <a:p>
                      <a:r>
                        <a:rPr lang="en-IN" sz="1800" b="0" i="0" u="none" strike="noStrike" kern="1200" baseline="0" dirty="0">
                          <a:solidFill>
                            <a:schemeClr val="dk1"/>
                          </a:solidFill>
                          <a:latin typeface="Bookman Old Style" panose="02050604050505020204" pitchFamily="18" charset="0"/>
                          <a:ea typeface="+mn-ea"/>
                          <a:cs typeface="+mn-cs"/>
                        </a:rPr>
                        <a:t>Convolutional Neural Network for SAR Image</a:t>
                      </a:r>
                      <a:endParaRPr lang="en-IN" dirty="0">
                        <a:latin typeface="Bookman Old Style" panose="02050604050505020204" pitchFamily="18" charset="0"/>
                      </a:endParaRPr>
                    </a:p>
                  </a:txBody>
                  <a:tcPr/>
                </a:tc>
                <a:tc>
                  <a:txBody>
                    <a:bodyPr/>
                    <a:lstStyle/>
                    <a:p>
                      <a:pPr algn="ctr"/>
                      <a:endParaRPr lang="en-IN" sz="1800" b="0" i="0" u="none" strike="noStrike" kern="1200" baseline="0" dirty="0">
                        <a:solidFill>
                          <a:schemeClr val="dk1"/>
                        </a:solidFill>
                        <a:latin typeface="Bookman Old Style" panose="02050604050505020204" pitchFamily="18" charset="0"/>
                        <a:ea typeface="+mn-ea"/>
                        <a:cs typeface="+mn-cs"/>
                      </a:endParaRPr>
                    </a:p>
                    <a:p>
                      <a:pPr algn="ctr"/>
                      <a:r>
                        <a:rPr lang="en-IN" sz="1800" b="0" i="0" u="none" strike="noStrike" kern="1200" baseline="0" dirty="0" err="1">
                          <a:solidFill>
                            <a:schemeClr val="dk1"/>
                          </a:solidFill>
                          <a:latin typeface="Bookman Old Style" panose="02050604050505020204" pitchFamily="18" charset="0"/>
                          <a:ea typeface="+mn-ea"/>
                          <a:cs typeface="+mn-cs"/>
                        </a:rPr>
                        <a:t>YanPing</a:t>
                      </a:r>
                      <a:r>
                        <a:rPr lang="en-IN" sz="1800" b="0" i="0" u="none" strike="noStrike" kern="1200" baseline="0" dirty="0">
                          <a:solidFill>
                            <a:schemeClr val="dk1"/>
                          </a:solidFill>
                          <a:latin typeface="Bookman Old Style" panose="02050604050505020204" pitchFamily="18" charset="0"/>
                          <a:ea typeface="+mn-ea"/>
                          <a:cs typeface="+mn-cs"/>
                        </a:rPr>
                        <a:t> Wang et al.</a:t>
                      </a:r>
                      <a:endParaRPr lang="en-IN" dirty="0">
                        <a:latin typeface="Bookman Old Style" panose="02050604050505020204" pitchFamily="18" charset="0"/>
                      </a:endParaRPr>
                    </a:p>
                  </a:txBody>
                  <a:tcPr/>
                </a:tc>
                <a:tc>
                  <a:txBody>
                    <a:bodyPr/>
                    <a:lstStyle/>
                    <a:p>
                      <a:pPr algn="ctr"/>
                      <a:endParaRPr lang="en-IN" sz="1800" b="0" i="0" u="none" strike="noStrike" kern="1200" baseline="0" dirty="0">
                        <a:solidFill>
                          <a:schemeClr val="dk1"/>
                        </a:solidFill>
                        <a:latin typeface="Bookman Old Style" panose="02050604050505020204" pitchFamily="18" charset="0"/>
                        <a:ea typeface="+mn-ea"/>
                        <a:cs typeface="+mn-cs"/>
                      </a:endParaRPr>
                    </a:p>
                    <a:p>
                      <a:pPr algn="ctr"/>
                      <a:r>
                        <a:rPr lang="en-IN" sz="1800" b="0" i="0" u="none" strike="noStrike" kern="1200" baseline="0" dirty="0">
                          <a:solidFill>
                            <a:schemeClr val="dk1"/>
                          </a:solidFill>
                          <a:latin typeface="Bookman Old Style" panose="02050604050505020204" pitchFamily="18" charset="0"/>
                          <a:ea typeface="+mn-ea"/>
                          <a:cs typeface="+mn-cs"/>
                        </a:rPr>
                        <a:t>2018</a:t>
                      </a:r>
                      <a:endParaRPr lang="en-IN" dirty="0">
                        <a:latin typeface="Bookman Old Style" panose="02050604050505020204" pitchFamily="18" charset="0"/>
                      </a:endParaRPr>
                    </a:p>
                  </a:txBody>
                  <a:tcPr/>
                </a:tc>
                <a:tc>
                  <a:txBody>
                    <a:bodyPr/>
                    <a:lstStyle/>
                    <a:p>
                      <a:r>
                        <a:rPr lang="en-US" sz="1800" b="0" i="0" u="none" strike="noStrike" kern="1200" baseline="0" dirty="0">
                          <a:solidFill>
                            <a:schemeClr val="dk1"/>
                          </a:solidFill>
                          <a:latin typeface="Bookman Old Style" panose="02050604050505020204" pitchFamily="18" charset="0"/>
                          <a:ea typeface="+mn-ea"/>
                          <a:cs typeface="+mn-cs"/>
                        </a:rPr>
                        <a:t>CNN model is used to conduct target detection and recognition experiment on the moving and stationary</a:t>
                      </a:r>
                    </a:p>
                    <a:p>
                      <a:r>
                        <a:rPr lang="en-US" sz="1800" b="0" i="0" u="none" strike="noStrike" kern="1200" baseline="0" dirty="0">
                          <a:solidFill>
                            <a:schemeClr val="dk1"/>
                          </a:solidFill>
                          <a:latin typeface="Bookman Old Style" panose="02050604050505020204" pitchFamily="18" charset="0"/>
                          <a:ea typeface="+mn-ea"/>
                          <a:cs typeface="+mn-cs"/>
                        </a:rPr>
                        <a:t>target acquisition and recognition (MSTAR) benchmark </a:t>
                      </a:r>
                      <a:r>
                        <a:rPr lang="en-IN" sz="1800" b="0" i="0" u="none" strike="noStrike" kern="1200" baseline="0" dirty="0">
                          <a:solidFill>
                            <a:schemeClr val="dk1"/>
                          </a:solidFill>
                          <a:latin typeface="Bookman Old Style" panose="02050604050505020204" pitchFamily="18" charset="0"/>
                          <a:ea typeface="+mn-ea"/>
                          <a:cs typeface="+mn-cs"/>
                        </a:rPr>
                        <a:t>dataset.</a:t>
                      </a:r>
                      <a:endParaRPr lang="en-IN" dirty="0">
                        <a:latin typeface="Bookman Old Style" panose="02050604050505020204" pitchFamily="18" charset="0"/>
                      </a:endParaRPr>
                    </a:p>
                  </a:txBody>
                  <a:tcPr/>
                </a:tc>
                <a:extLst>
                  <a:ext uri="{0D108BD9-81ED-4DB2-BD59-A6C34878D82A}">
                    <a16:rowId xmlns:a16="http://schemas.microsoft.com/office/drawing/2014/main" val="2354609908"/>
                  </a:ext>
                </a:extLst>
              </a:tr>
            </a:tbl>
          </a:graphicData>
        </a:graphic>
      </p:graphicFrame>
    </p:spTree>
    <p:extLst>
      <p:ext uri="{BB962C8B-B14F-4D97-AF65-F5344CB8AC3E}">
        <p14:creationId xmlns:p14="http://schemas.microsoft.com/office/powerpoint/2010/main" val="214292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383483" y="133001"/>
            <a:ext cx="5134931" cy="759687"/>
          </a:xfrm>
        </p:spPr>
        <p:txBody>
          <a:bodyPr>
            <a:normAutofit/>
          </a:bodyPr>
          <a:lstStyle/>
          <a:p>
            <a:pPr algn="ctr"/>
            <a:r>
              <a:rPr lang="en-US" sz="2400" b="1" u="sng" dirty="0">
                <a:latin typeface="Bookman Old Style" panose="02050604050505020204" pitchFamily="18" charset="0"/>
                <a:cs typeface="Times New Roman" panose="02020603050405020304" pitchFamily="18" charset="0"/>
              </a:rPr>
              <a:t>DATASET</a:t>
            </a:r>
            <a:r>
              <a:rPr lang="en-IN" sz="2400" b="1" u="sng" dirty="0">
                <a:latin typeface="Bookman Old Style" panose="02050604050505020204" pitchFamily="18" charset="0"/>
              </a:rPr>
              <a:t> USED</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506027" y="1127465"/>
            <a:ext cx="7012387" cy="5078614"/>
          </a:xfrm>
        </p:spPr>
        <p:txBody>
          <a:bodyPr>
            <a:normAutofit/>
          </a:bodyPr>
          <a:lstStyle/>
          <a:p>
            <a:pPr marL="285705" indent="-285750">
              <a:lnSpc>
                <a:spcPct val="150000"/>
              </a:lnSpc>
            </a:pPr>
            <a:r>
              <a:rPr lang="en-US" sz="1600" dirty="0">
                <a:latin typeface="Bookman Old Style" panose="02050604050505020204" pitchFamily="18" charset="0"/>
                <a:cs typeface="Times New Roman" panose="02020603050405020304" pitchFamily="18" charset="0"/>
              </a:rPr>
              <a:t>Publicly available MSTAR SAR images dataset produced by Defense Advanced Research Projects Agency (DARPA) and Air Force Research Labs are used which was download from Kaggle website. </a:t>
            </a:r>
          </a:p>
          <a:p>
            <a:pPr marL="285705" indent="-285750">
              <a:lnSpc>
                <a:spcPct val="150000"/>
              </a:lnSpc>
            </a:pPr>
            <a:r>
              <a:rPr lang="en-US" sz="1600" dirty="0">
                <a:latin typeface="Bookman Old Style" panose="02050604050505020204" pitchFamily="18" charset="0"/>
                <a:cs typeface="Times New Roman" panose="02020603050405020304" pitchFamily="18" charset="0"/>
              </a:rPr>
              <a:t>The dataset consist of 8 classes of different ground military target (2S1, BDRM-2, BTR-60, D7, SLICY, T62, ZIL-131, ZSU-23-4).</a:t>
            </a:r>
          </a:p>
          <a:p>
            <a:pPr marL="285705" indent="-285750">
              <a:lnSpc>
                <a:spcPct val="150000"/>
              </a:lnSpc>
            </a:pPr>
            <a:r>
              <a:rPr lang="en-US" sz="1600" dirty="0">
                <a:latin typeface="Bookman Old Style" panose="02050604050505020204" pitchFamily="18" charset="0"/>
                <a:cs typeface="Times New Roman" panose="02020603050405020304" pitchFamily="18" charset="0"/>
              </a:rPr>
              <a:t>It has 9466 total images which includes 6623 for train set, 1890 for validation set and 953 for test set.</a:t>
            </a:r>
          </a:p>
          <a:p>
            <a:pPr marL="285705" indent="-285750">
              <a:lnSpc>
                <a:spcPct val="150000"/>
              </a:lnSpc>
            </a:pPr>
            <a:r>
              <a:rPr lang="en-US" sz="1600" dirty="0">
                <a:latin typeface="Bookman Old Style" panose="02050604050505020204" pitchFamily="18" charset="0"/>
                <a:cs typeface="Times New Roman" panose="02020603050405020304" pitchFamily="18" charset="0"/>
              </a:rPr>
              <a:t>The image resolution is 368 x 368 pixels</a:t>
            </a:r>
            <a:r>
              <a:rPr lang="en-US" sz="2000" dirty="0">
                <a:latin typeface="Bookman Old Style" panose="02050604050505020204" pitchFamily="18" charset="0"/>
                <a:cs typeface="Times New Roman" panose="02020603050405020304" pitchFamily="18" charset="0"/>
              </a:rPr>
              <a:t>.</a:t>
            </a:r>
            <a:endParaRPr lang="en-IN" sz="27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270F608C-D69B-BFFE-687F-99EE11EA620E}"/>
              </a:ext>
            </a:extLst>
          </p:cNvPr>
          <p:cNvSpPr>
            <a:spLocks noGrp="1"/>
          </p:cNvSpPr>
          <p:nvPr>
            <p:ph type="sldNum" sz="quarter" idx="12"/>
          </p:nvPr>
        </p:nvSpPr>
        <p:spPr/>
        <p:txBody>
          <a:bodyPr/>
          <a:lstStyle/>
          <a:p>
            <a:fld id="{8AAC3C3A-64BA-4EE4-8629-BBC896E9EA79}" type="slidenum">
              <a:rPr lang="en-IN" smtClean="0"/>
              <a:t>8</a:t>
            </a:fld>
            <a:endParaRPr lang="en-IN"/>
          </a:p>
        </p:txBody>
      </p:sp>
      <p:pic>
        <p:nvPicPr>
          <p:cNvPr id="5" name="Picture 4">
            <a:extLst>
              <a:ext uri="{FF2B5EF4-FFF2-40B4-BE49-F238E27FC236}">
                <a16:creationId xmlns:a16="http://schemas.microsoft.com/office/drawing/2014/main" id="{675F1B32-2C8F-4F31-31B0-D022E93720C5}"/>
              </a:ext>
            </a:extLst>
          </p:cNvPr>
          <p:cNvPicPr>
            <a:picLocks noChangeAspect="1"/>
          </p:cNvPicPr>
          <p:nvPr/>
        </p:nvPicPr>
        <p:blipFill>
          <a:blip r:embed="rId3"/>
          <a:stretch>
            <a:fillRect/>
          </a:stretch>
        </p:blipFill>
        <p:spPr>
          <a:xfrm>
            <a:off x="7628483" y="512845"/>
            <a:ext cx="2508823" cy="5233324"/>
          </a:xfrm>
          <a:prstGeom prst="rect">
            <a:avLst/>
          </a:prstGeom>
        </p:spPr>
      </p:pic>
      <p:sp>
        <p:nvSpPr>
          <p:cNvPr id="6" name="TextBox 5">
            <a:extLst>
              <a:ext uri="{FF2B5EF4-FFF2-40B4-BE49-F238E27FC236}">
                <a16:creationId xmlns:a16="http://schemas.microsoft.com/office/drawing/2014/main" id="{B1332191-83A7-8E7E-14DF-AB3B05AE108F}"/>
              </a:ext>
            </a:extLst>
          </p:cNvPr>
          <p:cNvSpPr txBox="1"/>
          <p:nvPr/>
        </p:nvSpPr>
        <p:spPr>
          <a:xfrm>
            <a:off x="7518414" y="5746179"/>
            <a:ext cx="3039533" cy="507831"/>
          </a:xfrm>
          <a:prstGeom prst="rect">
            <a:avLst/>
          </a:prstGeom>
          <a:noFill/>
        </p:spPr>
        <p:txBody>
          <a:bodyPr wrap="square" rtlCol="0">
            <a:spAutoFit/>
          </a:bodyPr>
          <a:lstStyle/>
          <a:p>
            <a:pPr algn="ctr"/>
            <a:r>
              <a:rPr lang="en-IN" sz="1600" dirty="0"/>
              <a:t>Fig. Visual samples from data</a:t>
            </a:r>
          </a:p>
          <a:p>
            <a:pPr algn="ctr"/>
            <a:r>
              <a:rPr lang="en-IN" sz="1100" dirty="0"/>
              <a:t>(Source: Classification of Images Obtained by SAR)</a:t>
            </a:r>
          </a:p>
        </p:txBody>
      </p:sp>
      <p:sp>
        <p:nvSpPr>
          <p:cNvPr id="9" name="TextBox 8">
            <a:extLst>
              <a:ext uri="{FF2B5EF4-FFF2-40B4-BE49-F238E27FC236}">
                <a16:creationId xmlns:a16="http://schemas.microsoft.com/office/drawing/2014/main" id="{88464BCC-EE58-E79F-9425-B8AC02CEA0AF}"/>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75267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4DD8-E9C9-41D6-9D66-D8EC7239ABD9}"/>
              </a:ext>
            </a:extLst>
          </p:cNvPr>
          <p:cNvSpPr>
            <a:spLocks noGrp="1"/>
          </p:cNvSpPr>
          <p:nvPr>
            <p:ph type="title"/>
          </p:nvPr>
        </p:nvSpPr>
        <p:spPr>
          <a:xfrm>
            <a:off x="2493550" y="435391"/>
            <a:ext cx="7204925" cy="759687"/>
          </a:xfrm>
        </p:spPr>
        <p:txBody>
          <a:bodyPr>
            <a:normAutofit/>
          </a:bodyPr>
          <a:lstStyle/>
          <a:p>
            <a:pPr algn="ctr"/>
            <a:r>
              <a:rPr lang="en-IN" sz="2400" b="1" u="sng" dirty="0">
                <a:latin typeface="Bookman Old Style" panose="02050604050505020204" pitchFamily="18" charset="0"/>
              </a:rPr>
              <a:t>METHODOLOGY</a:t>
            </a:r>
          </a:p>
        </p:txBody>
      </p:sp>
      <p:sp>
        <p:nvSpPr>
          <p:cNvPr id="3" name="Content Placeholder 2">
            <a:extLst>
              <a:ext uri="{FF2B5EF4-FFF2-40B4-BE49-F238E27FC236}">
                <a16:creationId xmlns:a16="http://schemas.microsoft.com/office/drawing/2014/main" id="{E8ADAEC6-867E-4B75-AC09-5E605639BB92}"/>
              </a:ext>
            </a:extLst>
          </p:cNvPr>
          <p:cNvSpPr>
            <a:spLocks noGrp="1"/>
          </p:cNvSpPr>
          <p:nvPr>
            <p:ph idx="1"/>
          </p:nvPr>
        </p:nvSpPr>
        <p:spPr>
          <a:xfrm>
            <a:off x="1642367" y="1466863"/>
            <a:ext cx="8907297" cy="5075683"/>
          </a:xfrm>
        </p:spPr>
        <p:txBody>
          <a:bodyPr>
            <a:normAutofit/>
          </a:bodyPr>
          <a:lstStyle/>
          <a:p>
            <a:pPr marL="0" indent="0">
              <a:lnSpc>
                <a:spcPct val="150000"/>
              </a:lnSpc>
              <a:buNone/>
            </a:pPr>
            <a:r>
              <a:rPr lang="en-IN" sz="1800" b="1" dirty="0">
                <a:latin typeface="Bookman Old Style" panose="02050604050505020204" pitchFamily="18" charset="0"/>
                <a:cs typeface="Times New Roman" panose="02020603050405020304" pitchFamily="18" charset="0"/>
              </a:rPr>
              <a:t>  </a:t>
            </a:r>
            <a:r>
              <a:rPr lang="en-IN" sz="2000" b="1" dirty="0">
                <a:latin typeface="Bookman Old Style" panose="02050604050505020204" pitchFamily="18" charset="0"/>
                <a:cs typeface="Times New Roman" panose="02020603050405020304" pitchFamily="18" charset="0"/>
              </a:rPr>
              <a:t>CNN Architecture</a:t>
            </a:r>
            <a:endParaRPr lang="en-US" dirty="0">
              <a:latin typeface="Bookman Old Style" panose="02050604050505020204" pitchFamily="18" charset="0"/>
              <a:cs typeface="Times New Roman" panose="02020603050405020304" pitchFamily="18" charset="0"/>
            </a:endParaRPr>
          </a:p>
          <a:p>
            <a:pPr lvl="1">
              <a:lnSpc>
                <a:spcPct val="150000"/>
              </a:lnSpc>
            </a:pPr>
            <a:endParaRPr lang="en-US" dirty="0">
              <a:latin typeface="Bookman Old Style" panose="02050604050505020204" pitchFamily="18" charset="0"/>
              <a:cs typeface="Times New Roman" panose="02020603050405020304" pitchFamily="18" charset="0"/>
            </a:endParaRPr>
          </a:p>
          <a:p>
            <a:pPr lvl="1">
              <a:lnSpc>
                <a:spcPct val="150000"/>
              </a:lnSpc>
            </a:pPr>
            <a:endParaRPr lang="en-IN" sz="2251" b="1" dirty="0">
              <a:latin typeface="Bookman Old Style" panose="02050604050505020204" pitchFamily="18" charset="0"/>
              <a:cs typeface="Times New Roman" panose="02020603050405020304" pitchFamily="18" charset="0"/>
            </a:endParaRPr>
          </a:p>
          <a:p>
            <a:pPr marL="0" indent="0">
              <a:lnSpc>
                <a:spcPct val="150000"/>
              </a:lnSpc>
              <a:buNone/>
            </a:pPr>
            <a:endParaRPr lang="en-IN" sz="2700" dirty="0">
              <a:latin typeface="Bookman Old Style" panose="02050604050505020204" pitchFamily="18" charset="0"/>
              <a:cs typeface="Times New Roman" panose="02020603050405020304" pitchFamily="18" charset="0"/>
            </a:endParaRPr>
          </a:p>
          <a:p>
            <a:pPr marL="0" indent="0">
              <a:lnSpc>
                <a:spcPct val="100000"/>
              </a:lnSpc>
              <a:buNone/>
            </a:pPr>
            <a:endParaRPr lang="en-IN" dirty="0">
              <a:solidFill>
                <a:schemeClr val="tx1"/>
              </a:solidFill>
              <a:latin typeface="Bookman Old Style" panose="020506040505050202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EA1DF64-4682-9B91-CD73-39D7BBAD82BD}"/>
              </a:ext>
            </a:extLst>
          </p:cNvPr>
          <p:cNvSpPr>
            <a:spLocks noGrp="1"/>
          </p:cNvSpPr>
          <p:nvPr>
            <p:ph type="sldNum" sz="quarter" idx="12"/>
          </p:nvPr>
        </p:nvSpPr>
        <p:spPr/>
        <p:txBody>
          <a:bodyPr/>
          <a:lstStyle/>
          <a:p>
            <a:fld id="{8AAC3C3A-64BA-4EE4-8629-BBC896E9EA79}" type="slidenum">
              <a:rPr lang="en-IN" smtClean="0"/>
              <a:t>9</a:t>
            </a:fld>
            <a:endParaRPr lang="en-IN"/>
          </a:p>
        </p:txBody>
      </p:sp>
      <p:sp>
        <p:nvSpPr>
          <p:cNvPr id="4" name="TextBox 3">
            <a:extLst>
              <a:ext uri="{FF2B5EF4-FFF2-40B4-BE49-F238E27FC236}">
                <a16:creationId xmlns:a16="http://schemas.microsoft.com/office/drawing/2014/main" id="{CA9B1BFE-D821-E0BA-70B4-8DE1BC2C9F64}"/>
              </a:ext>
            </a:extLst>
          </p:cNvPr>
          <p:cNvSpPr txBox="1"/>
          <p:nvPr/>
        </p:nvSpPr>
        <p:spPr>
          <a:xfrm>
            <a:off x="3166615" y="5039585"/>
            <a:ext cx="4831473" cy="338554"/>
          </a:xfrm>
          <a:prstGeom prst="rect">
            <a:avLst/>
          </a:prstGeom>
          <a:noFill/>
        </p:spPr>
        <p:txBody>
          <a:bodyPr wrap="square" rtlCol="0">
            <a:spAutoFit/>
          </a:bodyPr>
          <a:lstStyle/>
          <a:p>
            <a:pPr algn="ctr"/>
            <a:r>
              <a:rPr lang="en-IN" sz="1600" dirty="0">
                <a:latin typeface="Times New Roman" panose="02020603050405020304" pitchFamily="18" charset="0"/>
                <a:cs typeface="Times New Roman" panose="02020603050405020304" pitchFamily="18" charset="0"/>
              </a:rPr>
              <a:t>Fig: </a:t>
            </a:r>
            <a:r>
              <a:rPr lang="en-US" sz="1600" dirty="0">
                <a:latin typeface="Times New Roman" panose="02020603050405020304" pitchFamily="18" charset="0"/>
                <a:cs typeface="Times New Roman" panose="02020603050405020304" pitchFamily="18" charset="0"/>
              </a:rPr>
              <a:t>General CNN Structure</a:t>
            </a: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015D5BA-1B4F-6B45-EE9B-1EE942EC8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1804" y="2909745"/>
            <a:ext cx="1127760" cy="1127760"/>
          </a:xfrm>
          <a:prstGeom prst="rect">
            <a:avLst/>
          </a:prstGeom>
        </p:spPr>
      </p:pic>
      <p:sp>
        <p:nvSpPr>
          <p:cNvPr id="9" name="Rectangle 8">
            <a:extLst>
              <a:ext uri="{FF2B5EF4-FFF2-40B4-BE49-F238E27FC236}">
                <a16:creationId xmlns:a16="http://schemas.microsoft.com/office/drawing/2014/main" id="{8C699773-9E88-766E-5CBC-6ED79FBBCB95}"/>
              </a:ext>
            </a:extLst>
          </p:cNvPr>
          <p:cNvSpPr/>
          <p:nvPr/>
        </p:nvSpPr>
        <p:spPr>
          <a:xfrm>
            <a:off x="3426099" y="3094363"/>
            <a:ext cx="1333892" cy="5817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Models </a:t>
            </a:r>
          </a:p>
        </p:txBody>
      </p:sp>
      <p:sp>
        <p:nvSpPr>
          <p:cNvPr id="11" name="Rectangle 10">
            <a:extLst>
              <a:ext uri="{FF2B5EF4-FFF2-40B4-BE49-F238E27FC236}">
                <a16:creationId xmlns:a16="http://schemas.microsoft.com/office/drawing/2014/main" id="{191F2C4E-068B-A3B1-1650-46EB4108808A}"/>
              </a:ext>
            </a:extLst>
          </p:cNvPr>
          <p:cNvSpPr/>
          <p:nvPr/>
        </p:nvSpPr>
        <p:spPr>
          <a:xfrm>
            <a:off x="5201285" y="2977695"/>
            <a:ext cx="939800" cy="7529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3D73364-C01D-9A08-D78D-05BC0F46C0DC}"/>
              </a:ext>
            </a:extLst>
          </p:cNvPr>
          <p:cNvSpPr/>
          <p:nvPr/>
        </p:nvSpPr>
        <p:spPr>
          <a:xfrm>
            <a:off x="5296409" y="3079930"/>
            <a:ext cx="939800" cy="7529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9CB34B66-B38C-7010-5800-404ABE0B33D3}"/>
              </a:ext>
            </a:extLst>
          </p:cNvPr>
          <p:cNvSpPr/>
          <p:nvPr/>
        </p:nvSpPr>
        <p:spPr>
          <a:xfrm>
            <a:off x="5391535" y="3182164"/>
            <a:ext cx="939800" cy="75291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7DA3B061-F9B8-4F6B-5F1F-5C7B70F93DA0}"/>
              </a:ext>
            </a:extLst>
          </p:cNvPr>
          <p:cNvSpPr/>
          <p:nvPr/>
        </p:nvSpPr>
        <p:spPr>
          <a:xfrm>
            <a:off x="6678603" y="3169226"/>
            <a:ext cx="407720" cy="393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2117371-E60C-F6C0-A7F3-A644BEC7B029}"/>
              </a:ext>
            </a:extLst>
          </p:cNvPr>
          <p:cNvSpPr/>
          <p:nvPr/>
        </p:nvSpPr>
        <p:spPr>
          <a:xfrm>
            <a:off x="6741692" y="3232462"/>
            <a:ext cx="407720" cy="393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C3F924D4-7FC8-C5B0-640A-89ADDA7F1AD2}"/>
              </a:ext>
            </a:extLst>
          </p:cNvPr>
          <p:cNvSpPr/>
          <p:nvPr/>
        </p:nvSpPr>
        <p:spPr>
          <a:xfrm>
            <a:off x="6787336" y="3321626"/>
            <a:ext cx="407720" cy="393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CFDF75C-962A-6649-6627-A05287A19708}"/>
              </a:ext>
            </a:extLst>
          </p:cNvPr>
          <p:cNvSpPr/>
          <p:nvPr/>
        </p:nvSpPr>
        <p:spPr>
          <a:xfrm>
            <a:off x="6832980" y="3388822"/>
            <a:ext cx="407720" cy="39396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CDE146D5-2C58-42AF-5C76-B10C1E64298B}"/>
              </a:ext>
            </a:extLst>
          </p:cNvPr>
          <p:cNvSpPr/>
          <p:nvPr/>
        </p:nvSpPr>
        <p:spPr>
          <a:xfrm>
            <a:off x="8083699" y="3444964"/>
            <a:ext cx="217827" cy="13930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9EA64202-16CE-3C88-5055-3FED8F3AFF07}"/>
              </a:ext>
            </a:extLst>
          </p:cNvPr>
          <p:cNvCxnSpPr/>
          <p:nvPr/>
        </p:nvCxnSpPr>
        <p:spPr>
          <a:xfrm>
            <a:off x="6331352" y="3182151"/>
            <a:ext cx="551127" cy="247284"/>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27" name="Straight Connector 26">
            <a:extLst>
              <a:ext uri="{FF2B5EF4-FFF2-40B4-BE49-F238E27FC236}">
                <a16:creationId xmlns:a16="http://schemas.microsoft.com/office/drawing/2014/main" id="{0A385FC3-6D38-E6CB-302E-36B823E201E9}"/>
              </a:ext>
            </a:extLst>
          </p:cNvPr>
          <p:cNvCxnSpPr>
            <a:cxnSpLocks/>
          </p:cNvCxnSpPr>
          <p:nvPr/>
        </p:nvCxnSpPr>
        <p:spPr>
          <a:xfrm flipV="1">
            <a:off x="6331349" y="3782789"/>
            <a:ext cx="501647" cy="120727"/>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sp>
        <p:nvSpPr>
          <p:cNvPr id="31" name="Rectangle: Rounded Corners 30">
            <a:extLst>
              <a:ext uri="{FF2B5EF4-FFF2-40B4-BE49-F238E27FC236}">
                <a16:creationId xmlns:a16="http://schemas.microsoft.com/office/drawing/2014/main" id="{76CD42A5-CE9A-E09A-DB44-F23DB5E76CF5}"/>
              </a:ext>
            </a:extLst>
          </p:cNvPr>
          <p:cNvSpPr/>
          <p:nvPr/>
        </p:nvSpPr>
        <p:spPr>
          <a:xfrm>
            <a:off x="8397103" y="3258997"/>
            <a:ext cx="609827" cy="42925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SF</a:t>
            </a:r>
          </a:p>
        </p:txBody>
      </p:sp>
      <p:sp>
        <p:nvSpPr>
          <p:cNvPr id="32" name="Rectangle 31">
            <a:extLst>
              <a:ext uri="{FF2B5EF4-FFF2-40B4-BE49-F238E27FC236}">
                <a16:creationId xmlns:a16="http://schemas.microsoft.com/office/drawing/2014/main" id="{3F37C9CA-729D-1856-B84E-29605BBAF1E4}"/>
              </a:ext>
            </a:extLst>
          </p:cNvPr>
          <p:cNvSpPr/>
          <p:nvPr/>
        </p:nvSpPr>
        <p:spPr>
          <a:xfrm>
            <a:off x="9458001" y="2371979"/>
            <a:ext cx="1091667" cy="22852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solidFill>
              </a:rPr>
              <a:t>2S1</a:t>
            </a:r>
          </a:p>
          <a:p>
            <a:r>
              <a:rPr lang="en-IN" b="1" dirty="0">
                <a:solidFill>
                  <a:schemeClr val="tx1"/>
                </a:solidFill>
              </a:rPr>
              <a:t>BRDM-2</a:t>
            </a:r>
          </a:p>
          <a:p>
            <a:r>
              <a:rPr lang="en-IN" b="1" dirty="0">
                <a:solidFill>
                  <a:schemeClr val="tx1"/>
                </a:solidFill>
              </a:rPr>
              <a:t>BTR-60</a:t>
            </a:r>
          </a:p>
          <a:p>
            <a:r>
              <a:rPr lang="en-IN" b="1" dirty="0">
                <a:solidFill>
                  <a:schemeClr val="tx1"/>
                </a:solidFill>
              </a:rPr>
              <a:t>D7</a:t>
            </a:r>
          </a:p>
          <a:p>
            <a:r>
              <a:rPr lang="en-IN" b="1" dirty="0">
                <a:solidFill>
                  <a:schemeClr val="tx1"/>
                </a:solidFill>
              </a:rPr>
              <a:t>SLICY</a:t>
            </a:r>
          </a:p>
          <a:p>
            <a:r>
              <a:rPr lang="en-IN" b="1" dirty="0">
                <a:solidFill>
                  <a:schemeClr val="tx1"/>
                </a:solidFill>
              </a:rPr>
              <a:t>T72</a:t>
            </a:r>
          </a:p>
          <a:p>
            <a:r>
              <a:rPr lang="en-IN" b="1" dirty="0">
                <a:solidFill>
                  <a:schemeClr val="tx1"/>
                </a:solidFill>
              </a:rPr>
              <a:t>ZIL-131</a:t>
            </a:r>
          </a:p>
          <a:p>
            <a:r>
              <a:rPr lang="en-IN" b="1" dirty="0">
                <a:solidFill>
                  <a:schemeClr val="tx1"/>
                </a:solidFill>
              </a:rPr>
              <a:t>ZSU-23-4</a:t>
            </a:r>
          </a:p>
        </p:txBody>
      </p:sp>
      <p:sp>
        <p:nvSpPr>
          <p:cNvPr id="33" name="Arrow: Right 32">
            <a:extLst>
              <a:ext uri="{FF2B5EF4-FFF2-40B4-BE49-F238E27FC236}">
                <a16:creationId xmlns:a16="http://schemas.microsoft.com/office/drawing/2014/main" id="{6476FB0D-4C1E-537C-6A0B-1F525A3FA555}"/>
              </a:ext>
            </a:extLst>
          </p:cNvPr>
          <p:cNvSpPr/>
          <p:nvPr/>
        </p:nvSpPr>
        <p:spPr>
          <a:xfrm>
            <a:off x="9175471" y="3419317"/>
            <a:ext cx="217827" cy="13930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34">
            <a:extLst>
              <a:ext uri="{FF2B5EF4-FFF2-40B4-BE49-F238E27FC236}">
                <a16:creationId xmlns:a16="http://schemas.microsoft.com/office/drawing/2014/main" id="{B2A8E6E4-BE0C-42BE-9350-B52DD82B4A5F}"/>
              </a:ext>
            </a:extLst>
          </p:cNvPr>
          <p:cNvPicPr>
            <a:picLocks noChangeAspect="1"/>
          </p:cNvPicPr>
          <p:nvPr/>
        </p:nvPicPr>
        <p:blipFill>
          <a:blip r:embed="rId4"/>
          <a:stretch>
            <a:fillRect/>
          </a:stretch>
        </p:blipFill>
        <p:spPr>
          <a:xfrm>
            <a:off x="5478631" y="3453863"/>
            <a:ext cx="207443" cy="222260"/>
          </a:xfrm>
          <a:prstGeom prst="rect">
            <a:avLst/>
          </a:prstGeom>
        </p:spPr>
      </p:pic>
      <p:sp>
        <p:nvSpPr>
          <p:cNvPr id="36" name="Arrow: Right 35">
            <a:extLst>
              <a:ext uri="{FF2B5EF4-FFF2-40B4-BE49-F238E27FC236}">
                <a16:creationId xmlns:a16="http://schemas.microsoft.com/office/drawing/2014/main" id="{833C91D8-FDB2-E59E-F2A5-94FAD3FF8F4D}"/>
              </a:ext>
            </a:extLst>
          </p:cNvPr>
          <p:cNvSpPr/>
          <p:nvPr/>
        </p:nvSpPr>
        <p:spPr>
          <a:xfrm>
            <a:off x="4862879" y="3352240"/>
            <a:ext cx="217827" cy="13930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67355CAC-86AA-CAF9-73A7-F41F4474F9CE}"/>
              </a:ext>
            </a:extLst>
          </p:cNvPr>
          <p:cNvSpPr/>
          <p:nvPr/>
        </p:nvSpPr>
        <p:spPr>
          <a:xfrm>
            <a:off x="3098967" y="3349937"/>
            <a:ext cx="217827" cy="13930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ECC57045-23EE-2C6F-07E9-F7C02A0B2B56}"/>
              </a:ext>
            </a:extLst>
          </p:cNvPr>
          <p:cNvSpPr/>
          <p:nvPr/>
        </p:nvSpPr>
        <p:spPr>
          <a:xfrm>
            <a:off x="7305331" y="3444964"/>
            <a:ext cx="217827" cy="13930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C06E3736-4EC5-7551-EAAA-1E7620A45075}"/>
              </a:ext>
            </a:extLst>
          </p:cNvPr>
          <p:cNvSpPr/>
          <p:nvPr/>
        </p:nvSpPr>
        <p:spPr>
          <a:xfrm rot="186274">
            <a:off x="7723647" y="2837376"/>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Flowchart: Connector 39">
            <a:extLst>
              <a:ext uri="{FF2B5EF4-FFF2-40B4-BE49-F238E27FC236}">
                <a16:creationId xmlns:a16="http://schemas.microsoft.com/office/drawing/2014/main" id="{BD96019E-D732-4AD6-69B1-1A9BCBF09349}"/>
              </a:ext>
            </a:extLst>
          </p:cNvPr>
          <p:cNvSpPr/>
          <p:nvPr/>
        </p:nvSpPr>
        <p:spPr>
          <a:xfrm rot="186274">
            <a:off x="7723150" y="2986423"/>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Flowchart: Connector 40">
            <a:extLst>
              <a:ext uri="{FF2B5EF4-FFF2-40B4-BE49-F238E27FC236}">
                <a16:creationId xmlns:a16="http://schemas.microsoft.com/office/drawing/2014/main" id="{DC149EEC-05E0-6FEF-2E2F-A12BCAF873C3}"/>
              </a:ext>
            </a:extLst>
          </p:cNvPr>
          <p:cNvSpPr/>
          <p:nvPr/>
        </p:nvSpPr>
        <p:spPr>
          <a:xfrm rot="186274">
            <a:off x="7723150" y="3141807"/>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2" name="Flowchart: Connector 41">
            <a:extLst>
              <a:ext uri="{FF2B5EF4-FFF2-40B4-BE49-F238E27FC236}">
                <a16:creationId xmlns:a16="http://schemas.microsoft.com/office/drawing/2014/main" id="{3F820335-5F17-7294-E237-6C2E685FC752}"/>
              </a:ext>
            </a:extLst>
          </p:cNvPr>
          <p:cNvSpPr/>
          <p:nvPr/>
        </p:nvSpPr>
        <p:spPr>
          <a:xfrm rot="186274">
            <a:off x="7723150" y="3299525"/>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Flowchart: Connector 42">
            <a:extLst>
              <a:ext uri="{FF2B5EF4-FFF2-40B4-BE49-F238E27FC236}">
                <a16:creationId xmlns:a16="http://schemas.microsoft.com/office/drawing/2014/main" id="{5BFF25CD-B7F9-57AE-010E-E3DF5D4E4044}"/>
              </a:ext>
            </a:extLst>
          </p:cNvPr>
          <p:cNvSpPr/>
          <p:nvPr/>
        </p:nvSpPr>
        <p:spPr>
          <a:xfrm rot="186274">
            <a:off x="7723494" y="3460680"/>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Flowchart: Connector 43">
            <a:extLst>
              <a:ext uri="{FF2B5EF4-FFF2-40B4-BE49-F238E27FC236}">
                <a16:creationId xmlns:a16="http://schemas.microsoft.com/office/drawing/2014/main" id="{BE7711AE-DF4A-AB51-E790-E9F9ACFFEC05}"/>
              </a:ext>
            </a:extLst>
          </p:cNvPr>
          <p:cNvSpPr/>
          <p:nvPr/>
        </p:nvSpPr>
        <p:spPr>
          <a:xfrm rot="186274">
            <a:off x="7723150" y="3615312"/>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Flowchart: Connector 44">
            <a:extLst>
              <a:ext uri="{FF2B5EF4-FFF2-40B4-BE49-F238E27FC236}">
                <a16:creationId xmlns:a16="http://schemas.microsoft.com/office/drawing/2014/main" id="{47B9208C-8BCA-5B55-B1CF-AA405913ABA1}"/>
              </a:ext>
            </a:extLst>
          </p:cNvPr>
          <p:cNvSpPr/>
          <p:nvPr/>
        </p:nvSpPr>
        <p:spPr>
          <a:xfrm rot="186274">
            <a:off x="7723150" y="3773031"/>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Flowchart: Connector 45">
            <a:extLst>
              <a:ext uri="{FF2B5EF4-FFF2-40B4-BE49-F238E27FC236}">
                <a16:creationId xmlns:a16="http://schemas.microsoft.com/office/drawing/2014/main" id="{828D0369-1F13-9BA0-7A53-8E939351BBEE}"/>
              </a:ext>
            </a:extLst>
          </p:cNvPr>
          <p:cNvSpPr/>
          <p:nvPr/>
        </p:nvSpPr>
        <p:spPr>
          <a:xfrm rot="186274">
            <a:off x="7723494" y="3934187"/>
            <a:ext cx="130665" cy="136864"/>
          </a:xfrm>
          <a:prstGeom prst="flowChartConnector">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5FCC5BA6-E760-7DD3-96C0-C93B20A510F0}"/>
              </a:ext>
            </a:extLst>
          </p:cNvPr>
          <p:cNvSpPr/>
          <p:nvPr/>
        </p:nvSpPr>
        <p:spPr>
          <a:xfrm>
            <a:off x="1769899" y="4074502"/>
            <a:ext cx="1257155" cy="258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ImageInputLayer</a:t>
            </a:r>
          </a:p>
        </p:txBody>
      </p:sp>
      <p:sp>
        <p:nvSpPr>
          <p:cNvPr id="49" name="Rectangle 48">
            <a:extLst>
              <a:ext uri="{FF2B5EF4-FFF2-40B4-BE49-F238E27FC236}">
                <a16:creationId xmlns:a16="http://schemas.microsoft.com/office/drawing/2014/main" id="{855088DC-C542-0D32-ABF6-FA20A757A829}"/>
              </a:ext>
            </a:extLst>
          </p:cNvPr>
          <p:cNvSpPr/>
          <p:nvPr/>
        </p:nvSpPr>
        <p:spPr>
          <a:xfrm>
            <a:off x="5137743" y="4015258"/>
            <a:ext cx="1257155" cy="258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convolutionLayer</a:t>
            </a:r>
            <a:endParaRPr lang="en-IN" sz="1200" dirty="0">
              <a:solidFill>
                <a:schemeClr val="tx1"/>
              </a:solidFill>
            </a:endParaRPr>
          </a:p>
        </p:txBody>
      </p:sp>
      <p:sp>
        <p:nvSpPr>
          <p:cNvPr id="50" name="Rectangle 49">
            <a:extLst>
              <a:ext uri="{FF2B5EF4-FFF2-40B4-BE49-F238E27FC236}">
                <a16:creationId xmlns:a16="http://schemas.microsoft.com/office/drawing/2014/main" id="{A79C575B-631A-BE89-CBB3-4F070E56E263}"/>
              </a:ext>
            </a:extLst>
          </p:cNvPr>
          <p:cNvSpPr/>
          <p:nvPr/>
        </p:nvSpPr>
        <p:spPr>
          <a:xfrm>
            <a:off x="6394895" y="3803858"/>
            <a:ext cx="1257155" cy="258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maxPoolingLayer</a:t>
            </a:r>
            <a:endParaRPr lang="en-IN" sz="1200" dirty="0">
              <a:solidFill>
                <a:schemeClr val="tx1"/>
              </a:solidFill>
            </a:endParaRPr>
          </a:p>
        </p:txBody>
      </p:sp>
      <p:sp>
        <p:nvSpPr>
          <p:cNvPr id="51" name="Rectangle 50">
            <a:extLst>
              <a:ext uri="{FF2B5EF4-FFF2-40B4-BE49-F238E27FC236}">
                <a16:creationId xmlns:a16="http://schemas.microsoft.com/office/drawing/2014/main" id="{A9659896-742C-2F21-3B51-E7CC66E74AC9}"/>
              </a:ext>
            </a:extLst>
          </p:cNvPr>
          <p:cNvSpPr/>
          <p:nvPr/>
        </p:nvSpPr>
        <p:spPr>
          <a:xfrm>
            <a:off x="7086323" y="4051542"/>
            <a:ext cx="1476732" cy="258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err="1">
                <a:solidFill>
                  <a:schemeClr val="tx1"/>
                </a:solidFill>
              </a:rPr>
              <a:t>fullyConnectedLayer</a:t>
            </a:r>
            <a:endParaRPr lang="en-IN" sz="1200" dirty="0">
              <a:solidFill>
                <a:schemeClr val="tx1"/>
              </a:solidFill>
            </a:endParaRPr>
          </a:p>
        </p:txBody>
      </p:sp>
      <p:sp>
        <p:nvSpPr>
          <p:cNvPr id="52" name="Rectangle 51">
            <a:extLst>
              <a:ext uri="{FF2B5EF4-FFF2-40B4-BE49-F238E27FC236}">
                <a16:creationId xmlns:a16="http://schemas.microsoft.com/office/drawing/2014/main" id="{42C3CF6F-2735-CCB5-515F-E734F5DE59AE}"/>
              </a:ext>
            </a:extLst>
          </p:cNvPr>
          <p:cNvSpPr/>
          <p:nvPr/>
        </p:nvSpPr>
        <p:spPr>
          <a:xfrm>
            <a:off x="8083579" y="2930010"/>
            <a:ext cx="1257155" cy="258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SoftMax Layer</a:t>
            </a:r>
          </a:p>
        </p:txBody>
      </p:sp>
      <p:sp>
        <p:nvSpPr>
          <p:cNvPr id="10" name="TextBox 9">
            <a:extLst>
              <a:ext uri="{FF2B5EF4-FFF2-40B4-BE49-F238E27FC236}">
                <a16:creationId xmlns:a16="http://schemas.microsoft.com/office/drawing/2014/main" id="{A1FF4CC0-E66C-4341-6D51-29A1575DE0E5}"/>
              </a:ext>
            </a:extLst>
          </p:cNvPr>
          <p:cNvSpPr txBox="1"/>
          <p:nvPr/>
        </p:nvSpPr>
        <p:spPr>
          <a:xfrm>
            <a:off x="8539971" y="71946"/>
            <a:ext cx="2047875" cy="338554"/>
          </a:xfrm>
          <a:prstGeom prst="rect">
            <a:avLst/>
          </a:prstGeom>
          <a:noFill/>
        </p:spPr>
        <p:txBody>
          <a:bodyPr wrap="square" rtlCol="0">
            <a:spAutoFit/>
          </a:bodyPr>
          <a:lstStyle/>
          <a:p>
            <a:r>
              <a:rPr lang="en-IN" sz="1600" dirty="0"/>
              <a:t>Roll No.-21MTechIT05</a:t>
            </a:r>
          </a:p>
        </p:txBody>
      </p:sp>
    </p:spTree>
    <p:extLst>
      <p:ext uri="{BB962C8B-B14F-4D97-AF65-F5344CB8AC3E}">
        <p14:creationId xmlns:p14="http://schemas.microsoft.com/office/powerpoint/2010/main" val="3047476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43080</TotalTime>
  <Words>4833</Words>
  <Application>Microsoft Office PowerPoint</Application>
  <PresentationFormat>Widescreen</PresentationFormat>
  <Paragraphs>818</Paragraphs>
  <Slides>34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Bookman Old Style</vt:lpstr>
      <vt:lpstr>Calibri</vt:lpstr>
      <vt:lpstr>Calibri Light</vt:lpstr>
      <vt:lpstr>Cambria Math</vt:lpstr>
      <vt:lpstr>CMR12</vt:lpstr>
      <vt:lpstr>CMTI12</vt:lpstr>
      <vt:lpstr>Söhne</vt:lpstr>
      <vt:lpstr>source-serif-pro</vt:lpstr>
      <vt:lpstr>Times New Roman</vt:lpstr>
      <vt:lpstr>Office Theme</vt:lpstr>
      <vt:lpstr>PowerPoint Presentation</vt:lpstr>
      <vt:lpstr>PowerPoint Presentation</vt:lpstr>
      <vt:lpstr>INTRODUCTION</vt:lpstr>
      <vt:lpstr>MOTIVATION</vt:lpstr>
      <vt:lpstr>OBJECTIVE</vt:lpstr>
      <vt:lpstr>EXISTING WORKS</vt:lpstr>
      <vt:lpstr>EXISTING WORKS</vt:lpstr>
      <vt:lpstr>DATASET USED</vt:lpstr>
      <vt:lpstr>METHODOLOGY</vt:lpstr>
      <vt:lpstr>METHODOLOGY</vt:lpstr>
      <vt:lpstr>ANALYSIS OF DIFFERENT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DISCUSSION</vt:lpstr>
      <vt:lpstr>DISCUSSION</vt:lpstr>
      <vt:lpstr>PowerPoint Presentation</vt:lpstr>
      <vt:lpstr>PowerPoint Presentation</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Deep Neural Network For Image Classification</dc:title>
  <dc:creator>Chlangdiam Sumer</dc:creator>
  <cp:lastModifiedBy>Chlangdiam Sumer</cp:lastModifiedBy>
  <cp:revision>574</cp:revision>
  <dcterms:created xsi:type="dcterms:W3CDTF">2021-02-26T08:55:32Z</dcterms:created>
  <dcterms:modified xsi:type="dcterms:W3CDTF">2023-07-10T03:43:23Z</dcterms:modified>
</cp:coreProperties>
</file>