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C8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0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2" b="5833"/>
          <a:stretch/>
        </p:blipFill>
        <p:spPr>
          <a:xfrm>
            <a:off x="-11337" y="1313890"/>
            <a:ext cx="4174569" cy="5544110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4608000" y="2880000"/>
            <a:ext cx="5040000" cy="0"/>
          </a:xfrm>
          <a:prstGeom prst="line">
            <a:avLst/>
          </a:prstGeom>
          <a:ln w="6350" cmpd="tri">
            <a:solidFill>
              <a:srgbClr val="CACC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0" y="6228000"/>
            <a:ext cx="1671406" cy="397530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83000" y="6552000"/>
            <a:ext cx="54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CC8A6F39-7E7C-40B4-8A91-A623D5E50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7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83000" y="6552000"/>
            <a:ext cx="54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CC8A6F39-7E7C-40B4-8A91-A623D5E503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442915"/>
            <a:ext cx="9906000" cy="411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1" name="직사각형 10"/>
          <p:cNvSpPr/>
          <p:nvPr/>
        </p:nvSpPr>
        <p:spPr>
          <a:xfrm>
            <a:off x="0" y="1"/>
            <a:ext cx="9906000" cy="762791"/>
          </a:xfrm>
          <a:prstGeom prst="rect">
            <a:avLst/>
          </a:prstGeom>
          <a:solidFill>
            <a:srgbClr val="00B5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 smtClean="0"/>
          </a:p>
        </p:txBody>
      </p:sp>
      <p:cxnSp>
        <p:nvCxnSpPr>
          <p:cNvPr id="12" name="직선 연결선 11"/>
          <p:cNvCxnSpPr/>
          <p:nvPr/>
        </p:nvCxnSpPr>
        <p:spPr>
          <a:xfrm>
            <a:off x="252000" y="6480000"/>
            <a:ext cx="9396000" cy="0"/>
          </a:xfrm>
          <a:prstGeom prst="line">
            <a:avLst/>
          </a:prstGeom>
          <a:ln w="3175" cmpd="tri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252000" y="6588000"/>
            <a:ext cx="9396000" cy="198765"/>
            <a:chOff x="252000" y="6552000"/>
            <a:chExt cx="9396000" cy="198765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000" y="6588000"/>
              <a:ext cx="691932" cy="138691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2297" y="6552000"/>
              <a:ext cx="835703" cy="198765"/>
            </a:xfrm>
            <a:prstGeom prst="rect">
              <a:avLst/>
            </a:prstGeom>
          </p:spPr>
        </p:pic>
      </p:grp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52413" y="-1"/>
            <a:ext cx="9291637" cy="76279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41779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83000" y="6552000"/>
            <a:ext cx="54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CC8A6F39-7E7C-40B4-8A91-A623D5E503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442915"/>
            <a:ext cx="9906000" cy="411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1" name="직사각형 10"/>
          <p:cNvSpPr/>
          <p:nvPr/>
        </p:nvSpPr>
        <p:spPr>
          <a:xfrm>
            <a:off x="0" y="1"/>
            <a:ext cx="9906000" cy="762791"/>
          </a:xfrm>
          <a:prstGeom prst="rect">
            <a:avLst/>
          </a:prstGeom>
          <a:solidFill>
            <a:srgbClr val="00B5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 smtClean="0"/>
          </a:p>
        </p:txBody>
      </p:sp>
      <p:cxnSp>
        <p:nvCxnSpPr>
          <p:cNvPr id="12" name="직선 연결선 11"/>
          <p:cNvCxnSpPr/>
          <p:nvPr/>
        </p:nvCxnSpPr>
        <p:spPr>
          <a:xfrm>
            <a:off x="252000" y="6480000"/>
            <a:ext cx="9396000" cy="0"/>
          </a:xfrm>
          <a:prstGeom prst="line">
            <a:avLst/>
          </a:prstGeom>
          <a:ln w="3175" cmpd="tri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252000" y="6588000"/>
            <a:ext cx="9396000" cy="198765"/>
            <a:chOff x="252000" y="6552000"/>
            <a:chExt cx="9396000" cy="198765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000" y="6588000"/>
              <a:ext cx="691932" cy="138691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2297" y="6552000"/>
              <a:ext cx="835703" cy="198765"/>
            </a:xfrm>
            <a:prstGeom prst="rect">
              <a:avLst/>
            </a:prstGeom>
          </p:spPr>
        </p:pic>
      </p:grp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52413" y="-1"/>
            <a:ext cx="9291637" cy="76279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2148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83000" y="6552000"/>
            <a:ext cx="54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CC8A6F39-7E7C-40B4-8A91-A623D5E503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442915"/>
            <a:ext cx="9906000" cy="411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1" name="직사각형 10"/>
          <p:cNvSpPr/>
          <p:nvPr/>
        </p:nvSpPr>
        <p:spPr>
          <a:xfrm>
            <a:off x="0" y="1"/>
            <a:ext cx="9906000" cy="762792"/>
          </a:xfrm>
          <a:prstGeom prst="rect">
            <a:avLst/>
          </a:prstGeom>
          <a:solidFill>
            <a:srgbClr val="00B5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 smtClean="0"/>
          </a:p>
        </p:txBody>
      </p:sp>
      <p:cxnSp>
        <p:nvCxnSpPr>
          <p:cNvPr id="12" name="직선 연결선 11"/>
          <p:cNvCxnSpPr/>
          <p:nvPr/>
        </p:nvCxnSpPr>
        <p:spPr>
          <a:xfrm>
            <a:off x="252000" y="6480000"/>
            <a:ext cx="9396000" cy="0"/>
          </a:xfrm>
          <a:prstGeom prst="line">
            <a:avLst/>
          </a:prstGeom>
          <a:ln w="3175" cmpd="tri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252000" y="6588000"/>
            <a:ext cx="9396000" cy="198765"/>
            <a:chOff x="252000" y="6552000"/>
            <a:chExt cx="9396000" cy="198765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000" y="6588000"/>
              <a:ext cx="691932" cy="138691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2297" y="6552000"/>
              <a:ext cx="835703" cy="1987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0736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74942"/>
            <a:ext cx="9906000" cy="168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616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202D0-D9FE-45EF-8616-96B832FCA121}" type="datetime1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45983-778F-4136-8CE2-3A66AA27705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04" y="2069076"/>
            <a:ext cx="2297279" cy="2719848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3379471" y="2390454"/>
            <a:ext cx="5450645" cy="0"/>
          </a:xfrm>
          <a:prstGeom prst="line">
            <a:avLst/>
          </a:prstGeom>
          <a:ln w="6350" cmpd="tri">
            <a:solidFill>
              <a:srgbClr val="CACC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379471" y="4282754"/>
            <a:ext cx="5450645" cy="0"/>
          </a:xfrm>
          <a:prstGeom prst="line">
            <a:avLst/>
          </a:prstGeom>
          <a:ln w="6350" cmpd="tri">
            <a:solidFill>
              <a:srgbClr val="CACC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711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202D0-D9FE-45EF-8616-96B832FCA121}" type="datetime1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45983-778F-4136-8CE2-3A66AA277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958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">
    <p:bg>
      <p:bgPr>
        <a:solidFill>
          <a:srgbClr val="80C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060000" y="2052000"/>
            <a:ext cx="3793411" cy="2782319"/>
            <a:chOff x="3056295" y="1570011"/>
            <a:chExt cx="3793411" cy="2782319"/>
          </a:xfrm>
        </p:grpSpPr>
        <p:sp>
          <p:nvSpPr>
            <p:cNvPr id="6" name="TextBox 5"/>
            <p:cNvSpPr txBox="1"/>
            <p:nvPr/>
          </p:nvSpPr>
          <p:spPr>
            <a:xfrm>
              <a:off x="3056295" y="3429000"/>
              <a:ext cx="37934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4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Thank you!</a:t>
              </a:r>
              <a:endParaRPr lang="ko-KR" altLang="en-US" sz="5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7071" y="1570011"/>
              <a:ext cx="2131858" cy="16196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7477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508000" y="3744000"/>
            <a:ext cx="4032000" cy="241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31926" y="2613972"/>
            <a:ext cx="25359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defTabSz="801688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1" dirty="0">
                <a:solidFill>
                  <a:srgbClr val="82828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R</a:t>
            </a:r>
            <a:endParaRPr kumimoji="1" lang="ko-KR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992288" y="2548885"/>
            <a:ext cx="1426186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31926" y="2863210"/>
            <a:ext cx="26481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defTabSz="801688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1" dirty="0">
                <a:solidFill>
                  <a:srgbClr val="82828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G</a:t>
            </a:r>
            <a:endParaRPr kumimoji="1" lang="ko-KR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631926" y="3133085"/>
            <a:ext cx="25519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defTabSz="801688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1" dirty="0">
                <a:solidFill>
                  <a:srgbClr val="82828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B</a:t>
            </a:r>
            <a:endParaRPr kumimoji="1" lang="ko-KR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1443138" y="2639372"/>
            <a:ext cx="0" cy="706438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1544623" y="2613972"/>
            <a:ext cx="38664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801688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dirty="0">
                <a:solidFill>
                  <a:srgbClr val="82828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113</a:t>
            </a:r>
            <a:endParaRPr kumimoji="1" lang="ko-KR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1544624" y="2863210"/>
            <a:ext cx="38664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801688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dirty="0">
                <a:solidFill>
                  <a:srgbClr val="82828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191</a:t>
            </a:r>
            <a:endParaRPr kumimoji="1" lang="ko-KR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1611949" y="3133085"/>
            <a:ext cx="31931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801688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dirty="0">
                <a:solidFill>
                  <a:srgbClr val="82828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68</a:t>
            </a:r>
            <a:endParaRPr kumimoji="1" lang="ko-KR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>
            <a:off x="1936851" y="2639372"/>
            <a:ext cx="0" cy="706438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677964" y="1153473"/>
            <a:ext cx="989695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defTabSz="801688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Main Colors</a:t>
            </a:r>
            <a:endParaRPr kumimoji="1" lang="ko-KR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4424344" y="1153473"/>
            <a:ext cx="1161793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defTabSz="801688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Neutral Colors</a:t>
            </a:r>
            <a:endParaRPr kumimoji="1" lang="ko-KR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17" name="Rectangle 33"/>
          <p:cNvSpPr>
            <a:spLocks noChangeArrowheads="1"/>
          </p:cNvSpPr>
          <p:nvPr/>
        </p:nvSpPr>
        <p:spPr bwMode="auto">
          <a:xfrm>
            <a:off x="4368780" y="2574320"/>
            <a:ext cx="25359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defTabSz="801688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1" dirty="0">
                <a:solidFill>
                  <a:srgbClr val="82828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R</a:t>
            </a:r>
            <a:endParaRPr kumimoji="1" lang="ko-KR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18" name="Rectangle 35"/>
          <p:cNvSpPr>
            <a:spLocks noChangeArrowheads="1"/>
          </p:cNvSpPr>
          <p:nvPr/>
        </p:nvSpPr>
        <p:spPr bwMode="auto">
          <a:xfrm>
            <a:off x="4368780" y="2823558"/>
            <a:ext cx="26481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defTabSz="801688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1" dirty="0">
                <a:solidFill>
                  <a:srgbClr val="82828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G</a:t>
            </a:r>
            <a:endParaRPr kumimoji="1" lang="ko-KR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19" name="Rectangle 36"/>
          <p:cNvSpPr>
            <a:spLocks noChangeArrowheads="1"/>
          </p:cNvSpPr>
          <p:nvPr/>
        </p:nvSpPr>
        <p:spPr bwMode="auto">
          <a:xfrm>
            <a:off x="4368780" y="3093433"/>
            <a:ext cx="25519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defTabSz="801688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1" dirty="0">
                <a:solidFill>
                  <a:srgbClr val="82828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B</a:t>
            </a:r>
            <a:endParaRPr kumimoji="1" lang="ko-KR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20" name="Line 37"/>
          <p:cNvSpPr>
            <a:spLocks noChangeShapeType="1"/>
          </p:cNvSpPr>
          <p:nvPr/>
        </p:nvSpPr>
        <p:spPr bwMode="auto">
          <a:xfrm>
            <a:off x="5179993" y="2599720"/>
            <a:ext cx="0" cy="706438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21" name="Rectangle 38"/>
          <p:cNvSpPr>
            <a:spLocks noChangeArrowheads="1"/>
          </p:cNvSpPr>
          <p:nvPr/>
        </p:nvSpPr>
        <p:spPr bwMode="auto">
          <a:xfrm>
            <a:off x="4719525" y="2574320"/>
            <a:ext cx="38664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801688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dirty="0">
                <a:solidFill>
                  <a:srgbClr val="82828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234</a:t>
            </a:r>
            <a:endParaRPr kumimoji="1" lang="ko-KR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22" name="Rectangle 39"/>
          <p:cNvSpPr>
            <a:spLocks noChangeArrowheads="1"/>
          </p:cNvSpPr>
          <p:nvPr/>
        </p:nvSpPr>
        <p:spPr bwMode="auto">
          <a:xfrm>
            <a:off x="4719525" y="2823558"/>
            <a:ext cx="38664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801688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dirty="0">
                <a:solidFill>
                  <a:srgbClr val="82828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234</a:t>
            </a:r>
            <a:endParaRPr kumimoji="1" lang="ko-KR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23" name="Rectangle 40"/>
          <p:cNvSpPr>
            <a:spLocks noChangeArrowheads="1"/>
          </p:cNvSpPr>
          <p:nvPr/>
        </p:nvSpPr>
        <p:spPr bwMode="auto">
          <a:xfrm>
            <a:off x="4719525" y="3093433"/>
            <a:ext cx="38664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801688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dirty="0">
                <a:solidFill>
                  <a:srgbClr val="82828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234</a:t>
            </a:r>
            <a:endParaRPr kumimoji="1" lang="ko-KR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24" name="Rectangle 41"/>
          <p:cNvSpPr>
            <a:spLocks noChangeArrowheads="1"/>
          </p:cNvSpPr>
          <p:nvPr/>
        </p:nvSpPr>
        <p:spPr bwMode="auto">
          <a:xfrm>
            <a:off x="5214825" y="2574320"/>
            <a:ext cx="38664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801688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dirty="0">
                <a:solidFill>
                  <a:srgbClr val="82828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192</a:t>
            </a:r>
            <a:endParaRPr kumimoji="1" lang="ko-KR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25" name="Rectangle 42"/>
          <p:cNvSpPr>
            <a:spLocks noChangeArrowheads="1"/>
          </p:cNvSpPr>
          <p:nvPr/>
        </p:nvSpPr>
        <p:spPr bwMode="auto">
          <a:xfrm>
            <a:off x="5214825" y="2823558"/>
            <a:ext cx="38664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801688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dirty="0">
                <a:solidFill>
                  <a:srgbClr val="82828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192</a:t>
            </a:r>
            <a:endParaRPr kumimoji="1" lang="ko-KR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26" name="Rectangle 43"/>
          <p:cNvSpPr>
            <a:spLocks noChangeArrowheads="1"/>
          </p:cNvSpPr>
          <p:nvPr/>
        </p:nvSpPr>
        <p:spPr bwMode="auto">
          <a:xfrm>
            <a:off x="5214825" y="3093433"/>
            <a:ext cx="38664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801688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dirty="0">
                <a:solidFill>
                  <a:srgbClr val="82828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192</a:t>
            </a:r>
            <a:endParaRPr kumimoji="1" lang="ko-KR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27" name="Line 44"/>
          <p:cNvSpPr>
            <a:spLocks noChangeShapeType="1"/>
          </p:cNvSpPr>
          <p:nvPr/>
        </p:nvSpPr>
        <p:spPr bwMode="auto">
          <a:xfrm>
            <a:off x="6169005" y="2599720"/>
            <a:ext cx="0" cy="706438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28" name="Rectangle 45"/>
          <p:cNvSpPr>
            <a:spLocks noChangeArrowheads="1"/>
          </p:cNvSpPr>
          <p:nvPr/>
        </p:nvSpPr>
        <p:spPr bwMode="auto">
          <a:xfrm>
            <a:off x="5710125" y="2574320"/>
            <a:ext cx="38664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801688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dirty="0">
                <a:solidFill>
                  <a:srgbClr val="82828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128</a:t>
            </a:r>
            <a:endParaRPr kumimoji="1" lang="ko-KR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29" name="Rectangle 46"/>
          <p:cNvSpPr>
            <a:spLocks noChangeArrowheads="1"/>
          </p:cNvSpPr>
          <p:nvPr/>
        </p:nvSpPr>
        <p:spPr bwMode="auto">
          <a:xfrm>
            <a:off x="6208631" y="2823558"/>
            <a:ext cx="31931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801688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dirty="0">
                <a:solidFill>
                  <a:srgbClr val="82828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51</a:t>
            </a:r>
            <a:endParaRPr kumimoji="1" lang="ko-KR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30" name="Rectangle 47"/>
          <p:cNvSpPr>
            <a:spLocks noChangeArrowheads="1"/>
          </p:cNvSpPr>
          <p:nvPr/>
        </p:nvSpPr>
        <p:spPr bwMode="auto">
          <a:xfrm>
            <a:off x="6208631" y="3093433"/>
            <a:ext cx="31931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801688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dirty="0">
                <a:solidFill>
                  <a:srgbClr val="82828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51</a:t>
            </a:r>
            <a:endParaRPr kumimoji="1" lang="ko-KR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31" name="Line 48"/>
          <p:cNvSpPr>
            <a:spLocks noChangeShapeType="1"/>
          </p:cNvSpPr>
          <p:nvPr/>
        </p:nvSpPr>
        <p:spPr bwMode="auto">
          <a:xfrm>
            <a:off x="5673705" y="2599720"/>
            <a:ext cx="0" cy="706438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32" name="Rectangle 49"/>
          <p:cNvSpPr>
            <a:spLocks noChangeArrowheads="1"/>
          </p:cNvSpPr>
          <p:nvPr/>
        </p:nvSpPr>
        <p:spPr bwMode="auto">
          <a:xfrm>
            <a:off x="5710125" y="2823558"/>
            <a:ext cx="38664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801688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dirty="0">
                <a:solidFill>
                  <a:srgbClr val="82828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128</a:t>
            </a:r>
            <a:endParaRPr kumimoji="1" lang="ko-KR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33" name="Rectangle 50"/>
          <p:cNvSpPr>
            <a:spLocks noChangeArrowheads="1"/>
          </p:cNvSpPr>
          <p:nvPr/>
        </p:nvSpPr>
        <p:spPr bwMode="auto">
          <a:xfrm>
            <a:off x="5710125" y="3093433"/>
            <a:ext cx="38664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801688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dirty="0">
                <a:solidFill>
                  <a:srgbClr val="82828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128</a:t>
            </a:r>
            <a:endParaRPr kumimoji="1" lang="ko-KR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34" name="Rectangle 51"/>
          <p:cNvSpPr>
            <a:spLocks noChangeArrowheads="1"/>
          </p:cNvSpPr>
          <p:nvPr/>
        </p:nvSpPr>
        <p:spPr bwMode="auto">
          <a:xfrm>
            <a:off x="6208631" y="2574320"/>
            <a:ext cx="31931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801688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dirty="0">
                <a:solidFill>
                  <a:srgbClr val="82828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51</a:t>
            </a:r>
            <a:endParaRPr kumimoji="1" lang="ko-KR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35" name="Line 69"/>
          <p:cNvSpPr>
            <a:spLocks noChangeShapeType="1"/>
          </p:cNvSpPr>
          <p:nvPr/>
        </p:nvSpPr>
        <p:spPr bwMode="auto">
          <a:xfrm>
            <a:off x="6637318" y="2599720"/>
            <a:ext cx="0" cy="706438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36" name="Rectangle 70"/>
          <p:cNvSpPr>
            <a:spLocks noChangeArrowheads="1"/>
          </p:cNvSpPr>
          <p:nvPr/>
        </p:nvSpPr>
        <p:spPr bwMode="auto">
          <a:xfrm>
            <a:off x="6676943" y="2823558"/>
            <a:ext cx="31931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801688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dirty="0">
                <a:solidFill>
                  <a:srgbClr val="82828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17</a:t>
            </a:r>
            <a:endParaRPr kumimoji="1" lang="ko-KR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37" name="Rectangle 71"/>
          <p:cNvSpPr>
            <a:spLocks noChangeArrowheads="1"/>
          </p:cNvSpPr>
          <p:nvPr/>
        </p:nvSpPr>
        <p:spPr bwMode="auto">
          <a:xfrm>
            <a:off x="6676943" y="3093433"/>
            <a:ext cx="31931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801688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dirty="0">
                <a:solidFill>
                  <a:srgbClr val="82828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17</a:t>
            </a:r>
            <a:endParaRPr kumimoji="1" lang="ko-KR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38" name="Rectangle 72"/>
          <p:cNvSpPr>
            <a:spLocks noChangeArrowheads="1"/>
          </p:cNvSpPr>
          <p:nvPr/>
        </p:nvSpPr>
        <p:spPr bwMode="auto">
          <a:xfrm>
            <a:off x="6676943" y="2574320"/>
            <a:ext cx="31931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801688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dirty="0">
                <a:solidFill>
                  <a:srgbClr val="82828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17</a:t>
            </a:r>
            <a:endParaRPr kumimoji="1" lang="ko-KR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4694218" y="1505880"/>
            <a:ext cx="450850" cy="931862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0" name="Rectangle 30"/>
          <p:cNvSpPr>
            <a:spLocks noChangeArrowheads="1"/>
          </p:cNvSpPr>
          <p:nvPr/>
        </p:nvSpPr>
        <p:spPr bwMode="auto">
          <a:xfrm>
            <a:off x="5188724" y="1505880"/>
            <a:ext cx="450850" cy="93186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1" name="Rectangle 31"/>
          <p:cNvSpPr>
            <a:spLocks noChangeArrowheads="1"/>
          </p:cNvSpPr>
          <p:nvPr/>
        </p:nvSpPr>
        <p:spPr bwMode="auto">
          <a:xfrm>
            <a:off x="5683230" y="1505880"/>
            <a:ext cx="450850" cy="931862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2" name="Rectangle 32"/>
          <p:cNvSpPr>
            <a:spLocks noChangeArrowheads="1"/>
          </p:cNvSpPr>
          <p:nvPr/>
        </p:nvSpPr>
        <p:spPr bwMode="auto">
          <a:xfrm>
            <a:off x="6177736" y="1505880"/>
            <a:ext cx="450850" cy="931862"/>
          </a:xfrm>
          <a:prstGeom prst="rect">
            <a:avLst/>
          </a:prstGeom>
          <a:solidFill>
            <a:srgbClr val="333333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3" name="Rectangle 68"/>
          <p:cNvSpPr>
            <a:spLocks noChangeArrowheads="1"/>
          </p:cNvSpPr>
          <p:nvPr/>
        </p:nvSpPr>
        <p:spPr bwMode="auto">
          <a:xfrm>
            <a:off x="6672243" y="1505880"/>
            <a:ext cx="450850" cy="931862"/>
          </a:xfrm>
          <a:prstGeom prst="rect">
            <a:avLst/>
          </a:prstGeom>
          <a:solidFill>
            <a:srgbClr val="11111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7547300" y="1442323"/>
            <a:ext cx="1939600" cy="1937893"/>
            <a:chOff x="5964057" y="1296900"/>
            <a:chExt cx="2492045" cy="2489855"/>
          </a:xfrm>
        </p:grpSpPr>
        <p:sp>
          <p:nvSpPr>
            <p:cNvPr id="45" name="Freeform 4"/>
            <p:cNvSpPr>
              <a:spLocks/>
            </p:cNvSpPr>
            <p:nvPr/>
          </p:nvSpPr>
          <p:spPr bwMode="auto">
            <a:xfrm>
              <a:off x="5964057" y="1934732"/>
              <a:ext cx="700073" cy="1211239"/>
            </a:xfrm>
            <a:custGeom>
              <a:avLst/>
              <a:gdLst>
                <a:gd name="T0" fmla="*/ 372 w 372"/>
                <a:gd name="T1" fmla="*/ 167 h 643"/>
                <a:gd name="T2" fmla="*/ 84 w 372"/>
                <a:gd name="T3" fmla="*/ 0 h 643"/>
                <a:gd name="T4" fmla="*/ 0 w 372"/>
                <a:gd name="T5" fmla="*/ 322 h 643"/>
                <a:gd name="T6" fmla="*/ 84 w 372"/>
                <a:gd name="T7" fmla="*/ 643 h 643"/>
                <a:gd name="T8" fmla="*/ 372 w 372"/>
                <a:gd name="T9" fmla="*/ 477 h 643"/>
                <a:gd name="T10" fmla="*/ 372 w 372"/>
                <a:gd name="T11" fmla="*/ 167 h 6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72"/>
                <a:gd name="T19" fmla="*/ 0 h 643"/>
                <a:gd name="T20" fmla="*/ 372 w 372"/>
                <a:gd name="T21" fmla="*/ 643 h 6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72" h="643">
                  <a:moveTo>
                    <a:pt x="372" y="167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1" y="96"/>
                    <a:pt x="0" y="205"/>
                    <a:pt x="0" y="322"/>
                  </a:cubicBezTo>
                  <a:cubicBezTo>
                    <a:pt x="0" y="439"/>
                    <a:pt x="31" y="548"/>
                    <a:pt x="84" y="643"/>
                  </a:cubicBezTo>
                  <a:cubicBezTo>
                    <a:pt x="372" y="477"/>
                    <a:pt x="372" y="477"/>
                    <a:pt x="372" y="477"/>
                  </a:cubicBezTo>
                  <a:cubicBezTo>
                    <a:pt x="318" y="377"/>
                    <a:pt x="322" y="261"/>
                    <a:pt x="372" y="167"/>
                  </a:cubicBezTo>
                  <a:close/>
                </a:path>
              </a:pathLst>
            </a:custGeom>
            <a:solidFill>
              <a:srgbClr val="404040"/>
            </a:solidFill>
            <a:ln w="285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801688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ko-KR" dirty="0">
                <a:ea typeface="나눔고딕" pitchFamily="50" charset="-127"/>
              </a:endParaRPr>
            </a:p>
          </p:txBody>
        </p:sp>
        <p:sp>
          <p:nvSpPr>
            <p:cNvPr id="46" name="Freeform 5"/>
            <p:cNvSpPr>
              <a:spLocks/>
            </p:cNvSpPr>
            <p:nvPr/>
          </p:nvSpPr>
          <p:spPr bwMode="auto">
            <a:xfrm>
              <a:off x="6141851" y="2868436"/>
              <a:ext cx="1048507" cy="918319"/>
            </a:xfrm>
            <a:custGeom>
              <a:avLst/>
              <a:gdLst>
                <a:gd name="T0" fmla="*/ 288 w 557"/>
                <a:gd name="T1" fmla="*/ 0 h 488"/>
                <a:gd name="T2" fmla="*/ 0 w 557"/>
                <a:gd name="T3" fmla="*/ 167 h 488"/>
                <a:gd name="T4" fmla="*/ 557 w 557"/>
                <a:gd name="T5" fmla="*/ 488 h 488"/>
                <a:gd name="T6" fmla="*/ 557 w 557"/>
                <a:gd name="T7" fmla="*/ 156 h 488"/>
                <a:gd name="T8" fmla="*/ 288 w 557"/>
                <a:gd name="T9" fmla="*/ 0 h 4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7"/>
                <a:gd name="T16" fmla="*/ 0 h 488"/>
                <a:gd name="T17" fmla="*/ 557 w 557"/>
                <a:gd name="T18" fmla="*/ 488 h 4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7" h="488">
                  <a:moveTo>
                    <a:pt x="288" y="0"/>
                  </a:moveTo>
                  <a:cubicBezTo>
                    <a:pt x="0" y="167"/>
                    <a:pt x="0" y="167"/>
                    <a:pt x="0" y="167"/>
                  </a:cubicBezTo>
                  <a:cubicBezTo>
                    <a:pt x="114" y="357"/>
                    <a:pt x="320" y="485"/>
                    <a:pt x="557" y="488"/>
                  </a:cubicBezTo>
                  <a:cubicBezTo>
                    <a:pt x="557" y="156"/>
                    <a:pt x="557" y="156"/>
                    <a:pt x="557" y="156"/>
                  </a:cubicBezTo>
                  <a:cubicBezTo>
                    <a:pt x="450" y="152"/>
                    <a:pt x="348" y="97"/>
                    <a:pt x="288" y="0"/>
                  </a:cubicBezTo>
                  <a:close/>
                </a:path>
              </a:pathLst>
            </a:custGeom>
            <a:solidFill>
              <a:srgbClr val="595959"/>
            </a:solidFill>
            <a:ln w="285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801688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ko-KR" dirty="0">
                <a:ea typeface="나눔고딕" pitchFamily="50" charset="-127"/>
              </a:endParaRPr>
            </a:p>
          </p:txBody>
        </p:sp>
        <p:sp>
          <p:nvSpPr>
            <p:cNvPr id="47" name="Freeform 6"/>
            <p:cNvSpPr>
              <a:spLocks/>
            </p:cNvSpPr>
            <p:nvPr/>
          </p:nvSpPr>
          <p:spPr bwMode="auto">
            <a:xfrm>
              <a:off x="6141851" y="1296900"/>
              <a:ext cx="1048507" cy="916180"/>
            </a:xfrm>
            <a:custGeom>
              <a:avLst/>
              <a:gdLst>
                <a:gd name="T0" fmla="*/ 0 w 557"/>
                <a:gd name="T1" fmla="*/ 321 h 487"/>
                <a:gd name="T2" fmla="*/ 288 w 557"/>
                <a:gd name="T3" fmla="*/ 487 h 487"/>
                <a:gd name="T4" fmla="*/ 403 w 557"/>
                <a:gd name="T5" fmla="*/ 376 h 487"/>
                <a:gd name="T6" fmla="*/ 557 w 557"/>
                <a:gd name="T7" fmla="*/ 332 h 487"/>
                <a:gd name="T8" fmla="*/ 557 w 557"/>
                <a:gd name="T9" fmla="*/ 0 h 487"/>
                <a:gd name="T10" fmla="*/ 0 w 557"/>
                <a:gd name="T11" fmla="*/ 321 h 4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7"/>
                <a:gd name="T19" fmla="*/ 0 h 487"/>
                <a:gd name="T20" fmla="*/ 557 w 557"/>
                <a:gd name="T21" fmla="*/ 487 h 4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7" h="487">
                  <a:moveTo>
                    <a:pt x="0" y="321"/>
                  </a:moveTo>
                  <a:cubicBezTo>
                    <a:pt x="288" y="487"/>
                    <a:pt x="288" y="487"/>
                    <a:pt x="288" y="487"/>
                  </a:cubicBezTo>
                  <a:cubicBezTo>
                    <a:pt x="315" y="443"/>
                    <a:pt x="354" y="404"/>
                    <a:pt x="403" y="376"/>
                  </a:cubicBezTo>
                  <a:cubicBezTo>
                    <a:pt x="451" y="348"/>
                    <a:pt x="504" y="334"/>
                    <a:pt x="557" y="332"/>
                  </a:cubicBezTo>
                  <a:cubicBezTo>
                    <a:pt x="557" y="0"/>
                    <a:pt x="557" y="0"/>
                    <a:pt x="557" y="0"/>
                  </a:cubicBezTo>
                  <a:cubicBezTo>
                    <a:pt x="320" y="3"/>
                    <a:pt x="114" y="131"/>
                    <a:pt x="0" y="321"/>
                  </a:cubicBezTo>
                  <a:close/>
                </a:path>
              </a:pathLst>
            </a:custGeom>
            <a:solidFill>
              <a:srgbClr val="71BF44"/>
            </a:solidFill>
            <a:ln w="12700" algn="ctr">
              <a:noFill/>
              <a:round/>
              <a:headEnd/>
              <a:tailEnd/>
            </a:ln>
            <a:effectLst/>
          </p:spPr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01688" fontAlgn="base">
                <a:spcBef>
                  <a:spcPct val="0"/>
                </a:spcBef>
                <a:spcAft>
                  <a:spcPct val="0"/>
                </a:spcAft>
              </a:pPr>
              <a:endParaRPr lang="ko-KR" altLang="ko-KR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8" name="Freeform 7"/>
            <p:cNvSpPr>
              <a:spLocks/>
            </p:cNvSpPr>
            <p:nvPr/>
          </p:nvSpPr>
          <p:spPr bwMode="auto">
            <a:xfrm>
              <a:off x="7231824" y="1296900"/>
              <a:ext cx="1049578" cy="918319"/>
            </a:xfrm>
            <a:custGeom>
              <a:avLst/>
              <a:gdLst>
                <a:gd name="T0" fmla="*/ 268 w 557"/>
                <a:gd name="T1" fmla="*/ 488 h 488"/>
                <a:gd name="T2" fmla="*/ 557 w 557"/>
                <a:gd name="T3" fmla="*/ 321 h 488"/>
                <a:gd name="T4" fmla="*/ 0 w 557"/>
                <a:gd name="T5" fmla="*/ 0 h 488"/>
                <a:gd name="T6" fmla="*/ 0 w 557"/>
                <a:gd name="T7" fmla="*/ 332 h 488"/>
                <a:gd name="T8" fmla="*/ 268 w 557"/>
                <a:gd name="T9" fmla="*/ 488 h 4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7"/>
                <a:gd name="T16" fmla="*/ 0 h 488"/>
                <a:gd name="T17" fmla="*/ 557 w 557"/>
                <a:gd name="T18" fmla="*/ 488 h 4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7" h="488">
                  <a:moveTo>
                    <a:pt x="268" y="488"/>
                  </a:moveTo>
                  <a:cubicBezTo>
                    <a:pt x="557" y="321"/>
                    <a:pt x="557" y="321"/>
                    <a:pt x="557" y="321"/>
                  </a:cubicBezTo>
                  <a:cubicBezTo>
                    <a:pt x="443" y="131"/>
                    <a:pt x="236" y="3"/>
                    <a:pt x="0" y="0"/>
                  </a:cubicBezTo>
                  <a:cubicBezTo>
                    <a:pt x="0" y="332"/>
                    <a:pt x="0" y="332"/>
                    <a:pt x="0" y="332"/>
                  </a:cubicBezTo>
                  <a:cubicBezTo>
                    <a:pt x="106" y="336"/>
                    <a:pt x="209" y="391"/>
                    <a:pt x="268" y="488"/>
                  </a:cubicBezTo>
                  <a:close/>
                </a:path>
              </a:pathLst>
            </a:custGeom>
            <a:solidFill>
              <a:srgbClr val="D9D9D9"/>
            </a:solidFill>
            <a:ln w="285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801688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ko-KR" dirty="0">
                <a:ea typeface="나눔고딕" pitchFamily="50" charset="-127"/>
              </a:endParaRPr>
            </a:p>
          </p:txBody>
        </p:sp>
        <p:sp>
          <p:nvSpPr>
            <p:cNvPr id="49" name="Freeform 8"/>
            <p:cNvSpPr>
              <a:spLocks/>
            </p:cNvSpPr>
            <p:nvPr/>
          </p:nvSpPr>
          <p:spPr bwMode="auto">
            <a:xfrm>
              <a:off x="7756029" y="1934732"/>
              <a:ext cx="700073" cy="1211239"/>
            </a:xfrm>
            <a:custGeom>
              <a:avLst/>
              <a:gdLst>
                <a:gd name="T0" fmla="*/ 289 w 372"/>
                <a:gd name="T1" fmla="*/ 0 h 643"/>
                <a:gd name="T2" fmla="*/ 0 w 372"/>
                <a:gd name="T3" fmla="*/ 167 h 643"/>
                <a:gd name="T4" fmla="*/ 0 w 372"/>
                <a:gd name="T5" fmla="*/ 477 h 643"/>
                <a:gd name="T6" fmla="*/ 289 w 372"/>
                <a:gd name="T7" fmla="*/ 643 h 643"/>
                <a:gd name="T8" fmla="*/ 372 w 372"/>
                <a:gd name="T9" fmla="*/ 322 h 643"/>
                <a:gd name="T10" fmla="*/ 289 w 372"/>
                <a:gd name="T11" fmla="*/ 0 h 6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72"/>
                <a:gd name="T19" fmla="*/ 0 h 643"/>
                <a:gd name="T20" fmla="*/ 372 w 372"/>
                <a:gd name="T21" fmla="*/ 643 h 6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72" h="643">
                  <a:moveTo>
                    <a:pt x="289" y="0"/>
                  </a:moveTo>
                  <a:cubicBezTo>
                    <a:pt x="0" y="167"/>
                    <a:pt x="0" y="167"/>
                    <a:pt x="0" y="167"/>
                  </a:cubicBezTo>
                  <a:cubicBezTo>
                    <a:pt x="54" y="267"/>
                    <a:pt x="51" y="383"/>
                    <a:pt x="0" y="477"/>
                  </a:cubicBezTo>
                  <a:cubicBezTo>
                    <a:pt x="289" y="643"/>
                    <a:pt x="289" y="643"/>
                    <a:pt x="289" y="643"/>
                  </a:cubicBezTo>
                  <a:cubicBezTo>
                    <a:pt x="342" y="548"/>
                    <a:pt x="372" y="439"/>
                    <a:pt x="372" y="322"/>
                  </a:cubicBezTo>
                  <a:cubicBezTo>
                    <a:pt x="372" y="205"/>
                    <a:pt x="342" y="96"/>
                    <a:pt x="289" y="0"/>
                  </a:cubicBezTo>
                  <a:close/>
                </a:path>
              </a:pathLst>
            </a:custGeom>
            <a:solidFill>
              <a:srgbClr val="BFBFBF"/>
            </a:solidFill>
            <a:ln w="285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801688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ko-KR" dirty="0">
                <a:ea typeface="나눔고딕" pitchFamily="50" charset="-127"/>
              </a:endParaRPr>
            </a:p>
          </p:txBody>
        </p:sp>
        <p:sp>
          <p:nvSpPr>
            <p:cNvPr id="50" name="Freeform 9"/>
            <p:cNvSpPr>
              <a:spLocks/>
            </p:cNvSpPr>
            <p:nvPr/>
          </p:nvSpPr>
          <p:spPr bwMode="auto">
            <a:xfrm>
              <a:off x="7231828" y="2868434"/>
              <a:ext cx="1049579" cy="918319"/>
            </a:xfrm>
            <a:custGeom>
              <a:avLst/>
              <a:gdLst>
                <a:gd name="T0" fmla="*/ 154 w 557"/>
                <a:gd name="T1" fmla="*/ 112 h 488"/>
                <a:gd name="T2" fmla="*/ 0 w 557"/>
                <a:gd name="T3" fmla="*/ 156 h 488"/>
                <a:gd name="T4" fmla="*/ 0 w 557"/>
                <a:gd name="T5" fmla="*/ 488 h 488"/>
                <a:gd name="T6" fmla="*/ 557 w 557"/>
                <a:gd name="T7" fmla="*/ 167 h 488"/>
                <a:gd name="T8" fmla="*/ 268 w 557"/>
                <a:gd name="T9" fmla="*/ 0 h 488"/>
                <a:gd name="T10" fmla="*/ 154 w 557"/>
                <a:gd name="T11" fmla="*/ 112 h 4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7"/>
                <a:gd name="T19" fmla="*/ 0 h 488"/>
                <a:gd name="T20" fmla="*/ 557 w 557"/>
                <a:gd name="T21" fmla="*/ 488 h 4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7" h="488">
                  <a:moveTo>
                    <a:pt x="154" y="112"/>
                  </a:moveTo>
                  <a:cubicBezTo>
                    <a:pt x="105" y="140"/>
                    <a:pt x="52" y="154"/>
                    <a:pt x="0" y="156"/>
                  </a:cubicBezTo>
                  <a:cubicBezTo>
                    <a:pt x="0" y="488"/>
                    <a:pt x="0" y="488"/>
                    <a:pt x="0" y="488"/>
                  </a:cubicBezTo>
                  <a:cubicBezTo>
                    <a:pt x="236" y="485"/>
                    <a:pt x="443" y="357"/>
                    <a:pt x="557" y="167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241" y="45"/>
                    <a:pt x="202" y="84"/>
                    <a:pt x="154" y="112"/>
                  </a:cubicBezTo>
                  <a:close/>
                </a:path>
              </a:pathLst>
            </a:custGeom>
            <a:solidFill>
              <a:srgbClr val="7F7F7F"/>
            </a:solidFill>
            <a:ln w="285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801688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kumimoji="1" lang="ko-KR" altLang="ko-KR" dirty="0">
                <a:ea typeface="나눔고딕" pitchFamily="50" charset="-127"/>
              </a:endParaRPr>
            </a:p>
          </p:txBody>
        </p:sp>
      </p:grpSp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993876" y="1545532"/>
            <a:ext cx="450850" cy="931862"/>
          </a:xfrm>
          <a:prstGeom prst="rect">
            <a:avLst/>
          </a:prstGeom>
          <a:solidFill>
            <a:srgbClr val="00B5AD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1487985" y="1545532"/>
            <a:ext cx="450850" cy="931862"/>
          </a:xfrm>
          <a:prstGeom prst="rect">
            <a:avLst/>
          </a:prstGeom>
          <a:solidFill>
            <a:srgbClr val="71BF44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3" name="Rectangle 15"/>
          <p:cNvSpPr>
            <a:spLocks noChangeArrowheads="1"/>
          </p:cNvSpPr>
          <p:nvPr/>
        </p:nvSpPr>
        <p:spPr bwMode="auto">
          <a:xfrm>
            <a:off x="1181764" y="2613972"/>
            <a:ext cx="25199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801688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dirty="0">
                <a:solidFill>
                  <a:srgbClr val="82828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0</a:t>
            </a:r>
            <a:endParaRPr kumimoji="1" lang="ko-KR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54" name="Rectangle 16"/>
          <p:cNvSpPr>
            <a:spLocks noChangeArrowheads="1"/>
          </p:cNvSpPr>
          <p:nvPr/>
        </p:nvSpPr>
        <p:spPr bwMode="auto">
          <a:xfrm>
            <a:off x="1047112" y="2863210"/>
            <a:ext cx="38664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801688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dirty="0">
                <a:solidFill>
                  <a:srgbClr val="82828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181</a:t>
            </a:r>
            <a:endParaRPr kumimoji="1" lang="ko-KR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55" name="Rectangle 17"/>
          <p:cNvSpPr>
            <a:spLocks noChangeArrowheads="1"/>
          </p:cNvSpPr>
          <p:nvPr/>
        </p:nvSpPr>
        <p:spPr bwMode="auto">
          <a:xfrm>
            <a:off x="1047112" y="3133085"/>
            <a:ext cx="38664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801688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dirty="0">
                <a:solidFill>
                  <a:srgbClr val="82828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173</a:t>
            </a:r>
            <a:endParaRPr kumimoji="1" lang="ko-KR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56" name="Line 8"/>
          <p:cNvSpPr>
            <a:spLocks noChangeShapeType="1"/>
          </p:cNvSpPr>
          <p:nvPr/>
        </p:nvSpPr>
        <p:spPr bwMode="auto">
          <a:xfrm>
            <a:off x="4697404" y="2509233"/>
            <a:ext cx="240982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7" name="AutoShape 2"/>
          <p:cNvSpPr>
            <a:spLocks noChangeArrowheads="1"/>
          </p:cNvSpPr>
          <p:nvPr/>
        </p:nvSpPr>
        <p:spPr bwMode="gray">
          <a:xfrm>
            <a:off x="606425" y="3888136"/>
            <a:ext cx="2330875" cy="385447"/>
          </a:xfrm>
          <a:prstGeom prst="roundRect">
            <a:avLst>
              <a:gd name="adj" fmla="val 0"/>
            </a:avLst>
          </a:prstGeom>
          <a:solidFill>
            <a:srgbClr val="71BF44"/>
          </a:solidFill>
          <a:ln w="12700" algn="ctr">
            <a:solidFill>
              <a:srgbClr val="60A539"/>
            </a:solidFill>
            <a:round/>
            <a:headEnd/>
            <a:tailEnd/>
          </a:ln>
          <a:effectLst/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algn="ctr" defTabSz="801688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Text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(</a:t>
            </a:r>
            <a:r>
              <a:rPr lang="ko-KR" altLang="en-US" sz="16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바른나눔고딕</a:t>
            </a:r>
            <a:r>
              <a:rPr lang="ko-KR" altLang="en-US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16)</a:t>
            </a:r>
            <a:endParaRPr lang="ko-KR" altLang="ko-KR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58" name="AutoShape 2"/>
          <p:cNvSpPr>
            <a:spLocks noChangeArrowheads="1"/>
          </p:cNvSpPr>
          <p:nvPr/>
        </p:nvSpPr>
        <p:spPr bwMode="gray">
          <a:xfrm>
            <a:off x="3039559" y="3888136"/>
            <a:ext cx="2330875" cy="385447"/>
          </a:xfrm>
          <a:prstGeom prst="roundRect">
            <a:avLst>
              <a:gd name="adj" fmla="val 0"/>
            </a:avLst>
          </a:prstGeom>
          <a:solidFill>
            <a:srgbClr val="00B5AD"/>
          </a:solidFill>
          <a:ln w="12700" algn="ctr">
            <a:solidFill>
              <a:srgbClr val="009A93"/>
            </a:solidFill>
            <a:round/>
            <a:headEnd/>
            <a:tailEnd/>
          </a:ln>
          <a:effectLst/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algn="ctr" defTabSz="801688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Text (</a:t>
            </a:r>
            <a:r>
              <a:rPr lang="ko-KR" altLang="en-US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바른나눔고딕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16)</a:t>
            </a:r>
            <a:endParaRPr lang="ko-KR" altLang="ko-KR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59" name="AutoShape 2"/>
          <p:cNvSpPr>
            <a:spLocks noChangeArrowheads="1"/>
          </p:cNvSpPr>
          <p:nvPr/>
        </p:nvSpPr>
        <p:spPr bwMode="gray">
          <a:xfrm>
            <a:off x="611244" y="4337824"/>
            <a:ext cx="2330875" cy="1766631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DDDDDD">
                  <a:gamma/>
                  <a:tint val="0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vert="horz" wrap="none" lIns="72000" tIns="72000" rIns="72000" bIns="7200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endParaRPr kumimoji="1" lang="ko-KR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46824" y="4466307"/>
            <a:ext cx="21703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Please enter a description of your content here. </a:t>
            </a:r>
          </a:p>
          <a:p>
            <a:r>
              <a:rPr lang="en-US" altLang="ko-KR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This text can be replaced with your own text. </a:t>
            </a:r>
            <a:endParaRPr lang="en-US" altLang="ko-KR" sz="12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  <a:p>
            <a:endParaRPr lang="en-US" altLang="ko-KR" sz="12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  <a:p>
            <a:r>
              <a:rPr lang="en-US" altLang="ko-KR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(</a:t>
            </a:r>
            <a:r>
              <a:rPr lang="ko-KR" altLang="en-US" sz="12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바른나눔고딕</a:t>
            </a:r>
            <a:r>
              <a:rPr lang="en-US" altLang="ko-KR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L 12)</a:t>
            </a:r>
            <a:endParaRPr lang="en-US" altLang="ko-KR" sz="12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  <a:p>
            <a:endParaRPr lang="en-US" altLang="ko-KR" sz="12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61" name="AutoShape 2"/>
          <p:cNvSpPr>
            <a:spLocks noChangeArrowheads="1"/>
          </p:cNvSpPr>
          <p:nvPr/>
        </p:nvSpPr>
        <p:spPr bwMode="gray">
          <a:xfrm>
            <a:off x="3045968" y="4337824"/>
            <a:ext cx="2330876" cy="1766631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DDDDDD">
                  <a:gamma/>
                  <a:tint val="0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vert="horz" wrap="none" lIns="72000" tIns="72000" rIns="72000" bIns="7200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endParaRPr kumimoji="1" lang="ko-KR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081548" y="4466307"/>
            <a:ext cx="2170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Please enter a description of your content here. </a:t>
            </a:r>
          </a:p>
          <a:p>
            <a:r>
              <a:rPr lang="en-US" altLang="ko-KR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This text can be replaced with your own text</a:t>
            </a:r>
            <a:r>
              <a:rPr lang="en-US" altLang="ko-KR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.</a:t>
            </a:r>
          </a:p>
          <a:p>
            <a:endParaRPr lang="en-US" altLang="ko-KR" sz="12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  <a:p>
            <a:r>
              <a:rPr lang="en-US" altLang="ko-KR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(</a:t>
            </a:r>
            <a:r>
              <a:rPr lang="ko-KR" altLang="en-US" sz="12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바른나눔고딕</a:t>
            </a:r>
            <a:r>
              <a:rPr lang="en-US" altLang="ko-KR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L 12</a:t>
            </a:r>
            <a:r>
              <a:rPr lang="en-US" altLang="ko-KR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) </a:t>
            </a:r>
            <a:endParaRPr lang="en-US" altLang="ko-KR" sz="1200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63" name="Rectangle 7"/>
          <p:cNvSpPr>
            <a:spLocks noChangeArrowheads="1"/>
          </p:cNvSpPr>
          <p:nvPr/>
        </p:nvSpPr>
        <p:spPr bwMode="auto">
          <a:xfrm>
            <a:off x="2785055" y="2613972"/>
            <a:ext cx="25359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defTabSz="801688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1" dirty="0">
                <a:solidFill>
                  <a:srgbClr val="82828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R</a:t>
            </a:r>
            <a:endParaRPr kumimoji="1" lang="ko-KR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64" name="Line 8"/>
          <p:cNvSpPr>
            <a:spLocks noChangeShapeType="1"/>
          </p:cNvSpPr>
          <p:nvPr/>
        </p:nvSpPr>
        <p:spPr bwMode="auto">
          <a:xfrm>
            <a:off x="3145418" y="2548885"/>
            <a:ext cx="94654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5" name="Rectangle 9"/>
          <p:cNvSpPr>
            <a:spLocks noChangeArrowheads="1"/>
          </p:cNvSpPr>
          <p:nvPr/>
        </p:nvSpPr>
        <p:spPr bwMode="auto">
          <a:xfrm>
            <a:off x="2785055" y="2863210"/>
            <a:ext cx="26481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defTabSz="801688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1" dirty="0">
                <a:solidFill>
                  <a:srgbClr val="82828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G</a:t>
            </a:r>
            <a:endParaRPr kumimoji="1" lang="ko-KR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66" name="Rectangle 10"/>
          <p:cNvSpPr>
            <a:spLocks noChangeArrowheads="1"/>
          </p:cNvSpPr>
          <p:nvPr/>
        </p:nvSpPr>
        <p:spPr bwMode="auto">
          <a:xfrm>
            <a:off x="2785055" y="3133085"/>
            <a:ext cx="25519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defTabSz="801688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1" dirty="0">
                <a:solidFill>
                  <a:srgbClr val="82828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B</a:t>
            </a:r>
            <a:endParaRPr kumimoji="1" lang="ko-KR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67" name="Line 11"/>
          <p:cNvSpPr>
            <a:spLocks noChangeShapeType="1"/>
          </p:cNvSpPr>
          <p:nvPr/>
        </p:nvSpPr>
        <p:spPr bwMode="auto">
          <a:xfrm>
            <a:off x="3596267" y="2639372"/>
            <a:ext cx="0" cy="706438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68" name="Rectangle 15"/>
          <p:cNvSpPr>
            <a:spLocks noChangeArrowheads="1"/>
          </p:cNvSpPr>
          <p:nvPr/>
        </p:nvSpPr>
        <p:spPr bwMode="auto">
          <a:xfrm>
            <a:off x="3697751" y="2613972"/>
            <a:ext cx="38664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801688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dirty="0" smtClean="0">
                <a:solidFill>
                  <a:srgbClr val="82828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246</a:t>
            </a:r>
            <a:endParaRPr kumimoji="1" lang="ko-KR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69" name="Rectangle 16"/>
          <p:cNvSpPr>
            <a:spLocks noChangeArrowheads="1"/>
          </p:cNvSpPr>
          <p:nvPr/>
        </p:nvSpPr>
        <p:spPr bwMode="auto">
          <a:xfrm>
            <a:off x="3765078" y="2863210"/>
            <a:ext cx="31931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801688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dirty="0" smtClean="0">
                <a:solidFill>
                  <a:srgbClr val="82828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42</a:t>
            </a:r>
            <a:endParaRPr kumimoji="1" lang="ko-KR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70" name="Rectangle 17"/>
          <p:cNvSpPr>
            <a:spLocks noChangeArrowheads="1"/>
          </p:cNvSpPr>
          <p:nvPr/>
        </p:nvSpPr>
        <p:spPr bwMode="auto">
          <a:xfrm>
            <a:off x="3697752" y="3133085"/>
            <a:ext cx="38664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801688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dirty="0" smtClean="0">
                <a:solidFill>
                  <a:srgbClr val="82828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100</a:t>
            </a:r>
            <a:endParaRPr kumimoji="1" lang="ko-KR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71" name="Line 22"/>
          <p:cNvSpPr>
            <a:spLocks noChangeShapeType="1"/>
          </p:cNvSpPr>
          <p:nvPr/>
        </p:nvSpPr>
        <p:spPr bwMode="auto">
          <a:xfrm>
            <a:off x="4089980" y="2639372"/>
            <a:ext cx="0" cy="706438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72" name="Text Box 26"/>
          <p:cNvSpPr txBox="1">
            <a:spLocks noChangeArrowheads="1"/>
          </p:cNvSpPr>
          <p:nvPr/>
        </p:nvSpPr>
        <p:spPr bwMode="auto">
          <a:xfrm>
            <a:off x="2831092" y="1153473"/>
            <a:ext cx="914738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defTabSz="801688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dirty="0"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Sub Colors</a:t>
            </a:r>
            <a:endParaRPr kumimoji="1" lang="ko-KR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73" name="Rectangle 3"/>
          <p:cNvSpPr>
            <a:spLocks noChangeArrowheads="1"/>
          </p:cNvSpPr>
          <p:nvPr/>
        </p:nvSpPr>
        <p:spPr bwMode="auto">
          <a:xfrm>
            <a:off x="3147005" y="1545532"/>
            <a:ext cx="450850" cy="931862"/>
          </a:xfrm>
          <a:prstGeom prst="rect">
            <a:avLst/>
          </a:prstGeom>
          <a:solidFill>
            <a:srgbClr val="F16A1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74" name="Rectangle 4"/>
          <p:cNvSpPr>
            <a:spLocks noChangeArrowheads="1"/>
          </p:cNvSpPr>
          <p:nvPr/>
        </p:nvSpPr>
        <p:spPr bwMode="auto">
          <a:xfrm>
            <a:off x="3641114" y="1545532"/>
            <a:ext cx="450850" cy="931862"/>
          </a:xfrm>
          <a:prstGeom prst="rect">
            <a:avLst/>
          </a:prstGeom>
          <a:solidFill>
            <a:srgbClr val="F62A64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75" name="Rectangle 15"/>
          <p:cNvSpPr>
            <a:spLocks noChangeArrowheads="1"/>
          </p:cNvSpPr>
          <p:nvPr/>
        </p:nvSpPr>
        <p:spPr bwMode="auto">
          <a:xfrm>
            <a:off x="3200241" y="2613972"/>
            <a:ext cx="38664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801688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dirty="0" smtClean="0">
                <a:solidFill>
                  <a:srgbClr val="82828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241</a:t>
            </a:r>
            <a:endParaRPr kumimoji="1" lang="ko-KR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76" name="Rectangle 16"/>
          <p:cNvSpPr>
            <a:spLocks noChangeArrowheads="1"/>
          </p:cNvSpPr>
          <p:nvPr/>
        </p:nvSpPr>
        <p:spPr bwMode="auto">
          <a:xfrm>
            <a:off x="3200240" y="2863210"/>
            <a:ext cx="38664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801688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dirty="0" smtClean="0">
                <a:solidFill>
                  <a:srgbClr val="82828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106</a:t>
            </a:r>
            <a:endParaRPr kumimoji="1" lang="ko-KR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77" name="Rectangle 17"/>
          <p:cNvSpPr>
            <a:spLocks noChangeArrowheads="1"/>
          </p:cNvSpPr>
          <p:nvPr/>
        </p:nvSpPr>
        <p:spPr bwMode="auto">
          <a:xfrm>
            <a:off x="3267566" y="3133085"/>
            <a:ext cx="31931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801688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dirty="0" smtClean="0">
                <a:solidFill>
                  <a:srgbClr val="82828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31</a:t>
            </a:r>
            <a:endParaRPr kumimoji="1" lang="ko-KR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78" name="Rectangle 15"/>
          <p:cNvSpPr>
            <a:spLocks noChangeArrowheads="1"/>
          </p:cNvSpPr>
          <p:nvPr/>
        </p:nvSpPr>
        <p:spPr bwMode="auto">
          <a:xfrm>
            <a:off x="2031830" y="2613972"/>
            <a:ext cx="38664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801688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dirty="0">
                <a:solidFill>
                  <a:srgbClr val="82828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113</a:t>
            </a:r>
            <a:endParaRPr kumimoji="1" lang="ko-KR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79" name="Rectangle 16"/>
          <p:cNvSpPr>
            <a:spLocks noChangeArrowheads="1"/>
          </p:cNvSpPr>
          <p:nvPr/>
        </p:nvSpPr>
        <p:spPr bwMode="auto">
          <a:xfrm>
            <a:off x="2031831" y="2863210"/>
            <a:ext cx="38664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801688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dirty="0">
                <a:solidFill>
                  <a:srgbClr val="82828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191</a:t>
            </a:r>
            <a:endParaRPr kumimoji="1" lang="ko-KR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80" name="Rectangle 17"/>
          <p:cNvSpPr>
            <a:spLocks noChangeArrowheads="1"/>
          </p:cNvSpPr>
          <p:nvPr/>
        </p:nvSpPr>
        <p:spPr bwMode="auto">
          <a:xfrm>
            <a:off x="2099156" y="3133085"/>
            <a:ext cx="31931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801688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dirty="0">
                <a:solidFill>
                  <a:srgbClr val="828282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Arial" pitchFamily="34" charset="0"/>
              </a:rPr>
              <a:t>68</a:t>
            </a:r>
            <a:endParaRPr kumimoji="1" lang="ko-KR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81" name="Line 22"/>
          <p:cNvSpPr>
            <a:spLocks noChangeShapeType="1"/>
          </p:cNvSpPr>
          <p:nvPr/>
        </p:nvSpPr>
        <p:spPr bwMode="auto">
          <a:xfrm>
            <a:off x="2424058" y="2639372"/>
            <a:ext cx="0" cy="706438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82" name="Rectangle 4"/>
          <p:cNvSpPr>
            <a:spLocks noChangeArrowheads="1"/>
          </p:cNvSpPr>
          <p:nvPr/>
        </p:nvSpPr>
        <p:spPr bwMode="auto">
          <a:xfrm>
            <a:off x="1975192" y="1545532"/>
            <a:ext cx="450850" cy="931862"/>
          </a:xfrm>
          <a:prstGeom prst="rect">
            <a:avLst/>
          </a:prstGeom>
          <a:solidFill>
            <a:srgbClr val="00A3E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759" y="3888136"/>
            <a:ext cx="1428689" cy="1980000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84" name="그림 83"/>
          <p:cNvPicPr>
            <a:picLocks noChangeAspect="1"/>
          </p:cNvPicPr>
          <p:nvPr/>
        </p:nvPicPr>
        <p:blipFill rotWithShape="1">
          <a:blip r:embed="rId3"/>
          <a:srcRect l="3191" r="4231"/>
          <a:stretch/>
        </p:blipFill>
        <p:spPr>
          <a:xfrm>
            <a:off x="7200899" y="3845425"/>
            <a:ext cx="2257425" cy="2257425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7202051" y="3840502"/>
            <a:ext cx="1159292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srgbClr val="00B5AD"/>
                </a:solidFill>
              </a:rPr>
              <a:t>이미지 그림자 처리</a:t>
            </a:r>
            <a:endParaRPr lang="ko-KR" altLang="en-US" sz="900" b="1" dirty="0">
              <a:solidFill>
                <a:srgbClr val="00B5AD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344000" y="4695825"/>
            <a:ext cx="2124000" cy="278312"/>
          </a:xfrm>
          <a:prstGeom prst="rect">
            <a:avLst/>
          </a:prstGeom>
          <a:noFill/>
          <a:ln>
            <a:solidFill>
              <a:srgbClr val="F62A6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제목 2"/>
          <p:cNvSpPr txBox="1">
            <a:spLocks/>
          </p:cNvSpPr>
          <p:nvPr/>
        </p:nvSpPr>
        <p:spPr>
          <a:xfrm>
            <a:off x="251999" y="0"/>
            <a:ext cx="9432000" cy="756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Color Guide</a:t>
            </a:r>
            <a:endParaRPr lang="ko-KR" altLang="en-US" sz="3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997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209" y="1012825"/>
            <a:ext cx="9427899" cy="5252508"/>
          </a:xfrm>
        </p:spPr>
        <p:txBody>
          <a:bodyPr lIns="0" tIns="0" rIns="0" bIns="0">
            <a:normAutofit/>
          </a:bodyPr>
          <a:lstStyle>
            <a:lvl1pPr>
              <a:defRPr sz="2400"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  <a:lvl2pPr>
              <a:defRPr sz="2000"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2pPr>
            <a:lvl3pPr>
              <a:defRPr sz="1800"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3pPr>
            <a:lvl4pPr>
              <a:defRPr sz="1600"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4pPr>
            <a:lvl5pPr>
              <a:defRPr sz="1600"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442915"/>
            <a:ext cx="9906000" cy="411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1"/>
            <a:ext cx="9906000" cy="762792"/>
          </a:xfrm>
          <a:prstGeom prst="rect">
            <a:avLst/>
          </a:prstGeom>
          <a:solidFill>
            <a:srgbClr val="00B5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209" y="14289"/>
            <a:ext cx="8543925" cy="748505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273000" y="6480000"/>
            <a:ext cx="9360000" cy="0"/>
          </a:xfrm>
          <a:prstGeom prst="line">
            <a:avLst/>
          </a:prstGeom>
          <a:ln w="3175" cmpd="tri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00" y="6624001"/>
            <a:ext cx="749593" cy="13869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001" y="6588001"/>
            <a:ext cx="905345" cy="198765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0500" y="6552000"/>
            <a:ext cx="585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CC8A6F39-7E7C-40B4-8A91-A623D5E503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35311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83000" y="6552000"/>
            <a:ext cx="54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CC8A6F39-7E7C-40B4-8A91-A623D5E5037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442915"/>
            <a:ext cx="9906000" cy="411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1" name="직사각형 10"/>
          <p:cNvSpPr/>
          <p:nvPr/>
        </p:nvSpPr>
        <p:spPr>
          <a:xfrm>
            <a:off x="0" y="1"/>
            <a:ext cx="9906000" cy="762791"/>
          </a:xfrm>
          <a:prstGeom prst="rect">
            <a:avLst/>
          </a:prstGeom>
          <a:solidFill>
            <a:srgbClr val="00B5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 smtClean="0"/>
          </a:p>
        </p:txBody>
      </p:sp>
      <p:cxnSp>
        <p:nvCxnSpPr>
          <p:cNvPr id="12" name="직선 연결선 11"/>
          <p:cNvCxnSpPr/>
          <p:nvPr/>
        </p:nvCxnSpPr>
        <p:spPr>
          <a:xfrm>
            <a:off x="252000" y="6480000"/>
            <a:ext cx="9396000" cy="0"/>
          </a:xfrm>
          <a:prstGeom prst="line">
            <a:avLst/>
          </a:prstGeom>
          <a:ln w="3175" cmpd="tri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252000" y="6588000"/>
            <a:ext cx="9396000" cy="198765"/>
            <a:chOff x="252000" y="6552000"/>
            <a:chExt cx="9396000" cy="198765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000" y="6588000"/>
              <a:ext cx="691932" cy="138691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2297" y="6552000"/>
              <a:ext cx="835703" cy="198765"/>
            </a:xfrm>
            <a:prstGeom prst="rect">
              <a:avLst/>
            </a:prstGeom>
          </p:spPr>
        </p:pic>
      </p:grp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52413" y="-1"/>
            <a:ext cx="9291637" cy="76279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87570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B4013-FE66-4D78-9FFA-6A82AC3D9C4A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0A493-23A5-4137-ABC4-E6DB99166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008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97495" y="2100403"/>
            <a:ext cx="28300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 smtClean="0"/>
              <a:t>INSIGHTS-E</a:t>
            </a:r>
            <a:endParaRPr lang="ko-KR" alt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941172" y="2924167"/>
            <a:ext cx="2784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84C844"/>
                </a:solidFill>
                <a:latin typeface="+mn-ea"/>
              </a:rPr>
              <a:t>안정성</a:t>
            </a:r>
            <a:r>
              <a:rPr lang="en-US" altLang="ko-KR" sz="2000" b="1" dirty="0" smtClean="0">
                <a:solidFill>
                  <a:srgbClr val="84C844"/>
                </a:solidFill>
                <a:latin typeface="+mn-ea"/>
              </a:rPr>
              <a:t>/</a:t>
            </a:r>
            <a:r>
              <a:rPr lang="ko-KR" altLang="en-US" sz="2000" b="1" dirty="0" smtClean="0">
                <a:solidFill>
                  <a:srgbClr val="84C844"/>
                </a:solidFill>
                <a:latin typeface="+mn-ea"/>
              </a:rPr>
              <a:t>동작 레벨 확인</a:t>
            </a:r>
            <a:endParaRPr lang="ko-KR" altLang="en-US" sz="2000" b="1" dirty="0">
              <a:solidFill>
                <a:srgbClr val="84C84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637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4473" y="120888"/>
            <a:ext cx="62087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안정성 테스트를 위한 체크리스트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507961"/>
              </p:ext>
            </p:extLst>
          </p:nvPr>
        </p:nvGraphicFramePr>
        <p:xfrm>
          <a:off x="433687" y="1688982"/>
          <a:ext cx="9038627" cy="4603182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661232">
                  <a:extLst>
                    <a:ext uri="{9D8B030D-6E8A-4147-A177-3AD203B41FA5}">
                      <a16:colId xmlns:a16="http://schemas.microsoft.com/office/drawing/2014/main" val="577051196"/>
                    </a:ext>
                  </a:extLst>
                </a:gridCol>
                <a:gridCol w="2200542">
                  <a:extLst>
                    <a:ext uri="{9D8B030D-6E8A-4147-A177-3AD203B41FA5}">
                      <a16:colId xmlns:a16="http://schemas.microsoft.com/office/drawing/2014/main" val="3563250914"/>
                    </a:ext>
                  </a:extLst>
                </a:gridCol>
                <a:gridCol w="5088048">
                  <a:extLst>
                    <a:ext uri="{9D8B030D-6E8A-4147-A177-3AD203B41FA5}">
                      <a16:colId xmlns:a16="http://schemas.microsoft.com/office/drawing/2014/main" val="769893448"/>
                    </a:ext>
                  </a:extLst>
                </a:gridCol>
                <a:gridCol w="1088805">
                  <a:extLst>
                    <a:ext uri="{9D8B030D-6E8A-4147-A177-3AD203B41FA5}">
                      <a16:colId xmlns:a16="http://schemas.microsoft.com/office/drawing/2014/main" val="2018657762"/>
                    </a:ext>
                  </a:extLst>
                </a:gridCol>
              </a:tblGrid>
              <a:tr h="4308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번호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항목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결과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7763891"/>
                  </a:ext>
                </a:extLst>
              </a:tr>
              <a:tr h="521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설치 및 실행 권한</a:t>
                      </a:r>
                      <a:endParaRPr lang="en-US" altLang="ko-KR" sz="11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PC 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에 설치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실행 시 가능한 권한을 확인합니다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395487"/>
                  </a:ext>
                </a:extLst>
              </a:tr>
              <a:tr h="521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AD 환경 유무</a:t>
                      </a:r>
                      <a:endParaRPr lang="en-US" altLang="ko-KR" sz="11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AD 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권한에 따른 동작 가능 여부와 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AD 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환경에서의 정상 동작을 판단합니다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3288075"/>
                  </a:ext>
                </a:extLst>
              </a:tr>
              <a:tr h="521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타 보안 솔루션과의 충돌 여부</a:t>
                      </a:r>
                      <a:endParaRPr lang="en-US" altLang="ko-KR" sz="11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DRM, DLP, 백신, PC 보안</a:t>
                      </a:r>
                      <a:r>
                        <a:rPr lang="en-US" altLang="ko-KR" sz="11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등의 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OS Kernel</a:t>
                      </a:r>
                      <a:r>
                        <a:rPr lang="en-US" altLang="ko-KR" sz="11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에서 동작하는 타 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Agent 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와의 충돌 여부를 판단합니다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654303"/>
                  </a:ext>
                </a:extLst>
              </a:tr>
              <a:tr h="521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OS 버전</a:t>
                      </a:r>
                      <a:endParaRPr lang="en-US" altLang="ko-KR" sz="11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dirty="0" err="1" smtClean="0">
                          <a:latin typeface="+mn-ea"/>
                          <a:ea typeface="+mn-ea"/>
                        </a:rPr>
                        <a:t>Win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 7, </a:t>
                      </a:r>
                      <a:r>
                        <a:rPr lang="ko-KR" altLang="en-US" sz="1100" dirty="0" err="1" smtClean="0">
                          <a:latin typeface="+mn-ea"/>
                          <a:ea typeface="+mn-ea"/>
                        </a:rPr>
                        <a:t>Win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 10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, 32/64 bit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)</a:t>
                      </a:r>
                      <a:endParaRPr lang="en-US" altLang="ko-KR" sz="11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OS 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별 호환성을 확인합니다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1060423"/>
                  </a:ext>
                </a:extLst>
              </a:tr>
              <a:tr h="521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리소스 파악</a:t>
                      </a:r>
                      <a:endParaRPr lang="en-US" altLang="ko-KR" sz="11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Agent 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가 설치된 단말기에서의 리소스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(CPU,</a:t>
                      </a:r>
                      <a:r>
                        <a:rPr lang="en-US" altLang="ko-KR" sz="1100" baseline="0" dirty="0" smtClean="0">
                          <a:latin typeface="+mn-ea"/>
                          <a:ea typeface="+mn-ea"/>
                        </a:rPr>
                        <a:t> MEM, Disk)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 사용률을 확인합니다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7377241"/>
                  </a:ext>
                </a:extLst>
              </a:tr>
              <a:tr h="521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네트워크 트래픽 발생 량</a:t>
                      </a:r>
                      <a:endParaRPr lang="en-US" altLang="ko-KR" sz="11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Agent 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를 수집한 로그 전송 시 네트워크에 영향이 있는지 확인합니다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9443995"/>
                  </a:ext>
                </a:extLst>
              </a:tr>
              <a:tr h="521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Agent</a:t>
                      </a:r>
                      <a:r>
                        <a:rPr lang="en-US" altLang="ko-KR" sz="11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재 구동 여부</a:t>
                      </a:r>
                      <a:endParaRPr lang="en-US" altLang="ko-KR" sz="11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Agent 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오류 시 자동 재 구동 되는 지 확인합니다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9032083"/>
                  </a:ext>
                </a:extLst>
              </a:tr>
              <a:tr h="521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로그 유실 방지</a:t>
                      </a:r>
                      <a:endParaRPr lang="en-US" altLang="ko-KR" sz="11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Off-line 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Agent 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에서 임시로 로그를 저장 후 재 전송 하는 지 확인합니다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890776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21774" y="869629"/>
            <a:ext cx="87135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err="1">
                <a:latin typeface="+mj-ea"/>
                <a:ea typeface="+mj-ea"/>
                <a:cs typeface="Times New Roman" panose="02020603050405020304" pitchFamily="18" charset="0"/>
              </a:rPr>
              <a:t>Genian</a:t>
            </a:r>
            <a:r>
              <a:rPr lang="en-US" altLang="ko-KR" sz="1200" b="1" dirty="0">
                <a:latin typeface="+mj-ea"/>
                <a:ea typeface="+mj-ea"/>
                <a:cs typeface="Times New Roman" panose="02020603050405020304" pitchFamily="18" charset="0"/>
              </a:rPr>
              <a:t> Insights </a:t>
            </a:r>
            <a:r>
              <a:rPr lang="en-US" altLang="ko-KR" sz="1200" b="1" dirty="0" smtClean="0">
                <a:latin typeface="+mj-ea"/>
                <a:ea typeface="+mj-ea"/>
                <a:cs typeface="Times New Roman" panose="02020603050405020304" pitchFamily="18" charset="0"/>
              </a:rPr>
              <a:t>E Agent </a:t>
            </a:r>
            <a:r>
              <a:rPr lang="ko-KR" altLang="en-US" sz="1200" b="1" dirty="0" smtClean="0">
                <a:latin typeface="+mj-ea"/>
                <a:ea typeface="+mj-ea"/>
                <a:cs typeface="Times New Roman" panose="02020603050405020304" pitchFamily="18" charset="0"/>
              </a:rPr>
              <a:t>설치 시 확인해야 할 사항</a:t>
            </a:r>
            <a:endParaRPr lang="en-US" altLang="ko-KR" sz="1200" b="1" dirty="0" smtClean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j-ea"/>
                <a:ea typeface="+mj-ea"/>
              </a:rPr>
              <a:t>- PC </a:t>
            </a:r>
            <a:r>
              <a:rPr lang="ko-KR" altLang="en-US" sz="1200" dirty="0" smtClean="0">
                <a:latin typeface="+mj-ea"/>
                <a:ea typeface="+mj-ea"/>
              </a:rPr>
              <a:t>에 설치되는 </a:t>
            </a:r>
            <a:r>
              <a:rPr lang="en-US" altLang="ko-KR" sz="1200" dirty="0" smtClean="0">
                <a:latin typeface="+mj-ea"/>
                <a:ea typeface="+mj-ea"/>
              </a:rPr>
              <a:t>Agent </a:t>
            </a:r>
            <a:r>
              <a:rPr lang="ko-KR" altLang="en-US" sz="1200" dirty="0" smtClean="0">
                <a:latin typeface="+mj-ea"/>
                <a:ea typeface="+mj-ea"/>
              </a:rPr>
              <a:t>로 인해 발생 가능성이 있는 항목입니다</a:t>
            </a:r>
            <a:r>
              <a:rPr lang="en-US" altLang="ko-KR" sz="1200" dirty="0" smtClean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5675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4473" y="120888"/>
            <a:ext cx="39290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</a:rPr>
              <a:t>Agent 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동작 레벨 확인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4947726" y="3650083"/>
            <a:ext cx="4459918" cy="273494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819707" y="6128039"/>
            <a:ext cx="2079415" cy="256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ko-KR" altLang="ko-KR" sz="1000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커널드라이버 </a:t>
            </a:r>
            <a:r>
              <a:rPr lang="ko-KR" altLang="ko-KR" sz="1000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등록 확인 </a:t>
            </a:r>
            <a:r>
              <a:rPr lang="ko-KR" altLang="ko-KR" sz="1000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커맨드</a:t>
            </a:r>
            <a:r>
              <a:rPr lang="en-US" altLang="ko-KR" sz="1000" b="1" kern="100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]</a:t>
            </a:r>
            <a:endParaRPr lang="ko-KR" altLang="ko-KR" sz="700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1774" y="869629"/>
            <a:ext cx="87135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err="1">
                <a:latin typeface="+mj-ea"/>
                <a:ea typeface="+mj-ea"/>
                <a:cs typeface="Times New Roman" panose="02020603050405020304" pitchFamily="18" charset="0"/>
              </a:rPr>
              <a:t>Genian</a:t>
            </a:r>
            <a:r>
              <a:rPr lang="en-US" altLang="ko-KR" sz="1200" b="1" dirty="0">
                <a:latin typeface="+mj-ea"/>
                <a:ea typeface="+mj-ea"/>
                <a:cs typeface="Times New Roman" panose="02020603050405020304" pitchFamily="18" charset="0"/>
              </a:rPr>
              <a:t> Insights E</a:t>
            </a:r>
            <a:r>
              <a:rPr lang="ko-KR" altLang="ko-KR" sz="1200" b="1" dirty="0">
                <a:latin typeface="+mj-ea"/>
                <a:ea typeface="+mj-ea"/>
                <a:cs typeface="Times New Roman" panose="02020603050405020304" pitchFamily="18" charset="0"/>
              </a:rPr>
              <a:t>에서 사용되는 커널 드라이버 </a:t>
            </a:r>
            <a:r>
              <a:rPr lang="ko-KR" altLang="ko-KR" sz="1200" b="1" dirty="0" smtClean="0">
                <a:latin typeface="+mj-ea"/>
                <a:ea typeface="+mj-ea"/>
                <a:cs typeface="Times New Roman" panose="02020603050405020304" pitchFamily="18" charset="0"/>
              </a:rPr>
              <a:t>명세</a:t>
            </a:r>
            <a:endParaRPr lang="en-US" altLang="ko-KR" sz="1200" b="1" dirty="0" smtClean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j-ea"/>
                <a:ea typeface="+mj-ea"/>
              </a:rPr>
              <a:t>- </a:t>
            </a:r>
            <a:r>
              <a:rPr lang="ko-KR" altLang="ko-KR" sz="1200" dirty="0" smtClean="0">
                <a:latin typeface="+mj-ea"/>
                <a:ea typeface="+mj-ea"/>
              </a:rPr>
              <a:t>당사에서는 </a:t>
            </a:r>
            <a:r>
              <a:rPr lang="en-US" altLang="ko-KR" sz="1200" dirty="0">
                <a:latin typeface="+mj-ea"/>
                <a:ea typeface="+mj-ea"/>
              </a:rPr>
              <a:t>PC</a:t>
            </a:r>
            <a:r>
              <a:rPr lang="ko-KR" altLang="ko-KR" sz="1200" dirty="0">
                <a:latin typeface="+mj-ea"/>
                <a:ea typeface="+mj-ea"/>
              </a:rPr>
              <a:t>에서 발생하는 이벤트를 탐지하기 위해 다음과 같은 커널 드라이버를 사용하고 있습니다</a:t>
            </a:r>
            <a:endParaRPr lang="ko-KR" altLang="en-US" sz="1200" dirty="0">
              <a:latin typeface="+mj-ea"/>
              <a:ea typeface="+mj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213622"/>
              </p:ext>
            </p:extLst>
          </p:nvPr>
        </p:nvGraphicFramePr>
        <p:xfrm>
          <a:off x="498356" y="1515961"/>
          <a:ext cx="8909288" cy="2014088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486949">
                  <a:extLst>
                    <a:ext uri="{9D8B030D-6E8A-4147-A177-3AD203B41FA5}">
                      <a16:colId xmlns:a16="http://schemas.microsoft.com/office/drawing/2014/main" val="657429786"/>
                    </a:ext>
                  </a:extLst>
                </a:gridCol>
                <a:gridCol w="1466269">
                  <a:extLst>
                    <a:ext uri="{9D8B030D-6E8A-4147-A177-3AD203B41FA5}">
                      <a16:colId xmlns:a16="http://schemas.microsoft.com/office/drawing/2014/main" val="4203418576"/>
                    </a:ext>
                  </a:extLst>
                </a:gridCol>
                <a:gridCol w="5956070">
                  <a:extLst>
                    <a:ext uri="{9D8B030D-6E8A-4147-A177-3AD203B41FA5}">
                      <a16:colId xmlns:a16="http://schemas.microsoft.com/office/drawing/2014/main" val="1893540584"/>
                    </a:ext>
                  </a:extLst>
                </a:gridCol>
              </a:tblGrid>
              <a:tr h="4071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 smtClean="0">
                          <a:effectLst/>
                          <a:latin typeface="+mn-ea"/>
                          <a:ea typeface="+mn-ea"/>
                        </a:rPr>
                        <a:t>실행파일</a:t>
                      </a:r>
                      <a:r>
                        <a:rPr lang="en-US" altLang="ko-KR" sz="1400" kern="10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kern="100" dirty="0" smtClean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lang="ko-KR" sz="14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 smtClean="0">
                          <a:effectLst/>
                          <a:latin typeface="+mn-ea"/>
                          <a:ea typeface="+mn-ea"/>
                        </a:rPr>
                        <a:t>서비스</a:t>
                      </a:r>
                      <a:r>
                        <a:rPr lang="en-US" altLang="ko-KR" sz="1400" kern="10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kern="100" dirty="0" smtClean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lang="ko-KR" sz="14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+mn-ea"/>
                          <a:ea typeface="+mn-ea"/>
                        </a:rPr>
                        <a:t>역할</a:t>
                      </a:r>
                      <a:endParaRPr lang="ko-KR" sz="14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05156099"/>
                  </a:ext>
                </a:extLst>
              </a:tr>
              <a:tr h="11548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xfilter.sys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xfilter64.sys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latin typeface="+mn-ea"/>
                          <a:ea typeface="+mn-ea"/>
                        </a:rPr>
                        <a:t>Insights.ff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파일 </a:t>
                      </a: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I/O </a:t>
                      </a: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모니터링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프로세스 실행 </a:t>
                      </a: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스레드 실행 </a:t>
                      </a: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모듈 로드 모니터링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latin typeface="+mn-ea"/>
                          <a:ea typeface="+mn-ea"/>
                        </a:rPr>
                        <a:t>nfilter</a:t>
                      </a: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에서 수집된 네트워크 이벤트를 파일 이벤트와 </a:t>
                      </a:r>
                      <a:r>
                        <a:rPr lang="ko-KR" sz="1100" kern="100" dirty="0" err="1">
                          <a:effectLst/>
                          <a:latin typeface="+mn-ea"/>
                          <a:ea typeface="+mn-ea"/>
                        </a:rPr>
                        <a:t>연관분석</a:t>
                      </a: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파일 전송 이벤트 탐지</a:t>
                      </a: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유저 프로세스에게 탐지된 이벤트 전송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악성 실행파일의 실행 차단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18205547"/>
                  </a:ext>
                </a:extLst>
              </a:tr>
              <a:tr h="4520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nfilter.sys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nfilter64.sys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Insights.nf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네트워크 </a:t>
                      </a: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I/O </a:t>
                      </a: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모니터링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감염 </a:t>
                      </a: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PC</a:t>
                      </a: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의 네트워크 차단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88968751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6150811" y="5377018"/>
            <a:ext cx="2453323" cy="452084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150811" y="4178076"/>
            <a:ext cx="2453323" cy="452084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11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nian_A4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ian_A4" id="{F0380E42-CC64-4F18-84F6-3F8C2931287F}" vid="{6D78061C-D3D4-4A6C-A77A-2A30873C39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220</TotalTime>
  <Words>263</Words>
  <Application>Microsoft Office PowerPoint</Application>
  <PresentationFormat>A4 용지(210x297mm)</PresentationFormat>
  <Paragraphs>54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4" baseType="lpstr">
      <vt:lpstr>나눔고딕</vt:lpstr>
      <vt:lpstr>나눔바른고딕</vt:lpstr>
      <vt:lpstr>나눔바른고딕 Light</vt:lpstr>
      <vt:lpstr>나눔스퀘어</vt:lpstr>
      <vt:lpstr>나눔스퀘어 Bold</vt:lpstr>
      <vt:lpstr>맑은 고딕</vt:lpstr>
      <vt:lpstr>Arial</vt:lpstr>
      <vt:lpstr>Calibri</vt:lpstr>
      <vt:lpstr>Calibri Light</vt:lpstr>
      <vt:lpstr>Times New Roman</vt:lpstr>
      <vt:lpstr>Genian_A4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Limyongtaek</dc:creator>
  <cp:lastModifiedBy>Limyongtaek</cp:lastModifiedBy>
  <cp:revision>20</cp:revision>
  <dcterms:created xsi:type="dcterms:W3CDTF">2019-03-14T03:33:37Z</dcterms:created>
  <dcterms:modified xsi:type="dcterms:W3CDTF">2019-03-14T07:14:25Z</dcterms:modified>
</cp:coreProperties>
</file>