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7" r:id="rId9"/>
    <p:sldId id="266" r:id="rId10"/>
    <p:sldId id="269" r:id="rId11"/>
    <p:sldId id="263" r:id="rId12"/>
    <p:sldId id="265" r:id="rId13"/>
    <p:sldId id="268" r:id="rId14"/>
    <p:sldId id="270" r:id="rId15"/>
    <p:sldId id="278" r:id="rId16"/>
    <p:sldId id="271" r:id="rId17"/>
    <p:sldId id="276" r:id="rId18"/>
    <p:sldId id="275" r:id="rId19"/>
    <p:sldId id="279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6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63D8-8000-4DD1-B271-57740C35C2AA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06F3-FFAF-4B24-8810-ACBBCEA0E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5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2789" y="2358794"/>
            <a:ext cx="7206374" cy="1015663"/>
            <a:chOff x="-985755" y="2230838"/>
            <a:chExt cx="7206374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-691084" y="2230838"/>
              <a:ext cx="66170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HY신명조" panose="02030600000101010101" pitchFamily="18" charset="-127"/>
                  <a:ea typeface="HY신명조" panose="02030600000101010101" pitchFamily="18" charset="-127"/>
                  <a:cs typeface="Times New Roman" panose="02020603050405020304" pitchFamily="18" charset="0"/>
                </a:rPr>
                <a:t>인공지능기초</a:t>
              </a:r>
              <a:r>
                <a:rPr lang="en-US" altLang="ko-KR" sz="6000" b="1" dirty="0" smtClean="0">
                  <a:latin typeface="HY신명조" panose="02030600000101010101" pitchFamily="18" charset="-127"/>
                  <a:ea typeface="HY신명조" panose="02030600000101010101" pitchFamily="18" charset="-127"/>
                  <a:cs typeface="Times New Roman" panose="02020603050405020304" pitchFamily="18" charset="0"/>
                </a:rPr>
                <a:t> </a:t>
              </a:r>
              <a:endParaRPr lang="ko-KR" altLang="en-US" sz="6000" b="1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-985755" y="3230995"/>
              <a:ext cx="7206374" cy="15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1096" y="3454820"/>
            <a:ext cx="62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de-DE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[Artificial Intelligence Basic]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444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Classification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9789" y="2369127"/>
            <a:ext cx="8313" cy="3067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078924" y="4971012"/>
            <a:ext cx="4690109" cy="35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38444" y="3075709"/>
            <a:ext cx="5022276" cy="2194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52060" y="3446472"/>
            <a:ext cx="216131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3458096" y="2378287"/>
            <a:ext cx="24938" cy="260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273531" y="4696692"/>
            <a:ext cx="216131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676699" y="4675038"/>
            <a:ext cx="216131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042459" y="4626034"/>
            <a:ext cx="216131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066307" y="3269138"/>
            <a:ext cx="216131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472241" y="3230341"/>
            <a:ext cx="216131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207925" y="3157152"/>
            <a:ext cx="207818" cy="22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440575" y="3384883"/>
            <a:ext cx="5328458" cy="19668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524598" y="2378287"/>
            <a:ext cx="446116" cy="2605476"/>
            <a:chOff x="3524598" y="2378287"/>
            <a:chExt cx="446116" cy="2605476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3945776" y="2378287"/>
              <a:ext cx="24938" cy="26054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524598" y="4675038"/>
              <a:ext cx="3851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664926" y="5545871"/>
            <a:ext cx="210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선형 분류 문제점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7578431" y="2806806"/>
            <a:ext cx="3823848" cy="1912459"/>
            <a:chOff x="7578431" y="2806806"/>
            <a:chExt cx="3823848" cy="1912459"/>
          </a:xfrm>
        </p:grpSpPr>
        <p:sp>
          <p:nvSpPr>
            <p:cNvPr id="51" name="타원 50"/>
            <p:cNvSpPr/>
            <p:nvPr/>
          </p:nvSpPr>
          <p:spPr>
            <a:xfrm>
              <a:off x="7578431" y="3031769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992678" y="2854435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398612" y="2815638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8901539" y="2901415"/>
              <a:ext cx="207818" cy="227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805641" y="4393187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208809" y="4371533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574569" y="4322529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오른쪽 화살표 57"/>
            <p:cNvSpPr/>
            <p:nvPr/>
          </p:nvSpPr>
          <p:spPr>
            <a:xfrm>
              <a:off x="9310248" y="4475352"/>
              <a:ext cx="573578" cy="173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9368437" y="2904700"/>
              <a:ext cx="573578" cy="173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42015" y="434993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 ~ 0.49 (0)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30679" y="280680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0.5 ~ 1 (1)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013221" y="3031769"/>
            <a:ext cx="1512226" cy="1333816"/>
            <a:chOff x="6162495" y="2918711"/>
            <a:chExt cx="1512226" cy="1333816"/>
          </a:xfrm>
        </p:grpSpPr>
        <p:sp>
          <p:nvSpPr>
            <p:cNvPr id="50" name="TextBox 49"/>
            <p:cNvSpPr txBox="1"/>
            <p:nvPr/>
          </p:nvSpPr>
          <p:spPr>
            <a:xfrm>
              <a:off x="6303121" y="388319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Sigmoid</a:t>
              </a:r>
              <a:endParaRPr lang="ko-KR" altLang="en-US" dirty="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89" t="7880" r="56812" b="63742"/>
            <a:stretch/>
          </p:blipFill>
          <p:spPr>
            <a:xfrm>
              <a:off x="6162495" y="2918711"/>
              <a:ext cx="1271848" cy="99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8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63758" y="5665555"/>
            <a:ext cx="63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Sigmoid</a:t>
            </a:r>
            <a:r>
              <a:rPr lang="ko-KR" altLang="en-US" dirty="0" smtClean="0"/>
              <a:t>의 분류를 다중 </a:t>
            </a:r>
            <a:r>
              <a:rPr lang="ko-KR" altLang="en-US" dirty="0" err="1" smtClean="0"/>
              <a:t>분류기에</a:t>
            </a:r>
            <a:r>
              <a:rPr lang="ko-KR" altLang="en-US" dirty="0"/>
              <a:t> </a:t>
            </a:r>
            <a:r>
              <a:rPr lang="ko-KR" altLang="en-US" dirty="0" smtClean="0"/>
              <a:t>적용했을 때의 문제점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683318" y="2023765"/>
            <a:ext cx="8588569" cy="2991239"/>
            <a:chOff x="602663" y="1889638"/>
            <a:chExt cx="8588569" cy="2991239"/>
          </a:xfrm>
        </p:grpSpPr>
        <p:grpSp>
          <p:nvGrpSpPr>
            <p:cNvPr id="8" name="그룹 7"/>
            <p:cNvGrpSpPr/>
            <p:nvPr/>
          </p:nvGrpSpPr>
          <p:grpSpPr>
            <a:xfrm>
              <a:off x="1463030" y="2526716"/>
              <a:ext cx="3233661" cy="2155090"/>
              <a:chOff x="7805641" y="2578012"/>
              <a:chExt cx="3233661" cy="215509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916492" y="3617461"/>
                <a:ext cx="216131" cy="21613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330739" y="3440127"/>
                <a:ext cx="216131" cy="21613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36125" y="2682370"/>
                <a:ext cx="216131" cy="2161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8339052" y="2768147"/>
                <a:ext cx="207818" cy="22773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805641" y="4393187"/>
                <a:ext cx="216131" cy="216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208809" y="4371533"/>
                <a:ext cx="216131" cy="216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574569" y="4322529"/>
                <a:ext cx="216131" cy="216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9310248" y="4475352"/>
                <a:ext cx="573578" cy="1735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9306369" y="2680326"/>
                <a:ext cx="573578" cy="1735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79176" y="4363770"/>
                <a:ext cx="96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0.3 (0) 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082473" y="2578012"/>
                <a:ext cx="95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0.8 (1)</a:t>
                </a:r>
                <a:endParaRPr lang="ko-KR" altLang="en-US" dirty="0"/>
              </a:p>
            </p:txBody>
          </p:sp>
        </p:grpSp>
        <p:sp>
          <p:nvSpPr>
            <p:cNvPr id="21" name="오른쪽 화살표 20"/>
            <p:cNvSpPr/>
            <p:nvPr/>
          </p:nvSpPr>
          <p:spPr>
            <a:xfrm>
              <a:off x="2963758" y="3524512"/>
              <a:ext cx="573578" cy="173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6565" y="3401594"/>
              <a:ext cx="88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0.6 (1)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663" y="254226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(A)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663" y="340159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(B)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841" y="4273392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(C)</a:t>
              </a:r>
              <a:endParaRPr lang="ko-KR" altLang="en-US" dirty="0"/>
            </a:p>
          </p:txBody>
        </p:sp>
        <p:sp>
          <p:nvSpPr>
            <p:cNvPr id="26" name="아래쪽 화살표 25"/>
            <p:cNvSpPr/>
            <p:nvPr/>
          </p:nvSpPr>
          <p:spPr>
            <a:xfrm rot="16200000">
              <a:off x="5028029" y="3189112"/>
              <a:ext cx="423949" cy="8377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46582" y="3415928"/>
              <a:ext cx="1115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Softmax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61889" y="2526716"/>
              <a:ext cx="9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0.6 (1)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1889" y="3433986"/>
              <a:ext cx="9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0.3 (0)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61889" y="4312474"/>
              <a:ext cx="95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0.1 (0)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8651127" y="2597517"/>
              <a:ext cx="207818" cy="227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7798207" y="2666458"/>
              <a:ext cx="573578" cy="173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7818718" y="3558532"/>
              <a:ext cx="573578" cy="173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818718" y="4466897"/>
              <a:ext cx="573578" cy="173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782" y="1889638"/>
              <a:ext cx="2171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One-Hot Encoding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638648" y="3524900"/>
              <a:ext cx="216131" cy="216131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646970" y="4465674"/>
              <a:ext cx="216131" cy="216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8595790" y="3354924"/>
              <a:ext cx="291377" cy="591216"/>
              <a:chOff x="8595790" y="3354924"/>
              <a:chExt cx="291377" cy="591216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8606259" y="3354924"/>
                <a:ext cx="280908" cy="5899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8595790" y="3356181"/>
                <a:ext cx="280908" cy="5899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8597946" y="4289661"/>
              <a:ext cx="291377" cy="591216"/>
              <a:chOff x="8595790" y="3354924"/>
              <a:chExt cx="291377" cy="591216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8606259" y="3354924"/>
                <a:ext cx="280908" cy="5899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H="1">
                <a:off x="8595790" y="3356181"/>
                <a:ext cx="280908" cy="5899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51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383982" cy="88575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뉴런이 다른 뉴런으로 신호를 보낼 때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신호를 보낼지 유무의 기준을 정하는 함수 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50" y="2576445"/>
            <a:ext cx="680179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383982" cy="333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 학습할 때 모델이 내는 값과 실제 답의 오차를 줄여주기위한 함수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 식에 대한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움직여주는 함수가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함수 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종류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( y – y’ ) **2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함수를 통해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~ 1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수에서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맞는 클래스로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나누어줌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87484" y="3032297"/>
            <a:ext cx="10366316" cy="1944260"/>
            <a:chOff x="987484" y="2776064"/>
            <a:chExt cx="10366316" cy="1944260"/>
          </a:xfrm>
        </p:grpSpPr>
        <p:grpSp>
          <p:nvGrpSpPr>
            <p:cNvPr id="17" name="그룹 16"/>
            <p:cNvGrpSpPr/>
            <p:nvPr/>
          </p:nvGrpSpPr>
          <p:grpSpPr>
            <a:xfrm>
              <a:off x="987484" y="2776064"/>
              <a:ext cx="1897032" cy="1944260"/>
              <a:chOff x="1322424" y="2711383"/>
              <a:chExt cx="2260362" cy="23166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322424" y="2711383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322424" y="2967645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322424" y="3223907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322424" y="3480169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322424" y="3732078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322424" y="3988340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322424" y="4259232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322424" y="4515494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322424" y="4771756"/>
                <a:ext cx="2260362" cy="2562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26306" y="3633532"/>
              <a:ext cx="7127494" cy="122975"/>
              <a:chOff x="4617035" y="3171039"/>
              <a:chExt cx="7127494" cy="12297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617035" y="3171951"/>
                <a:ext cx="6107271" cy="122063"/>
                <a:chOff x="4617035" y="3171951"/>
                <a:chExt cx="6107271" cy="12206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4617035" y="3177937"/>
                  <a:ext cx="1011381" cy="1146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5635259" y="3177937"/>
                  <a:ext cx="1011381" cy="1146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647941" y="3179352"/>
                  <a:ext cx="1011381" cy="1146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666165" y="3179352"/>
                  <a:ext cx="1011381" cy="1146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8694701" y="3171951"/>
                  <a:ext cx="1011381" cy="1146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9712925" y="3171951"/>
                  <a:ext cx="1011381" cy="1146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직사각형 24"/>
              <p:cNvSpPr/>
              <p:nvPr/>
            </p:nvSpPr>
            <p:spPr>
              <a:xfrm>
                <a:off x="10733148" y="3171039"/>
                <a:ext cx="1011381" cy="11466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오른쪽 화살표 31"/>
            <p:cNvSpPr/>
            <p:nvPr/>
          </p:nvSpPr>
          <p:spPr>
            <a:xfrm>
              <a:off x="3329277" y="3542184"/>
              <a:ext cx="517039" cy="2973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518363" y="4385289"/>
            <a:ext cx="4525526" cy="78082"/>
            <a:chOff x="4219463" y="4021013"/>
            <a:chExt cx="7127494" cy="122975"/>
          </a:xfrm>
        </p:grpSpPr>
        <p:sp>
          <p:nvSpPr>
            <p:cNvPr id="34" name="직사각형 33"/>
            <p:cNvSpPr/>
            <p:nvPr/>
          </p:nvSpPr>
          <p:spPr>
            <a:xfrm>
              <a:off x="4219463" y="4027911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37687" y="4027911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50369" y="4029326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268593" y="4029326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97129" y="4021925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15353" y="4021925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335576" y="4021013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107998" y="4970190"/>
            <a:ext cx="3255160" cy="56164"/>
            <a:chOff x="4219463" y="4021013"/>
            <a:chExt cx="7127494" cy="122975"/>
          </a:xfrm>
        </p:grpSpPr>
        <p:sp>
          <p:nvSpPr>
            <p:cNvPr id="43" name="직사각형 42"/>
            <p:cNvSpPr/>
            <p:nvPr/>
          </p:nvSpPr>
          <p:spPr>
            <a:xfrm>
              <a:off x="4219463" y="4027911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37687" y="4027911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50369" y="4029326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68593" y="4029326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297129" y="4021925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315353" y="4021925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335576" y="4021013"/>
              <a:ext cx="1011381" cy="114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idx="1"/>
          </p:nvPr>
        </p:nvSpPr>
        <p:spPr>
          <a:xfrm>
            <a:off x="838200" y="1718693"/>
            <a:ext cx="10515600" cy="61808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고차원에 있는 데이터를 선형의 형태로 변환하여 쌓음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8"/>
          <a:stretch/>
        </p:blipFill>
        <p:spPr>
          <a:xfrm>
            <a:off x="590256" y="2454789"/>
            <a:ext cx="3418185" cy="255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88" y="2454789"/>
            <a:ext cx="3747578" cy="240611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2"/>
          <a:stretch/>
        </p:blipFill>
        <p:spPr>
          <a:xfrm>
            <a:off x="4075606" y="2407927"/>
            <a:ext cx="3418185" cy="28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718693"/>
            <a:ext cx="10515600" cy="61808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KernelSize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Stride, Padding, bias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통한 </a:t>
            </a:r>
            <a:r>
              <a:rPr lang="ko-KR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합성곱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연산의 결과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9417" y="2752589"/>
            <a:ext cx="2609854" cy="2974122"/>
            <a:chOff x="6652071" y="1613745"/>
            <a:chExt cx="2609854" cy="2974122"/>
          </a:xfrm>
        </p:grpSpPr>
        <p:grpSp>
          <p:nvGrpSpPr>
            <p:cNvPr id="10" name="그룹 9"/>
            <p:cNvGrpSpPr/>
            <p:nvPr/>
          </p:nvGrpSpPr>
          <p:grpSpPr>
            <a:xfrm>
              <a:off x="6652071" y="1613745"/>
              <a:ext cx="2609854" cy="2966644"/>
              <a:chOff x="6411884" y="2081258"/>
              <a:chExt cx="2609854" cy="296664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1884" y="2081258"/>
                <a:ext cx="2609854" cy="2966644"/>
              </a:xfrm>
              <a:prstGeom prst="rect">
                <a:avLst/>
              </a:prstGeom>
            </p:spPr>
          </p:pic>
          <p:sp>
            <p:nvSpPr>
              <p:cNvPr id="14" name="원호 13"/>
              <p:cNvSpPr/>
              <p:nvPr/>
            </p:nvSpPr>
            <p:spPr>
              <a:xfrm rot="18247720">
                <a:off x="6614332" y="3794280"/>
                <a:ext cx="387322" cy="261440"/>
              </a:xfrm>
              <a:prstGeom prst="arc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9705353">
                <a:off x="6619627" y="3406349"/>
                <a:ext cx="5403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</a:rPr>
                  <a:t>stride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9705353">
              <a:off x="7579699" y="4326257"/>
              <a:ext cx="754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padding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7632258" y="4089862"/>
              <a:ext cx="206643" cy="1163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>
            <a:off x="3609271" y="4962698"/>
            <a:ext cx="25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138216" y="3510742"/>
            <a:ext cx="25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7344" y="4831893"/>
            <a:ext cx="75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input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1849" y="3371624"/>
            <a:ext cx="75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output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99416" y="5860383"/>
            <a:ext cx="27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i="1" dirty="0" smtClean="0">
                <a:latin typeface="+mj-lt"/>
                <a:cs typeface="Times New Roman" panose="02020603050405020304" pitchFamily="18" charset="0"/>
              </a:rPr>
              <a:t>Paul-</a:t>
            </a:r>
            <a:r>
              <a:rPr lang="en-US" altLang="ko-KR" sz="900" i="1" dirty="0" err="1" smtClean="0">
                <a:latin typeface="+mj-lt"/>
                <a:cs typeface="Times New Roman" panose="02020603050405020304" pitchFamily="18" charset="0"/>
              </a:rPr>
              <a:t>Oluis</a:t>
            </a:r>
            <a:r>
              <a:rPr lang="en-US" altLang="ko-KR" sz="900" i="1" dirty="0" smtClean="0">
                <a:latin typeface="+mj-lt"/>
                <a:cs typeface="Times New Roman" panose="02020603050405020304" pitchFamily="18" charset="0"/>
              </a:rPr>
              <a:t> Prove, “An Introduction to different Types of Convolutions in Deep Learning” </a:t>
            </a:r>
            <a:endParaRPr lang="ko-KR" altLang="en-US" sz="9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63151" y="3208801"/>
            <a:ext cx="1147157" cy="938762"/>
            <a:chOff x="5012575" y="3732991"/>
            <a:chExt cx="1147157" cy="938762"/>
          </a:xfrm>
          <a:solidFill>
            <a:schemeClr val="accent1"/>
          </a:solidFill>
        </p:grpSpPr>
        <p:sp>
          <p:nvSpPr>
            <p:cNvPr id="22" name="직사각형 21"/>
            <p:cNvSpPr/>
            <p:nvPr/>
          </p:nvSpPr>
          <p:spPr>
            <a:xfrm>
              <a:off x="5012575" y="3867930"/>
              <a:ext cx="864523" cy="8038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/>
            <p:cNvSpPr/>
            <p:nvPr/>
          </p:nvSpPr>
          <p:spPr>
            <a:xfrm>
              <a:off x="5012576" y="3732992"/>
              <a:ext cx="1147156" cy="134938"/>
            </a:xfrm>
            <a:prstGeom prst="parallelogram">
              <a:avLst>
                <a:gd name="adj" fmla="val 22601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/>
            <p:cNvSpPr/>
            <p:nvPr/>
          </p:nvSpPr>
          <p:spPr>
            <a:xfrm rot="5400000" flipH="1">
              <a:off x="5556247" y="4068268"/>
              <a:ext cx="938761" cy="268208"/>
            </a:xfrm>
            <a:prstGeom prst="parallelogram">
              <a:avLst>
                <a:gd name="adj" fmla="val 5142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63151" y="5114129"/>
            <a:ext cx="864523" cy="80382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95125" y="3599742"/>
            <a:ext cx="2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94482" y="5331374"/>
            <a:ext cx="2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785200" y="3702620"/>
            <a:ext cx="25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913273" y="5451178"/>
            <a:ext cx="25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89576" y="3055804"/>
            <a:ext cx="556606" cy="1306877"/>
            <a:chOff x="6755163" y="3154517"/>
            <a:chExt cx="556606" cy="1306877"/>
          </a:xfrm>
          <a:solidFill>
            <a:srgbClr val="FF99FF"/>
          </a:solidFill>
        </p:grpSpPr>
        <p:grpSp>
          <p:nvGrpSpPr>
            <p:cNvPr id="31" name="그룹 30"/>
            <p:cNvGrpSpPr/>
            <p:nvPr/>
          </p:nvGrpSpPr>
          <p:grpSpPr>
            <a:xfrm>
              <a:off x="6757243" y="3154517"/>
              <a:ext cx="554526" cy="565395"/>
              <a:chOff x="5012575" y="3732991"/>
              <a:chExt cx="1147157" cy="938762"/>
            </a:xfrm>
            <a:grpFill/>
          </p:grpSpPr>
          <p:sp>
            <p:nvSpPr>
              <p:cNvPr id="36" name="직사각형 35"/>
              <p:cNvSpPr/>
              <p:nvPr/>
            </p:nvSpPr>
            <p:spPr>
              <a:xfrm>
                <a:off x="5012575" y="3867930"/>
                <a:ext cx="864523" cy="8038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>
                <a:off x="5012576" y="3732992"/>
                <a:ext cx="1147156" cy="134938"/>
              </a:xfrm>
              <a:prstGeom prst="parallelogram">
                <a:avLst>
                  <a:gd name="adj" fmla="val 22601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평행 사변형 37"/>
              <p:cNvSpPr/>
              <p:nvPr/>
            </p:nvSpPr>
            <p:spPr>
              <a:xfrm rot="5400000" flipH="1">
                <a:off x="5556247" y="4068268"/>
                <a:ext cx="938761" cy="268208"/>
              </a:xfrm>
              <a:prstGeom prst="parallelogram">
                <a:avLst>
                  <a:gd name="adj" fmla="val 514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755163" y="3895999"/>
              <a:ext cx="554526" cy="565395"/>
              <a:chOff x="5012575" y="3732991"/>
              <a:chExt cx="1147157" cy="938762"/>
            </a:xfrm>
            <a:grpFill/>
          </p:grpSpPr>
          <p:sp>
            <p:nvSpPr>
              <p:cNvPr id="33" name="직사각형 32"/>
              <p:cNvSpPr/>
              <p:nvPr/>
            </p:nvSpPr>
            <p:spPr>
              <a:xfrm>
                <a:off x="5012575" y="3867930"/>
                <a:ext cx="864523" cy="8038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5012576" y="3732992"/>
                <a:ext cx="1147156" cy="134938"/>
              </a:xfrm>
              <a:prstGeom prst="parallelogram">
                <a:avLst>
                  <a:gd name="adj" fmla="val 22601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 rot="5400000" flipH="1">
                <a:off x="5556247" y="4068268"/>
                <a:ext cx="938761" cy="268208"/>
              </a:xfrm>
              <a:prstGeom prst="parallelogram">
                <a:avLst>
                  <a:gd name="adj" fmla="val 514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832849" y="2690518"/>
            <a:ext cx="50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Input_channel</a:t>
            </a:r>
            <a:r>
              <a:rPr lang="en-US" altLang="ko-KR" sz="1200" dirty="0" smtClean="0"/>
              <a:t>(N) &gt;&gt; </a:t>
            </a:r>
            <a:r>
              <a:rPr lang="en-US" altLang="ko-KR" sz="1200" dirty="0" err="1" smtClean="0"/>
              <a:t>Output_channel</a:t>
            </a:r>
            <a:r>
              <a:rPr lang="en-US" altLang="ko-KR" sz="1200" dirty="0" smtClean="0"/>
              <a:t>(M) 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832849" y="4720565"/>
            <a:ext cx="50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Input_channel</a:t>
            </a:r>
            <a:r>
              <a:rPr lang="en-US" altLang="ko-KR" sz="1200" dirty="0" smtClean="0"/>
              <a:t>(1) &gt;&gt; </a:t>
            </a:r>
            <a:r>
              <a:rPr lang="en-US" altLang="ko-KR" sz="1200" dirty="0" err="1" smtClean="0"/>
              <a:t>Output_channel</a:t>
            </a:r>
            <a:r>
              <a:rPr lang="en-US" altLang="ko-KR" sz="1200" dirty="0" smtClean="0"/>
              <a:t>(M) </a:t>
            </a:r>
            <a:endParaRPr lang="ko-KR" altLang="en-US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74960" y="3962661"/>
            <a:ext cx="323644" cy="261610"/>
            <a:chOff x="6273309" y="3967324"/>
            <a:chExt cx="323644" cy="261610"/>
          </a:xfrm>
        </p:grpSpPr>
        <p:sp>
          <p:nvSpPr>
            <p:cNvPr id="42" name="왼쪽 대괄호 41"/>
            <p:cNvSpPr/>
            <p:nvPr/>
          </p:nvSpPr>
          <p:spPr>
            <a:xfrm flipH="1">
              <a:off x="6273309" y="3969074"/>
              <a:ext cx="65443" cy="22210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04885" y="3967324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N</a:t>
              </a:r>
              <a:endParaRPr lang="ko-KR" altLang="en-US" sz="105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503153" y="4160059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272255" y="3145892"/>
            <a:ext cx="644416" cy="1199518"/>
            <a:chOff x="7272255" y="3145892"/>
            <a:chExt cx="644416" cy="1199518"/>
          </a:xfrm>
        </p:grpSpPr>
        <p:grpSp>
          <p:nvGrpSpPr>
            <p:cNvPr id="46" name="그룹 45"/>
            <p:cNvGrpSpPr/>
            <p:nvPr/>
          </p:nvGrpSpPr>
          <p:grpSpPr>
            <a:xfrm>
              <a:off x="7272255" y="3145892"/>
              <a:ext cx="644416" cy="1199518"/>
              <a:chOff x="6231694" y="2948858"/>
              <a:chExt cx="545775" cy="1199518"/>
            </a:xfrm>
          </p:grpSpPr>
          <p:sp>
            <p:nvSpPr>
              <p:cNvPr id="49" name="왼쪽 대괄호 48"/>
              <p:cNvSpPr/>
              <p:nvPr/>
            </p:nvSpPr>
            <p:spPr>
              <a:xfrm flipH="1">
                <a:off x="6231694" y="2948858"/>
                <a:ext cx="284055" cy="1199518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519065" y="3117395"/>
                <a:ext cx="2584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591878" y="3998136"/>
              <a:ext cx="3080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M</a:t>
              </a:r>
              <a:endParaRPr lang="ko-KR" altLang="en-US" sz="105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07652" y="3658772"/>
              <a:ext cx="2840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334230" y="3441010"/>
            <a:ext cx="323644" cy="261610"/>
            <a:chOff x="6273309" y="3967324"/>
            <a:chExt cx="323644" cy="261610"/>
          </a:xfrm>
        </p:grpSpPr>
        <p:sp>
          <p:nvSpPr>
            <p:cNvPr id="52" name="왼쪽 대괄호 51"/>
            <p:cNvSpPr/>
            <p:nvPr/>
          </p:nvSpPr>
          <p:spPr>
            <a:xfrm flipH="1">
              <a:off x="6273309" y="3969074"/>
              <a:ext cx="65443" cy="22210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04885" y="3967324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N</a:t>
              </a:r>
              <a:endParaRPr lang="ko-KR" altLang="en-US" sz="105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339353" y="4075890"/>
            <a:ext cx="323644" cy="261610"/>
            <a:chOff x="6273309" y="3967324"/>
            <a:chExt cx="323644" cy="261610"/>
          </a:xfrm>
        </p:grpSpPr>
        <p:sp>
          <p:nvSpPr>
            <p:cNvPr id="55" name="왼쪽 대괄호 54"/>
            <p:cNvSpPr/>
            <p:nvPr/>
          </p:nvSpPr>
          <p:spPr>
            <a:xfrm flipH="1">
              <a:off x="6273309" y="3969074"/>
              <a:ext cx="65443" cy="22210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04885" y="3967324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N</a:t>
              </a:r>
              <a:endParaRPr lang="ko-KR" altLang="en-US" sz="105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550374" y="5108077"/>
            <a:ext cx="756093" cy="854144"/>
            <a:chOff x="6550374" y="5108077"/>
            <a:chExt cx="756093" cy="854144"/>
          </a:xfrm>
          <a:solidFill>
            <a:srgbClr val="FF99FF"/>
          </a:solidFill>
        </p:grpSpPr>
        <p:sp>
          <p:nvSpPr>
            <p:cNvPr id="58" name="직사각형 57"/>
            <p:cNvSpPr/>
            <p:nvPr/>
          </p:nvSpPr>
          <p:spPr>
            <a:xfrm>
              <a:off x="6550374" y="5108077"/>
              <a:ext cx="417903" cy="433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734501" y="5321634"/>
              <a:ext cx="417903" cy="433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88564" y="5528421"/>
              <a:ext cx="417903" cy="433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378514" y="5117180"/>
            <a:ext cx="644416" cy="818571"/>
            <a:chOff x="7329518" y="3143027"/>
            <a:chExt cx="644416" cy="1199518"/>
          </a:xfrm>
        </p:grpSpPr>
        <p:grpSp>
          <p:nvGrpSpPr>
            <p:cNvPr id="62" name="그룹 61"/>
            <p:cNvGrpSpPr/>
            <p:nvPr/>
          </p:nvGrpSpPr>
          <p:grpSpPr>
            <a:xfrm>
              <a:off x="7329518" y="3143027"/>
              <a:ext cx="644416" cy="1199518"/>
              <a:chOff x="6280192" y="2945993"/>
              <a:chExt cx="545775" cy="1199518"/>
            </a:xfrm>
          </p:grpSpPr>
          <p:sp>
            <p:nvSpPr>
              <p:cNvPr id="65" name="왼쪽 대괄호 64"/>
              <p:cNvSpPr/>
              <p:nvPr/>
            </p:nvSpPr>
            <p:spPr>
              <a:xfrm flipH="1">
                <a:off x="6280192" y="2945993"/>
                <a:ext cx="284055" cy="1199518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67563" y="3114531"/>
                <a:ext cx="258404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649141" y="3995272"/>
              <a:ext cx="30809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M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4915" y="3655907"/>
              <a:ext cx="28405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704241" y="4447329"/>
            <a:ext cx="820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687304" y="6028747"/>
            <a:ext cx="820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287860" y="5001592"/>
            <a:ext cx="1147157" cy="938762"/>
            <a:chOff x="5012575" y="3732991"/>
            <a:chExt cx="1147157" cy="938762"/>
          </a:xfrm>
          <a:solidFill>
            <a:srgbClr val="009999"/>
          </a:solidFill>
        </p:grpSpPr>
        <p:sp>
          <p:nvSpPr>
            <p:cNvPr id="70" name="직사각형 69"/>
            <p:cNvSpPr/>
            <p:nvPr/>
          </p:nvSpPr>
          <p:spPr>
            <a:xfrm>
              <a:off x="5012575" y="3867930"/>
              <a:ext cx="864523" cy="8038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012576" y="3732992"/>
              <a:ext cx="1147156" cy="134938"/>
            </a:xfrm>
            <a:prstGeom prst="parallelogram">
              <a:avLst>
                <a:gd name="adj" fmla="val 22601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평행 사변형 71"/>
            <p:cNvSpPr/>
            <p:nvPr/>
          </p:nvSpPr>
          <p:spPr>
            <a:xfrm rot="5400000" flipH="1">
              <a:off x="5547011" y="4068268"/>
              <a:ext cx="938761" cy="268208"/>
            </a:xfrm>
            <a:prstGeom prst="parallelogram">
              <a:avLst>
                <a:gd name="adj" fmla="val 5142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0521973" y="5764392"/>
            <a:ext cx="339674" cy="253916"/>
            <a:chOff x="6273309" y="3967324"/>
            <a:chExt cx="339674" cy="253916"/>
          </a:xfrm>
        </p:grpSpPr>
        <p:sp>
          <p:nvSpPr>
            <p:cNvPr id="74" name="왼쪽 대괄호 73"/>
            <p:cNvSpPr/>
            <p:nvPr/>
          </p:nvSpPr>
          <p:spPr>
            <a:xfrm flipH="1">
              <a:off x="6273309" y="3969074"/>
              <a:ext cx="65443" cy="22210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04885" y="3967324"/>
              <a:ext cx="3080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</a:t>
              </a:r>
              <a:endParaRPr lang="ko-KR" altLang="en-US" sz="105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9287860" y="3002651"/>
            <a:ext cx="1389259" cy="1103369"/>
            <a:chOff x="5012575" y="3568384"/>
            <a:chExt cx="1389259" cy="1103369"/>
          </a:xfrm>
          <a:solidFill>
            <a:srgbClr val="009999"/>
          </a:solidFill>
        </p:grpSpPr>
        <p:sp>
          <p:nvSpPr>
            <p:cNvPr id="77" name="직사각형 76"/>
            <p:cNvSpPr/>
            <p:nvPr/>
          </p:nvSpPr>
          <p:spPr>
            <a:xfrm>
              <a:off x="5012575" y="3867930"/>
              <a:ext cx="864523" cy="8038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평행 사변형 77"/>
            <p:cNvSpPr/>
            <p:nvPr/>
          </p:nvSpPr>
          <p:spPr>
            <a:xfrm>
              <a:off x="5012576" y="3568384"/>
              <a:ext cx="1389258" cy="299546"/>
            </a:xfrm>
            <a:prstGeom prst="parallelogram">
              <a:avLst>
                <a:gd name="adj" fmla="val 18439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평행 사변형 78"/>
            <p:cNvSpPr/>
            <p:nvPr/>
          </p:nvSpPr>
          <p:spPr>
            <a:xfrm rot="5400000" flipH="1">
              <a:off x="5583033" y="3869346"/>
              <a:ext cx="1094502" cy="510310"/>
            </a:xfrm>
            <a:prstGeom prst="parallelogram">
              <a:avLst>
                <a:gd name="adj" fmla="val 5794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0754811" y="3823824"/>
            <a:ext cx="339674" cy="253916"/>
            <a:chOff x="6273309" y="3967324"/>
            <a:chExt cx="339674" cy="253916"/>
          </a:xfrm>
        </p:grpSpPr>
        <p:sp>
          <p:nvSpPr>
            <p:cNvPr id="81" name="왼쪽 대괄호 80"/>
            <p:cNvSpPr/>
            <p:nvPr/>
          </p:nvSpPr>
          <p:spPr>
            <a:xfrm flipH="1">
              <a:off x="6273309" y="3969074"/>
              <a:ext cx="65443" cy="22210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04885" y="3967324"/>
              <a:ext cx="3080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</a:t>
              </a:r>
              <a:endParaRPr lang="ko-KR" altLang="en-US" sz="105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852186" y="3658772"/>
            <a:ext cx="931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+bias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945993" y="5349685"/>
            <a:ext cx="931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8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8"/>
          <a:stretch/>
        </p:blipFill>
        <p:spPr>
          <a:xfrm>
            <a:off x="777468" y="2201502"/>
            <a:ext cx="9972077" cy="3152328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8813381" y="2290605"/>
            <a:ext cx="2609854" cy="2974122"/>
            <a:chOff x="6652071" y="1613745"/>
            <a:chExt cx="2609854" cy="2974122"/>
          </a:xfrm>
        </p:grpSpPr>
        <p:grpSp>
          <p:nvGrpSpPr>
            <p:cNvPr id="89" name="그룹 88"/>
            <p:cNvGrpSpPr/>
            <p:nvPr/>
          </p:nvGrpSpPr>
          <p:grpSpPr>
            <a:xfrm>
              <a:off x="6652071" y="1613745"/>
              <a:ext cx="2609854" cy="2966644"/>
              <a:chOff x="6411884" y="2081258"/>
              <a:chExt cx="2609854" cy="2966644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1884" y="2081258"/>
                <a:ext cx="2609854" cy="2966644"/>
              </a:xfrm>
              <a:prstGeom prst="rect">
                <a:avLst/>
              </a:prstGeom>
            </p:spPr>
          </p:pic>
          <p:sp>
            <p:nvSpPr>
              <p:cNvPr id="93" name="원호 92"/>
              <p:cNvSpPr/>
              <p:nvPr/>
            </p:nvSpPr>
            <p:spPr>
              <a:xfrm rot="18247720">
                <a:off x="6614332" y="3794280"/>
                <a:ext cx="387322" cy="261440"/>
              </a:xfrm>
              <a:prstGeom prst="arc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rot="19705353">
                <a:off x="6619627" y="3406349"/>
                <a:ext cx="5403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</a:rPr>
                  <a:t>stride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19705353">
              <a:off x="7579699" y="4326257"/>
              <a:ext cx="754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padding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H="1">
              <a:off x="7632258" y="4089862"/>
              <a:ext cx="206643" cy="1163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9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Lenet-1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87" y="2319323"/>
            <a:ext cx="9246977" cy="3064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5873" y="5014853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avgpool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0304" y="5014853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avgpool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91" y="2346143"/>
            <a:ext cx="10114009" cy="29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924" y="1936865"/>
            <a:ext cx="2462298" cy="556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293577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Introduction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성장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AI/ML/DL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다른점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학습의 종류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학습의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요소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8230985" y="1858795"/>
            <a:ext cx="2301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Network(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실습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LeNet_1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_5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251267" y="1848519"/>
            <a:ext cx="2955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회귀와 분류</a:t>
            </a:r>
            <a:endParaRPr lang="en-US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Classification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Function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8051" y="1936864"/>
            <a:ext cx="2462298" cy="556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50456" y="1945177"/>
            <a:ext cx="2462298" cy="556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96" y="1764390"/>
            <a:ext cx="9088118" cy="1952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75" y="3790990"/>
            <a:ext cx="90309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2020-1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https://github.com/sejongresearch/2020.Spring.AI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성장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인공지능 방법론은 오래 전부터 다루고 있었음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분류의 한계로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연산에 대한 한계점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쌓는 것으로 수학적인 이론상으로는 해결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MLP : Multilayer perceptron 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기존에 앞으로의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가중치를 업데이트 시키는 것을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propagation(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역전파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이론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통해서 각 층마다 역으로 오차를 전파시켜 각 층의 가중치를 갱신하면서 극복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기울기 소실 문제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(Gradient Vanishing)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초기화 변경 방법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잘못된 활성화 함수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폭발적 데이터 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GPU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발전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인공신경망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기술 발전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/ ML / DL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인공지능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기계학습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딥러닝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146070" y="2962101"/>
            <a:ext cx="3719064" cy="3214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661602" y="2393862"/>
            <a:ext cx="4842318" cy="3918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78782" y="3526362"/>
            <a:ext cx="2453640" cy="23857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학습의 종류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지도 학습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(Supervised Learning)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답을 알려주면서 학습을 진행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문제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비지도 학습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(Unsupervised Learning)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답을 알려주지않고 학습을 진행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ko-KR" alt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군집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강화 학습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(Reinforcement Learning)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에이전트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(agent)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실패를 해보면서 실패에 따른 보상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(reward)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매번 적용하면서 학습을 진행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15114" r="1758" b="9524"/>
          <a:stretch/>
        </p:blipFill>
        <p:spPr>
          <a:xfrm>
            <a:off x="6203345" y="1634624"/>
            <a:ext cx="5150455" cy="27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학습의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요소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경험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라벨 데이터를 어떻게 정제할 것인지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작업 목표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어떤 모델을 선택할 것인지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성능 지표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평가 정답에 가까워지는가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 rot="5400000">
            <a:off x="2592705" y="3520813"/>
            <a:ext cx="1995055" cy="2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7873264" y="4135608"/>
            <a:ext cx="899676" cy="2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7560520" y="3466742"/>
            <a:ext cx="2237408" cy="2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학습의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요소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167852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경험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라벨 데이터를 어떻게 정제할 것인지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(Normalization, Scaling,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Processing…)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작업 목표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어떤 모델을 선택할 것인지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(Task : Classification, Object Detection, Segmentation,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SuperResolution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(Activation Function, Optimization Function)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성능 지표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평가 정답에 가까워지는가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Function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383982" cy="13683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통해서 최적의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찾는 방법에 대한 함수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따라서 오버피팅되거나 발산하는 경우도 있음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96" y="3070323"/>
            <a:ext cx="6355790" cy="30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088775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분포가 </a:t>
            </a:r>
            <a:r>
              <a:rPr lang="ko-KR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선형성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띈다는 가설하여 선형식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b)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이용하여 예측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목표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정답과 함수의 답이 최소가 되는 것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3678" y="413399"/>
            <a:ext cx="1100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0734" y="6367964"/>
            <a:ext cx="109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8924" y="1434094"/>
            <a:ext cx="5321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83054"/>
            <a:ext cx="4731802" cy="37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551</Words>
  <Application>Microsoft Office PowerPoint</Application>
  <PresentationFormat>와이드스크린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HY신명조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Index</vt:lpstr>
      <vt:lpstr>AI의 성장</vt:lpstr>
      <vt:lpstr>AI / ML / DL</vt:lpstr>
      <vt:lpstr>학습의 종류</vt:lpstr>
      <vt:lpstr>학습의 3요소</vt:lpstr>
      <vt:lpstr>학습의 3요소</vt:lpstr>
      <vt:lpstr>Optimization Function</vt:lpstr>
      <vt:lpstr>Linear Regression</vt:lpstr>
      <vt:lpstr> Linear Classification</vt:lpstr>
      <vt:lpstr>Multiclass Classification</vt:lpstr>
      <vt:lpstr>Activation Function</vt:lpstr>
      <vt:lpstr>Loss function</vt:lpstr>
      <vt:lpstr>DNN</vt:lpstr>
      <vt:lpstr>DNN</vt:lpstr>
      <vt:lpstr>CNN</vt:lpstr>
      <vt:lpstr>CNN</vt:lpstr>
      <vt:lpstr>Lenet-1</vt:lpstr>
      <vt:lpstr>Lenet-5</vt:lpstr>
      <vt:lpstr>Kaggle Competition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Yongho Choi</dc:creator>
  <cp:lastModifiedBy>Yongho Choi</cp:lastModifiedBy>
  <cp:revision>23</cp:revision>
  <dcterms:created xsi:type="dcterms:W3CDTF">2021-07-05T17:56:25Z</dcterms:created>
  <dcterms:modified xsi:type="dcterms:W3CDTF">2021-07-07T02:13:49Z</dcterms:modified>
</cp:coreProperties>
</file>