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8" r:id="rId5"/>
    <p:sldId id="264" r:id="rId6"/>
    <p:sldId id="273" r:id="rId7"/>
    <p:sldId id="272" r:id="rId8"/>
    <p:sldId id="277" r:id="rId9"/>
    <p:sldId id="270" r:id="rId10"/>
    <p:sldId id="271" r:id="rId11"/>
    <p:sldId id="275" r:id="rId12"/>
    <p:sldId id="274" r:id="rId13"/>
    <p:sldId id="276" r:id="rId14"/>
    <p:sldId id="267" r:id="rId15"/>
    <p:sldId id="268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1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5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2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3AF1-6C2B-4E46-A16C-C22EC4D3CB5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1789-155F-4D61-AF4F-AC5C64208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ngTVo/spatial-pyramid-matching-scene-recognition" TargetMode="External"/><Relationship Id="rId2" Type="http://schemas.openxmlformats.org/officeDocument/2006/relationships/hyperlink" Target="http://vision.stanford.edu/teaching/cs231b_spring1213/papers/CVPR06_LazebnikSchmidPo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mlwjd9405.github.io/2018/05/11/types-of-git-branch.html" TargetMode="External"/><Relationship Id="rId4" Type="http://schemas.openxmlformats.org/officeDocument/2006/relationships/hyperlink" Target="https://www.kaggle.com/c/2019-ml-finalproject/discussi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ldydgh4687/PR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200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955799"/>
            <a:ext cx="9144000" cy="1274763"/>
          </a:xfrm>
        </p:spPr>
        <p:txBody>
          <a:bodyPr/>
          <a:lstStyle/>
          <a:p>
            <a:r>
              <a:rPr lang="en-US" altLang="ko-KR" dirty="0" smtClean="0">
                <a:latin typeface="Berlin Sans FB" panose="020E0602020502020306" pitchFamily="34" charset="0"/>
              </a:rPr>
              <a:t>Final Presentation</a:t>
            </a:r>
            <a:endParaRPr lang="ko-KR" altLang="en-US" dirty="0">
              <a:latin typeface="Berlin Sans FB" panose="020E0602020502020306" pitchFamily="34" charset="0"/>
            </a:endParaRPr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>
          <a:xfrm>
            <a:off x="1371600" y="3356411"/>
            <a:ext cx="9144000" cy="1655762"/>
          </a:xfrm>
        </p:spPr>
        <p:txBody>
          <a:bodyPr/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17013253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Yongho_Choi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9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Berlin Sans FB" panose="020E0602020502020306" pitchFamily="34" charset="0"/>
              </a:rPr>
              <a:t>Develop</a:t>
            </a:r>
            <a:endParaRPr lang="ko-KR" altLang="en-US" sz="2400" dirty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70" y="1690688"/>
            <a:ext cx="6084012" cy="44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Berlin Sans FB" panose="020E0602020502020306" pitchFamily="34" charset="0"/>
              </a:rPr>
              <a:t>Develop</a:t>
            </a:r>
            <a:endParaRPr lang="ko-KR" altLang="en-US" sz="2400" dirty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1825626"/>
            <a:ext cx="6189562" cy="45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Hotfix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98" y="1781443"/>
            <a:ext cx="6370755" cy="44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Release / Tags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97"/>
          <a:stretch/>
        </p:blipFill>
        <p:spPr>
          <a:xfrm>
            <a:off x="7503832" y="1911580"/>
            <a:ext cx="3519689" cy="39298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8"/>
          <a:stretch/>
        </p:blipFill>
        <p:spPr>
          <a:xfrm>
            <a:off x="1115215" y="2628085"/>
            <a:ext cx="2314898" cy="27464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6"/>
          <a:stretch/>
        </p:blipFill>
        <p:spPr>
          <a:xfrm>
            <a:off x="3707128" y="1947221"/>
            <a:ext cx="3519689" cy="29437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7" y="2677134"/>
            <a:ext cx="670653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>
                <a:latin typeface="Berlin Sans FB" panose="020E0602020502020306" pitchFamily="34" charset="0"/>
              </a:rPr>
              <a:t>Discussion_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Markdown, </a:t>
            </a:r>
            <a:r>
              <a:rPr lang="en-US" altLang="ko-KR" sz="2000" dirty="0" err="1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git_bash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사용하는데 어려움이 있는 분들을 위해서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Markdown, application(</a:t>
            </a:r>
            <a:r>
              <a:rPr lang="en-US" altLang="ko-KR" sz="2000" dirty="0" err="1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desktop, </a:t>
            </a:r>
            <a:r>
              <a:rPr lang="en-US" altLang="ko-KR" sz="2000" dirty="0" err="1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Gitkraken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가이드를 제시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앞선 매뉴얼에 심화 내용으로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클린한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branch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위해서 </a:t>
            </a:r>
            <a:r>
              <a:rPr lang="en-US" altLang="ko-KR" sz="2000" dirty="0" err="1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Relase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/ Tags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실습 가이드를 제시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마감일 전까지 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0.52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삽질했던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이유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해결방안에 대해 서술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37BAE8"/>
                  </a:solidFill>
                </a:rPr>
                <a:t>2019.Fall.PatternRecognition 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3" y="4865892"/>
            <a:ext cx="4258269" cy="600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3" y="1690688"/>
            <a:ext cx="4153480" cy="628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2474"/>
            <a:ext cx="424874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>
                <a:latin typeface="Berlin Sans FB" panose="020E0602020502020306" pitchFamily="34" charset="0"/>
              </a:rPr>
              <a:t>Reference_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 smtClean="0">
                <a:latin typeface="Berlin Sans FB" panose="020E0602020502020306" pitchFamily="34" charset="0"/>
              </a:rPr>
              <a:t>Paper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Berlin Sans FB" panose="020E0602020502020306" pitchFamily="34" charset="0"/>
              </a:rPr>
              <a:t>Beyond Bags of Features: Spatial Pyramid Matching for Recognizing Natural Scene Categories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Berlin Sans FB" panose="020E0602020502020306" pitchFamily="34" charset="0"/>
                <a:hlinkClick r:id="rId2"/>
              </a:rPr>
              <a:t>http://vision.stanford.edu/teaching/cs231b_spring1213/papers/CVPR06_LazebnikSchmidPonce.pdf</a:t>
            </a:r>
            <a:endParaRPr lang="en-US" altLang="ko-KR" sz="1600" dirty="0" smtClean="0">
              <a:latin typeface="Berlin Sans FB" panose="020E0602020502020306" pitchFamily="34" charset="0"/>
            </a:endParaRPr>
          </a:p>
          <a:p>
            <a:endParaRPr lang="en-US" altLang="ko-KR" sz="2000" dirty="0" smtClean="0">
              <a:latin typeface="Berlin Sans FB" panose="020E0602020502020306" pitchFamily="34" charset="0"/>
            </a:endParaRPr>
          </a:p>
          <a:p>
            <a:r>
              <a:rPr lang="en-US" altLang="ko-KR" sz="2000" dirty="0" smtClean="0">
                <a:latin typeface="Berlin Sans FB" panose="020E0602020502020306" pitchFamily="34" charset="0"/>
              </a:rPr>
              <a:t>Code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Berlin Sans FB" panose="020E0602020502020306" pitchFamily="34" charset="0"/>
              </a:rPr>
              <a:t>TrungTVo</a:t>
            </a:r>
            <a:r>
              <a:rPr lang="en-US" altLang="ko-KR" sz="1800" dirty="0">
                <a:latin typeface="Berlin Sans FB" panose="020E0602020502020306" pitchFamily="34" charset="0"/>
              </a:rPr>
              <a:t> </a:t>
            </a:r>
            <a:endParaRPr lang="en-US" altLang="ko-KR" sz="18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Berlin Sans FB" panose="020E0602020502020306" pitchFamily="34" charset="0"/>
                <a:hlinkClick r:id="rId3"/>
              </a:rPr>
              <a:t>https://github.com/TrungTVo/spatial-pyramid-matching-scene-recognition</a:t>
            </a:r>
            <a:endParaRPr lang="en-US" altLang="ko-KR" sz="18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Berlin Sans FB" panose="020E0602020502020306" pitchFamily="34" charset="0"/>
              </a:rPr>
              <a:t>Discussion in </a:t>
            </a:r>
            <a:r>
              <a:rPr lang="en-US" altLang="ko-KR" sz="1800" dirty="0" err="1" smtClean="0">
                <a:latin typeface="Berlin Sans FB" panose="020E0602020502020306" pitchFamily="34" charset="0"/>
              </a:rPr>
              <a:t>Kaggle</a:t>
            </a:r>
            <a:endParaRPr lang="en-US" altLang="ko-KR" sz="18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Berlin Sans FB" panose="020E0602020502020306" pitchFamily="34" charset="0"/>
                <a:hlinkClick r:id="rId4"/>
              </a:rPr>
              <a:t>https://www.kaggle.com/c/2019-ml-finalproject/discussion</a:t>
            </a:r>
            <a:endParaRPr lang="en-US" altLang="ko-KR" sz="18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Berlin Sans FB" panose="020E0602020502020306" pitchFamily="34" charset="0"/>
            </a:endParaRPr>
          </a:p>
          <a:p>
            <a:r>
              <a:rPr lang="en-US" altLang="ko-KR" sz="1800" dirty="0" err="1" smtClean="0">
                <a:latin typeface="Berlin Sans FB" panose="020E0602020502020306" pitchFamily="34" charset="0"/>
              </a:rPr>
              <a:t>Github</a:t>
            </a:r>
            <a:endParaRPr lang="en-US" altLang="ko-KR" sz="18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Berlin Sans FB" panose="020E0602020502020306" pitchFamily="34" charset="0"/>
              </a:rPr>
              <a:t>Branch knowledge</a:t>
            </a:r>
            <a:endParaRPr lang="en-US" altLang="ko-KR" sz="1800" dirty="0" smtClean="0">
              <a:latin typeface="Berlin Sans FB" panose="020E0602020502020306" pitchFamily="34" charset="0"/>
              <a:hlinkClick r:id="rId5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Berlin Sans FB" panose="020E0602020502020306" pitchFamily="34" charset="0"/>
                <a:hlinkClick r:id="rId5"/>
              </a:rPr>
              <a:t>https://gmlwjd9405.github.io/2018/05/11/types-of-git-branch.html</a:t>
            </a:r>
            <a:endParaRPr lang="en-US" altLang="ko-KR" sz="1800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3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200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955799"/>
            <a:ext cx="9144000" cy="1274763"/>
          </a:xfrm>
        </p:spPr>
        <p:txBody>
          <a:bodyPr/>
          <a:lstStyle/>
          <a:p>
            <a:r>
              <a:rPr lang="en-US" altLang="ko-KR" dirty="0" smtClean="0">
                <a:latin typeface="Berlin Sans FB" panose="020E0602020502020306" pitchFamily="34" charset="0"/>
              </a:rPr>
              <a:t>Final Presentation</a:t>
            </a:r>
            <a:endParaRPr lang="ko-KR" altLang="en-US" dirty="0">
              <a:latin typeface="Berlin Sans FB" panose="020E0602020502020306" pitchFamily="34" charset="0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324350" y="3587695"/>
            <a:ext cx="3238500" cy="483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you..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8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Berlin Sans FB" panose="020E0602020502020306" pitchFamily="34" charset="0"/>
              </a:rPr>
              <a:t>INDEX</a:t>
            </a:r>
            <a:endParaRPr lang="ko-KR" altLang="en-US" dirty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8852" y="1690688"/>
            <a:ext cx="3534295" cy="3037320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dirty="0" err="1" smtClean="0">
                <a:latin typeface="Berlin Sans FB" panose="020E0602020502020306" pitchFamily="34" charset="0"/>
              </a:rPr>
              <a:t>Version_Intro</a:t>
            </a:r>
            <a:endParaRPr lang="en-US" altLang="ko-KR" sz="2400" dirty="0" smtClean="0">
              <a:latin typeface="Berlin Sans FB" panose="020E0602020502020306" pitchFamily="34" charset="0"/>
            </a:endParaRPr>
          </a:p>
          <a:p>
            <a:pPr algn="ctr"/>
            <a:endParaRPr lang="en-US" altLang="ko-KR" sz="2400" dirty="0">
              <a:latin typeface="Berlin Sans FB" panose="020E0602020502020306" pitchFamily="34" charset="0"/>
            </a:endParaRPr>
          </a:p>
          <a:p>
            <a:pPr algn="ctr"/>
            <a:r>
              <a:rPr lang="en-US" altLang="ko-KR" sz="2400" dirty="0" err="1" smtClean="0">
                <a:latin typeface="Berlin Sans FB" panose="020E0602020502020306" pitchFamily="34" charset="0"/>
              </a:rPr>
              <a:t>Algorithm_review</a:t>
            </a:r>
            <a:endParaRPr lang="en-US" altLang="ko-KR" sz="2400" dirty="0" smtClean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endParaRPr lang="en-US" altLang="ko-KR" sz="2400" dirty="0">
              <a:latin typeface="Berlin Sans FB" panose="020E0602020502020306" pitchFamily="34" charset="0"/>
            </a:endParaRPr>
          </a:p>
          <a:p>
            <a:pPr algn="ctr"/>
            <a:r>
              <a:rPr lang="en-US" altLang="ko-KR" sz="2400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sz="2400" dirty="0" smtClean="0">
                <a:latin typeface="Berlin Sans FB" panose="020E0602020502020306" pitchFamily="34" charset="0"/>
              </a:rPr>
              <a:t>_</a:t>
            </a:r>
          </a:p>
          <a:p>
            <a:pPr marL="0" indent="0" algn="ctr">
              <a:buNone/>
            </a:pPr>
            <a:endParaRPr lang="en-US" altLang="ko-KR" sz="2400" dirty="0">
              <a:latin typeface="Berlin Sans FB" panose="020E0602020502020306" pitchFamily="34" charset="0"/>
            </a:endParaRPr>
          </a:p>
          <a:p>
            <a:pPr algn="ctr"/>
            <a:r>
              <a:rPr lang="en-US" altLang="ko-KR" sz="2400" dirty="0" smtClean="0">
                <a:latin typeface="Berlin Sans FB" panose="020E0602020502020306" pitchFamily="34" charset="0"/>
              </a:rPr>
              <a:t>Discussion &amp; Reference_</a:t>
            </a:r>
            <a:endParaRPr lang="ko-KR" altLang="en-US" sz="2400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8582" y="3607724"/>
            <a:ext cx="3798916" cy="39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4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Version_Intro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9538" y="1694932"/>
            <a:ext cx="350968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0.61  (Codebook +800)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Berlin Sans FB" panose="020E0602020502020306" pitchFamily="34" charset="0"/>
              </a:rPr>
              <a:t>0.59 (</a:t>
            </a:r>
            <a:r>
              <a:rPr lang="en-US" altLang="ko-KR" sz="2400" dirty="0" err="1" smtClean="0">
                <a:latin typeface="Berlin Sans FB" panose="020E0602020502020306" pitchFamily="34" charset="0"/>
              </a:rPr>
              <a:t>StandardScaler</a:t>
            </a:r>
            <a:r>
              <a:rPr lang="en-US" altLang="ko-KR" sz="2400" dirty="0" smtClean="0">
                <a:latin typeface="Berlin Sans FB" panose="020E0602020502020306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Berlin Sans FB" panose="020E0602020502020306" pitchFamily="34" charset="0"/>
              </a:rPr>
              <a:t>0.57 (</a:t>
            </a:r>
            <a:r>
              <a:rPr lang="en-US" altLang="ko-KR" sz="2400" dirty="0" err="1" smtClean="0">
                <a:latin typeface="Berlin Sans FB" panose="020E0602020502020306" pitchFamily="34" charset="0"/>
              </a:rPr>
              <a:t>spm_feature</a:t>
            </a:r>
            <a:r>
              <a:rPr lang="en-US" altLang="ko-KR" sz="2400" dirty="0" smtClean="0">
                <a:latin typeface="Berlin Sans FB" panose="020E0602020502020306" pitchFamily="34" charset="0"/>
              </a:rPr>
              <a:t>)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Berlin Sans FB" panose="020E0602020502020306" pitchFamily="34" charset="0"/>
              </a:rPr>
              <a:t>0.52 (</a:t>
            </a:r>
            <a:r>
              <a:rPr lang="en-US" altLang="ko-KR" sz="2400" dirty="0" err="1" smtClean="0">
                <a:latin typeface="Berlin Sans FB" panose="020E0602020502020306" pitchFamily="34" charset="0"/>
              </a:rPr>
              <a:t>spm_image</a:t>
            </a:r>
            <a:r>
              <a:rPr lang="en-US" altLang="ko-KR" sz="2400" dirty="0" smtClean="0">
                <a:latin typeface="Berlin Sans FB" panose="020E0602020502020306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Berlin Sans FB" panose="020E0602020502020306" pitchFamily="34" charset="0"/>
              </a:rPr>
              <a:t>0.50 (</a:t>
            </a:r>
            <a:r>
              <a:rPr lang="en-US" altLang="ko-KR" sz="2400" dirty="0" err="1" smtClean="0">
                <a:latin typeface="Berlin Sans FB" panose="020E0602020502020306" pitchFamily="34" charset="0"/>
              </a:rPr>
              <a:t>not_spm_kernel</a:t>
            </a:r>
            <a:r>
              <a:rPr lang="en-US" altLang="ko-KR" sz="2400" dirty="0" smtClean="0">
                <a:latin typeface="Berlin Sans FB" panose="020E0602020502020306" pitchFamily="34" charset="0"/>
              </a:rPr>
              <a:t>)</a:t>
            </a:r>
            <a:endParaRPr lang="en-US" altLang="ko-KR" sz="2400" dirty="0" smtClean="0">
              <a:latin typeface="Berlin Sans FB" panose="020E06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Berlin Sans FB" panose="020E0602020502020306" pitchFamily="34" charset="0"/>
              </a:rPr>
              <a:t>0.41 (base_0_depth)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58" y="2364143"/>
            <a:ext cx="5919337" cy="2397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182292" y="1723659"/>
            <a:ext cx="1827415" cy="640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Berlin Sans FB" panose="020E0602020502020306" pitchFamily="34" charset="0"/>
              </a:rPr>
              <a:t>Final Ver.</a:t>
            </a:r>
            <a:endParaRPr lang="en-US" altLang="ko-KR" sz="2400" dirty="0">
              <a:latin typeface="Berlin Sans FB" panose="020E0602020502020306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2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Algorithm</a:t>
            </a:r>
            <a:r>
              <a:rPr lang="en-US" altLang="ko-KR" dirty="0" err="1" smtClean="0">
                <a:latin typeface="Berlin Sans FB" panose="020E0602020502020306" pitchFamily="34" charset="0"/>
              </a:rPr>
              <a:t>_review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87839" y="1577263"/>
            <a:ext cx="9263619" cy="4392687"/>
            <a:chOff x="588592" y="1469687"/>
            <a:chExt cx="9263619" cy="4392687"/>
          </a:xfrm>
        </p:grpSpPr>
        <p:grpSp>
          <p:nvGrpSpPr>
            <p:cNvPr id="8" name="그룹 7"/>
            <p:cNvGrpSpPr/>
            <p:nvPr/>
          </p:nvGrpSpPr>
          <p:grpSpPr>
            <a:xfrm>
              <a:off x="588592" y="1469687"/>
              <a:ext cx="7049339" cy="4392687"/>
              <a:chOff x="-1500185" y="1335217"/>
              <a:chExt cx="7049339" cy="4392687"/>
            </a:xfrm>
          </p:grpSpPr>
          <p:cxnSp>
            <p:nvCxnSpPr>
              <p:cNvPr id="11" name="직선 화살표 연결선 10"/>
              <p:cNvCxnSpPr/>
              <p:nvPr/>
            </p:nvCxnSpPr>
            <p:spPr>
              <a:xfrm flipH="1">
                <a:off x="2040591" y="1335217"/>
                <a:ext cx="25775" cy="27762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081367" y="3056245"/>
                <a:ext cx="2097741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Baskerville Old Face" panose="02020602080505020303" pitchFamily="18" charset="0"/>
                  </a:rPr>
                  <a:t>MiniBatchKmeans</a:t>
                </a:r>
                <a:endParaRPr lang="en-US" altLang="ko-KR" sz="1600" dirty="0" smtClean="0">
                  <a:latin typeface="Baskerville Old Face" panose="02020602080505020303" pitchFamily="18" charset="0"/>
                </a:endParaRPr>
              </a:p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(Codebook)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77444" y="4144564"/>
                <a:ext cx="2097741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SPM</a:t>
                </a:r>
              </a:p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( Histogram )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>
                <a:off x="2052918" y="4728623"/>
                <a:ext cx="654424" cy="6713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326776" y="1456287"/>
                <a:ext cx="72614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Data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-302698" y="4820068"/>
                <a:ext cx="144248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Baskerville Old Face" panose="02020602080505020303" pitchFamily="18" charset="0"/>
                  </a:rPr>
                  <a:t>StandardScaler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 flipV="1">
                <a:off x="4433883" y="3521535"/>
                <a:ext cx="2" cy="17058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320987" y="3505721"/>
                <a:ext cx="9681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>
                    <a:latin typeface="Baskerville Old Face" panose="02020602080505020303" pitchFamily="18" charset="0"/>
                  </a:rPr>
                  <a:t>t</a:t>
                </a:r>
                <a:r>
                  <a:rPr lang="en-US" altLang="ko-KR" sz="1600" dirty="0" err="1" smtClean="0">
                    <a:latin typeface="Baskerville Old Face" panose="02020602080505020303" pitchFamily="18" charset="0"/>
                  </a:rPr>
                  <a:t>o_csv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-1500185" y="5143129"/>
                <a:ext cx="2729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Merge histogram into matrix to decide </a:t>
                </a:r>
                <a:r>
                  <a:rPr lang="en-US" altLang="ko-KR" sz="1600" dirty="0" err="1" smtClean="0">
                    <a:latin typeface="Baskerville Old Face" panose="02020602080505020303" pitchFamily="18" charset="0"/>
                  </a:rPr>
                  <a:t>similiarity</a:t>
                </a:r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 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7444" y="1901844"/>
                <a:ext cx="2097741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Feature Extraction</a:t>
                </a:r>
              </a:p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(Dense Sift)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707341" y="5107926"/>
                <a:ext cx="2097741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Baskerville Old Face" panose="02020602080505020303" pitchFamily="18" charset="0"/>
                  </a:rPr>
                  <a:t>GridSearchCV</a:t>
                </a:r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 + SVM</a:t>
                </a:r>
              </a:p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( SPM kernel )</a:t>
                </a:r>
                <a:endParaRPr lang="en-US" altLang="ko-KR" sz="1600" dirty="0"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51413" y="4111450"/>
                <a:ext cx="209774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Baskerville Old Face" panose="02020602080505020303" pitchFamily="18" charset="0"/>
                  </a:rPr>
                  <a:t>Predict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87567" y="3856749"/>
              <a:ext cx="16220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latin typeface="Baskerville Old Face" panose="02020602080505020303" pitchFamily="18" charset="0"/>
                </a:rPr>
                <a:t>CodeBook</a:t>
              </a:r>
              <a:r>
                <a:rPr lang="en-US" altLang="ko-KR" sz="1600" dirty="0" smtClean="0">
                  <a:latin typeface="Baskerville Old Face" panose="02020602080505020303" pitchFamily="18" charset="0"/>
                </a:rPr>
                <a:t> = 800</a:t>
              </a:r>
              <a:endParaRPr lang="en-US" altLang="ko-KR" sz="16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72988" y="2731088"/>
              <a:ext cx="2856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latin typeface="Baskerville Old Face" panose="02020602080505020303" pitchFamily="18" charset="0"/>
                </a:rPr>
                <a:t>Step_size</a:t>
              </a:r>
              <a:r>
                <a:rPr lang="en-US" altLang="ko-KR" sz="1600" dirty="0" smtClean="0">
                  <a:latin typeface="Baskerville Old Face" panose="02020602080505020303" pitchFamily="18" charset="0"/>
                </a:rPr>
                <a:t> = 8, </a:t>
              </a:r>
              <a:r>
                <a:rPr lang="en-US" altLang="ko-KR" sz="1600" dirty="0" err="1" smtClean="0">
                  <a:latin typeface="Baskerville Old Face" panose="02020602080505020303" pitchFamily="18" charset="0"/>
                </a:rPr>
                <a:t>img_size</a:t>
              </a:r>
              <a:r>
                <a:rPr lang="en-US" altLang="ko-KR" sz="1600" dirty="0" smtClean="0">
                  <a:latin typeface="Baskerville Old Face" panose="02020602080505020303" pitchFamily="18" charset="0"/>
                </a:rPr>
                <a:t> = 256</a:t>
              </a:r>
              <a:endParaRPr lang="en-US" altLang="ko-KR" sz="16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8612" y="2585082"/>
              <a:ext cx="43335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Baskerville Old Face" panose="02020602080505020303" pitchFamily="18" charset="0"/>
                </a:rPr>
                <a:t>After reshape, </a:t>
              </a:r>
            </a:p>
            <a:p>
              <a:pPr algn="just"/>
              <a:r>
                <a:rPr lang="en-US" altLang="ko-KR" sz="1600" dirty="0" err="1" smtClean="0">
                  <a:latin typeface="Baskerville Old Face" panose="02020602080505020303" pitchFamily="18" charset="0"/>
                </a:rPr>
                <a:t>train_fea.shape</a:t>
              </a:r>
              <a:r>
                <a:rPr lang="en-US" altLang="ko-KR" sz="1600" dirty="0" smtClean="0">
                  <a:latin typeface="Baskerville Old Face" panose="02020602080505020303" pitchFamily="18" charset="0"/>
                </a:rPr>
                <a:t> (3133440, 128)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4141414" y="2795250"/>
              <a:ext cx="1329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/>
          <p:cNvCxnSpPr>
            <a:endCxn id="26" idx="3"/>
          </p:cNvCxnSpPr>
          <p:nvPr/>
        </p:nvCxnSpPr>
        <p:spPr>
          <a:xfrm flipH="1">
            <a:off x="3927807" y="5231391"/>
            <a:ext cx="11462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221276" y="5062114"/>
            <a:ext cx="11159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30726" y="4908946"/>
            <a:ext cx="159206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Baskerville Old Face" panose="02020602080505020303" pitchFamily="18" charset="0"/>
              </a:rPr>
              <a:t>C : 0.001 </a:t>
            </a:r>
          </a:p>
          <a:p>
            <a:pPr algn="just"/>
            <a:r>
              <a:rPr lang="en-US" altLang="ko-KR" sz="1600" dirty="0" smtClean="0">
                <a:latin typeface="Baskerville Old Face" panose="02020602080505020303" pitchFamily="18" charset="0"/>
              </a:rPr>
              <a:t>Gamma : 1e-07</a:t>
            </a:r>
          </a:p>
        </p:txBody>
      </p:sp>
    </p:spTree>
    <p:extLst>
      <p:ext uri="{BB962C8B-B14F-4D97-AF65-F5344CB8AC3E}">
        <p14:creationId xmlns:p14="http://schemas.microsoft.com/office/powerpoint/2010/main" val="1727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14711" y="2143019"/>
            <a:ext cx="7090526" cy="1069137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/>
              <a:t> </a:t>
            </a:r>
            <a:r>
              <a:rPr lang="en-US" altLang="ko-KR" dirty="0" smtClean="0"/>
              <a:t>Link</a:t>
            </a:r>
          </a:p>
          <a:p>
            <a:pPr lvl="1"/>
            <a:r>
              <a:rPr lang="en-US" altLang="ko-KR" dirty="0" smtClean="0">
                <a:hlinkClick r:id="rId3"/>
              </a:rPr>
              <a:t>https://github.com/chldydgh4687/PRproject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30" y="3621424"/>
            <a:ext cx="7431688" cy="1914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3" y="1690688"/>
            <a:ext cx="208626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9395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Berlin Sans FB" panose="020E0602020502020306" pitchFamily="34" charset="0"/>
              </a:rPr>
              <a:t>Branch Design Example</a:t>
            </a:r>
          </a:p>
          <a:p>
            <a:pPr marL="0" indent="0">
              <a:buNone/>
            </a:pPr>
            <a:r>
              <a:rPr lang="en-US" altLang="ko-KR" sz="2400" dirty="0" smtClean="0">
                <a:hlinkClick r:id="rId3"/>
              </a:rPr>
              <a:t>https://github.com/opencv/opencv</a:t>
            </a:r>
            <a:endParaRPr lang="en-US" altLang="ko-KR" sz="2400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Berlin Sans FB" panose="020E0602020502020306" pitchFamily="34" charset="0"/>
            </a:endParaRPr>
          </a:p>
          <a:p>
            <a:pPr lvl="1"/>
            <a:endParaRPr lang="ko-KR" altLang="en-US" sz="2000" dirty="0">
              <a:latin typeface="Berlin Sans FB" panose="020E0602020502020306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93"/>
          <a:stretch/>
        </p:blipFill>
        <p:spPr>
          <a:xfrm>
            <a:off x="8409530" y="1835004"/>
            <a:ext cx="2524477" cy="3950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47" y="1744302"/>
            <a:ext cx="237205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Berlin Sans FB" panose="020E0602020502020306" pitchFamily="34" charset="0"/>
              </a:rPr>
              <a:t>Branch Design</a:t>
            </a:r>
          </a:p>
          <a:p>
            <a:pPr marL="0" indent="0">
              <a:buNone/>
            </a:pPr>
            <a:endParaRPr lang="en-US" altLang="ko-KR" sz="2400" dirty="0" smtClean="0">
              <a:latin typeface="Berlin Sans FB" panose="020E0602020502020306" pitchFamily="34" charset="0"/>
            </a:endParaRPr>
          </a:p>
          <a:p>
            <a:pPr lvl="1"/>
            <a:endParaRPr lang="ko-KR" altLang="en-US" sz="2000" dirty="0">
              <a:latin typeface="Berlin Sans FB" panose="020E0602020502020306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26923" y="3035991"/>
            <a:ext cx="14540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68011" y="2654991"/>
            <a:ext cx="12975" cy="1432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168011" y="2654991"/>
            <a:ext cx="37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168011" y="3375709"/>
            <a:ext cx="593173" cy="1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162068" y="4106156"/>
            <a:ext cx="8165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202923" y="2845491"/>
            <a:ext cx="1524000" cy="381000"/>
            <a:chOff x="1202923" y="2845491"/>
            <a:chExt cx="1524000" cy="381000"/>
          </a:xfrm>
        </p:grpSpPr>
        <p:sp>
          <p:nvSpPr>
            <p:cNvPr id="10" name="직사각형 9"/>
            <p:cNvSpPr/>
            <p:nvPr/>
          </p:nvSpPr>
          <p:spPr>
            <a:xfrm>
              <a:off x="1202923" y="2845491"/>
              <a:ext cx="1524000" cy="381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04277" y="28513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570335" y="2464491"/>
            <a:ext cx="1524000" cy="381000"/>
            <a:chOff x="1202923" y="2845491"/>
            <a:chExt cx="1524000" cy="381000"/>
          </a:xfrm>
        </p:grpSpPr>
        <p:sp>
          <p:nvSpPr>
            <p:cNvPr id="40" name="직사각형 39"/>
            <p:cNvSpPr/>
            <p:nvPr/>
          </p:nvSpPr>
          <p:spPr>
            <a:xfrm>
              <a:off x="1202923" y="2845491"/>
              <a:ext cx="1524000" cy="381000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04277" y="28513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0.4x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61184" y="3186494"/>
            <a:ext cx="1524000" cy="381000"/>
            <a:chOff x="1202923" y="2845491"/>
            <a:chExt cx="1524000" cy="381000"/>
          </a:xfrm>
        </p:grpSpPr>
        <p:sp>
          <p:nvSpPr>
            <p:cNvPr id="43" name="직사각형 42"/>
            <p:cNvSpPr/>
            <p:nvPr/>
          </p:nvSpPr>
          <p:spPr>
            <a:xfrm>
              <a:off x="1202923" y="2845491"/>
              <a:ext cx="1524000" cy="381000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04277" y="28513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0.5x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978602" y="3896830"/>
            <a:ext cx="1524000" cy="381000"/>
            <a:chOff x="1202923" y="2845491"/>
            <a:chExt cx="1524000" cy="381000"/>
          </a:xfrm>
        </p:grpSpPr>
        <p:sp>
          <p:nvSpPr>
            <p:cNvPr id="46" name="직사각형 45"/>
            <p:cNvSpPr/>
            <p:nvPr/>
          </p:nvSpPr>
          <p:spPr>
            <a:xfrm>
              <a:off x="1202923" y="2845491"/>
              <a:ext cx="1524000" cy="381000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04277" y="28513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0.6x</a:t>
              </a:r>
              <a:endParaRPr lang="ko-KR" altLang="en-US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2915365" y="3035991"/>
            <a:ext cx="0" cy="210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915365" y="5138670"/>
            <a:ext cx="2088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4997520" y="4888694"/>
            <a:ext cx="6834" cy="564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997520" y="5453218"/>
            <a:ext cx="10513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4997520" y="4888694"/>
            <a:ext cx="767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5764572" y="4665908"/>
            <a:ext cx="1524000" cy="381000"/>
            <a:chOff x="1202923" y="2845491"/>
            <a:chExt cx="1524000" cy="381000"/>
          </a:xfrm>
        </p:grpSpPr>
        <p:sp>
          <p:nvSpPr>
            <p:cNvPr id="61" name="직사각형 60"/>
            <p:cNvSpPr/>
            <p:nvPr/>
          </p:nvSpPr>
          <p:spPr>
            <a:xfrm>
              <a:off x="1202923" y="2845491"/>
              <a:ext cx="15240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04276" y="2851325"/>
              <a:ext cx="1053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Develop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045431" y="5230432"/>
            <a:ext cx="1524000" cy="381000"/>
            <a:chOff x="1202923" y="2845491"/>
            <a:chExt cx="1524000" cy="381000"/>
          </a:xfrm>
        </p:grpSpPr>
        <p:sp>
          <p:nvSpPr>
            <p:cNvPr id="64" name="직사각형 63"/>
            <p:cNvSpPr/>
            <p:nvPr/>
          </p:nvSpPr>
          <p:spPr>
            <a:xfrm>
              <a:off x="1202923" y="2845491"/>
              <a:ext cx="1524000" cy="3810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04276" y="2851325"/>
              <a:ext cx="1053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Hotfix</a:t>
              </a:r>
              <a:endParaRPr lang="ko-KR" alt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058339" y="2467573"/>
            <a:ext cx="462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: </a:t>
            </a:r>
            <a:r>
              <a:rPr lang="ko-KR" altLang="en-US" dirty="0" smtClean="0"/>
              <a:t>가장 최근의 </a:t>
            </a:r>
            <a:r>
              <a:rPr lang="en-US" altLang="ko-KR" dirty="0" smtClean="0"/>
              <a:t>0.4x </a:t>
            </a:r>
            <a:r>
              <a:rPr lang="ko-KR" altLang="en-US" dirty="0" smtClean="0"/>
              <a:t>버전을 배포하는 공간 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285183" y="3209721"/>
            <a:ext cx="454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: </a:t>
            </a:r>
            <a:r>
              <a:rPr lang="ko-KR" altLang="en-US" dirty="0" smtClean="0"/>
              <a:t>가장 최근의 </a:t>
            </a:r>
            <a:r>
              <a:rPr lang="en-US" altLang="ko-KR" dirty="0" smtClean="0"/>
              <a:t>0.5x</a:t>
            </a:r>
            <a:r>
              <a:rPr lang="ko-KR" altLang="en-US" dirty="0" smtClean="0"/>
              <a:t>버전을 배포하는 공간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11579" y="3890266"/>
            <a:ext cx="44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: </a:t>
            </a:r>
            <a:r>
              <a:rPr lang="ko-KR" altLang="en-US" dirty="0" smtClean="0"/>
              <a:t>가장 최근의 </a:t>
            </a:r>
            <a:r>
              <a:rPr lang="en-US" altLang="ko-KR" dirty="0" smtClean="0"/>
              <a:t>0.6x </a:t>
            </a:r>
            <a:r>
              <a:rPr lang="ko-KR" altLang="en-US" dirty="0" smtClean="0"/>
              <a:t>버전을 배포하는 공간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421257" y="4617266"/>
            <a:ext cx="340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: </a:t>
            </a:r>
            <a:r>
              <a:rPr lang="ko-KR" altLang="en-US" dirty="0" smtClean="0"/>
              <a:t>개발 로그 및 수정 사항 기록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98699" y="5230432"/>
            <a:ext cx="25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: .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백업본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1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567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Berlin Sans FB" panose="020E0602020502020306" pitchFamily="34" charset="0"/>
              </a:rPr>
              <a:t>master</a:t>
            </a:r>
            <a:endParaRPr lang="ko-KR" altLang="en-US" sz="2400" dirty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8"/>
          <a:stretch/>
        </p:blipFill>
        <p:spPr>
          <a:xfrm>
            <a:off x="838200" y="2378722"/>
            <a:ext cx="3238386" cy="30628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7"/>
          <a:stretch/>
        </p:blipFill>
        <p:spPr>
          <a:xfrm>
            <a:off x="8011309" y="1341096"/>
            <a:ext cx="3175633" cy="41004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50" y="2021378"/>
            <a:ext cx="3692201" cy="34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>
                <a:latin typeface="Berlin Sans FB" panose="020E0602020502020306" pitchFamily="34" charset="0"/>
              </a:rPr>
              <a:t>Github</a:t>
            </a:r>
            <a:r>
              <a:rPr lang="en-US" altLang="ko-KR" dirty="0" smtClean="0">
                <a:latin typeface="Berlin Sans FB" panose="020E0602020502020306" pitchFamily="34" charset="0"/>
              </a:rPr>
              <a:t>_</a:t>
            </a:r>
            <a:endParaRPr lang="en-US" altLang="ko-KR" dirty="0" smtClean="0">
              <a:latin typeface="Berlin Sans FB" panose="020E0602020502020306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567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Berlin Sans FB" panose="020E0602020502020306" pitchFamily="34" charset="0"/>
              </a:rPr>
              <a:t>0.4x, 0.5x, 0.6x</a:t>
            </a:r>
            <a:endParaRPr lang="ko-KR" altLang="en-US" sz="2400" dirty="0">
              <a:latin typeface="Berlin Sans FB" panose="020E0602020502020306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22673" y="6272006"/>
            <a:ext cx="3785062" cy="437178"/>
            <a:chOff x="8014855" y="6233466"/>
            <a:chExt cx="3785062" cy="4371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0" y="6233466"/>
              <a:ext cx="1131917" cy="4371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14855" y="6359315"/>
              <a:ext cx="2711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7BAE8"/>
                  </a:solidFill>
                </a:rPr>
                <a:t>2019.Fall.PatternRecognition </a:t>
              </a:r>
              <a:r>
                <a:rPr lang="en-US" altLang="ko-KR" sz="1200" b="1" dirty="0" smtClean="0">
                  <a:solidFill>
                    <a:srgbClr val="37BAE8"/>
                  </a:solidFill>
                </a:rPr>
                <a:t>with</a:t>
              </a:r>
              <a:endParaRPr lang="ko-KR" altLang="en-US" sz="1200" b="1" dirty="0">
                <a:solidFill>
                  <a:srgbClr val="37BAE8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2"/>
          <a:stretch/>
        </p:blipFill>
        <p:spPr>
          <a:xfrm>
            <a:off x="622300" y="2599730"/>
            <a:ext cx="3547255" cy="3191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555" y="1440907"/>
            <a:ext cx="3472766" cy="43502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54" y="1440906"/>
            <a:ext cx="3564557" cy="43502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" y="2547410"/>
            <a:ext cx="6630325" cy="16480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644" y="2180870"/>
            <a:ext cx="332468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304</Words>
  <Application>Microsoft Office PowerPoint</Application>
  <PresentationFormat>와이드스크린</PresentationFormat>
  <Paragraphs>110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함초롬돋움</vt:lpstr>
      <vt:lpstr>Arial</vt:lpstr>
      <vt:lpstr>Baskerville Old Face</vt:lpstr>
      <vt:lpstr>Berlin Sans FB</vt:lpstr>
      <vt:lpstr>Wingdings</vt:lpstr>
      <vt:lpstr>Office 테마</vt:lpstr>
      <vt:lpstr>Final Presentation</vt:lpstr>
      <vt:lpstr>INDEX</vt:lpstr>
      <vt:lpstr>Version_Intro</vt:lpstr>
      <vt:lpstr>Algorithm_review</vt:lpstr>
      <vt:lpstr>Github_</vt:lpstr>
      <vt:lpstr>Github_</vt:lpstr>
      <vt:lpstr>Github_</vt:lpstr>
      <vt:lpstr>Github_</vt:lpstr>
      <vt:lpstr>Github_</vt:lpstr>
      <vt:lpstr>Github_</vt:lpstr>
      <vt:lpstr>Github_</vt:lpstr>
      <vt:lpstr>Github_</vt:lpstr>
      <vt:lpstr>Github_</vt:lpstr>
      <vt:lpstr>Discussion_</vt:lpstr>
      <vt:lpstr>Reference_</vt:lpstr>
      <vt:lpstr>Final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Choi Yongho</dc:creator>
  <cp:lastModifiedBy>Choi Yongho</cp:lastModifiedBy>
  <cp:revision>31</cp:revision>
  <dcterms:created xsi:type="dcterms:W3CDTF">2019-12-16T02:14:56Z</dcterms:created>
  <dcterms:modified xsi:type="dcterms:W3CDTF">2019-12-16T08:14:40Z</dcterms:modified>
</cp:coreProperties>
</file>