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344" r:id="rId2"/>
    <p:sldId id="345" r:id="rId3"/>
    <p:sldId id="260" r:id="rId4"/>
    <p:sldId id="349" r:id="rId5"/>
    <p:sldId id="267" r:id="rId6"/>
    <p:sldId id="350" r:id="rId7"/>
    <p:sldId id="364" r:id="rId8"/>
    <p:sldId id="273" r:id="rId9"/>
    <p:sldId id="365" r:id="rId10"/>
    <p:sldId id="275" r:id="rId11"/>
    <p:sldId id="354" r:id="rId12"/>
    <p:sldId id="369" r:id="rId13"/>
    <p:sldId id="370" r:id="rId14"/>
    <p:sldId id="372" r:id="rId15"/>
    <p:sldId id="371" r:id="rId16"/>
    <p:sldId id="355" r:id="rId17"/>
    <p:sldId id="356" r:id="rId18"/>
    <p:sldId id="357" r:id="rId19"/>
    <p:sldId id="347" r:id="rId20"/>
    <p:sldId id="358" r:id="rId21"/>
    <p:sldId id="373" r:id="rId22"/>
    <p:sldId id="374" r:id="rId23"/>
    <p:sldId id="361" r:id="rId24"/>
    <p:sldId id="362" r:id="rId25"/>
    <p:sldId id="375" r:id="rId26"/>
    <p:sldId id="346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함초롬돋움" panose="020B0604000101010101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9DF"/>
    <a:srgbClr val="000000"/>
    <a:srgbClr val="E1CCF0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3" autoAdjust="0"/>
    <p:restoredTop sz="80326" autoAdjust="0"/>
  </p:normalViewPr>
  <p:slideViewPr>
    <p:cSldViewPr snapToGrid="0">
      <p:cViewPr varScale="1">
        <p:scale>
          <a:sx n="69" d="100"/>
          <a:sy n="69" d="100"/>
        </p:scale>
        <p:origin x="14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31C09-BF2B-49C6-91CF-86B9A52860E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811FB-43FE-405D-A48E-C2EEB91D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1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precision : win</a:t>
            </a:r>
            <a:r>
              <a:rPr lang="ko-KR" altLang="en-US"/>
              <a:t>이라고 예측한 데이터 중에 실제 </a:t>
            </a:r>
            <a:r>
              <a:rPr lang="en-US" altLang="ko-KR"/>
              <a:t>win</a:t>
            </a:r>
            <a:r>
              <a:rPr lang="ko-KR" altLang="en-US"/>
              <a:t>인 비율</a:t>
            </a:r>
            <a:endParaRPr lang="en-US" altLang="ko-KR"/>
          </a:p>
          <a:p>
            <a:r>
              <a:rPr lang="en-US" altLang="ko-KR"/>
              <a:t>recall : </a:t>
            </a:r>
            <a:r>
              <a:rPr lang="ko-KR" altLang="en-US"/>
              <a:t>실제 </a:t>
            </a:r>
            <a:r>
              <a:rPr lang="en-US" altLang="ko-KR"/>
              <a:t>win</a:t>
            </a:r>
            <a:r>
              <a:rPr lang="ko-KR" altLang="en-US"/>
              <a:t>인 데이터 중의 </a:t>
            </a:r>
            <a:r>
              <a:rPr lang="en-US" altLang="ko-KR"/>
              <a:t>win</a:t>
            </a:r>
            <a:r>
              <a:rPr lang="ko-KR" altLang="en-US"/>
              <a:t>으로 판별된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5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precision : win</a:t>
            </a:r>
            <a:r>
              <a:rPr lang="ko-KR" altLang="en-US"/>
              <a:t>이라고 예측한 데이터 중에 실제 </a:t>
            </a:r>
            <a:r>
              <a:rPr lang="en-US" altLang="ko-KR"/>
              <a:t>win</a:t>
            </a:r>
            <a:r>
              <a:rPr lang="ko-KR" altLang="en-US"/>
              <a:t>인 비율</a:t>
            </a:r>
            <a:endParaRPr lang="en-US" altLang="ko-KR"/>
          </a:p>
          <a:p>
            <a:r>
              <a:rPr lang="en-US" altLang="ko-KR"/>
              <a:t>recall : </a:t>
            </a:r>
            <a:r>
              <a:rPr lang="ko-KR" altLang="en-US"/>
              <a:t>실제 </a:t>
            </a:r>
            <a:r>
              <a:rPr lang="en-US" altLang="ko-KR"/>
              <a:t>win</a:t>
            </a:r>
            <a:r>
              <a:rPr lang="ko-KR" altLang="en-US"/>
              <a:t>인 데이터 중의 </a:t>
            </a:r>
            <a:r>
              <a:rPr lang="en-US" altLang="ko-KR"/>
              <a:t>win</a:t>
            </a:r>
            <a:r>
              <a:rPr lang="ko-KR" altLang="en-US"/>
              <a:t>으로 판별된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0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8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5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2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1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2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win</a:t>
            </a:r>
            <a:r>
              <a:rPr lang="ko-KR" altLang="en-US"/>
              <a:t>과 </a:t>
            </a:r>
            <a:r>
              <a:rPr lang="en-US" altLang="ko-KR"/>
              <a:t>numeric data</a:t>
            </a:r>
            <a:r>
              <a:rPr lang="ko-KR" altLang="en-US"/>
              <a:t>의 상관관계를 알아보기 위한 것</a:t>
            </a:r>
            <a:endParaRPr lang="en-US" altLang="ko-KR"/>
          </a:p>
          <a:p>
            <a:r>
              <a:rPr lang="ko-KR" altLang="en-US"/>
              <a:t>그 중 가장 큰 상관관계를 가진 </a:t>
            </a:r>
            <a:r>
              <a:rPr lang="en-US" altLang="ko-KR"/>
              <a:t>tower kill</a:t>
            </a:r>
            <a:r>
              <a:rPr lang="ko-KR" altLang="en-US"/>
              <a:t>과 </a:t>
            </a:r>
            <a:r>
              <a:rPr lang="en-US" altLang="ko-KR"/>
              <a:t>dragon kill</a:t>
            </a:r>
            <a:r>
              <a:rPr lang="ko-KR" altLang="en-US"/>
              <a:t>을 시각화하여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9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11FB-43FE-405D-A48E-C2EEB91DC4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8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>
            <a:extLst>
              <a:ext uri="{FF2B5EF4-FFF2-40B4-BE49-F238E27FC236}">
                <a16:creationId xmlns:a16="http://schemas.microsoft.com/office/drawing/2014/main" id="{C86E8C24-1CD6-4469-B93C-1C13745F7D41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함초롬돋움" panose="020B0604000101010101" pitchFamily="50" charset="-127"/>
            </a:endParaRPr>
          </a:p>
        </p:txBody>
      </p:sp>
      <p:sp>
        <p:nvSpPr>
          <p:cNvPr id="12" name="Параллелограмм 17">
            <a:extLst>
              <a:ext uri="{FF2B5EF4-FFF2-40B4-BE49-F238E27FC236}">
                <a16:creationId xmlns:a16="http://schemas.microsoft.com/office/drawing/2014/main" id="{6569377E-D60D-4A06-807A-4553B649FBC0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E93E58-72DF-4A8D-AF55-295620D08D6B}"/>
              </a:ext>
            </a:extLst>
          </p:cNvPr>
          <p:cNvSpPr/>
          <p:nvPr/>
        </p:nvSpPr>
        <p:spPr>
          <a:xfrm>
            <a:off x="5064309" y="3811198"/>
            <a:ext cx="2063385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201635837 </a:t>
            </a:r>
            <a:r>
              <a:rPr lang="ko-KR" altLang="en-US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이신정</a:t>
            </a:r>
            <a:endParaRPr lang="en-US" altLang="ko-KR" sz="2000" spc="-15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201635841 </a:t>
            </a:r>
            <a:r>
              <a:rPr lang="ko-KR" altLang="en-US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이채현</a:t>
            </a:r>
            <a:endParaRPr lang="en-US" altLang="ko-KR" sz="2000" spc="-15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201735842 </a:t>
            </a:r>
            <a:r>
              <a:rPr lang="ko-KR" altLang="en-US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신재원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D3DAD4-1A15-4E47-860A-7B09B762CC23}"/>
              </a:ext>
            </a:extLst>
          </p:cNvPr>
          <p:cNvSpPr/>
          <p:nvPr/>
        </p:nvSpPr>
        <p:spPr>
          <a:xfrm>
            <a:off x="2726373" y="2123094"/>
            <a:ext cx="6739256" cy="1679906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641E9C-42D6-4B83-906B-DA5202850BB8}"/>
              </a:ext>
            </a:extLst>
          </p:cNvPr>
          <p:cNvSpPr/>
          <p:nvPr/>
        </p:nvSpPr>
        <p:spPr>
          <a:xfrm>
            <a:off x="2939732" y="2313593"/>
            <a:ext cx="6312536" cy="129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Science</a:t>
            </a:r>
          </a:p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Term Project</a:t>
            </a:r>
            <a:endParaRPr lang="en-US" altLang="ko-KR" sz="44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47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C2FCD-39CC-42A5-8F82-AF0D40BA51A4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Missing Data Cleaning - Numerical Data</a:t>
            </a:r>
            <a:endParaRPr lang="ko-KR" altLang="en-US" sz="20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6CAFED-4688-4534-B19C-6477604E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1" y="4021369"/>
            <a:ext cx="8957312" cy="101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3C69B-F50E-468A-8D78-B32EF2A8B261}"/>
              </a:ext>
            </a:extLst>
          </p:cNvPr>
          <p:cNvSpPr txBox="1"/>
          <p:nvPr/>
        </p:nvSpPr>
        <p:spPr>
          <a:xfrm>
            <a:off x="2180701" y="5267658"/>
            <a:ext cx="783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Fill with mean</a:t>
            </a:r>
            <a:r>
              <a:rPr lang="en-US" altLang="ko-KR" sz="2000" dirty="0"/>
              <a:t> (Rounds mean to nearest integer)</a:t>
            </a:r>
            <a:endParaRPr lang="ko-KR" altLang="en-US" sz="20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F058513-E93D-47E8-A15F-945A35B4CCC3}"/>
              </a:ext>
            </a:extLst>
          </p:cNvPr>
          <p:cNvSpPr/>
          <p:nvPr/>
        </p:nvSpPr>
        <p:spPr>
          <a:xfrm>
            <a:off x="5903329" y="2731321"/>
            <a:ext cx="385335" cy="2664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3AF4B4-3800-45DF-90DF-BE447BCA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29" y="2529214"/>
            <a:ext cx="5006774" cy="670618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A7D461-189D-4F1D-B9A6-079E3C96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98" y="2544179"/>
            <a:ext cx="4154166" cy="6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BBE5-37CF-44D6-B90C-6E3024C9355D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Missing Data Cleaning - Categorical Data (1)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C1B7D-0805-45A9-BF30-D678455058D4}"/>
              </a:ext>
            </a:extLst>
          </p:cNvPr>
          <p:cNvSpPr txBox="1"/>
          <p:nvPr/>
        </p:nvSpPr>
        <p:spPr>
          <a:xfrm>
            <a:off x="1790419" y="5160753"/>
            <a:ext cx="861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Find the ‘</a:t>
            </a:r>
            <a:r>
              <a:rPr lang="en-US" altLang="ko-KR" sz="2000" b="1" dirty="0"/>
              <a:t>index</a:t>
            </a:r>
            <a:r>
              <a:rPr lang="en-US" altLang="ko-KR" sz="2000" dirty="0"/>
              <a:t>’ with missing value and the ‘</a:t>
            </a:r>
            <a:r>
              <a:rPr lang="en-US" altLang="ko-KR" sz="2000" b="1" dirty="0" err="1"/>
              <a:t>gameId</a:t>
            </a:r>
            <a:r>
              <a:rPr lang="en-US" altLang="ko-KR" sz="2000" dirty="0"/>
              <a:t>’ value of the row in ‘</a:t>
            </a:r>
            <a:r>
              <a:rPr lang="en-US" altLang="ko-KR" sz="2000" dirty="0" err="1"/>
              <a:t>original_data_remove</a:t>
            </a:r>
            <a:r>
              <a:rPr lang="en-US" altLang="ko-KR" sz="2000" err="1"/>
              <a:t>_</a:t>
            </a:r>
            <a:r>
              <a:rPr lang="en-US" altLang="ko-KR" sz="2000"/>
              <a:t>wrongGame.csv’</a:t>
            </a:r>
            <a:endParaRPr lang="ko-KR" altLang="en-US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3F9D03-2397-4E8F-85FF-0D8A852B62EC}"/>
              </a:ext>
            </a:extLst>
          </p:cNvPr>
          <p:cNvGrpSpPr/>
          <p:nvPr/>
        </p:nvGrpSpPr>
        <p:grpSpPr>
          <a:xfrm>
            <a:off x="735356" y="2537352"/>
            <a:ext cx="5049320" cy="1175685"/>
            <a:chOff x="748878" y="2566501"/>
            <a:chExt cx="5049320" cy="11756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5CE778-9940-4577-88B9-7969F0C2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683" y="2566501"/>
              <a:ext cx="5001515" cy="74866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B5CDD1-70AE-49BE-A696-B4487CCC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78" y="3307613"/>
              <a:ext cx="5049320" cy="434573"/>
            </a:xfrm>
            <a:prstGeom prst="rect">
              <a:avLst/>
            </a:prstGeom>
          </p:spPr>
        </p:pic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874183B-233D-4637-BDB4-A5421437AAE0}"/>
              </a:ext>
            </a:extLst>
          </p:cNvPr>
          <p:cNvSpPr/>
          <p:nvPr/>
        </p:nvSpPr>
        <p:spPr>
          <a:xfrm>
            <a:off x="5908493" y="2997476"/>
            <a:ext cx="385335" cy="2664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7970B2-C22F-4871-8DDF-7405EFE0A48E}"/>
              </a:ext>
            </a:extLst>
          </p:cNvPr>
          <p:cNvGrpSpPr/>
          <p:nvPr/>
        </p:nvGrpSpPr>
        <p:grpSpPr>
          <a:xfrm>
            <a:off x="6608659" y="1728477"/>
            <a:ext cx="4719047" cy="2804403"/>
            <a:chOff x="6503527" y="1703514"/>
            <a:chExt cx="4719047" cy="28044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7B4144D-4991-497C-A29F-8FABE5E28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500"/>
            <a:stretch/>
          </p:blipFill>
          <p:spPr>
            <a:xfrm>
              <a:off x="9610344" y="1703514"/>
              <a:ext cx="1612230" cy="280440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6CA069-ECA2-40F7-A2F1-1BA114E35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282"/>
            <a:stretch/>
          </p:blipFill>
          <p:spPr>
            <a:xfrm>
              <a:off x="6503527" y="1703514"/>
              <a:ext cx="2573084" cy="28044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61F211-882C-407C-9194-B286DB950691}"/>
                </a:ext>
              </a:extLst>
            </p:cNvPr>
            <p:cNvSpPr/>
            <p:nvPr/>
          </p:nvSpPr>
          <p:spPr>
            <a:xfrm>
              <a:off x="9097256" y="307921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맑은 고딕" panose="020B0503020000020004" pitchFamily="50" charset="-127"/>
                </a:rPr>
                <a:t>〮〮〮〮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4027C6-0EC1-4223-9F77-C4B88DC7556D}"/>
                </a:ext>
              </a:extLst>
            </p:cNvPr>
            <p:cNvSpPr/>
            <p:nvPr/>
          </p:nvSpPr>
          <p:spPr>
            <a:xfrm>
              <a:off x="6503527" y="1703514"/>
              <a:ext cx="4719047" cy="28044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EA42EF-6255-4538-B6BE-B20053F82E20}"/>
                </a:ext>
              </a:extLst>
            </p:cNvPr>
            <p:cNvCxnSpPr>
              <a:cxnSpLocks/>
            </p:cNvCxnSpPr>
            <p:nvPr/>
          </p:nvCxnSpPr>
          <p:spPr>
            <a:xfrm>
              <a:off x="6503527" y="1927860"/>
              <a:ext cx="47190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96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2BA3D1-AF42-4CCF-A856-93923542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19" y="2446447"/>
            <a:ext cx="9445815" cy="191830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BBE5-37CF-44D6-B90C-6E3024C9355D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Missing Data Cleaning - Categorical Data (2)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2B0759-B93D-4E68-9855-FDAF80F3D7F4}"/>
              </a:ext>
            </a:extLst>
          </p:cNvPr>
          <p:cNvSpPr/>
          <p:nvPr/>
        </p:nvSpPr>
        <p:spPr>
          <a:xfrm>
            <a:off x="2545080" y="3297047"/>
            <a:ext cx="3622039" cy="219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F079456-E607-4AB5-A728-42F9C292EB44}"/>
              </a:ext>
            </a:extLst>
          </p:cNvPr>
          <p:cNvCxnSpPr>
            <a:cxnSpLocks/>
          </p:cNvCxnSpPr>
          <p:nvPr/>
        </p:nvCxnSpPr>
        <p:spPr>
          <a:xfrm flipH="1">
            <a:off x="5231758" y="3516966"/>
            <a:ext cx="219919" cy="1680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9E395F-DCD2-4AE4-A5F8-5B9CE9FB6A5A}"/>
              </a:ext>
            </a:extLst>
          </p:cNvPr>
          <p:cNvSpPr txBox="1"/>
          <p:nvPr/>
        </p:nvSpPr>
        <p:spPr>
          <a:xfrm>
            <a:off x="1790419" y="5239313"/>
            <a:ext cx="861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Find </a:t>
            </a:r>
            <a:r>
              <a:rPr lang="en-US" altLang="ko-KR" sz="2000" b="1" dirty="0"/>
              <a:t>empty data </a:t>
            </a:r>
            <a:r>
              <a:rPr lang="en-US" altLang="ko-KR" sz="2000" dirty="0"/>
              <a:t>using ‘</a:t>
            </a:r>
            <a:r>
              <a:rPr lang="en-US" altLang="ko-KR" sz="2000" dirty="0" err="1"/>
              <a:t>gameId</a:t>
            </a:r>
            <a:r>
              <a:rPr lang="en-US" altLang="ko-KR" sz="2000" dirty="0"/>
              <a:t>’ among existing loser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418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BBE5-37CF-44D6-B90C-6E3024C9355D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Missing Data Cleaning - Categorical Data (3)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C582D-B2C3-4B64-A447-8274D5FCAFDE}"/>
              </a:ext>
            </a:extLst>
          </p:cNvPr>
          <p:cNvSpPr txBox="1"/>
          <p:nvPr/>
        </p:nvSpPr>
        <p:spPr>
          <a:xfrm>
            <a:off x="1790419" y="4878953"/>
            <a:ext cx="861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Last, since the data are </a:t>
            </a:r>
            <a:r>
              <a:rPr lang="en-US" altLang="ko-KR" sz="2000" b="1" dirty="0"/>
              <a:t>Boolean data</a:t>
            </a:r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 The </a:t>
            </a:r>
            <a:r>
              <a:rPr lang="en-US" altLang="ko-KR" sz="2000" b="1" dirty="0">
                <a:sym typeface="Wingdings" panose="05000000000000000000" pitchFamily="2" charset="2"/>
              </a:rPr>
              <a:t>opposite value </a:t>
            </a:r>
            <a:r>
              <a:rPr lang="en-US" altLang="ko-KR" sz="2000" dirty="0">
                <a:sym typeface="Wingdings" panose="05000000000000000000" pitchFamily="2" charset="2"/>
              </a:rPr>
              <a:t>of the found value is entered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7D29F-3086-4B71-84F7-72E213F6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07" y="2680194"/>
            <a:ext cx="8387382" cy="11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BBE5-37CF-44D6-B90C-6E3024C9355D}"/>
              </a:ext>
            </a:extLst>
          </p:cNvPr>
          <p:cNvSpPr txBox="1"/>
          <p:nvPr/>
        </p:nvSpPr>
        <p:spPr>
          <a:xfrm>
            <a:off x="716163" y="1422684"/>
            <a:ext cx="57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Missing Data Cleaning - Result</a:t>
            </a:r>
          </a:p>
          <a:p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4A187A-765D-4A61-AACE-A83D4724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23" y="2762186"/>
            <a:ext cx="2222573" cy="2176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A7D8A2-8F91-49AA-89DA-CB9D463F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82" y="2768360"/>
            <a:ext cx="2485743" cy="2170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DD81E-63D3-4B49-89ED-3800C1C9EDC7}"/>
              </a:ext>
            </a:extLst>
          </p:cNvPr>
          <p:cNvSpPr/>
          <p:nvPr/>
        </p:nvSpPr>
        <p:spPr>
          <a:xfrm>
            <a:off x="4448836" y="3024207"/>
            <a:ext cx="435679" cy="1895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14A24-E1DF-4D74-874C-6B4A175A1D7E}"/>
              </a:ext>
            </a:extLst>
          </p:cNvPr>
          <p:cNvSpPr/>
          <p:nvPr/>
        </p:nvSpPr>
        <p:spPr>
          <a:xfrm>
            <a:off x="9242778" y="3024206"/>
            <a:ext cx="310718" cy="189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CBAA8A-6E21-4D3D-A4C4-472BDB8ED730}"/>
              </a:ext>
            </a:extLst>
          </p:cNvPr>
          <p:cNvCxnSpPr/>
          <p:nvPr/>
        </p:nvCxnSpPr>
        <p:spPr>
          <a:xfrm>
            <a:off x="5209354" y="3953183"/>
            <a:ext cx="193533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3B2E6-AE26-4F3C-8E16-F2E0384F7E5D}"/>
              </a:ext>
            </a:extLst>
          </p:cNvPr>
          <p:cNvSpPr txBox="1"/>
          <p:nvPr/>
        </p:nvSpPr>
        <p:spPr>
          <a:xfrm>
            <a:off x="5444614" y="3626462"/>
            <a:ext cx="1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After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3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AC75DB-0F68-43C7-BCD5-936285B4C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38" b="42337"/>
          <a:stretch/>
        </p:blipFill>
        <p:spPr>
          <a:xfrm>
            <a:off x="7473482" y="3055188"/>
            <a:ext cx="3282219" cy="2293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322E40-F35F-4883-92AF-801C9AE5C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014" b="42860"/>
          <a:stretch/>
        </p:blipFill>
        <p:spPr>
          <a:xfrm>
            <a:off x="1436299" y="3081949"/>
            <a:ext cx="3282219" cy="2266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D71F5-0334-4755-9139-979B452D9788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Label Encoder</a:t>
            </a:r>
            <a:endParaRPr lang="ko-KR" altLang="en-US" sz="2000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C42988-AF8A-49E3-9919-14A4B1EF981A}"/>
              </a:ext>
            </a:extLst>
          </p:cNvPr>
          <p:cNvCxnSpPr>
            <a:cxnSpLocks/>
          </p:cNvCxnSpPr>
          <p:nvPr/>
        </p:nvCxnSpPr>
        <p:spPr>
          <a:xfrm>
            <a:off x="5266481" y="4215356"/>
            <a:ext cx="167832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007A1B-4F80-4A24-93A8-113C1556D66F}"/>
              </a:ext>
            </a:extLst>
          </p:cNvPr>
          <p:cNvSpPr txBox="1"/>
          <p:nvPr/>
        </p:nvSpPr>
        <p:spPr>
          <a:xfrm>
            <a:off x="5363594" y="3888635"/>
            <a:ext cx="1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After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E1EF-C753-43A7-8356-7A9C29A687EC}"/>
              </a:ext>
            </a:extLst>
          </p:cNvPr>
          <p:cNvSpPr txBox="1"/>
          <p:nvPr/>
        </p:nvSpPr>
        <p:spPr>
          <a:xfrm>
            <a:off x="2124908" y="544510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Categorical</a:t>
            </a:r>
            <a:endParaRPr lang="ko-KR" altLang="en-US" sz="2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5D1E5-88B7-4100-9CBB-A6FF0E68EF79}"/>
              </a:ext>
            </a:extLst>
          </p:cNvPr>
          <p:cNvSpPr txBox="1"/>
          <p:nvPr/>
        </p:nvSpPr>
        <p:spPr>
          <a:xfrm>
            <a:off x="8162094" y="544510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Numeric</a:t>
            </a:r>
            <a:endParaRPr lang="ko-KR" altLang="en-US" sz="20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69868F-2F11-4923-AC35-8D8D0D62A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51" y="2105765"/>
            <a:ext cx="3535513" cy="5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9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A347C-3C87-4E55-9395-55D33FBF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77" y="2101804"/>
            <a:ext cx="4173956" cy="42391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4A982B-E95F-4A37-9C5E-6A4B92F1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67" y="2411001"/>
            <a:ext cx="4173956" cy="3620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9067BD-B05D-4773-A1B7-C598F31855F2}"/>
              </a:ext>
            </a:extLst>
          </p:cNvPr>
          <p:cNvSpPr txBox="1"/>
          <p:nvPr/>
        </p:nvSpPr>
        <p:spPr>
          <a:xfrm>
            <a:off x="716162" y="1422683"/>
            <a:ext cx="691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Probability victory based on the number of tower kill </a:t>
            </a:r>
            <a:endParaRPr lang="ko-KR" altLang="en-US" sz="20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B4A47B-3E4A-4130-8467-85878BB41659}"/>
              </a:ext>
            </a:extLst>
          </p:cNvPr>
          <p:cNvCxnSpPr>
            <a:cxnSpLocks/>
          </p:cNvCxnSpPr>
          <p:nvPr/>
        </p:nvCxnSpPr>
        <p:spPr>
          <a:xfrm>
            <a:off x="1517523" y="2735436"/>
            <a:ext cx="4173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FFAE4A-ED7D-4197-A5ED-F1DB8F83B603}"/>
              </a:ext>
            </a:extLst>
          </p:cNvPr>
          <p:cNvCxnSpPr/>
          <p:nvPr/>
        </p:nvCxnSpPr>
        <p:spPr>
          <a:xfrm>
            <a:off x="2826359" y="2411001"/>
            <a:ext cx="0" cy="362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C14F1-10A2-451E-86D1-88FA54C6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24" y="2717827"/>
            <a:ext cx="4716064" cy="28184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0D02AD-092D-4CD7-BBBF-2E048C60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58" y="1969651"/>
            <a:ext cx="4267202" cy="43148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B43C5-42D0-4077-81B1-7D2C56B1FFE6}"/>
              </a:ext>
            </a:extLst>
          </p:cNvPr>
          <p:cNvSpPr txBox="1"/>
          <p:nvPr/>
        </p:nvSpPr>
        <p:spPr>
          <a:xfrm>
            <a:off x="716162" y="1422683"/>
            <a:ext cx="691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Probability victory based on the number of dragon kill </a:t>
            </a:r>
            <a:endParaRPr lang="ko-KR" altLang="en-US" sz="2000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3D8394-1EA9-444C-BD99-4A50875C4BC2}"/>
              </a:ext>
            </a:extLst>
          </p:cNvPr>
          <p:cNvCxnSpPr>
            <a:cxnSpLocks/>
          </p:cNvCxnSpPr>
          <p:nvPr/>
        </p:nvCxnSpPr>
        <p:spPr>
          <a:xfrm>
            <a:off x="1038124" y="3036127"/>
            <a:ext cx="471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9A5D7E-834C-4BD4-A8CD-8ACB9F95EB67}"/>
              </a:ext>
            </a:extLst>
          </p:cNvPr>
          <p:cNvCxnSpPr>
            <a:cxnSpLocks/>
          </p:cNvCxnSpPr>
          <p:nvPr/>
        </p:nvCxnSpPr>
        <p:spPr>
          <a:xfrm>
            <a:off x="2650992" y="2717827"/>
            <a:ext cx="0" cy="281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9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02F6DD-15E7-4E59-B78E-053AF0A5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59" y="1159030"/>
            <a:ext cx="5453792" cy="5373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749DC-17B8-459E-B845-CADAB2352AB8}"/>
              </a:ext>
            </a:extLst>
          </p:cNvPr>
          <p:cNvSpPr txBox="1"/>
          <p:nvPr/>
        </p:nvSpPr>
        <p:spPr>
          <a:xfrm>
            <a:off x="716163" y="1422683"/>
            <a:ext cx="502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Standardization</a:t>
            </a:r>
            <a:endParaRPr lang="ko-KR" altLang="en-US" sz="20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90BF0-E9DB-4DF1-BBC5-01EC3A99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25" y="2988713"/>
            <a:ext cx="1584301" cy="29770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9F2F80-C0A1-4B19-B1CC-6617B32D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3" y="3013109"/>
            <a:ext cx="1587535" cy="29494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B1DBBC-4B74-4D8D-BAAD-94CA6FD9983E}"/>
              </a:ext>
            </a:extLst>
          </p:cNvPr>
          <p:cNvCxnSpPr>
            <a:cxnSpLocks/>
          </p:cNvCxnSpPr>
          <p:nvPr/>
        </p:nvCxnSpPr>
        <p:spPr>
          <a:xfrm>
            <a:off x="2630290" y="4567250"/>
            <a:ext cx="146481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648101-DA51-4C57-BD8B-1268C96A1622}"/>
              </a:ext>
            </a:extLst>
          </p:cNvPr>
          <p:cNvSpPr txBox="1"/>
          <p:nvPr/>
        </p:nvSpPr>
        <p:spPr>
          <a:xfrm>
            <a:off x="2630290" y="4237989"/>
            <a:ext cx="1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After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254564-E489-46E2-AF06-DACC4C61E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602" y="2149749"/>
            <a:ext cx="3841894" cy="4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790D4-5226-4F94-9F7B-1E0049DCF98B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Multiple Linear Regression</a:t>
            </a:r>
            <a:endParaRPr lang="ko-KR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421F5-4D77-43C7-B1BE-3A64AEAC4F2B}"/>
              </a:ext>
            </a:extLst>
          </p:cNvPr>
          <p:cNvSpPr txBox="1"/>
          <p:nvPr/>
        </p:nvSpPr>
        <p:spPr>
          <a:xfrm>
            <a:off x="735356" y="3561844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Decision Tree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6A76A-10C2-4144-AAA8-BFEAF00E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27" y="2281528"/>
            <a:ext cx="5299902" cy="46166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7D295-9E6F-4B75-A705-35A9BB86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27" y="4452216"/>
            <a:ext cx="9159411" cy="46166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617" y="1058622"/>
            <a:ext cx="11430766" cy="5648988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2919" y="1173480"/>
            <a:ext cx="11186162" cy="541020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178628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srgbClr val="515560"/>
                </a:solidFill>
              </a:rPr>
              <a:t>TOC</a:t>
            </a:r>
            <a:endParaRPr lang="ko-KR" altLang="en-US" sz="7200" b="1" kern="0" dirty="0">
              <a:solidFill>
                <a:srgbClr val="51556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7CC63C-DBF3-429D-BDF9-683C6CEE917A}"/>
              </a:ext>
            </a:extLst>
          </p:cNvPr>
          <p:cNvSpPr/>
          <p:nvPr/>
        </p:nvSpPr>
        <p:spPr>
          <a:xfrm>
            <a:off x="2282768" y="278369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27A98D-B776-49B7-8D90-6B4E091D1510}"/>
              </a:ext>
            </a:extLst>
          </p:cNvPr>
          <p:cNvCxnSpPr>
            <a:cxnSpLocks/>
          </p:cNvCxnSpPr>
          <p:nvPr/>
        </p:nvCxnSpPr>
        <p:spPr>
          <a:xfrm>
            <a:off x="2360168" y="2990130"/>
            <a:ext cx="0" cy="76960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480526-8E5F-42A8-AB93-2B8F3D02EF9C}"/>
              </a:ext>
            </a:extLst>
          </p:cNvPr>
          <p:cNvSpPr txBox="1"/>
          <p:nvPr/>
        </p:nvSpPr>
        <p:spPr>
          <a:xfrm>
            <a:off x="2651463" y="2625532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Objective Setting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04CE0-1426-45E5-8634-EEF0637CE1FB}"/>
              </a:ext>
            </a:extLst>
          </p:cNvPr>
          <p:cNvSpPr txBox="1"/>
          <p:nvPr/>
        </p:nvSpPr>
        <p:spPr>
          <a:xfrm>
            <a:off x="2651463" y="3667463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Data Curation</a:t>
            </a:r>
            <a:endParaRPr lang="ko-KR" altLang="en-US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2905-5A92-48CC-8CED-6E670F7CC544}"/>
              </a:ext>
            </a:extLst>
          </p:cNvPr>
          <p:cNvSpPr txBox="1"/>
          <p:nvPr/>
        </p:nvSpPr>
        <p:spPr>
          <a:xfrm>
            <a:off x="2651463" y="4709394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Data Inspection</a:t>
            </a:r>
            <a:endParaRPr lang="ko-KR" altLang="en-US" sz="2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1C167-09F0-408E-B772-62629BF06781}"/>
              </a:ext>
            </a:extLst>
          </p:cNvPr>
          <p:cNvSpPr txBox="1"/>
          <p:nvPr/>
        </p:nvSpPr>
        <p:spPr>
          <a:xfrm>
            <a:off x="7099963" y="3667463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Data Analysis</a:t>
            </a:r>
            <a:endParaRPr lang="ko-KR" altLang="en-US" sz="2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4A243-816E-42D1-836E-373FE16EBC2A}"/>
              </a:ext>
            </a:extLst>
          </p:cNvPr>
          <p:cNvSpPr txBox="1"/>
          <p:nvPr/>
        </p:nvSpPr>
        <p:spPr>
          <a:xfrm>
            <a:off x="7099963" y="4703542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Evaluation</a:t>
            </a:r>
            <a:endParaRPr lang="ko-KR" altLang="en-US" sz="2400" b="1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D6C125-C8C1-4A1E-911D-BD11673B8AF8}"/>
              </a:ext>
            </a:extLst>
          </p:cNvPr>
          <p:cNvSpPr/>
          <p:nvPr/>
        </p:nvSpPr>
        <p:spPr>
          <a:xfrm>
            <a:off x="2282874" y="382563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4B48C8-DA64-4CF2-94C3-D3A571312D91}"/>
              </a:ext>
            </a:extLst>
          </p:cNvPr>
          <p:cNvCxnSpPr>
            <a:cxnSpLocks/>
          </p:cNvCxnSpPr>
          <p:nvPr/>
        </p:nvCxnSpPr>
        <p:spPr>
          <a:xfrm>
            <a:off x="2360274" y="4032061"/>
            <a:ext cx="0" cy="76960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35576D7-5B70-459C-A004-C716997E13F6}"/>
              </a:ext>
            </a:extLst>
          </p:cNvPr>
          <p:cNvSpPr/>
          <p:nvPr/>
        </p:nvSpPr>
        <p:spPr>
          <a:xfrm>
            <a:off x="2288465" y="486404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87A7D4-DA83-474F-A4B4-074D9524401D}"/>
              </a:ext>
            </a:extLst>
          </p:cNvPr>
          <p:cNvCxnSpPr>
            <a:cxnSpLocks/>
          </p:cNvCxnSpPr>
          <p:nvPr/>
        </p:nvCxnSpPr>
        <p:spPr>
          <a:xfrm>
            <a:off x="6814365" y="2992462"/>
            <a:ext cx="0" cy="76960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F211A2-6192-4A69-9851-6130D5D2C5E8}"/>
              </a:ext>
            </a:extLst>
          </p:cNvPr>
          <p:cNvSpPr/>
          <p:nvPr/>
        </p:nvSpPr>
        <p:spPr>
          <a:xfrm>
            <a:off x="6731268" y="382434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E1FB9B-3BEA-45C6-8F74-F111E41FE67E}"/>
              </a:ext>
            </a:extLst>
          </p:cNvPr>
          <p:cNvCxnSpPr>
            <a:cxnSpLocks/>
          </p:cNvCxnSpPr>
          <p:nvPr/>
        </p:nvCxnSpPr>
        <p:spPr>
          <a:xfrm>
            <a:off x="6808668" y="4030776"/>
            <a:ext cx="0" cy="769603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352ECD6-B680-4902-AA84-C152FA75193E}"/>
              </a:ext>
            </a:extLst>
          </p:cNvPr>
          <p:cNvSpPr/>
          <p:nvPr/>
        </p:nvSpPr>
        <p:spPr>
          <a:xfrm>
            <a:off x="6740252" y="486114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2085225-D3A0-479C-8900-1130B1EE971A}"/>
              </a:ext>
            </a:extLst>
          </p:cNvPr>
          <p:cNvSpPr/>
          <p:nvPr/>
        </p:nvSpPr>
        <p:spPr>
          <a:xfrm>
            <a:off x="6731268" y="278369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A9835-1CFE-45B5-B35C-370E8CE5D020}"/>
              </a:ext>
            </a:extLst>
          </p:cNvPr>
          <p:cNvSpPr txBox="1"/>
          <p:nvPr/>
        </p:nvSpPr>
        <p:spPr>
          <a:xfrm>
            <a:off x="7099963" y="2625532"/>
            <a:ext cx="344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Data Preprocessing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7781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5276-1706-43FF-B52A-82F4A165D794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Holdout Method</a:t>
            </a:r>
            <a:endParaRPr lang="ko-KR" altLang="en-US" sz="24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5AB2AA-F276-42BA-8F2F-9F5A953D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08" y="3657577"/>
            <a:ext cx="4042579" cy="3356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A8E56-3353-44B4-B62D-1C8DC1AE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08" y="4282086"/>
            <a:ext cx="4042579" cy="306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BC6793-B0FF-415F-A7B0-FE961F95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30" y="2269383"/>
            <a:ext cx="10522334" cy="30647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4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20FCB-C6B0-4E3C-A623-81E61DEC9965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Logistic Regression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2B3A9-BCFD-4B53-B680-BCD722BE453A}"/>
              </a:ext>
            </a:extLst>
          </p:cNvPr>
          <p:cNvSpPr txBox="1"/>
          <p:nvPr/>
        </p:nvSpPr>
        <p:spPr>
          <a:xfrm>
            <a:off x="1123693" y="2020450"/>
            <a:ext cx="28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/>
              <a:t>Heatmap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BA3D9-A830-4E89-B57F-1863E674EC47}"/>
              </a:ext>
            </a:extLst>
          </p:cNvPr>
          <p:cNvSpPr txBox="1"/>
          <p:nvPr/>
        </p:nvSpPr>
        <p:spPr>
          <a:xfrm>
            <a:off x="5636414" y="2395237"/>
            <a:ext cx="3794760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precision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14273 </a:t>
            </a:r>
            <a:r>
              <a:rPr lang="en-US" altLang="ko-KR" dirty="0"/>
              <a:t>/ </a:t>
            </a:r>
            <a:r>
              <a:rPr lang="en-US" altLang="ko-KR"/>
              <a:t>(14273 </a:t>
            </a:r>
            <a:r>
              <a:rPr lang="en-US" altLang="ko-KR" dirty="0"/>
              <a:t>+ 999)</a:t>
            </a:r>
            <a:r>
              <a:rPr lang="ko-KR" altLang="en-US" dirty="0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 b="1"/>
              <a:t>0.935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3689-FE42-4C7E-9ACB-7C6D815F225C}"/>
              </a:ext>
            </a:extLst>
          </p:cNvPr>
          <p:cNvSpPr txBox="1"/>
          <p:nvPr/>
        </p:nvSpPr>
        <p:spPr>
          <a:xfrm>
            <a:off x="5636414" y="3533302"/>
            <a:ext cx="4831080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recall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14273 </a:t>
            </a:r>
            <a:r>
              <a:rPr lang="en-US" altLang="ko-KR" dirty="0"/>
              <a:t>/ </a:t>
            </a:r>
            <a:r>
              <a:rPr lang="en-US" altLang="ko-KR"/>
              <a:t>(14273 </a:t>
            </a:r>
            <a:r>
              <a:rPr lang="en-US" altLang="ko-KR" dirty="0"/>
              <a:t>+ 1330)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b="1" dirty="0"/>
              <a:t>0.915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8E89-4125-4D37-A4E7-74F2116987ED}"/>
              </a:ext>
            </a:extLst>
          </p:cNvPr>
          <p:cNvSpPr txBox="1"/>
          <p:nvPr/>
        </p:nvSpPr>
        <p:spPr>
          <a:xfrm>
            <a:off x="5636414" y="4676410"/>
            <a:ext cx="5811672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(14273+14692) / (14273 + 14692 + 999 + </a:t>
            </a:r>
            <a:r>
              <a:rPr lang="en-US" altLang="ko-KR"/>
              <a:t>1330)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= </a:t>
            </a:r>
            <a:r>
              <a:rPr lang="en-US" altLang="ko-KR" b="1" dirty="0"/>
              <a:t>0.926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39B3B-F54B-4736-96EA-868C6205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4" y="2652760"/>
            <a:ext cx="4605326" cy="34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402DB-A80A-4BC5-9434-39442D31D6CE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Logistic Regression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58D6-4226-457D-AFCC-B88793B43C0E}"/>
              </a:ext>
            </a:extLst>
          </p:cNvPr>
          <p:cNvSpPr txBox="1"/>
          <p:nvPr/>
        </p:nvSpPr>
        <p:spPr>
          <a:xfrm>
            <a:off x="1123693" y="2020450"/>
            <a:ext cx="471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K-Fold Cross Validation </a:t>
            </a:r>
            <a:r>
              <a:rPr lang="en-US" altLang="ko-KR" sz="2400" b="1" dirty="0"/>
              <a:t>k=10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58759-D762-4BFF-BAEF-881C6320810C}"/>
              </a:ext>
            </a:extLst>
          </p:cNvPr>
          <p:cNvSpPr txBox="1"/>
          <p:nvPr/>
        </p:nvSpPr>
        <p:spPr>
          <a:xfrm>
            <a:off x="1230539" y="4060070"/>
            <a:ext cx="289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/>
              <a:t>Accuracy</a:t>
            </a:r>
            <a:endParaRPr lang="ko-KR" altLang="en-US" sz="2400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96156-1633-489A-BD08-F22DAFE9C668}"/>
              </a:ext>
            </a:extLst>
          </p:cNvPr>
          <p:cNvCxnSpPr>
            <a:cxnSpLocks/>
          </p:cNvCxnSpPr>
          <p:nvPr/>
        </p:nvCxnSpPr>
        <p:spPr>
          <a:xfrm>
            <a:off x="5962439" y="5135549"/>
            <a:ext cx="2558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884139E-7078-45FF-A14D-1AC98D69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2739126"/>
            <a:ext cx="8872928" cy="369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78966-C88F-4314-BBBD-124E9AB92A67}"/>
              </a:ext>
            </a:extLst>
          </p:cNvPr>
          <p:cNvSpPr/>
          <p:nvPr/>
        </p:nvSpPr>
        <p:spPr>
          <a:xfrm>
            <a:off x="9756848" y="2666412"/>
            <a:ext cx="803357" cy="50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6982A3-91CD-42C2-B6A5-FF0ECD21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0" y="4777064"/>
            <a:ext cx="6667802" cy="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FBB269-5A41-49AA-B4F3-B726EA03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4" y="2652760"/>
            <a:ext cx="4605980" cy="349103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20FCB-C6B0-4E3C-A623-81E61DEC9965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Decision Tree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2B3A9-BCFD-4B53-B680-BCD722BE453A}"/>
              </a:ext>
            </a:extLst>
          </p:cNvPr>
          <p:cNvSpPr txBox="1"/>
          <p:nvPr/>
        </p:nvSpPr>
        <p:spPr>
          <a:xfrm>
            <a:off x="1123693" y="2020450"/>
            <a:ext cx="28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/>
              <a:t>Confusion Matrix</a:t>
            </a:r>
            <a:endParaRPr lang="ko-KR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BA3D9-A830-4E89-B57F-1863E674EC47}"/>
              </a:ext>
            </a:extLst>
          </p:cNvPr>
          <p:cNvSpPr txBox="1"/>
          <p:nvPr/>
        </p:nvSpPr>
        <p:spPr>
          <a:xfrm>
            <a:off x="5636414" y="2395237"/>
            <a:ext cx="3794760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precision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14050 </a:t>
            </a:r>
            <a:r>
              <a:rPr lang="en-US" altLang="ko-KR" dirty="0"/>
              <a:t>/ </a:t>
            </a:r>
            <a:r>
              <a:rPr lang="en-US" altLang="ko-KR"/>
              <a:t>(14050 + 505)</a:t>
            </a:r>
            <a:r>
              <a:rPr lang="ko-KR" altLang="en-US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b="1" dirty="0"/>
              <a:t>0.965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3689-FE42-4C7E-9ACB-7C6D815F225C}"/>
              </a:ext>
            </a:extLst>
          </p:cNvPr>
          <p:cNvSpPr txBox="1"/>
          <p:nvPr/>
        </p:nvSpPr>
        <p:spPr>
          <a:xfrm>
            <a:off x="5636414" y="3533302"/>
            <a:ext cx="4831080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recall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14050 / (14050 +1553)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 b="1"/>
              <a:t>0.900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8E89-4125-4D37-A4E7-74F2116987ED}"/>
              </a:ext>
            </a:extLst>
          </p:cNvPr>
          <p:cNvSpPr txBox="1"/>
          <p:nvPr/>
        </p:nvSpPr>
        <p:spPr>
          <a:xfrm>
            <a:off x="5636414" y="4676410"/>
            <a:ext cx="5811672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(14050+15186) / (14050 + 15186 + 505 + 1553)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= </a:t>
            </a:r>
            <a:r>
              <a:rPr lang="en-US" altLang="ko-KR" b="1"/>
              <a:t>0.934</a:t>
            </a:r>
          </a:p>
        </p:txBody>
      </p:sp>
    </p:spTree>
    <p:extLst>
      <p:ext uri="{BB962C8B-B14F-4D97-AF65-F5344CB8AC3E}">
        <p14:creationId xmlns:p14="http://schemas.microsoft.com/office/powerpoint/2010/main" val="185420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616724-726D-44C5-B139-2C841207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49" y="2731430"/>
            <a:ext cx="8688571" cy="42192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402DB-A80A-4BC5-9434-39442D31D6CE}"/>
              </a:ext>
            </a:extLst>
          </p:cNvPr>
          <p:cNvSpPr txBox="1"/>
          <p:nvPr/>
        </p:nvSpPr>
        <p:spPr>
          <a:xfrm>
            <a:off x="716162" y="1388140"/>
            <a:ext cx="61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Decision Tree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58D6-4226-457D-AFCC-B88793B43C0E}"/>
              </a:ext>
            </a:extLst>
          </p:cNvPr>
          <p:cNvSpPr txBox="1"/>
          <p:nvPr/>
        </p:nvSpPr>
        <p:spPr>
          <a:xfrm>
            <a:off x="1123693" y="2020450"/>
            <a:ext cx="471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/>
              <a:t>K-Fold Cross Validation </a:t>
            </a:r>
            <a:r>
              <a:rPr lang="en-US" altLang="ko-KR" sz="2400" b="1"/>
              <a:t>k=10</a:t>
            </a:r>
            <a:endParaRPr lang="ko-KR" altLang="en-US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58759-D762-4BFF-BAEF-881C6320810C}"/>
              </a:ext>
            </a:extLst>
          </p:cNvPr>
          <p:cNvSpPr txBox="1"/>
          <p:nvPr/>
        </p:nvSpPr>
        <p:spPr>
          <a:xfrm>
            <a:off x="1230539" y="4060070"/>
            <a:ext cx="289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/>
              <a:t>Accuracy</a:t>
            </a:r>
            <a:endParaRPr lang="ko-KR" altLang="en-US" sz="24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79F66-BB3D-4A7D-9A54-737078052DD2}"/>
              </a:ext>
            </a:extLst>
          </p:cNvPr>
          <p:cNvSpPr/>
          <p:nvPr/>
        </p:nvSpPr>
        <p:spPr>
          <a:xfrm>
            <a:off x="9646920" y="2690750"/>
            <a:ext cx="757168" cy="50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DAA556-A327-4DDE-872F-BFD366C5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49" y="4771050"/>
            <a:ext cx="7231931" cy="37982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79AD38-1618-4001-B07B-CDDB5322B22D}"/>
              </a:ext>
            </a:extLst>
          </p:cNvPr>
          <p:cNvCxnSpPr>
            <a:cxnSpLocks/>
          </p:cNvCxnSpPr>
          <p:nvPr/>
        </p:nvCxnSpPr>
        <p:spPr>
          <a:xfrm>
            <a:off x="6450746" y="5150879"/>
            <a:ext cx="2558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5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0D2704D0-0FBB-4E52-810F-3AE909B2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91" y="1998522"/>
            <a:ext cx="2006462" cy="20064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4055A1-244D-4987-A12C-59F308595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47" y="1979666"/>
            <a:ext cx="2006462" cy="2006462"/>
          </a:xfrm>
          <a:prstGeom prst="rect">
            <a:avLst/>
          </a:prstGeom>
        </p:spPr>
      </p:pic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0966A7F3-EEE0-47CB-AD0C-ACE3786A1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69" y="2030641"/>
            <a:ext cx="2006462" cy="200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08D2F-EA8E-4D08-A508-B9E3EBB2C70E}"/>
              </a:ext>
            </a:extLst>
          </p:cNvPr>
          <p:cNvSpPr txBox="1"/>
          <p:nvPr/>
        </p:nvSpPr>
        <p:spPr>
          <a:xfrm>
            <a:off x="1823717" y="4337824"/>
            <a:ext cx="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이신정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12260-7493-4E19-B2CF-69E478611CF9}"/>
              </a:ext>
            </a:extLst>
          </p:cNvPr>
          <p:cNvSpPr txBox="1"/>
          <p:nvPr/>
        </p:nvSpPr>
        <p:spPr>
          <a:xfrm>
            <a:off x="5649793" y="4337824"/>
            <a:ext cx="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이채현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0A5F4-5A46-477F-B613-0B62986AEC16}"/>
              </a:ext>
            </a:extLst>
          </p:cNvPr>
          <p:cNvSpPr txBox="1"/>
          <p:nvPr/>
        </p:nvSpPr>
        <p:spPr>
          <a:xfrm>
            <a:off x="9475873" y="4337824"/>
            <a:ext cx="8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신재원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DFCB8-07C3-4628-B3F3-7128207457AB}"/>
              </a:ext>
            </a:extLst>
          </p:cNvPr>
          <p:cNvSpPr txBox="1"/>
          <p:nvPr/>
        </p:nvSpPr>
        <p:spPr>
          <a:xfrm>
            <a:off x="1144238" y="4893901"/>
            <a:ext cx="225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Inspection</a:t>
            </a:r>
          </a:p>
          <a:p>
            <a:r>
              <a:rPr lang="en-US" altLang="ko-KR" dirty="0"/>
              <a:t>Data Preprocessing</a:t>
            </a:r>
          </a:p>
          <a:p>
            <a:r>
              <a:rPr lang="en-US" altLang="ko-KR" dirty="0"/>
              <a:t>Data Analysis</a:t>
            </a:r>
          </a:p>
          <a:p>
            <a:r>
              <a:rPr lang="en-US" altLang="ko-KR" dirty="0"/>
              <a:t>Data 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62EF5-FB58-423A-AF7B-99F40DEB6C0C}"/>
              </a:ext>
            </a:extLst>
          </p:cNvPr>
          <p:cNvSpPr txBox="1"/>
          <p:nvPr/>
        </p:nvSpPr>
        <p:spPr>
          <a:xfrm>
            <a:off x="4970314" y="4893901"/>
            <a:ext cx="225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Inspection</a:t>
            </a:r>
          </a:p>
          <a:p>
            <a:r>
              <a:rPr lang="en-US" altLang="ko-KR" dirty="0"/>
              <a:t>Data Preprocessing</a:t>
            </a:r>
          </a:p>
          <a:p>
            <a:r>
              <a:rPr lang="en-US" altLang="ko-KR" dirty="0"/>
              <a:t>Data Analysis</a:t>
            </a:r>
          </a:p>
          <a:p>
            <a:r>
              <a:rPr lang="en-US" altLang="ko-KR" dirty="0"/>
              <a:t>Data Evaluation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F9CE1-C3E8-4F77-AB64-91191D28548F}"/>
              </a:ext>
            </a:extLst>
          </p:cNvPr>
          <p:cNvSpPr txBox="1"/>
          <p:nvPr/>
        </p:nvSpPr>
        <p:spPr>
          <a:xfrm>
            <a:off x="8796390" y="4893901"/>
            <a:ext cx="225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Inspection</a:t>
            </a:r>
          </a:p>
          <a:p>
            <a:r>
              <a:rPr lang="en-US" altLang="ko-KR" dirty="0"/>
              <a:t>Data Preprocessing</a:t>
            </a:r>
          </a:p>
          <a:p>
            <a:r>
              <a:rPr lang="en-US" altLang="ko-KR" dirty="0"/>
              <a:t>Data Analysis</a:t>
            </a:r>
          </a:p>
          <a:p>
            <a:r>
              <a:rPr lang="en-US" altLang="ko-KR"/>
              <a:t>Data Evaluation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03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>
            <a:extLst>
              <a:ext uri="{FF2B5EF4-FFF2-40B4-BE49-F238E27FC236}">
                <a16:creationId xmlns:a16="http://schemas.microsoft.com/office/drawing/2014/main" id="{C86E8C24-1CD6-4469-B93C-1C13745F7D41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함초롬돋움" panose="020B0604000101010101" pitchFamily="50" charset="-127"/>
            </a:endParaRPr>
          </a:p>
        </p:txBody>
      </p:sp>
      <p:sp>
        <p:nvSpPr>
          <p:cNvPr id="12" name="Параллелограмм 17">
            <a:extLst>
              <a:ext uri="{FF2B5EF4-FFF2-40B4-BE49-F238E27FC236}">
                <a16:creationId xmlns:a16="http://schemas.microsoft.com/office/drawing/2014/main" id="{6569377E-D60D-4A06-807A-4553B649FBC0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D3DAD4-1A15-4E47-860A-7B09B762CC23}"/>
              </a:ext>
            </a:extLst>
          </p:cNvPr>
          <p:cNvSpPr/>
          <p:nvPr/>
        </p:nvSpPr>
        <p:spPr>
          <a:xfrm>
            <a:off x="2726372" y="2664632"/>
            <a:ext cx="6739256" cy="1679906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641E9C-42D6-4B83-906B-DA5202850BB8}"/>
              </a:ext>
            </a:extLst>
          </p:cNvPr>
          <p:cNvSpPr/>
          <p:nvPr/>
        </p:nvSpPr>
        <p:spPr>
          <a:xfrm>
            <a:off x="2939731" y="2855131"/>
            <a:ext cx="6312536" cy="129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97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Objective Setting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C4A8E9-55B6-47F1-BA48-A9668217705F}"/>
              </a:ext>
            </a:extLst>
          </p:cNvPr>
          <p:cNvSpPr/>
          <p:nvPr/>
        </p:nvSpPr>
        <p:spPr>
          <a:xfrm>
            <a:off x="1976234" y="4512277"/>
            <a:ext cx="82395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People are always wondering if they will win or lose      while watching the game.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Classify the wins or losses with the events in the game.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D4C17D-72BF-4ADF-A445-4489817C4916}"/>
              </a:ext>
            </a:extLst>
          </p:cNvPr>
          <p:cNvSpPr/>
          <p:nvPr/>
        </p:nvSpPr>
        <p:spPr>
          <a:xfrm>
            <a:off x="1593688" y="1698977"/>
            <a:ext cx="4228767" cy="237868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50E4F3-BA15-4833-AD0A-902CF67C083D}"/>
              </a:ext>
            </a:extLst>
          </p:cNvPr>
          <p:cNvSpPr/>
          <p:nvPr/>
        </p:nvSpPr>
        <p:spPr>
          <a:xfrm>
            <a:off x="6369545" y="1698976"/>
            <a:ext cx="4228767" cy="2378681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Objective Setting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League of Legends Logo [LoL - Video Game] Download Vector (com ...">
            <a:extLst>
              <a:ext uri="{FF2B5EF4-FFF2-40B4-BE49-F238E27FC236}">
                <a16:creationId xmlns:a16="http://schemas.microsoft.com/office/drawing/2014/main" id="{68FA9C1E-1E3D-422F-80E4-3D33EF4B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17" y="4407490"/>
            <a:ext cx="4244623" cy="16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548B02-D011-4684-B39D-FC0E7D6ED77C}"/>
              </a:ext>
            </a:extLst>
          </p:cNvPr>
          <p:cNvSpPr/>
          <p:nvPr/>
        </p:nvSpPr>
        <p:spPr>
          <a:xfrm>
            <a:off x="1038124" y="1614674"/>
            <a:ext cx="2448616" cy="6592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Used Data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67054-9D34-4D52-A018-C2293AB5F4DB}"/>
              </a:ext>
            </a:extLst>
          </p:cNvPr>
          <p:cNvSpPr txBox="1"/>
          <p:nvPr/>
        </p:nvSpPr>
        <p:spPr>
          <a:xfrm>
            <a:off x="1474212" y="2390171"/>
            <a:ext cx="9559547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Year 2020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challenger, grandmaster, master game data (Korea, 2020)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Win/Lose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866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Curation 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C86C2-E29C-4F09-A878-BC3DFD66A42A}"/>
              </a:ext>
            </a:extLst>
          </p:cNvPr>
          <p:cNvSpPr txBox="1"/>
          <p:nvPr/>
        </p:nvSpPr>
        <p:spPr>
          <a:xfrm>
            <a:off x="3186764" y="1696275"/>
            <a:ext cx="4363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match_winner_data_version1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match_loser_data_version1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0E54B-AC8C-4274-91C2-DEEDFD072DC8}"/>
              </a:ext>
            </a:extLst>
          </p:cNvPr>
          <p:cNvSpPr txBox="1"/>
          <p:nvPr/>
        </p:nvSpPr>
        <p:spPr>
          <a:xfrm>
            <a:off x="3186764" y="3354321"/>
            <a:ext cx="29092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each</a:t>
            </a:r>
            <a:r>
              <a:rPr lang="ko-KR" altLang="en-US" b="1"/>
              <a:t> </a:t>
            </a:r>
            <a:r>
              <a:rPr lang="en-US" altLang="ko-KR" b="1"/>
              <a:t>108,829</a:t>
            </a:r>
            <a:r>
              <a:rPr lang="en-US" altLang="ko-KR"/>
              <a:t> rows</a:t>
            </a:r>
            <a:endParaRPr lang="en-US" altLang="ko-KR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each</a:t>
            </a:r>
            <a:r>
              <a:rPr lang="en-US" altLang="ko-KR" b="1"/>
              <a:t> 17</a:t>
            </a:r>
            <a:r>
              <a:rPr lang="en-US" altLang="ko-KR"/>
              <a:t> columns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570EAC-C728-4ACD-AC5B-A8A1729FB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4268" b="10717"/>
          <a:stretch/>
        </p:blipFill>
        <p:spPr>
          <a:xfrm>
            <a:off x="3316033" y="5134665"/>
            <a:ext cx="8185087" cy="21986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A2DE439-DB8A-46BA-8CA8-A3FC86766823}"/>
              </a:ext>
            </a:extLst>
          </p:cNvPr>
          <p:cNvGrpSpPr/>
          <p:nvPr/>
        </p:nvGrpSpPr>
        <p:grpSpPr>
          <a:xfrm>
            <a:off x="3186764" y="5559888"/>
            <a:ext cx="8443623" cy="243564"/>
            <a:chOff x="2701290" y="4235989"/>
            <a:chExt cx="6112548" cy="1763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E1BD00-F3EF-4CC2-9F28-C9E2FD2C9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517" t="3" r="8076" b="-3"/>
            <a:stretch/>
          </p:blipFill>
          <p:spPr>
            <a:xfrm>
              <a:off x="7941906" y="4237035"/>
              <a:ext cx="401955" cy="1752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522EBE1-9239-459E-BAC6-0EA50F97D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971" t="3" r="17536" b="-3"/>
            <a:stretch/>
          </p:blipFill>
          <p:spPr>
            <a:xfrm>
              <a:off x="2701290" y="4235989"/>
              <a:ext cx="5244465" cy="17527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A625C61-3D2D-4B86-8BC1-7CA266707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4264" t="1142" b="-3"/>
            <a:stretch/>
          </p:blipFill>
          <p:spPr>
            <a:xfrm>
              <a:off x="8290560" y="4235989"/>
              <a:ext cx="523278" cy="173276"/>
            </a:xfrm>
            <a:prstGeom prst="rect">
              <a:avLst/>
            </a:prstGeom>
          </p:spPr>
        </p:pic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F1F318-CCB1-425D-B248-040412F7CE7B}"/>
              </a:ext>
            </a:extLst>
          </p:cNvPr>
          <p:cNvSpPr/>
          <p:nvPr/>
        </p:nvSpPr>
        <p:spPr>
          <a:xfrm>
            <a:off x="1038124" y="1614674"/>
            <a:ext cx="1845284" cy="1032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Dataset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575755-4349-4E99-AE94-34FCA8A52B37}"/>
              </a:ext>
            </a:extLst>
          </p:cNvPr>
          <p:cNvSpPr/>
          <p:nvPr/>
        </p:nvSpPr>
        <p:spPr>
          <a:xfrm>
            <a:off x="1038124" y="3272720"/>
            <a:ext cx="1845284" cy="1032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Size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BD8A24-05ED-47A1-8BCC-02827EAE6D85}"/>
              </a:ext>
            </a:extLst>
          </p:cNvPr>
          <p:cNvSpPr/>
          <p:nvPr/>
        </p:nvSpPr>
        <p:spPr>
          <a:xfrm>
            <a:off x="1038124" y="4930766"/>
            <a:ext cx="1845284" cy="1032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Features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Curation 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38D405-CAE8-401B-9C3C-64911C49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20" y="2307201"/>
            <a:ext cx="2883976" cy="3928737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DA1150-7FAC-4E22-AB81-38BD7005D889}"/>
              </a:ext>
            </a:extLst>
          </p:cNvPr>
          <p:cNvSpPr/>
          <p:nvPr/>
        </p:nvSpPr>
        <p:spPr>
          <a:xfrm>
            <a:off x="2251973" y="1259666"/>
            <a:ext cx="2462070" cy="5514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Missing Data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6FED70-2AA3-436D-A017-2B5B344B9D7F}"/>
              </a:ext>
            </a:extLst>
          </p:cNvPr>
          <p:cNvSpPr/>
          <p:nvPr/>
        </p:nvSpPr>
        <p:spPr>
          <a:xfrm>
            <a:off x="7203947" y="1259666"/>
            <a:ext cx="3010093" cy="5514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Categorical Data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3A15A-217C-40E3-8328-29F50696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636" y="2307200"/>
            <a:ext cx="3266713" cy="392873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BB590-1EEB-4727-A7F1-3EEDD1CFA0C1}"/>
              </a:ext>
            </a:extLst>
          </p:cNvPr>
          <p:cNvSpPr/>
          <p:nvPr/>
        </p:nvSpPr>
        <p:spPr>
          <a:xfrm>
            <a:off x="7075635" y="2567571"/>
            <a:ext cx="3266713" cy="160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4FADB7-0648-474D-B506-7C60A03E2E97}"/>
              </a:ext>
            </a:extLst>
          </p:cNvPr>
          <p:cNvSpPr/>
          <p:nvPr/>
        </p:nvSpPr>
        <p:spPr>
          <a:xfrm>
            <a:off x="2041020" y="2765701"/>
            <a:ext cx="2883976" cy="2525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70B2E-AEC6-49DB-841C-99F17739985B}"/>
              </a:ext>
            </a:extLst>
          </p:cNvPr>
          <p:cNvSpPr txBox="1"/>
          <p:nvPr/>
        </p:nvSpPr>
        <p:spPr>
          <a:xfrm>
            <a:off x="2309678" y="1901720"/>
            <a:ext cx="234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2">
                    <a:lumMod val="50000"/>
                  </a:schemeClr>
                </a:solidFill>
              </a:rPr>
              <a:t>data.isnull.sum()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D90E5-83A9-4528-8EC5-CEC89E0E339D}"/>
              </a:ext>
            </a:extLst>
          </p:cNvPr>
          <p:cNvSpPr txBox="1"/>
          <p:nvPr/>
        </p:nvSpPr>
        <p:spPr>
          <a:xfrm>
            <a:off x="7535662" y="1901720"/>
            <a:ext cx="234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2">
                    <a:lumMod val="50000"/>
                  </a:schemeClr>
                </a:solidFill>
              </a:rPr>
              <a:t>data.dtypes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Curation 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DA1150-7FAC-4E22-AB81-38BD7005D889}"/>
              </a:ext>
            </a:extLst>
          </p:cNvPr>
          <p:cNvSpPr/>
          <p:nvPr/>
        </p:nvSpPr>
        <p:spPr>
          <a:xfrm>
            <a:off x="1487011" y="2803611"/>
            <a:ext cx="3355602" cy="125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Used Features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3173B-1AF0-47F4-A66A-AF2E99A6FCBD}"/>
              </a:ext>
            </a:extLst>
          </p:cNvPr>
          <p:cNvSpPr txBox="1"/>
          <p:nvPr/>
        </p:nvSpPr>
        <p:spPr>
          <a:xfrm>
            <a:off x="1487011" y="4215824"/>
            <a:ext cx="335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17</a:t>
            </a:r>
            <a:r>
              <a:rPr lang="en-US" altLang="ko-KR" sz="2000"/>
              <a:t> columns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en-US" altLang="ko-KR" sz="2000" b="1">
                <a:sym typeface="Wingdings" panose="05000000000000000000" pitchFamily="2" charset="2"/>
              </a:rPr>
              <a:t>10</a:t>
            </a:r>
            <a:r>
              <a:rPr lang="en-US" altLang="ko-KR" sz="2000">
                <a:sym typeface="Wingdings" panose="05000000000000000000" pitchFamily="2" charset="2"/>
              </a:rPr>
              <a:t> columns</a:t>
            </a:r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6FFF-926F-4865-A9D2-317036978A08}"/>
              </a:ext>
            </a:extLst>
          </p:cNvPr>
          <p:cNvSpPr txBox="1"/>
          <p:nvPr/>
        </p:nvSpPr>
        <p:spPr>
          <a:xfrm>
            <a:off x="6095998" y="1520977"/>
            <a:ext cx="5024433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win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T(win) / F(lose)</a:t>
            </a: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firstBlood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First kill or not</a:t>
            </a:r>
            <a:endParaRPr lang="en-US" altLang="ko-KR" sz="2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firstTower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First tower kill or not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firstInhibitor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First inhibitor kill or not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towerKills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tower kill count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inhibitorKills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inhibitor kill count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baronKills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baron kill count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dragonKills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dragon kill count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riftHeraldKills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riftherald kill count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gameId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gameId (foreign key)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Inspection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082171-9812-48B6-9475-2DFCD195B7DA}"/>
              </a:ext>
            </a:extLst>
          </p:cNvPr>
          <p:cNvSpPr/>
          <p:nvPr/>
        </p:nvSpPr>
        <p:spPr>
          <a:xfrm>
            <a:off x="1472874" y="1905186"/>
            <a:ext cx="9246246" cy="25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/>
              <a:t>Contains label results  </a:t>
            </a:r>
            <a:r>
              <a:rPr lang="en-US" altLang="ko-KR" sz="2000">
                <a:solidFill>
                  <a:srgbClr val="00B050"/>
                </a:solidFill>
              </a:rPr>
              <a:t>Win / Lose</a:t>
            </a:r>
            <a:endParaRPr lang="en-US" altLang="ko-KR" sz="2800">
              <a:solidFill>
                <a:srgbClr val="00B05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/>
              <a:t>Sufficient number of features, rows  </a:t>
            </a:r>
            <a:r>
              <a:rPr lang="en-US" altLang="ko-KR" sz="2000">
                <a:solidFill>
                  <a:srgbClr val="00B050"/>
                </a:solidFill>
              </a:rPr>
              <a:t>108,829 x 17</a:t>
            </a:r>
            <a:endParaRPr lang="en-US" altLang="ko-KR" sz="2800">
              <a:solidFill>
                <a:srgbClr val="00B05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/>
              <a:t>Dirty data  </a:t>
            </a:r>
            <a:r>
              <a:rPr lang="en-US" altLang="ko-KR" sz="2000">
                <a:solidFill>
                  <a:srgbClr val="00B050"/>
                </a:solidFill>
              </a:rPr>
              <a:t>Missing data</a:t>
            </a:r>
            <a:endParaRPr lang="en-US" altLang="ko-KR" sz="2800">
              <a:solidFill>
                <a:srgbClr val="00B05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/>
              <a:t>Categorical data  </a:t>
            </a:r>
            <a:r>
              <a:rPr lang="en-US" altLang="ko-KR" sz="2000">
                <a:solidFill>
                  <a:srgbClr val="00B050"/>
                </a:solidFill>
              </a:rPr>
              <a:t>ex) firstBlood</a:t>
            </a:r>
            <a:endParaRPr lang="en-US" altLang="ko-KR" sz="2800">
              <a:solidFill>
                <a:srgbClr val="00B05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10E805-C4D1-4A43-82A4-360B95568CE5}"/>
              </a:ext>
            </a:extLst>
          </p:cNvPr>
          <p:cNvGrpSpPr/>
          <p:nvPr/>
        </p:nvGrpSpPr>
        <p:grpSpPr>
          <a:xfrm>
            <a:off x="4791673" y="4999888"/>
            <a:ext cx="2608645" cy="890830"/>
            <a:chOff x="5153270" y="4891102"/>
            <a:chExt cx="2608645" cy="8908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1D4F54-6559-4E51-B060-7C6858D9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083" y="4891102"/>
              <a:ext cx="890832" cy="89083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FEEC2AD-B408-47DE-868E-394C9EEEFA98}"/>
                </a:ext>
              </a:extLst>
            </p:cNvPr>
            <p:cNvSpPr/>
            <p:nvPr/>
          </p:nvSpPr>
          <p:spPr>
            <a:xfrm>
              <a:off x="5153270" y="5217005"/>
              <a:ext cx="18854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sym typeface="Wingdings" panose="05000000000000000000" pitchFamily="2" charset="2"/>
                </a:rPr>
                <a:t>Suitability</a:t>
              </a:r>
              <a:endParaRPr lang="ko-KR" altLang="en-US" sz="2800" b="1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154801-7262-4956-B164-F28F4FF3A34D}"/>
              </a:ext>
            </a:extLst>
          </p:cNvPr>
          <p:cNvSpPr/>
          <p:nvPr/>
        </p:nvSpPr>
        <p:spPr>
          <a:xfrm>
            <a:off x="975351" y="1559656"/>
            <a:ext cx="10241290" cy="3285424"/>
          </a:xfrm>
          <a:prstGeom prst="roundRect">
            <a:avLst/>
          </a:prstGeom>
          <a:noFill/>
          <a:ln w="1905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8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B91BA-B12E-40E8-82C5-D0E50C848621}"/>
              </a:ext>
            </a:extLst>
          </p:cNvPr>
          <p:cNvSpPr/>
          <p:nvPr/>
        </p:nvSpPr>
        <p:spPr>
          <a:xfrm>
            <a:off x="0" y="174200"/>
            <a:ext cx="12192000" cy="785233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0A2F9A-45EB-4721-AA6B-FF93AF085D62}"/>
              </a:ext>
            </a:extLst>
          </p:cNvPr>
          <p:cNvSpPr/>
          <p:nvPr/>
        </p:nvSpPr>
        <p:spPr>
          <a:xfrm>
            <a:off x="0" y="0"/>
            <a:ext cx="12192000" cy="288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B5B8AA-7034-4D3C-8132-001CB1AEEF37}"/>
              </a:ext>
            </a:extLst>
          </p:cNvPr>
          <p:cNvSpPr/>
          <p:nvPr/>
        </p:nvSpPr>
        <p:spPr>
          <a:xfrm>
            <a:off x="347020" y="130585"/>
            <a:ext cx="776675" cy="328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8615A4-0545-43E3-8E16-4A25AEE265D4}"/>
              </a:ext>
            </a:extLst>
          </p:cNvPr>
          <p:cNvSpPr/>
          <p:nvPr/>
        </p:nvSpPr>
        <p:spPr>
          <a:xfrm>
            <a:off x="0" y="6732000"/>
            <a:ext cx="12192000" cy="126000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8484-B359-4E9E-A36A-E39B79EE8C0E}"/>
              </a:ext>
            </a:extLst>
          </p:cNvPr>
          <p:cNvSpPr txBox="1"/>
          <p:nvPr/>
        </p:nvSpPr>
        <p:spPr>
          <a:xfrm>
            <a:off x="432589" y="243896"/>
            <a:ext cx="6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8F3D-D7AB-4DE2-BD81-4CBC94134170}"/>
              </a:ext>
            </a:extLst>
          </p:cNvPr>
          <p:cNvSpPr txBox="1"/>
          <p:nvPr/>
        </p:nvSpPr>
        <p:spPr>
          <a:xfrm>
            <a:off x="1123693" y="402012"/>
            <a:ext cx="497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C370D-0B96-445B-8DD8-27BF87ABA0E8}"/>
              </a:ext>
            </a:extLst>
          </p:cNvPr>
          <p:cNvSpPr txBox="1"/>
          <p:nvPr/>
        </p:nvSpPr>
        <p:spPr>
          <a:xfrm>
            <a:off x="716163" y="1422684"/>
            <a:ext cx="578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Unusable Data Cleaning</a:t>
            </a:r>
            <a:endParaRPr lang="ko-KR" altLang="en-US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E685B9-B284-4456-A423-A79B2104D455}"/>
              </a:ext>
            </a:extLst>
          </p:cNvPr>
          <p:cNvSpPr/>
          <p:nvPr/>
        </p:nvSpPr>
        <p:spPr>
          <a:xfrm>
            <a:off x="1123692" y="1786308"/>
            <a:ext cx="10230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A73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Finding the wrong game that is not divided by win or lose and any others (Check using </a:t>
            </a:r>
            <a:r>
              <a:rPr lang="en-US" altLang="ko-KR" sz="1600" dirty="0" err="1">
                <a:solidFill>
                  <a:srgbClr val="6A73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towerkills</a:t>
            </a:r>
            <a:r>
              <a:rPr lang="en-US" altLang="ko-KR" sz="1600" dirty="0">
                <a:solidFill>
                  <a:srgbClr val="6A73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AD8BA-2D8A-491A-BF13-E824432BA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8"/>
          <a:stretch/>
        </p:blipFill>
        <p:spPr>
          <a:xfrm>
            <a:off x="3825090" y="2761884"/>
            <a:ext cx="4541815" cy="1242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3689E-2E63-4968-BDB8-26C001F5ACDA}"/>
              </a:ext>
            </a:extLst>
          </p:cNvPr>
          <p:cNvSpPr txBox="1"/>
          <p:nvPr/>
        </p:nvSpPr>
        <p:spPr>
          <a:xfrm>
            <a:off x="3918171" y="4594611"/>
            <a:ext cx="435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108,829</a:t>
            </a:r>
            <a:r>
              <a:rPr lang="en-US" altLang="ko-KR" sz="2400" dirty="0"/>
              <a:t> rows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b="1" dirty="0">
                <a:sym typeface="Wingdings" panose="05000000000000000000" pitchFamily="2" charset="2"/>
              </a:rPr>
              <a:t>78,163 </a:t>
            </a:r>
            <a:r>
              <a:rPr lang="en-US" altLang="ko-KR" sz="2400" dirty="0">
                <a:sym typeface="Wingdings" panose="05000000000000000000" pitchFamily="2" charset="2"/>
              </a:rPr>
              <a:t>rows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D177A-89EC-44BC-AAB0-2AF1DDBE0477}"/>
              </a:ext>
            </a:extLst>
          </p:cNvPr>
          <p:cNvSpPr/>
          <p:nvPr/>
        </p:nvSpPr>
        <p:spPr>
          <a:xfrm>
            <a:off x="3212302" y="4387048"/>
            <a:ext cx="14117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Winner Data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433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631</Words>
  <Application>Microsoft Office PowerPoint</Application>
  <PresentationFormat>와이드스크린</PresentationFormat>
  <Paragraphs>177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함초롬돋움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채현</cp:lastModifiedBy>
  <cp:revision>303</cp:revision>
  <dcterms:created xsi:type="dcterms:W3CDTF">2019-09-27T04:14:09Z</dcterms:created>
  <dcterms:modified xsi:type="dcterms:W3CDTF">2020-06-29T11:38:41Z</dcterms:modified>
</cp:coreProperties>
</file>