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1" r:id="rId2"/>
  </p:sldMasterIdLst>
  <p:notesMasterIdLst>
    <p:notesMasterId r:id="rId25"/>
  </p:notesMasterIdLst>
  <p:sldIdLst>
    <p:sldId id="261" r:id="rId3"/>
    <p:sldId id="263" r:id="rId4"/>
    <p:sldId id="267" r:id="rId5"/>
    <p:sldId id="264" r:id="rId6"/>
    <p:sldId id="265" r:id="rId7"/>
    <p:sldId id="266" r:id="rId8"/>
    <p:sldId id="268" r:id="rId9"/>
    <p:sldId id="256" r:id="rId10"/>
    <p:sldId id="258" r:id="rId11"/>
    <p:sldId id="257" r:id="rId12"/>
    <p:sldId id="259" r:id="rId13"/>
    <p:sldId id="260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84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3BFD4220-1361-41C6-B4C7-EB3E086769AA}">
          <p14:sldIdLst>
            <p14:sldId id="261"/>
          </p14:sldIdLst>
        </p14:section>
        <p14:section name="사용자 관리" id="{97CA7090-D686-44C6-B5F6-21FEB3DC0CFD}">
          <p14:sldIdLst>
            <p14:sldId id="263"/>
            <p14:sldId id="267"/>
            <p14:sldId id="264"/>
            <p14:sldId id="265"/>
            <p14:sldId id="266"/>
            <p14:sldId id="268"/>
          </p14:sldIdLst>
        </p14:section>
        <p14:section name="키워드 관리" id="{572FA7BE-0303-4364-8BD9-8BB6AC5D7EF5}">
          <p14:sldIdLst>
            <p14:sldId id="256"/>
            <p14:sldId id="258"/>
            <p14:sldId id="257"/>
            <p14:sldId id="259"/>
            <p14:sldId id="260"/>
          </p14:sldIdLst>
        </p14:section>
        <p14:section name="제외 관리" id="{241AA4D6-4592-4118-B751-B6EBDF32AB54}">
          <p14:sldIdLst/>
        </p14:section>
        <p14:section name="사이트 관리" id="{D7003A1F-48AB-477A-8554-C7147F446B1B}">
          <p14:sldIdLst>
            <p14:sldId id="269"/>
            <p14:sldId id="270"/>
            <p14:sldId id="272"/>
            <p14:sldId id="274"/>
            <p14:sldId id="273"/>
          </p14:sldIdLst>
        </p14:section>
        <p14:section name="공통 코드 관리" id="{F9194459-9B37-46DA-8D1B-9D57C4DCBC2B}">
          <p14:sldIdLst>
            <p14:sldId id="275"/>
            <p14:sldId id="276"/>
            <p14:sldId id="277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000000"/>
    <a:srgbClr val="2B8DC9"/>
    <a:srgbClr val="70AD47"/>
    <a:srgbClr val="F4000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6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376A-90E3-41EB-AF37-C17FC2EA7C7F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942E-1409-4FCF-BF12-BF5776816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13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86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710A1-03F4-E601-38B0-D9D878353EB0}"/>
              </a:ext>
            </a:extLst>
          </p:cNvPr>
          <p:cNvSpPr/>
          <p:nvPr userDrawn="1"/>
        </p:nvSpPr>
        <p:spPr>
          <a:xfrm>
            <a:off x="8837752" y="641352"/>
            <a:ext cx="3196615" cy="58889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41928-DD46-1EE1-A600-DD10E4FD8B2B}"/>
              </a:ext>
            </a:extLst>
          </p:cNvPr>
          <p:cNvSpPr/>
          <p:nvPr userDrawn="1"/>
        </p:nvSpPr>
        <p:spPr>
          <a:xfrm>
            <a:off x="8837751" y="640464"/>
            <a:ext cx="3195499" cy="2016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670" tIns="31836" rIns="63670" bIns="31836" anchor="ctr"/>
          <a:lstStyle/>
          <a:p>
            <a:pPr algn="ctr">
              <a:defRPr/>
            </a:pPr>
            <a:r>
              <a:rPr lang="en-US" altLang="ko-KR" sz="650" dirty="0">
                <a:solidFill>
                  <a:prstClr val="black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36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2">
            <a:extLst>
              <a:ext uri="{FF2B5EF4-FFF2-40B4-BE49-F238E27FC236}">
                <a16:creationId xmlns:a16="http://schemas.microsoft.com/office/drawing/2014/main" id="{700C447B-170A-51B0-29A9-A977E453ED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8" name="Rectangle 623">
            <a:extLst>
              <a:ext uri="{FF2B5EF4-FFF2-40B4-BE49-F238E27FC236}">
                <a16:creationId xmlns:a16="http://schemas.microsoft.com/office/drawing/2014/main" id="{5885C7D6-7359-4731-71EF-87C6F45D9D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595060"/>
            <a:ext cx="12205735" cy="2629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indent="0" algn="l" defTabSz="7429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50" b="0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enclosed material is confidential and proprietary to RSN Inc. </a:t>
            </a:r>
          </a:p>
        </p:txBody>
      </p:sp>
      <p:graphicFrame>
        <p:nvGraphicFramePr>
          <p:cNvPr id="9" name="Group 635">
            <a:extLst>
              <a:ext uri="{FF2B5EF4-FFF2-40B4-BE49-F238E27FC236}">
                <a16:creationId xmlns:a16="http://schemas.microsoft.com/office/drawing/2014/main" id="{3B2400F9-B68D-9AD3-9C88-EF9C816A1D0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8512448"/>
              </p:ext>
            </p:extLst>
          </p:nvPr>
        </p:nvGraphicFramePr>
        <p:xfrm>
          <a:off x="146090" y="116632"/>
          <a:ext cx="11863157" cy="45085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878488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699073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61404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241851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260968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13936520"/>
                    </a:ext>
                  </a:extLst>
                </a:gridCol>
                <a:gridCol w="703157">
                  <a:extLst>
                    <a:ext uri="{9D8B030D-6E8A-4147-A177-3AD203B41FA5}">
                      <a16:colId xmlns:a16="http://schemas.microsoft.com/office/drawing/2014/main" val="1213357875"/>
                    </a:ext>
                  </a:extLst>
                </a:gridCol>
              </a:tblGrid>
              <a:tr h="23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CJ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시스템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v1.0.2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2023-11-02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이효성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653">
            <a:extLst>
              <a:ext uri="{FF2B5EF4-FFF2-40B4-BE49-F238E27FC236}">
                <a16:creationId xmlns:a16="http://schemas.microsoft.com/office/drawing/2014/main" id="{9C02D3D4-38C7-BFC8-A190-9C5A86265C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107" y="641350"/>
            <a:ext cx="11878785" cy="58880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47DBD-18D7-64ED-FA53-7E8C9EFA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162983"/>
            <a:ext cx="59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FF24-7A9C-45B4-8398-CF0D15B8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3158F8-DFDB-8728-7C86-02C5562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6" y="246139"/>
            <a:ext cx="1887415" cy="676275"/>
          </a:xfrm>
          <a:prstGeom prst="rect">
            <a:avLst/>
          </a:prstGeom>
        </p:spPr>
      </p:pic>
      <p:sp>
        <p:nvSpPr>
          <p:cNvPr id="7" name="Rectangle 88">
            <a:extLst>
              <a:ext uri="{FF2B5EF4-FFF2-40B4-BE49-F238E27FC236}">
                <a16:creationId xmlns:a16="http://schemas.microsoft.com/office/drawing/2014/main" id="{37CCAB86-13CB-24D2-818A-3984F0A6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844824"/>
            <a:ext cx="11856640" cy="2088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3600" b="1" dirty="0" smtClean="0">
                <a:solidFill>
                  <a:schemeClr val="bg1"/>
                </a:solidFill>
              </a:rPr>
              <a:t>CJ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시스템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화면기획</a:t>
            </a:r>
          </a:p>
        </p:txBody>
      </p:sp>
      <p:sp>
        <p:nvSpPr>
          <p:cNvPr id="8" name="슬라이드 번호 개체 틀 10">
            <a:extLst>
              <a:ext uri="{FF2B5EF4-FFF2-40B4-BE49-F238E27FC236}">
                <a16:creationId xmlns:a16="http://schemas.microsoft.com/office/drawing/2014/main" id="{DFB68919-C2F8-E048-52BD-CFBE85215B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444B0-06C9-4EA4-A92E-B762F395D8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1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19973"/>
              </p:ext>
            </p:extLst>
          </p:nvPr>
        </p:nvGraphicFramePr>
        <p:xfrm>
          <a:off x="8840606" y="843525"/>
          <a:ext cx="3194323" cy="327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총 개수 제한 있는 경우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8576"/>
              </p:ext>
            </p:extLst>
          </p:nvPr>
        </p:nvGraphicFramePr>
        <p:xfrm>
          <a:off x="623925" y="1685884"/>
          <a:ext cx="764820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80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439479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353879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175082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074148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채널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뉴스 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제외키워드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       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제외키워드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7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제외키워드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1…       (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     (3/8)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총 </a:t>
            </a:r>
            <a:r>
              <a:rPr lang="en-US" altLang="ko-KR" sz="700" dirty="0" smtClean="0"/>
              <a:t>33,542</a:t>
            </a:r>
            <a:r>
              <a:rPr lang="ko-KR" altLang="en-US" sz="700" dirty="0" smtClean="0"/>
              <a:t>건   </a:t>
            </a:r>
            <a:r>
              <a:rPr lang="en-US" altLang="ko-KR" sz="700" b="1" dirty="0" smtClean="0"/>
              <a:t>12</a:t>
            </a:r>
            <a:r>
              <a:rPr lang="en-US" altLang="ko-KR" sz="700" dirty="0" smtClean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867593"/>
                <a:chOff x="7926391" y="3999989"/>
                <a:chExt cx="1665947" cy="186759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355985"/>
                  <a:chOff x="7926391" y="3999989"/>
                  <a:chExt cx="1665947" cy="135598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725126" cy="11806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키워드</a:t>
                    </a:r>
                    <a:endParaRPr lang="en-US" altLang="ko-KR" sz="800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 smtClean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채널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err="1" smtClean="0"/>
                      <a:t>제외키워드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  <a:r>
              <a:rPr lang="ko-KR" altLang="en-US" sz="800" dirty="0" smtClean="0">
                <a:solidFill>
                  <a:schemeClr val="tx1"/>
                </a:solidFill>
              </a:rPr>
              <a:t>건씩 보기   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2684"/>
              </p:ext>
            </p:extLst>
          </p:nvPr>
        </p:nvGraphicFramePr>
        <p:xfrm>
          <a:off x="8844305" y="4530253"/>
          <a:ext cx="3194323" cy="199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 smtClean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r>
              <a:rPr lang="en-US" altLang="ko-KR" sz="800" dirty="0" smtClean="0">
                <a:solidFill>
                  <a:schemeClr val="tx1"/>
                </a:solidFill>
              </a:rPr>
              <a:t>(50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키워드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smtClean="0">
                  <a:solidFill>
                    <a:schemeClr val="tx1"/>
                  </a:solidFill>
                </a:rPr>
                <a:t>키워드  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 smtClean="0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인접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고유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전체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3493" y="4657228"/>
            <a:ext cx="2622383" cy="914400"/>
          </a:xfrm>
          <a:prstGeom prst="rect">
            <a:avLst/>
          </a:prstGeom>
          <a:solidFill>
            <a:srgbClr val="F4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카테고리 필드 추가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해당 필드는 키워드 그룹 </a:t>
            </a:r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r>
              <a:rPr lang="ko-KR" altLang="en-US" sz="600" dirty="0" smtClean="0">
                <a:solidFill>
                  <a:schemeClr val="bg1"/>
                </a:solidFill>
              </a:rPr>
              <a:t>레벨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선택일때만</a:t>
            </a:r>
            <a:r>
              <a:rPr lang="ko-KR" altLang="en-US" sz="600" dirty="0" smtClean="0">
                <a:solidFill>
                  <a:schemeClr val="bg1"/>
                </a:solidFill>
              </a:rPr>
              <a:t> 보임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err="1" smtClean="0">
                <a:solidFill>
                  <a:schemeClr val="bg1"/>
                </a:solidFill>
              </a:rPr>
              <a:t>해당필드가</a:t>
            </a:r>
            <a:r>
              <a:rPr lang="ko-KR" altLang="en-US" sz="600" dirty="0" smtClean="0">
                <a:solidFill>
                  <a:schemeClr val="bg1"/>
                </a:solidFill>
              </a:rPr>
              <a:t>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보일때</a:t>
            </a:r>
            <a:r>
              <a:rPr lang="en-US" altLang="ko-KR" sz="600" dirty="0" smtClean="0">
                <a:solidFill>
                  <a:schemeClr val="bg1"/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키워드그룹</a:t>
            </a:r>
            <a:r>
              <a:rPr lang="ko-KR" altLang="en-US" sz="600" dirty="0" smtClean="0">
                <a:solidFill>
                  <a:schemeClr val="bg1"/>
                </a:solidFill>
              </a:rPr>
              <a:t> </a:t>
            </a:r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r>
              <a:rPr lang="ko-KR" altLang="en-US" sz="600" dirty="0" smtClean="0">
                <a:solidFill>
                  <a:schemeClr val="bg1"/>
                </a:solidFill>
              </a:rPr>
              <a:t>레벨 선택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상태일때</a:t>
            </a:r>
            <a:r>
              <a:rPr lang="en-US" altLang="ko-KR" sz="600" dirty="0" smtClean="0">
                <a:solidFill>
                  <a:schemeClr val="bg1"/>
                </a:solidFill>
              </a:rPr>
              <a:t>)</a:t>
            </a:r>
            <a:r>
              <a:rPr lang="ko-KR" altLang="en-US" sz="600" dirty="0" smtClean="0">
                <a:solidFill>
                  <a:schemeClr val="bg1"/>
                </a:solidFill>
              </a:rPr>
              <a:t>는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키워드 등록이 불가능 하며</a:t>
            </a:r>
            <a:r>
              <a:rPr lang="en-US" altLang="ko-KR" sz="600" dirty="0" smtClean="0">
                <a:solidFill>
                  <a:schemeClr val="bg1"/>
                </a:solidFill>
              </a:rPr>
              <a:t>, </a:t>
            </a:r>
            <a:r>
              <a:rPr lang="ko-KR" altLang="en-US" sz="600" dirty="0" smtClean="0">
                <a:solidFill>
                  <a:schemeClr val="bg1"/>
                </a:solidFill>
              </a:rPr>
              <a:t>우측에서 카테고리 선택 후에 등록 가능</a:t>
            </a:r>
            <a:r>
              <a:rPr lang="en-US" altLang="ko-KR" sz="6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관련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예외처리는</a:t>
            </a:r>
            <a:r>
              <a:rPr lang="ko-KR" altLang="en-US" sz="600" dirty="0" smtClean="0">
                <a:solidFill>
                  <a:schemeClr val="bg1"/>
                </a:solidFill>
              </a:rPr>
              <a:t> 추후 정의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(ex: 3</a:t>
            </a:r>
            <a:r>
              <a:rPr lang="ko-KR" altLang="en-US" sz="600" dirty="0" smtClean="0">
                <a:solidFill>
                  <a:schemeClr val="bg1"/>
                </a:solidFill>
              </a:rPr>
              <a:t>번 키워드 등록 버튼에 안내 메시지 도출</a:t>
            </a:r>
            <a:r>
              <a:rPr lang="en-US" altLang="ko-KR" sz="600" dirty="0" smtClean="0">
                <a:solidFill>
                  <a:schemeClr val="bg1"/>
                </a:solidFill>
              </a:rPr>
              <a:t>)</a:t>
            </a:r>
            <a:endParaRPr lang="ko-KR" altLang="en-US" sz="600" dirty="0" smtClean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 smtClean="0">
                    <a:solidFill>
                      <a:schemeClr val="tx1"/>
                    </a:solidFill>
                  </a:rPr>
                  <a:t>    정지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3711048" y="2107537"/>
            <a:ext cx="889379" cy="1728765"/>
            <a:chOff x="3558648" y="1955137"/>
            <a:chExt cx="889379" cy="1728765"/>
          </a:xfrm>
        </p:grpSpPr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고유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전체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뉴스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카페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4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블로그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21287" y="1923613"/>
            <a:ext cx="889379" cy="1728765"/>
            <a:chOff x="3558648" y="1955137"/>
            <a:chExt cx="889379" cy="1728765"/>
          </a:xfrm>
        </p:grpSpPr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고유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전체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뉴스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카페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블로그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목록</a:t>
            </a:r>
            <a:endParaRPr lang="ko-KR" altLang="en-US" dirty="0"/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144417" y="1754438"/>
            <a:ext cx="392465" cy="272321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미사용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삭제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17819"/>
              </p:ext>
            </p:extLst>
          </p:nvPr>
        </p:nvGraphicFramePr>
        <p:xfrm>
          <a:off x="8840606" y="843525"/>
          <a:ext cx="3194323" cy="56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중그룹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그룹에서 대그룹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선택시에만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변경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멀티 선택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680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제외 키워드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아이템이 없는 경우 비활성화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특수기호 포함 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방식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검색방식과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입력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멀티 입력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 제외 키워드 목록에 추가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입력된 키워드 없으면 비활성화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204660" y="1485014"/>
            <a:ext cx="2603337" cy="43098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204659" y="123783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키워드 등록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3286877" y="2594840"/>
            <a:ext cx="1492407" cy="272801"/>
            <a:chOff x="-3197979" y="3629946"/>
            <a:chExt cx="2120224" cy="43415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9383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31534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9427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976483" y="31453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31425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31442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64227" y="347101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16040" y="350590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제외 키워드</a:t>
            </a:r>
            <a:endParaRPr lang="ko-KR" altLang="en-US" sz="700" b="1" dirty="0"/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405675" y="3540466"/>
            <a:ext cx="246162" cy="13046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315516" y="512616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 smtClean="0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 smtClean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  <a:endParaRPr lang="ko-KR" altLang="en-US" sz="10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추가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15516" y="473958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026054" y="474388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7372" y="254301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8661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8416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32432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32683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571427" y="34409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68596" y="47182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58986" y="5311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5964" y="53072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98770" y="491955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006636" y="491144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794009" y="490870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06931" y="491042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9589" y="501272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148902" y="3395478"/>
            <a:ext cx="2750823" cy="222410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항목이 많지 않으면</a:t>
            </a:r>
            <a:r>
              <a:rPr lang="en-US" altLang="ko-KR" sz="600" b="1" dirty="0" smtClean="0"/>
              <a:t>,</a:t>
            </a:r>
          </a:p>
          <a:p>
            <a:pPr algn="ctr"/>
            <a:r>
              <a:rPr lang="ko-KR" altLang="en-US" sz="600" b="1" dirty="0" smtClean="0"/>
              <a:t>컴포넌트는 체크 </a:t>
            </a:r>
            <a:r>
              <a:rPr lang="en-US" altLang="ko-KR" sz="600" b="1" dirty="0" smtClean="0"/>
              <a:t>or </a:t>
            </a:r>
            <a:r>
              <a:rPr lang="ko-KR" altLang="en-US" sz="600" b="1" dirty="0" smtClean="0"/>
              <a:t>라디오로 사용</a:t>
            </a:r>
            <a:endParaRPr lang="en-US" altLang="ko-KR" sz="600" b="1" dirty="0" smtClean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254780" y="4710977"/>
            <a:ext cx="2294533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49313" y="4789887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항목이 많지 않으면</a:t>
            </a:r>
            <a:r>
              <a:rPr lang="en-US" altLang="ko-KR" sz="600" b="1" dirty="0" smtClean="0"/>
              <a:t>,</a:t>
            </a:r>
          </a:p>
          <a:p>
            <a:pPr algn="ctr"/>
            <a:r>
              <a:rPr lang="ko-KR" altLang="en-US" sz="600" b="1" dirty="0" smtClean="0"/>
              <a:t>컴포넌트는 체크 </a:t>
            </a:r>
            <a:r>
              <a:rPr lang="en-US" altLang="ko-KR" sz="600" b="1" dirty="0" smtClean="0"/>
              <a:t>or </a:t>
            </a:r>
            <a:r>
              <a:rPr lang="ko-KR" altLang="en-US" sz="600" b="1" dirty="0" smtClean="0"/>
              <a:t>라디오로 사용</a:t>
            </a:r>
            <a:endParaRPr lang="en-US" altLang="ko-KR" sz="600" b="1" dirty="0" smtClean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139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55675" y="1800392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현재 카테고리                                                                 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17099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3264227" y="1613290"/>
            <a:ext cx="180975" cy="94551"/>
            <a:chOff x="7912894" y="3801174"/>
            <a:chExt cx="180975" cy="94551"/>
          </a:xfrm>
        </p:grpSpPr>
        <p:sp>
          <p:nvSpPr>
            <p:cNvPr id="204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5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3179752" y="1543771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키워드 사용 여부</a:t>
            </a:r>
            <a:endParaRPr lang="en-US" altLang="ko-KR" sz="600" b="1" dirty="0" smtClean="0"/>
          </a:p>
          <a:p>
            <a:pPr algn="ctr"/>
            <a:r>
              <a:rPr lang="ko-KR" altLang="en-US" sz="600" b="1" dirty="0" smtClean="0"/>
              <a:t>미 사용시 전체 </a:t>
            </a:r>
            <a:r>
              <a:rPr lang="ko-KR" altLang="en-US" sz="600" b="1" dirty="0" err="1" smtClean="0"/>
              <a:t>인터렉션</a:t>
            </a:r>
            <a:r>
              <a:rPr lang="ko-KR" altLang="en-US" sz="600" b="1" dirty="0" smtClean="0"/>
              <a:t> 영역 </a:t>
            </a:r>
            <a:r>
              <a:rPr lang="en-US" altLang="ko-KR" sz="600" b="1" dirty="0" smtClean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등록</a:t>
            </a:r>
            <a:endParaRPr lang="ko-KR" altLang="en-US" dirty="0"/>
          </a:p>
        </p:txBody>
      </p:sp>
      <p:sp>
        <p:nvSpPr>
          <p:cNvPr id="20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774827" y="3311558"/>
            <a:ext cx="1598878" cy="2513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키워드 등록 전 미사용 상태</a:t>
            </a:r>
            <a:endParaRPr lang="ko-KR" altLang="en-US" sz="600" b="1" dirty="0"/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53202" y="5538668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smtClean="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58024" y="56529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3512" y="565612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3295106" y="3721004"/>
            <a:ext cx="2371221" cy="891066"/>
            <a:chOff x="3578567" y="3286713"/>
            <a:chExt cx="2371221" cy="891066"/>
          </a:xfrm>
        </p:grpSpPr>
        <p:grpSp>
          <p:nvGrpSpPr>
            <p:cNvPr id="215" name="그룹 214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  <a:endParaRPr lang="ko-KR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7" name="그룹 216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247" name="TextBox 24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248" name="그룹 24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8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5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8" name="그룹 227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1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236" name="그룹 235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37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232" name="그룹 231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3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253" name="직선 연결선 252"/>
          <p:cNvCxnSpPr/>
          <p:nvPr/>
        </p:nvCxnSpPr>
        <p:spPr>
          <a:xfrm>
            <a:off x="3317883" y="468438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231" y="44853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01689" y="46066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19599" y="3753529"/>
            <a:ext cx="1598878" cy="4896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Tx/>
              <a:buChar char="-"/>
            </a:pPr>
            <a:r>
              <a:rPr lang="ko-KR" altLang="en-US" sz="600" b="1" dirty="0" smtClean="0"/>
              <a:t>속성은 아이콘 화 예정</a:t>
            </a:r>
            <a:endParaRPr lang="en-US" altLang="ko-KR" sz="600" b="1" dirty="0" smtClean="0"/>
          </a:p>
          <a:p>
            <a:pPr marL="171450" indent="-171450">
              <a:buFontTx/>
              <a:buChar char="-"/>
            </a:pPr>
            <a:r>
              <a:rPr lang="ko-KR" altLang="en-US" sz="600" b="1" dirty="0" smtClean="0"/>
              <a:t>드래그 </a:t>
            </a:r>
            <a:r>
              <a:rPr lang="ko-KR" altLang="en-US" sz="600" b="1" dirty="0" err="1" smtClean="0"/>
              <a:t>셀렉트</a:t>
            </a:r>
            <a:r>
              <a:rPr lang="ko-KR" altLang="en-US" sz="600" b="1" dirty="0" smtClean="0"/>
              <a:t> 기능 가능</a:t>
            </a:r>
            <a:endParaRPr lang="en-US" altLang="ko-KR" sz="600" b="1" dirty="0" smtClean="0"/>
          </a:p>
          <a:p>
            <a:pPr marL="171450" indent="-171450">
              <a:buFontTx/>
              <a:buChar char="-"/>
            </a:pPr>
            <a:r>
              <a:rPr lang="ko-KR" altLang="en-US" sz="600" b="1" dirty="0" err="1" smtClean="0"/>
              <a:t>버추어스크롤</a:t>
            </a:r>
            <a:r>
              <a:rPr lang="ko-KR" altLang="en-US" sz="600" b="1" dirty="0" smtClean="0"/>
              <a:t> 사용 필요</a:t>
            </a:r>
            <a:endParaRPr lang="en-US" altLang="ko-KR" sz="600" b="1" dirty="0" smtClean="0"/>
          </a:p>
          <a:p>
            <a:pPr marL="171450" indent="-171450">
              <a:buFontTx/>
              <a:buChar char="-"/>
            </a:pPr>
            <a:endParaRPr lang="ko-KR" altLang="en-US" sz="600" b="1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2881" y="367503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8-1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3252041" y="3629286"/>
            <a:ext cx="2294533" cy="108069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5574"/>
              </p:ext>
            </p:extLst>
          </p:nvPr>
        </p:nvGraphicFramePr>
        <p:xfrm>
          <a:off x="8840606" y="843525"/>
          <a:ext cx="3194323" cy="418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정보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개별 수정 불가능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3058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1196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465345" y="1562731"/>
            <a:ext cx="2603337" cy="3875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465344" y="1362314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키워드 수정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29302" y="1850253"/>
            <a:ext cx="2475284" cy="4215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1">
                    <a:lumMod val="75000"/>
                  </a:schemeClr>
                </a:solidFill>
              </a:rPr>
              <a:t>CJ &gt; CJ</a:t>
            </a:r>
          </a:p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</a:rPr>
              <a:t>영업점마케팅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3519097" y="1696383"/>
            <a:ext cx="180975" cy="94551"/>
            <a:chOff x="7912894" y="3801174"/>
            <a:chExt cx="180975" cy="94551"/>
          </a:xfrm>
        </p:grpSpPr>
        <p:sp>
          <p:nvSpPr>
            <p:cNvPr id="139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수정</a:t>
            </a:r>
            <a:endParaRPr lang="ko-KR" altLang="en-US" dirty="0"/>
          </a:p>
        </p:txBody>
      </p:sp>
      <p:sp>
        <p:nvSpPr>
          <p:cNvPr id="17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218975" y="1403385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72491" y="1394690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172490" y="11089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 smtClean="0"/>
              <a:t>수정모드</a:t>
            </a:r>
            <a:r>
              <a:rPr lang="ko-KR" altLang="en-US" sz="600" b="1" dirty="0" smtClean="0"/>
              <a:t> </a:t>
            </a:r>
            <a:r>
              <a:rPr lang="en-US" altLang="ko-KR" sz="600" b="1" dirty="0" smtClean="0"/>
              <a:t>-&gt; </a:t>
            </a:r>
            <a:r>
              <a:rPr lang="ko-KR" altLang="en-US" sz="600" b="1" dirty="0" smtClean="0"/>
              <a:t>등록 모드로 변경</a:t>
            </a:r>
            <a:endParaRPr lang="en-US" altLang="ko-KR" sz="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41646" y="2366486"/>
            <a:ext cx="380480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 smtClean="0"/>
              <a:t>채널</a:t>
            </a:r>
            <a:endParaRPr lang="en-US" altLang="ko-KR" sz="600" b="1" dirty="0" smtClean="0"/>
          </a:p>
          <a:p>
            <a:pPr>
              <a:lnSpc>
                <a:spcPct val="150000"/>
              </a:lnSpc>
            </a:pPr>
            <a:r>
              <a:rPr lang="ko-KR" altLang="en-US" sz="600" b="1" dirty="0" err="1" smtClean="0"/>
              <a:t>검색영역</a:t>
            </a:r>
            <a:endParaRPr lang="en-US" altLang="ko-KR" sz="600" b="1" dirty="0" smtClean="0"/>
          </a:p>
          <a:p>
            <a:pPr>
              <a:lnSpc>
                <a:spcPct val="150000"/>
              </a:lnSpc>
            </a:pPr>
            <a:r>
              <a:rPr lang="ko-KR" altLang="en-US" sz="600" b="1" dirty="0" smtClean="0"/>
              <a:t>특수문자</a:t>
            </a:r>
            <a:endParaRPr lang="en-US" altLang="ko-KR" sz="600" b="1" dirty="0" smtClean="0"/>
          </a:p>
          <a:p>
            <a:pPr>
              <a:lnSpc>
                <a:spcPct val="150000"/>
              </a:lnSpc>
            </a:pPr>
            <a:r>
              <a:rPr lang="ko-KR" altLang="en-US" sz="600" b="1" dirty="0" smtClean="0"/>
              <a:t>종류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79130" y="2366917"/>
            <a:ext cx="534368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/>
              <a:t>뉴스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블로그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제목 </a:t>
            </a:r>
            <a:r>
              <a:rPr lang="en-US" altLang="ko-KR" sz="600" dirty="0" smtClean="0"/>
              <a:t>+ </a:t>
            </a:r>
            <a:r>
              <a:rPr lang="ko-KR" altLang="en-US" sz="600" dirty="0" smtClean="0"/>
              <a:t>내용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특수문자제거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구문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524912" y="303310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476725" y="306799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제외 키워드</a:t>
            </a:r>
            <a:endParaRPr lang="ko-KR" altLang="en-US" sz="700" b="1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3576201" y="468825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 smtClean="0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 smtClean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  <a:endParaRPr lang="ko-KR" altLang="en-US" sz="10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추가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578568" y="424647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76201" y="430167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286739" y="430597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59455" y="448164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267321" y="447353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054694" y="447079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667616" y="447251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3578567" y="3286713"/>
            <a:ext cx="2371221" cy="891066"/>
            <a:chOff x="3578567" y="3286713"/>
            <a:chExt cx="2371221" cy="891066"/>
          </a:xfrm>
        </p:grpSpPr>
        <p:grpSp>
          <p:nvGrpSpPr>
            <p:cNvPr id="114" name="그룹 113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  <a:endParaRPr lang="ko-KR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17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3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4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5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6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213" name="그룹 21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16" name="그룹 215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17" name="TextBox 21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218" name="그룹 21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1" name="그룹 220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223" name="그룹 22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2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6" name="그룹 225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2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9663" y="196046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627">
            <a:extLst>
              <a:ext uri="{FF2B5EF4-FFF2-40B4-BE49-F238E27FC236}">
                <a16:creationId xmlns:a16="http://schemas.microsoft.com/office/drawing/2014/main" id="{AD07F7C2-B8C4-6C00-8981-69FFDF2A8709}"/>
              </a:ext>
            </a:extLst>
          </p:cNvPr>
          <p:cNvSpPr/>
          <p:nvPr/>
        </p:nvSpPr>
        <p:spPr>
          <a:xfrm>
            <a:off x="5677168" y="5129924"/>
            <a:ext cx="319357" cy="180694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삭제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3405214" y="162190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801021" y="141816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키워드 사용 여부</a:t>
            </a:r>
            <a:endParaRPr lang="en-US" altLang="ko-KR" sz="600" b="1" dirty="0" smtClean="0"/>
          </a:p>
          <a:p>
            <a:pPr algn="ctr"/>
            <a:r>
              <a:rPr lang="ko-KR" altLang="en-US" sz="600" b="1" dirty="0" smtClean="0"/>
              <a:t>미 사용시 전체 </a:t>
            </a:r>
            <a:r>
              <a:rPr lang="ko-KR" altLang="en-US" sz="600" b="1" dirty="0" err="1" smtClean="0"/>
              <a:t>인터렉션</a:t>
            </a:r>
            <a:r>
              <a:rPr lang="ko-KR" altLang="en-US" sz="600" b="1" dirty="0" smtClean="0"/>
              <a:t> 영역 </a:t>
            </a:r>
            <a:r>
              <a:rPr lang="en-US" altLang="ko-KR" sz="600" b="1" dirty="0" smtClean="0"/>
              <a:t>disabled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4171" y="29504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943289" y="502264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사이트 관리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4577219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전체 사이트 목록</a:t>
              </a:r>
              <a:endParaRPr lang="ko-KR" altLang="en-US" sz="32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51094" y="922007"/>
            <a:ext cx="6075948" cy="4762791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 smtClean="0">
                  <a:solidFill>
                    <a:schemeClr val="bg1">
                      <a:lumMod val="50000"/>
                    </a:schemeClr>
                  </a:solidFill>
                </a:rPr>
                <a:t>수집 사이트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69042" y="922006"/>
            <a:ext cx="709862" cy="4762791"/>
            <a:chOff x="319634" y="922008"/>
            <a:chExt cx="8483354" cy="4762791"/>
          </a:xfrm>
        </p:grpSpPr>
        <p:grpSp>
          <p:nvGrpSpPr>
            <p:cNvPr id="17" name="그룹 1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287796" y="3070071"/>
              <a:ext cx="45470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200" b="0" dirty="0" smtClean="0">
                  <a:solidFill>
                    <a:schemeClr val="bg1">
                      <a:lumMod val="50000"/>
                    </a:schemeClr>
                  </a:solidFill>
                </a:rPr>
                <a:t>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사이트 관리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5" name="순서도: 데이터 4"/>
          <p:cNvSpPr/>
          <p:nvPr/>
        </p:nvSpPr>
        <p:spPr>
          <a:xfrm>
            <a:off x="1840219" y="2318115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 사이트 </a:t>
            </a:r>
            <a:r>
              <a:rPr lang="en-US" altLang="ko-KR" sz="800" dirty="0" smtClean="0">
                <a:solidFill>
                  <a:schemeClr val="tx1"/>
                </a:solidFill>
              </a:rPr>
              <a:t>JSON </a:t>
            </a:r>
            <a:r>
              <a:rPr lang="ko-KR" altLang="en-US" sz="800" dirty="0" smtClean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5" name="순서도: 문서 14"/>
          <p:cNvSpPr/>
          <p:nvPr/>
        </p:nvSpPr>
        <p:spPr>
          <a:xfrm>
            <a:off x="1840219" y="4378694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 사이트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2818414" y="2715064"/>
            <a:ext cx="0" cy="16636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/>
          <p:cNvSpPr/>
          <p:nvPr/>
        </p:nvSpPr>
        <p:spPr>
          <a:xfrm>
            <a:off x="4307841" y="2106523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API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49" name="직선 화살표 연결선 48"/>
          <p:cNvCxnSpPr>
            <a:stCxn id="5" idx="5"/>
            <a:endCxn id="18" idx="2"/>
          </p:cNvCxnSpPr>
          <p:nvPr/>
        </p:nvCxnSpPr>
        <p:spPr>
          <a:xfrm>
            <a:off x="3600970" y="2516590"/>
            <a:ext cx="7068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0" idx="1"/>
            <a:endCxn id="18" idx="3"/>
          </p:cNvCxnSpPr>
          <p:nvPr/>
        </p:nvCxnSpPr>
        <p:spPr>
          <a:xfrm rot="10800000">
            <a:off x="4885545" y="2926657"/>
            <a:ext cx="1283129" cy="180240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6170117" y="1873631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사이트 그룹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JSON </a:t>
            </a:r>
            <a:r>
              <a:rPr lang="ko-KR" altLang="en-US" sz="800" dirty="0" smtClean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9" name="순서도: 데이터 68"/>
          <p:cNvSpPr/>
          <p:nvPr/>
        </p:nvSpPr>
        <p:spPr>
          <a:xfrm>
            <a:off x="6170117" y="276455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수집 사이트 </a:t>
            </a:r>
            <a:r>
              <a:rPr lang="en-US" altLang="ko-KR" sz="800" dirty="0" smtClean="0">
                <a:solidFill>
                  <a:schemeClr val="tx1"/>
                </a:solidFill>
              </a:rPr>
              <a:t>JSON </a:t>
            </a:r>
            <a:r>
              <a:rPr lang="ko-KR" altLang="en-US" sz="800" dirty="0" smtClean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70" name="직선 화살표 연결선 69"/>
          <p:cNvCxnSpPr>
            <a:stCxn id="18" idx="4"/>
            <a:endCxn id="68" idx="2"/>
          </p:cNvCxnSpPr>
          <p:nvPr/>
        </p:nvCxnSpPr>
        <p:spPr>
          <a:xfrm flipV="1">
            <a:off x="5463246" y="2072106"/>
            <a:ext cx="902510" cy="4444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8" idx="4"/>
            <a:endCxn id="69" idx="2"/>
          </p:cNvCxnSpPr>
          <p:nvPr/>
        </p:nvCxnSpPr>
        <p:spPr>
          <a:xfrm>
            <a:off x="5463246" y="2516590"/>
            <a:ext cx="902510" cy="446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8" idx="4"/>
            <a:endCxn id="69" idx="1"/>
          </p:cNvCxnSpPr>
          <p:nvPr/>
        </p:nvCxnSpPr>
        <p:spPr>
          <a:xfrm>
            <a:off x="7148312" y="2270580"/>
            <a:ext cx="0" cy="4939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5997694" y="3560104"/>
            <a:ext cx="2298345" cy="41855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0" name="순서도: 문서 89"/>
          <p:cNvSpPr/>
          <p:nvPr/>
        </p:nvSpPr>
        <p:spPr>
          <a:xfrm>
            <a:off x="6168673" y="4375467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수집 사이트 목록</a:t>
            </a:r>
          </a:p>
        </p:txBody>
      </p:sp>
      <p:cxnSp>
        <p:nvCxnSpPr>
          <p:cNvPr id="91" name="직선 화살표 연결선 90"/>
          <p:cNvCxnSpPr>
            <a:endCxn id="89" idx="0"/>
          </p:cNvCxnSpPr>
          <p:nvPr/>
        </p:nvCxnSpPr>
        <p:spPr>
          <a:xfrm flipH="1">
            <a:off x="7146867" y="3163299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67663" y="3658796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800" dirty="0" smtClean="0"/>
              <a:t>그룹별 </a:t>
            </a:r>
            <a:r>
              <a:rPr lang="en-US" altLang="ko-KR" sz="800" dirty="0" smtClean="0"/>
              <a:t>JSON </a:t>
            </a:r>
            <a:r>
              <a:rPr lang="ko-KR" altLang="en-US" sz="800" dirty="0" err="1" smtClean="0"/>
              <a:t>파싱</a:t>
            </a:r>
            <a:endParaRPr lang="en-US" altLang="ko-KR" sz="800" dirty="0"/>
          </a:p>
        </p:txBody>
      </p:sp>
      <p:cxnSp>
        <p:nvCxnSpPr>
          <p:cNvPr id="93" name="직선 화살표 연결선 92"/>
          <p:cNvCxnSpPr>
            <a:stCxn id="89" idx="2"/>
            <a:endCxn id="90" idx="0"/>
          </p:cNvCxnSpPr>
          <p:nvPr/>
        </p:nvCxnSpPr>
        <p:spPr>
          <a:xfrm>
            <a:off x="7146867" y="3978662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0" idx="2"/>
            <a:endCxn id="18" idx="1"/>
          </p:cNvCxnSpPr>
          <p:nvPr/>
        </p:nvCxnSpPr>
        <p:spPr>
          <a:xfrm rot="5400000" flipH="1">
            <a:off x="4551520" y="2440547"/>
            <a:ext cx="2929371" cy="2261324"/>
          </a:xfrm>
          <a:prstGeom prst="bentConnector5">
            <a:avLst>
              <a:gd name="adj1" fmla="val -7804"/>
              <a:gd name="adj2" fmla="val -138539"/>
              <a:gd name="adj3" fmla="val 12135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89129" y="5108724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</a:rPr>
              <a:t>사이트 그룹 변경</a:t>
            </a:r>
            <a:endParaRPr lang="en-US" altLang="ko-KR" sz="800" b="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추가</a:t>
            </a:r>
            <a:r>
              <a:rPr lang="en-US" altLang="ko-KR" sz="800" dirty="0" smtClean="0">
                <a:solidFill>
                  <a:schemeClr val="bg1"/>
                </a:solidFill>
              </a:rPr>
              <a:t>/</a:t>
            </a:r>
            <a:r>
              <a:rPr lang="ko-KR" altLang="en-US" sz="800" dirty="0" smtClean="0">
                <a:solidFill>
                  <a:schemeClr val="bg1"/>
                </a:solidFill>
              </a:rPr>
              <a:t>수정</a:t>
            </a:r>
            <a:r>
              <a:rPr lang="en-US" altLang="ko-KR" sz="800" dirty="0" smtClean="0">
                <a:solidFill>
                  <a:schemeClr val="bg1"/>
                </a:solidFill>
              </a:rPr>
              <a:t>/</a:t>
            </a:r>
            <a:r>
              <a:rPr lang="ko-KR" altLang="en-US" sz="800" dirty="0" smtClean="0">
                <a:solidFill>
                  <a:schemeClr val="bg1"/>
                </a:solidFill>
              </a:rPr>
              <a:t>삭제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  <a:endParaRPr lang="ko-KR" altLang="en-US" sz="800" b="0" dirty="0" smtClean="0">
              <a:solidFill>
                <a:schemeClr val="bg1"/>
              </a:solidFill>
            </a:endParaRPr>
          </a:p>
        </p:txBody>
      </p:sp>
      <p:cxnSp>
        <p:nvCxnSpPr>
          <p:cNvPr id="31" name="꺾인 연결선 30"/>
          <p:cNvCxnSpPr>
            <a:stCxn id="15" idx="3"/>
            <a:endCxn id="18" idx="3"/>
          </p:cNvCxnSpPr>
          <p:nvPr/>
        </p:nvCxnSpPr>
        <p:spPr>
          <a:xfrm flipV="1">
            <a:off x="3796609" y="2926657"/>
            <a:ext cx="1088935" cy="180562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53903" y="3978662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</a:rPr>
              <a:t>수집 사이트 변경</a:t>
            </a:r>
            <a:endParaRPr lang="en-US" altLang="ko-KR" sz="800" b="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추가</a:t>
            </a:r>
            <a:r>
              <a:rPr lang="en-US" altLang="ko-KR" sz="800" dirty="0" smtClean="0">
                <a:solidFill>
                  <a:schemeClr val="bg1"/>
                </a:solidFill>
              </a:rPr>
              <a:t>/</a:t>
            </a:r>
            <a:r>
              <a:rPr lang="ko-KR" altLang="en-US" sz="800" dirty="0" smtClean="0">
                <a:solidFill>
                  <a:schemeClr val="bg1"/>
                </a:solidFill>
              </a:rPr>
              <a:t>삭제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  <a:endParaRPr lang="ko-KR" altLang="en-US" sz="800" b="0" dirty="0" smtClean="0">
              <a:solidFill>
                <a:schemeClr val="bg1"/>
              </a:solidFill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8395640" y="2691000"/>
            <a:ext cx="1415233" cy="55206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0" name="직선 화살표 연결선 39"/>
          <p:cNvCxnSpPr>
            <a:stCxn id="69" idx="5"/>
            <a:endCxn id="37" idx="1"/>
          </p:cNvCxnSpPr>
          <p:nvPr/>
        </p:nvCxnSpPr>
        <p:spPr>
          <a:xfrm>
            <a:off x="7930868" y="2963033"/>
            <a:ext cx="464772" cy="4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0958"/>
              </p:ext>
            </p:extLst>
          </p:nvPr>
        </p:nvGraphicFramePr>
        <p:xfrm>
          <a:off x="8840606" y="843525"/>
          <a:ext cx="3194323" cy="258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사이트 그룹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3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사이트 관리</a:t>
            </a:r>
            <a:endParaRPr lang="ko-KR" altLang="en-US" dirty="0"/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전체 사이트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65952" y="14924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전체 사이트</a:t>
            </a:r>
            <a:endParaRPr lang="ko-KR" altLang="en-US" sz="12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465952" y="1812313"/>
            <a:ext cx="4113593" cy="3716197"/>
            <a:chOff x="1232109" y="1812313"/>
            <a:chExt cx="6287629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09" y="1812313"/>
              <a:ext cx="6287629" cy="3716197"/>
              <a:chOff x="1232109" y="1812313"/>
              <a:chExt cx="6287629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32109" y="1818752"/>
                <a:ext cx="6287629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526143" y="18563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언어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996836" y="18533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정렬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4000324" y="18561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609115" y="2196157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609115" y="2553694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603888" y="2921439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603888" y="3841550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2691780" y="2149261"/>
            <a:ext cx="2579221" cy="3405377"/>
            <a:chOff x="2417504" y="2149261"/>
            <a:chExt cx="2579221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3068056" y="21559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en-US" altLang="ko-KR" sz="8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en-US" altLang="ko-KR" sz="8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en-US" altLang="ko-KR" sz="8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en-US" altLang="ko-KR" sz="8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180229" y="21579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417504" y="21492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465951" y="17651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329941" y="17589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88421" y="18085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35166" y="21391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4393020" y="2267207"/>
            <a:ext cx="76428" cy="3189588"/>
            <a:chOff x="4762077" y="2051307"/>
            <a:chExt cx="76428" cy="3189588"/>
          </a:xfrm>
        </p:grpSpPr>
        <p:sp>
          <p:nvSpPr>
            <p:cNvPr id="230" name="타원 229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타원 2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260695" y="21274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43168"/>
              </p:ext>
            </p:extLst>
          </p:nvPr>
        </p:nvGraphicFramePr>
        <p:xfrm>
          <a:off x="8840606" y="843525"/>
          <a:ext cx="3194323" cy="343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수집 사이트 그룹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수정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사용자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6737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1-2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55938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사용중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레드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미사용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7547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사이트 관리</a:t>
            </a:r>
            <a:endParaRPr lang="ko-KR" altLang="en-US" dirty="0"/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수집 사이트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71911" y="12765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수집 사이트</a:t>
            </a:r>
            <a:endParaRPr lang="ko-KR" altLang="en-US" sz="12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71911" y="1596413"/>
            <a:ext cx="6287626" cy="3716197"/>
            <a:chOff x="1232111" y="1812313"/>
            <a:chExt cx="6287626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11" y="1812313"/>
              <a:ext cx="6287626" cy="3716197"/>
              <a:chOff x="1232111" y="1812313"/>
              <a:chExt cx="6287626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2240720" y="1812313"/>
                <a:ext cx="0" cy="37161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240720" y="1818752"/>
                <a:ext cx="5279017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2171911" y="1596413"/>
            <a:ext cx="881667" cy="1859632"/>
            <a:chOff x="1232111" y="1812313"/>
            <a:chExt cx="1008609" cy="1859632"/>
          </a:xfrm>
        </p:grpSpPr>
        <p:sp>
          <p:nvSpPr>
            <p:cNvPr id="198" name="직사각형 197"/>
            <p:cNvSpPr/>
            <p:nvPr/>
          </p:nvSpPr>
          <p:spPr>
            <a:xfrm>
              <a:off x="1232111" y="212357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232111" y="2434835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32111" y="2743089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232111" y="3051343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232111" y="336068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32111" y="1812313"/>
              <a:ext cx="1008609" cy="311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전체</a:t>
              </a: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74639" y="16404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언어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745332" y="16374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정렬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5958812" y="16402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74639" y="1980257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274639" y="2337794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269412" y="2705539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269412" y="3625650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66153" y="15126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14447" y="15492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078437" y="15430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846909" y="15926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690" y="19232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0981" y="1900389"/>
            <a:ext cx="1947638" cy="899642"/>
            <a:chOff x="-707921" y="2415058"/>
            <a:chExt cx="1947638" cy="899642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46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 smtClean="0">
                      <a:solidFill>
                        <a:schemeClr val="bg1"/>
                      </a:solidFill>
                    </a:rPr>
                    <a:t>저장</a:t>
                  </a:r>
                  <a:endParaRPr lang="ko-KR" altLang="en-US" sz="7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70" name="직사각형 69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 smtClean="0"/>
                <a:t>그룹명</a:t>
              </a:r>
              <a:endParaRPr lang="ko-KR" altLang="en-US" sz="800" b="1" dirty="0"/>
            </a:p>
          </p:txBody>
        </p:sp>
      </p:grp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2331658" y="5053053"/>
            <a:ext cx="689113" cy="18358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그룹 추가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55085" y="4977988"/>
            <a:ext cx="1947638" cy="899642"/>
            <a:chOff x="-707921" y="2415058"/>
            <a:chExt cx="1947638" cy="899642"/>
          </a:xfrm>
        </p:grpSpPr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88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 smtClean="0">
                      <a:solidFill>
                        <a:schemeClr val="bg1"/>
                      </a:solidFill>
                    </a:rPr>
                    <a:t>추가</a:t>
                  </a:r>
                  <a:endParaRPr lang="ko-KR" altLang="en-US" sz="7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83" name="직사각형 82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키워드 입력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 smtClean="0"/>
                <a:t>그룹명</a:t>
              </a:r>
              <a:endParaRPr lang="ko-KR" altLang="en-US" sz="800" b="1" dirty="0"/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830239" y="17718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1238">
            <a:extLst>
              <a:ext uri="{FF2B5EF4-FFF2-40B4-BE49-F238E27FC236}">
                <a16:creationId xmlns:a16="http://schemas.microsoft.com/office/drawing/2014/main" id="{C0880A66-6F60-EA57-E4DC-47E3FD4958DA}"/>
              </a:ext>
            </a:extLst>
          </p:cNvPr>
          <p:cNvSpPr/>
          <p:nvPr/>
        </p:nvSpPr>
        <p:spPr>
          <a:xfrm>
            <a:off x="376437" y="2524295"/>
            <a:ext cx="368280" cy="182495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 smtClean="0">
                <a:solidFill>
                  <a:schemeClr val="bg1"/>
                </a:solidFill>
              </a:rPr>
              <a:t>삭제</a:t>
            </a:r>
            <a:endParaRPr lang="ko-KR" altLang="en-US" sz="700" u="sng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7304" y="1933361"/>
            <a:ext cx="3080209" cy="3405377"/>
            <a:chOff x="3357304" y="1933361"/>
            <a:chExt cx="3080209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4756494" y="19400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en-US" altLang="ko-KR" sz="8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en-US" altLang="ko-KR" sz="8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en-US" altLang="ko-KR" sz="8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en-US" altLang="ko-KR" sz="800" b="1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621017" y="19420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357304" y="19333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294117" y="4935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60597" y="2051307"/>
            <a:ext cx="76428" cy="3189588"/>
            <a:chOff x="4762077" y="2051307"/>
            <a:chExt cx="76428" cy="3189588"/>
          </a:xfrm>
        </p:grpSpPr>
        <p:sp>
          <p:nvSpPr>
            <p:cNvPr id="7" name="타원 6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440185" y="19115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31375" y="1946384"/>
            <a:ext cx="715508" cy="33966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그룹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64906" y="1602852"/>
            <a:ext cx="132500" cy="3709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91459" y="1629225"/>
            <a:ext cx="66013" cy="8338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159612" y="1957017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DC</a:t>
            </a:r>
            <a:endParaRPr lang="ko-KR" altLang="en-US" sz="700" dirty="0" smtClean="0">
              <a:solidFill>
                <a:schemeClr val="bg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218381" y="5093831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</a:t>
            </a:r>
            <a:endParaRPr lang="ko-KR" altLang="en-US" sz="700" dirty="0" smtClean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44830" y="3094042"/>
            <a:ext cx="3373656" cy="1154034"/>
            <a:chOff x="5683239" y="2082725"/>
            <a:chExt cx="3373656" cy="1154034"/>
          </a:xfrm>
        </p:grpSpPr>
        <p:sp>
          <p:nvSpPr>
            <p:cNvPr id="13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696703" y="2082725"/>
              <a:ext cx="3360192" cy="1154034"/>
            </a:xfrm>
            <a:prstGeom prst="roundRect">
              <a:avLst>
                <a:gd name="adj" fmla="val 373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6183350" y="2859953"/>
              <a:ext cx="2371986" cy="279773"/>
              <a:chOff x="1245462" y="4251440"/>
              <a:chExt cx="2371986" cy="279773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237198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48718"/>
                <a:ext cx="778539" cy="182495"/>
                <a:chOff x="3182538" y="9972416"/>
                <a:chExt cx="1141552" cy="206835"/>
              </a:xfrm>
            </p:grpSpPr>
            <p:sp>
              <p:nvSpPr>
                <p:cNvPr id="135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72416"/>
                  <a:ext cx="540000" cy="206835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 smtClean="0">
                      <a:solidFill>
                        <a:schemeClr val="bg1"/>
                      </a:solidFill>
                    </a:rPr>
                    <a:t>삭제</a:t>
                  </a:r>
                  <a:endParaRPr lang="ko-KR" altLang="en-US" sz="7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6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72416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132" name="TextBox 131"/>
            <p:cNvSpPr txBox="1"/>
            <p:nvPr/>
          </p:nvSpPr>
          <p:spPr>
            <a:xfrm>
              <a:off x="5683239" y="2126846"/>
              <a:ext cx="3308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사이트 그룹 </a:t>
              </a:r>
              <a:r>
                <a:rPr lang="en-US" altLang="ko-KR" sz="800" b="1" dirty="0" smtClean="0"/>
                <a:t>[</a:t>
              </a:r>
              <a:r>
                <a:rPr lang="ko-KR" altLang="en-US" sz="800" b="1" dirty="0" smtClean="0"/>
                <a:t>사용자 그룹</a:t>
              </a:r>
              <a:r>
                <a:rPr lang="en-US" altLang="ko-KR" sz="800" b="1" dirty="0" smtClean="0"/>
                <a:t>1]</a:t>
              </a:r>
              <a:r>
                <a:rPr lang="ko-KR" altLang="en-US" sz="800" dirty="0" smtClean="0"/>
                <a:t>에 </a:t>
              </a:r>
              <a:r>
                <a:rPr lang="en-US" altLang="ko-KR" sz="800" dirty="0" smtClean="0"/>
                <a:t>150</a:t>
              </a:r>
              <a:r>
                <a:rPr lang="ko-KR" altLang="en-US" sz="800" dirty="0" smtClean="0"/>
                <a:t>개의 사이트가 등록되어 있습니다</a:t>
              </a:r>
              <a:r>
                <a:rPr lang="en-US" altLang="ko-KR" sz="800" dirty="0" smtClean="0"/>
                <a:t>.</a:t>
              </a:r>
            </a:p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삭제할 경우 등록된 사이트도 같이 삭제 됩니다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 smtClean="0"/>
                <a:t>삭제 하시겠습니까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</p:grpSp>
      <p:cxnSp>
        <p:nvCxnSpPr>
          <p:cNvPr id="137" name="직선 화살표 연결선 136"/>
          <p:cNvCxnSpPr>
            <a:endCxn id="132" idx="1"/>
          </p:cNvCxnSpPr>
          <p:nvPr/>
        </p:nvCxnSpPr>
        <p:spPr>
          <a:xfrm>
            <a:off x="562129" y="2702806"/>
            <a:ext cx="82701" cy="7277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사이트 관리</a:t>
            </a:r>
            <a:endParaRPr lang="ko-KR" altLang="en-US" dirty="0"/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수집 사이트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49360" y="1700991"/>
            <a:ext cx="11274222" cy="3327712"/>
            <a:chOff x="374853" y="1626484"/>
            <a:chExt cx="11274222" cy="3327712"/>
          </a:xfrm>
        </p:grpSpPr>
        <p:sp>
          <p:nvSpPr>
            <p:cNvPr id="142" name="직사각형 141"/>
            <p:cNvSpPr/>
            <p:nvPr/>
          </p:nvSpPr>
          <p:spPr>
            <a:xfrm>
              <a:off x="5138058" y="1626639"/>
              <a:ext cx="887673" cy="33248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74853" y="1626484"/>
              <a:ext cx="4768782" cy="3327712"/>
              <a:chOff x="368080" y="1633257"/>
              <a:chExt cx="4768782" cy="3327712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399613" y="1642943"/>
                <a:ext cx="4737249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368080" y="1633257"/>
                <a:ext cx="4766910" cy="3324806"/>
                <a:chOff x="-4149437" y="1575098"/>
                <a:chExt cx="5328062" cy="3716197"/>
              </a:xfrm>
            </p:grpSpPr>
            <p:grpSp>
              <p:nvGrpSpPr>
                <p:cNvPr id="217" name="그룹 216"/>
                <p:cNvGrpSpPr/>
                <p:nvPr/>
              </p:nvGrpSpPr>
              <p:grpSpPr>
                <a:xfrm>
                  <a:off x="-4149437" y="1575098"/>
                  <a:ext cx="5328062" cy="3716197"/>
                  <a:chOff x="1232109" y="1812313"/>
                  <a:chExt cx="6287629" cy="3716197"/>
                </a:xfrm>
              </p:grpSpPr>
              <p:grpSp>
                <p:nvGrpSpPr>
                  <p:cNvPr id="252" name="그룹 251"/>
                  <p:cNvGrpSpPr/>
                  <p:nvPr/>
                </p:nvGrpSpPr>
                <p:grpSpPr>
                  <a:xfrm>
                    <a:off x="1232109" y="1812313"/>
                    <a:ext cx="6287629" cy="3716197"/>
                    <a:chOff x="1232109" y="1812313"/>
                    <a:chExt cx="6287629" cy="3716197"/>
                  </a:xfrm>
                </p:grpSpPr>
                <p:sp>
                  <p:nvSpPr>
                    <p:cNvPr id="255" name="직사각형 254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6" name="직사각형 255"/>
                    <p:cNvSpPr/>
                    <p:nvPr/>
                  </p:nvSpPr>
                  <p:spPr>
                    <a:xfrm>
                      <a:off x="1232109" y="1818752"/>
                      <a:ext cx="6287629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53" name="직사각형 25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8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4089246" y="1619102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 smtClean="0">
                      <a:solidFill>
                        <a:schemeClr val="tx1"/>
                      </a:solidFill>
                    </a:rPr>
                    <a:t>언어  ▼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3618553" y="161609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 smtClean="0">
                      <a:solidFill>
                        <a:schemeClr val="tx1"/>
                      </a:solidFill>
                    </a:rPr>
                    <a:t>정렬  ▼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20" name="그룹 219"/>
                <p:cNvGrpSpPr/>
                <p:nvPr/>
              </p:nvGrpSpPr>
              <p:grpSpPr>
                <a:xfrm>
                  <a:off x="-1257086" y="1618970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49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50" name="그림 249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 smtClean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-4006274" y="1958942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-4006274" y="2316479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-4011501" y="2684224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-4011501" y="3604335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25" name="그룹 224"/>
                <p:cNvGrpSpPr/>
                <p:nvPr/>
              </p:nvGrpSpPr>
              <p:grpSpPr>
                <a:xfrm>
                  <a:off x="-3923609" y="1912046"/>
                  <a:ext cx="3436616" cy="3340820"/>
                  <a:chOff x="2417504" y="2149261"/>
                  <a:chExt cx="3436616" cy="3340820"/>
                </a:xfrm>
              </p:grpSpPr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3935278" y="21559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en-US" altLang="ko-KR" sz="700" b="1" dirty="0" smtClean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en-US" altLang="ko-KR" sz="700" b="1" dirty="0" smtClean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en-US" altLang="ko-KR" sz="700" b="1" dirty="0" smtClean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en-US" altLang="ko-KR" sz="700" b="1" dirty="0" smtClean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5047217" y="21579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2417504" y="21492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6" name="그룹 225"/>
                <p:cNvGrpSpPr/>
                <p:nvPr/>
              </p:nvGrpSpPr>
              <p:grpSpPr>
                <a:xfrm>
                  <a:off x="-1360431" y="2029992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9" name="타원 228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타원 229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1" name="타원 230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2" name="타원 231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3" name="타원 232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4" name="타원 233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타원 234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타원 235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타원 236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타원 237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" name="타원 238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타원 239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타원 240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2" name="타원 241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3" name="타원 242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타원 243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타원 244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7" name="TextBox 226"/>
                <p:cNvSpPr txBox="1"/>
                <p:nvPr/>
              </p:nvSpPr>
              <p:spPr>
                <a:xfrm>
                  <a:off x="-3413136" y="1912047"/>
                  <a:ext cx="683275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59" name="직사각형 258"/>
              <p:cNvSpPr/>
              <p:nvPr/>
            </p:nvSpPr>
            <p:spPr>
              <a:xfrm>
                <a:off x="376035" y="1636639"/>
                <a:ext cx="4755456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023663" y="1627658"/>
              <a:ext cx="5625412" cy="3324806"/>
              <a:chOff x="6023663" y="1627658"/>
              <a:chExt cx="5625412" cy="3324806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6023663" y="1627658"/>
                <a:ext cx="5625412" cy="3324806"/>
                <a:chOff x="2171911" y="1578365"/>
                <a:chExt cx="6287626" cy="3716197"/>
              </a:xfrm>
            </p:grpSpPr>
            <p:grpSp>
              <p:nvGrpSpPr>
                <p:cNvPr id="172" name="그룹 171"/>
                <p:cNvGrpSpPr/>
                <p:nvPr/>
              </p:nvGrpSpPr>
              <p:grpSpPr>
                <a:xfrm>
                  <a:off x="2171911" y="1578365"/>
                  <a:ext cx="6287626" cy="3716197"/>
                  <a:chOff x="1232111" y="1812313"/>
                  <a:chExt cx="6287626" cy="3716197"/>
                </a:xfrm>
              </p:grpSpPr>
              <p:grpSp>
                <p:nvGrpSpPr>
                  <p:cNvPr id="211" name="그룹 210"/>
                  <p:cNvGrpSpPr/>
                  <p:nvPr/>
                </p:nvGrpSpPr>
                <p:grpSpPr>
                  <a:xfrm>
                    <a:off x="1232111" y="1812313"/>
                    <a:ext cx="6287626" cy="3716197"/>
                    <a:chOff x="1232111" y="1812313"/>
                    <a:chExt cx="6287626" cy="3716197"/>
                  </a:xfrm>
                </p:grpSpPr>
                <p:sp>
                  <p:nvSpPr>
                    <p:cNvPr id="214" name="직사각형 213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5" name="직선 연결선 214"/>
                    <p:cNvCxnSpPr/>
                    <p:nvPr/>
                  </p:nvCxnSpPr>
                  <p:spPr>
                    <a:xfrm>
                      <a:off x="2240720" y="1812313"/>
                      <a:ext cx="0" cy="371619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6" name="직사각형 215"/>
                    <p:cNvSpPr/>
                    <p:nvPr/>
                  </p:nvSpPr>
                  <p:spPr>
                    <a:xfrm>
                      <a:off x="2240720" y="1818752"/>
                      <a:ext cx="5279017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3" name="그룹 172"/>
                <p:cNvGrpSpPr/>
                <p:nvPr/>
              </p:nvGrpSpPr>
              <p:grpSpPr>
                <a:xfrm>
                  <a:off x="2171911" y="1578365"/>
                  <a:ext cx="1008609" cy="1859632"/>
                  <a:chOff x="1232111" y="1812313"/>
                  <a:chExt cx="1008609" cy="1859632"/>
                </a:xfrm>
              </p:grpSpPr>
              <p:sp>
                <p:nvSpPr>
                  <p:cNvPr id="205" name="직사각형 204"/>
                  <p:cNvSpPr/>
                  <p:nvPr/>
                </p:nvSpPr>
                <p:spPr>
                  <a:xfrm>
                    <a:off x="1232111" y="212357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 smtClean="0">
                        <a:solidFill>
                          <a:schemeClr val="tx1"/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6" name="직사각형 205"/>
                  <p:cNvSpPr/>
                  <p:nvPr/>
                </p:nvSpPr>
                <p:spPr>
                  <a:xfrm>
                    <a:off x="1232111" y="2434835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 smtClean="0">
                        <a:solidFill>
                          <a:schemeClr val="tx1"/>
                        </a:solidFill>
                      </a:rPr>
                      <a:t>2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1232111" y="2743089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 smtClean="0">
                        <a:solidFill>
                          <a:schemeClr val="tx1"/>
                        </a:solidFill>
                      </a:rPr>
                      <a:t>3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8" name="직사각형 207"/>
                  <p:cNvSpPr/>
                  <p:nvPr/>
                </p:nvSpPr>
                <p:spPr>
                  <a:xfrm>
                    <a:off x="1232111" y="3051343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 smtClean="0">
                        <a:solidFill>
                          <a:schemeClr val="tx1"/>
                        </a:solidFill>
                      </a:rPr>
                      <a:t>4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9" name="직사각형 208"/>
                  <p:cNvSpPr/>
                  <p:nvPr/>
                </p:nvSpPr>
                <p:spPr>
                  <a:xfrm>
                    <a:off x="1232111" y="336068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5</a:t>
                    </a:r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직사각형 209"/>
                  <p:cNvSpPr/>
                  <p:nvPr/>
                </p:nvSpPr>
                <p:spPr>
                  <a:xfrm>
                    <a:off x="1232111" y="1812313"/>
                    <a:ext cx="1008609" cy="31126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b="1" dirty="0" smtClean="0">
                        <a:solidFill>
                          <a:schemeClr val="tx1"/>
                        </a:solidFill>
                      </a:rPr>
                      <a:t>전체</a:t>
                    </a:r>
                  </a:p>
                </p:txBody>
              </p:sp>
            </p:grpSp>
            <p:sp>
              <p:nvSpPr>
                <p:cNvPr id="174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274639" y="162236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 smtClean="0">
                      <a:solidFill>
                        <a:schemeClr val="tx1"/>
                      </a:solidFill>
                    </a:rPr>
                    <a:t>언어  ▼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745332" y="1619366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 smtClean="0">
                      <a:solidFill>
                        <a:schemeClr val="tx1"/>
                      </a:solidFill>
                    </a:rPr>
                    <a:t>정렬  ▼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6" name="그룹 175"/>
                <p:cNvGrpSpPr/>
                <p:nvPr/>
              </p:nvGrpSpPr>
              <p:grpSpPr>
                <a:xfrm>
                  <a:off x="5958812" y="1622237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02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03" name="그림 202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 smtClean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7" name="사각형: 둥근 모서리 280">
                  <a:extLst>
                    <a:ext uri="{FF2B5EF4-FFF2-40B4-BE49-F238E27FC236}">
                      <a16:creationId xmlns:a16="http://schemas.microsoft.com/office/drawing/2014/main" id="{480176BD-12C7-E6EA-0A8F-962EC4C3E097}"/>
                    </a:ext>
                  </a:extLst>
                </p:cNvPr>
                <p:cNvSpPr/>
                <p:nvPr/>
              </p:nvSpPr>
              <p:spPr>
                <a:xfrm>
                  <a:off x="2331658" y="5035005"/>
                  <a:ext cx="689113" cy="18358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b="1" dirty="0" smtClean="0">
                      <a:solidFill>
                        <a:schemeClr val="bg1"/>
                      </a:solidFill>
                    </a:rPr>
                    <a:t>그룹 추가</a:t>
                  </a:r>
                  <a:endParaRPr lang="ko-KR" altLang="en-US" sz="7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78" name="그룹 177"/>
                <p:cNvGrpSpPr/>
                <p:nvPr/>
              </p:nvGrpSpPr>
              <p:grpSpPr>
                <a:xfrm>
                  <a:off x="3357304" y="1915313"/>
                  <a:ext cx="3070615" cy="3340820"/>
                  <a:chOff x="3357304" y="1933361"/>
                  <a:chExt cx="3070615" cy="3340820"/>
                </a:xfrm>
              </p:grpSpPr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756728" y="19400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en-US" altLang="ko-KR" sz="700" b="1" dirty="0" smtClean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en-US" altLang="ko-KR" sz="700" b="1" dirty="0" smtClean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en-US" altLang="ko-KR" sz="700" b="1" dirty="0" smtClean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en-US" altLang="ko-KR" sz="700" b="1" dirty="0" smtClean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 smtClean="0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5621016" y="19420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3357304" y="19333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79" name="그룹 178"/>
                <p:cNvGrpSpPr/>
                <p:nvPr/>
              </p:nvGrpSpPr>
              <p:grpSpPr>
                <a:xfrm>
                  <a:off x="5560597" y="2033259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181" name="타원 180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타원 181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타원 182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타원 184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타원 185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타원 186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타원 187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타원 188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타원 189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타원 190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타원 191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타원 192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" name="타원 193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타원 194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타원 195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타원 196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타원 197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0" name="TextBox 179"/>
                <p:cNvSpPr txBox="1"/>
                <p:nvPr/>
              </p:nvSpPr>
              <p:spPr>
                <a:xfrm>
                  <a:off x="3831375" y="1928336"/>
                  <a:ext cx="710151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</a:t>
                  </a: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그룹 </a:t>
                  </a:r>
                  <a:r>
                    <a:rPr lang="en-US" altLang="ko-KR" sz="7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0" name="직사각형 259"/>
              <p:cNvSpPr/>
              <p:nvPr/>
            </p:nvSpPr>
            <p:spPr>
              <a:xfrm>
                <a:off x="6028857" y="1633418"/>
                <a:ext cx="5619022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1" name="TextBox 260"/>
          <p:cNvSpPr txBox="1"/>
          <p:nvPr/>
        </p:nvSpPr>
        <p:spPr>
          <a:xfrm>
            <a:off x="5387048" y="2455857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 smtClean="0"/>
              <a:t>4</a:t>
            </a:r>
            <a:r>
              <a:rPr lang="ko-KR" altLang="en-US" sz="700" b="0" dirty="0" smtClean="0"/>
              <a:t>개 사이트</a:t>
            </a:r>
            <a:endParaRPr lang="en-US" altLang="ko-KR" sz="700" b="0" dirty="0" smtClean="0"/>
          </a:p>
          <a:p>
            <a:pPr algn="ctr"/>
            <a:r>
              <a:rPr lang="ko-KR" altLang="en-US" sz="700" dirty="0" smtClean="0"/>
              <a:t>수집 등록</a:t>
            </a:r>
            <a:endParaRPr lang="en-US" altLang="ko-KR" sz="700" dirty="0" smtClean="0"/>
          </a:p>
          <a:p>
            <a:pPr algn="ctr"/>
            <a:r>
              <a:rPr lang="ko-KR" altLang="en-US" sz="700" b="0" dirty="0" smtClean="0"/>
              <a:t>가능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5991360" y="2027763"/>
            <a:ext cx="209785" cy="209785"/>
            <a:chOff x="2046513" y="3176306"/>
            <a:chExt cx="234480" cy="234481"/>
          </a:xfrm>
        </p:grpSpPr>
        <p:sp>
          <p:nvSpPr>
            <p:cNvPr id="263" name="타원 262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4" name="오른쪽 화살표 263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91360" y="2302417"/>
            <a:ext cx="209785" cy="209785"/>
            <a:chOff x="2046513" y="3176306"/>
            <a:chExt cx="234480" cy="234481"/>
          </a:xfrm>
        </p:grpSpPr>
        <p:sp>
          <p:nvSpPr>
            <p:cNvPr id="266" name="타원 265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7" name="오른쪽 화살표 266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991360" y="2577071"/>
            <a:ext cx="209785" cy="209785"/>
            <a:chOff x="2046513" y="3176306"/>
            <a:chExt cx="234480" cy="234481"/>
          </a:xfrm>
        </p:grpSpPr>
        <p:sp>
          <p:nvSpPr>
            <p:cNvPr id="269" name="타원 268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0" name="오른쪽 화살표 269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5991360" y="2851726"/>
            <a:ext cx="209785" cy="209785"/>
            <a:chOff x="2046513" y="3176306"/>
            <a:chExt cx="234480" cy="234481"/>
          </a:xfrm>
        </p:grpSpPr>
        <p:sp>
          <p:nvSpPr>
            <p:cNvPr id="272" name="타원 271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3" name="오른쪽 화살표 272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5991360" y="3126379"/>
            <a:ext cx="209785" cy="209785"/>
            <a:chOff x="2046513" y="3176306"/>
            <a:chExt cx="234480" cy="234481"/>
          </a:xfrm>
        </p:grpSpPr>
        <p:sp>
          <p:nvSpPr>
            <p:cNvPr id="275" name="타원 274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6" name="오른쪽 화살표 275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5377513" y="4021683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 smtClean="0"/>
              <a:t>4</a:t>
            </a:r>
            <a:r>
              <a:rPr lang="ko-KR" altLang="en-US" sz="700" b="0" dirty="0" smtClean="0"/>
              <a:t>개 사이트</a:t>
            </a:r>
            <a:endParaRPr lang="en-US" altLang="ko-KR" sz="700" b="0" dirty="0" smtClean="0"/>
          </a:p>
          <a:p>
            <a:pPr algn="ctr"/>
            <a:r>
              <a:rPr lang="ko-KR" altLang="en-US" sz="700" dirty="0" smtClean="0"/>
              <a:t>수집 제외</a:t>
            </a:r>
            <a:endParaRPr lang="en-US" altLang="ko-KR" sz="700" dirty="0" smtClean="0"/>
          </a:p>
          <a:p>
            <a:pPr algn="ctr"/>
            <a:r>
              <a:rPr lang="ko-KR" altLang="en-US" sz="700" b="0" dirty="0" smtClean="0"/>
              <a:t>가능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8464" y="4460682"/>
            <a:ext cx="209785" cy="209785"/>
            <a:chOff x="5040306" y="3240339"/>
            <a:chExt cx="209785" cy="209785"/>
          </a:xfrm>
        </p:grpSpPr>
        <p:sp>
          <p:nvSpPr>
            <p:cNvPr id="279" name="타원 278"/>
            <p:cNvSpPr/>
            <p:nvPr/>
          </p:nvSpPr>
          <p:spPr>
            <a:xfrm rot="10800000">
              <a:off x="5040306" y="3240339"/>
              <a:ext cx="209785" cy="20978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0" name="오른쪽 화살표 279"/>
            <p:cNvSpPr/>
            <p:nvPr/>
          </p:nvSpPr>
          <p:spPr>
            <a:xfrm rot="10800000">
              <a:off x="5076392" y="3265832"/>
              <a:ext cx="125514" cy="154556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5548465" y="2904033"/>
            <a:ext cx="209785" cy="209785"/>
            <a:chOff x="2046513" y="3176306"/>
            <a:chExt cx="234480" cy="234481"/>
          </a:xfrm>
        </p:grpSpPr>
        <p:sp>
          <p:nvSpPr>
            <p:cNvPr id="294" name="타원 293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5" name="오른쪽 화살표 294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96" name="모서리가 둥근 직사각형 295"/>
          <p:cNvSpPr/>
          <p:nvPr/>
        </p:nvSpPr>
        <p:spPr>
          <a:xfrm>
            <a:off x="5449379" y="2807271"/>
            <a:ext cx="397204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50149" y="278984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사용자 그룹이 선택되어 있어야만 사용 가능</a:t>
            </a:r>
            <a:endParaRPr lang="en-US" altLang="ko-KR" sz="600" b="1" dirty="0" smtClean="0"/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5898524" y="1956369"/>
            <a:ext cx="397204" cy="146232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6293002" y="1999474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클릭한 사용자 그룹으로 추가 됨</a:t>
            </a:r>
            <a:endParaRPr lang="en-US" altLang="ko-KR" sz="600" b="1" dirty="0" smtClean="0"/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3506186" y="1706751"/>
            <a:ext cx="4608802" cy="332975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853917" y="50924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추가</a:t>
            </a:r>
            <a:r>
              <a:rPr lang="en-US" altLang="ko-KR" sz="600" b="1" dirty="0" smtClean="0"/>
              <a:t>/</a:t>
            </a:r>
            <a:r>
              <a:rPr lang="ko-KR" altLang="en-US" sz="600" b="1" dirty="0" smtClean="0"/>
              <a:t>제거 시 데이터 복사 아니고 이동</a:t>
            </a:r>
            <a:endParaRPr lang="en-US" altLang="ko-KR" sz="600" b="1" dirty="0" smtClean="0"/>
          </a:p>
        </p:txBody>
      </p:sp>
    </p:spTree>
    <p:extLst>
      <p:ext uri="{BB962C8B-B14F-4D97-AF65-F5344CB8AC3E}">
        <p14:creationId xmlns:p14="http://schemas.microsoft.com/office/powerpoint/2010/main" val="11446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공통 코드 관리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424119" y="928025"/>
            <a:ext cx="1585156" cy="1833222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14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2111" y="928025"/>
            <a:ext cx="1585156" cy="1833222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14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40103" y="928025"/>
            <a:ext cx="1585156" cy="1833222"/>
            <a:chOff x="319634" y="922008"/>
            <a:chExt cx="8483354" cy="4762791"/>
          </a:xfrm>
        </p:grpSpPr>
        <p:grpSp>
          <p:nvGrpSpPr>
            <p:cNvPr id="33" name="그룹 32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sz="14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48095" y="928025"/>
            <a:ext cx="1585156" cy="1833222"/>
            <a:chOff x="319634" y="922008"/>
            <a:chExt cx="8483354" cy="4762791"/>
          </a:xfrm>
        </p:grpSpPr>
        <p:grpSp>
          <p:nvGrpSpPr>
            <p:cNvPr id="39" name="그룹 38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400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9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5" name="순서도: 데이터 4"/>
          <p:cNvSpPr/>
          <p:nvPr/>
        </p:nvSpPr>
        <p:spPr>
          <a:xfrm>
            <a:off x="2724134" y="3700776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파싱</a:t>
            </a:r>
            <a:endParaRPr lang="ko-KR" altLang="en-US" sz="700" dirty="0" smtClean="0">
              <a:solidFill>
                <a:schemeClr val="tx1"/>
              </a:solidFill>
            </a:endParaRPr>
          </a:p>
        </p:txBody>
      </p:sp>
      <p:cxnSp>
        <p:nvCxnSpPr>
          <p:cNvPr id="71" name="꺾인 연결선 70"/>
          <p:cNvCxnSpPr>
            <a:stCxn id="70" idx="1"/>
            <a:endCxn id="37" idx="1"/>
          </p:cNvCxnSpPr>
          <p:nvPr/>
        </p:nvCxnSpPr>
        <p:spPr>
          <a:xfrm rot="10800000" flipH="1">
            <a:off x="2725151" y="3138873"/>
            <a:ext cx="2696" cy="1809090"/>
          </a:xfrm>
          <a:prstGeom prst="bentConnector3">
            <a:avLst>
              <a:gd name="adj1" fmla="val -1740471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933074" y="1106947"/>
            <a:ext cx="1155405" cy="1169062"/>
            <a:chOff x="1079564" y="1474900"/>
            <a:chExt cx="1155405" cy="1169062"/>
          </a:xfrm>
        </p:grpSpPr>
        <p:sp>
          <p:nvSpPr>
            <p:cNvPr id="18" name="순서도: 자기 디스크 17"/>
            <p:cNvSpPr/>
            <p:nvPr/>
          </p:nvSpPr>
          <p:spPr>
            <a:xfrm>
              <a:off x="1079564" y="1474900"/>
              <a:ext cx="1155405" cy="116906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API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서버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순서도: 자기 디스크 34"/>
            <p:cNvSpPr/>
            <p:nvPr/>
          </p:nvSpPr>
          <p:spPr>
            <a:xfrm>
              <a:off x="1717525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목록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순서도: 자기 디스크 35"/>
            <p:cNvSpPr/>
            <p:nvPr/>
          </p:nvSpPr>
          <p:spPr>
            <a:xfrm>
              <a:off x="1184781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저장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순서도: 문서 36"/>
          <p:cNvSpPr/>
          <p:nvPr/>
        </p:nvSpPr>
        <p:spPr>
          <a:xfrm>
            <a:off x="2727847" y="288182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Component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코드 목록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37" idx="0"/>
            <a:endCxn id="36" idx="3"/>
          </p:cNvCxnSpPr>
          <p:nvPr/>
        </p:nvCxnSpPr>
        <p:spPr>
          <a:xfrm flipH="1" flipV="1">
            <a:off x="3248381" y="2141833"/>
            <a:ext cx="259075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3"/>
            <a:endCxn id="37" idx="0"/>
          </p:cNvCxnSpPr>
          <p:nvPr/>
        </p:nvCxnSpPr>
        <p:spPr>
          <a:xfrm flipH="1">
            <a:off x="3507456" y="2141833"/>
            <a:ext cx="273669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4133" y="2388303"/>
            <a:ext cx="773216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추가</a:t>
            </a:r>
            <a:r>
              <a:rPr lang="en-US" altLang="ko-KR" sz="600" dirty="0" smtClean="0">
                <a:solidFill>
                  <a:schemeClr val="bg1"/>
                </a:solidFill>
              </a:rPr>
              <a:t>/</a:t>
            </a:r>
            <a:r>
              <a:rPr lang="ko-KR" altLang="en-US" sz="600" dirty="0" smtClean="0">
                <a:solidFill>
                  <a:schemeClr val="bg1"/>
                </a:solidFill>
              </a:rPr>
              <a:t>수정 저장 요청</a:t>
            </a:r>
            <a:endParaRPr lang="ko-KR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13680" y="2580551"/>
            <a:ext cx="407731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전체 목록</a:t>
            </a:r>
            <a:endParaRPr lang="ko-KR" altLang="en-US" sz="600" b="0" dirty="0" smtClean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>
            <a:stCxn id="37" idx="2"/>
            <a:endCxn id="5" idx="1"/>
          </p:cNvCxnSpPr>
          <p:nvPr/>
        </p:nvCxnSpPr>
        <p:spPr>
          <a:xfrm flipH="1">
            <a:off x="3505600" y="3361931"/>
            <a:ext cx="1856" cy="3388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" idx="4"/>
            <a:endCxn id="70" idx="0"/>
          </p:cNvCxnSpPr>
          <p:nvPr/>
        </p:nvCxnSpPr>
        <p:spPr>
          <a:xfrm flipH="1">
            <a:off x="3504760" y="4001737"/>
            <a:ext cx="840" cy="6891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5514" y="4227219"/>
            <a:ext cx="803672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개별 카테고리 </a:t>
            </a:r>
            <a:r>
              <a:rPr lang="en-US" altLang="ko-KR" sz="600" dirty="0" smtClean="0">
                <a:solidFill>
                  <a:schemeClr val="bg1"/>
                </a:solidFill>
              </a:rPr>
              <a:t>JSON</a:t>
            </a:r>
            <a:endParaRPr lang="ko-KR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3764" y="4097127"/>
            <a:ext cx="484675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수정 데이터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저장 요청</a:t>
            </a:r>
            <a:endParaRPr lang="ko-KR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62" name="순서도: 데이터 61"/>
          <p:cNvSpPr/>
          <p:nvPr/>
        </p:nvSpPr>
        <p:spPr>
          <a:xfrm>
            <a:off x="5122603" y="4797482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아이템 데이터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파싱</a:t>
            </a:r>
            <a:endParaRPr lang="ko-KR" altLang="en-US" sz="700" dirty="0" smtClean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70" idx="3"/>
            <a:endCxn id="62" idx="2"/>
          </p:cNvCxnSpPr>
          <p:nvPr/>
        </p:nvCxnSpPr>
        <p:spPr>
          <a:xfrm>
            <a:off x="4284369" y="4947963"/>
            <a:ext cx="9945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문서 69"/>
          <p:cNvSpPr/>
          <p:nvPr/>
        </p:nvSpPr>
        <p:spPr>
          <a:xfrm>
            <a:off x="2725151" y="469091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Component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카테고리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78" name="순서도: 문서 77"/>
          <p:cNvSpPr/>
          <p:nvPr/>
        </p:nvSpPr>
        <p:spPr>
          <a:xfrm>
            <a:off x="7371191" y="3700776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Component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아이템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9" name="순서도: 문서 88"/>
          <p:cNvSpPr/>
          <p:nvPr/>
        </p:nvSpPr>
        <p:spPr>
          <a:xfrm>
            <a:off x="5122603" y="1934292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Component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카테고리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추가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06" name="꺾인 연결선 105"/>
          <p:cNvCxnSpPr>
            <a:stCxn id="62" idx="5"/>
            <a:endCxn id="78" idx="2"/>
          </p:cNvCxnSpPr>
          <p:nvPr/>
        </p:nvCxnSpPr>
        <p:spPr>
          <a:xfrm flipV="1">
            <a:off x="6529242" y="4180879"/>
            <a:ext cx="1621558" cy="76708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58468" y="4865444"/>
            <a:ext cx="699478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개별 아이템 </a:t>
            </a:r>
            <a:r>
              <a:rPr lang="en-US" altLang="ko-KR" sz="600" dirty="0" smtClean="0">
                <a:solidFill>
                  <a:schemeClr val="bg1"/>
                </a:solidFill>
              </a:rPr>
              <a:t>JSON</a:t>
            </a:r>
            <a:endParaRPr lang="ko-KR" altLang="en-US" sz="600" b="0" dirty="0" smtClean="0">
              <a:solidFill>
                <a:schemeClr val="bg1"/>
              </a:solidFill>
            </a:endParaRPr>
          </a:p>
        </p:txBody>
      </p:sp>
      <p:sp>
        <p:nvSpPr>
          <p:cNvPr id="110" name="순서도: 문서 109"/>
          <p:cNvSpPr/>
          <p:nvPr/>
        </p:nvSpPr>
        <p:spPr>
          <a:xfrm>
            <a:off x="7371191" y="2474097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Component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아이템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추가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10" idx="2"/>
            <a:endCxn id="78" idx="0"/>
          </p:cNvCxnSpPr>
          <p:nvPr/>
        </p:nvCxnSpPr>
        <p:spPr>
          <a:xfrm>
            <a:off x="8150800" y="3060936"/>
            <a:ext cx="0" cy="6398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846116" y="3233246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수정 </a:t>
            </a:r>
            <a:r>
              <a:rPr lang="ko-KR" altLang="en-US" sz="600" dirty="0">
                <a:solidFill>
                  <a:schemeClr val="bg1"/>
                </a:solidFill>
              </a:rPr>
              <a:t>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20" name="꺾인 연결선 119"/>
          <p:cNvCxnSpPr>
            <a:stCxn id="89" idx="3"/>
            <a:endCxn id="70" idx="2"/>
          </p:cNvCxnSpPr>
          <p:nvPr/>
        </p:nvCxnSpPr>
        <p:spPr>
          <a:xfrm flipH="1">
            <a:off x="3504760" y="2248483"/>
            <a:ext cx="3177061" cy="2922538"/>
          </a:xfrm>
          <a:prstGeom prst="bentConnector4">
            <a:avLst>
              <a:gd name="adj1" fmla="val -91267"/>
              <a:gd name="adj2" fmla="val 12421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89" idx="2"/>
            <a:endCxn id="37" idx="3"/>
          </p:cNvCxnSpPr>
          <p:nvPr/>
        </p:nvCxnSpPr>
        <p:spPr>
          <a:xfrm rot="5400000">
            <a:off x="4785768" y="2022429"/>
            <a:ext cx="617742" cy="161514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826161" y="2998813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추가 </a:t>
            </a:r>
            <a:r>
              <a:rPr lang="ko-KR" altLang="en-US" sz="600" dirty="0">
                <a:solidFill>
                  <a:schemeClr val="bg1"/>
                </a:solidFill>
              </a:rPr>
              <a:t>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154050" y="2111647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수정 </a:t>
            </a:r>
            <a:r>
              <a:rPr lang="ko-KR" altLang="en-US" sz="600" dirty="0">
                <a:solidFill>
                  <a:schemeClr val="bg1"/>
                </a:solidFill>
              </a:rPr>
              <a:t>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32" name="꺾인 연결선 131"/>
          <p:cNvCxnSpPr>
            <a:stCxn id="78" idx="3"/>
            <a:endCxn id="70" idx="2"/>
          </p:cNvCxnSpPr>
          <p:nvPr/>
        </p:nvCxnSpPr>
        <p:spPr>
          <a:xfrm flipH="1">
            <a:off x="3504760" y="3957821"/>
            <a:ext cx="5425649" cy="1213200"/>
          </a:xfrm>
          <a:prstGeom prst="bentConnector4">
            <a:avLst>
              <a:gd name="adj1" fmla="val -4213"/>
              <a:gd name="adj2" fmla="val 1216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648579" y="5299381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수정 </a:t>
            </a:r>
            <a:r>
              <a:rPr lang="ko-KR" altLang="en-US" sz="600" dirty="0">
                <a:solidFill>
                  <a:schemeClr val="bg1"/>
                </a:solidFill>
              </a:rPr>
              <a:t>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</p:spTree>
    <p:extLst>
      <p:ext uri="{BB962C8B-B14F-4D97-AF65-F5344CB8AC3E}">
        <p14:creationId xmlns:p14="http://schemas.microsoft.com/office/powerpoint/2010/main" val="5852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cxnSp>
        <p:nvCxnSpPr>
          <p:cNvPr id="185" name="직선 연결선 184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오른쪽 화살표 185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좌우 드래그 이동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영역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err="1" smtClean="0"/>
              <a:t>폴딩버튼을</a:t>
            </a:r>
            <a:r>
              <a:rPr lang="ko-KR" altLang="en-US" sz="900" b="1" dirty="0" smtClean="0"/>
              <a:t> 통환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– </a:t>
            </a:r>
            <a:r>
              <a:rPr lang="ko-KR" altLang="en-US" sz="900" b="1" dirty="0" smtClean="0"/>
              <a:t>개인화 저장</a:t>
            </a:r>
            <a:endParaRPr lang="en-US" altLang="ko-KR" sz="900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426902" y="3070071"/>
              <a:ext cx="22688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 smtClean="0">
                  <a:solidFill>
                    <a:schemeClr val="bg1">
                      <a:lumMod val="50000"/>
                    </a:schemeClr>
                  </a:solidFill>
                </a:rPr>
                <a:t>사용자 목록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265512" y="922009"/>
            <a:ext cx="2607993" cy="1464200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881383" y="2858859"/>
              <a:ext cx="3359853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사용자 그룹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265410" y="2571303"/>
            <a:ext cx="2607993" cy="1464200"/>
            <a:chOff x="319634" y="922008"/>
            <a:chExt cx="8483354" cy="4762791"/>
          </a:xfrm>
        </p:grpSpPr>
        <p:grpSp>
          <p:nvGrpSpPr>
            <p:cNvPr id="88" name="그룹 8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2182669" y="2858859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사용자 등록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8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550204" y="1303865"/>
            <a:ext cx="7871770" cy="4114240"/>
            <a:chOff x="550204" y="1303865"/>
            <a:chExt cx="7871770" cy="4114240"/>
          </a:xfrm>
        </p:grpSpPr>
        <p:grpSp>
          <p:nvGrpSpPr>
            <p:cNvPr id="207" name="그룹 206"/>
            <p:cNvGrpSpPr/>
            <p:nvPr/>
          </p:nvGrpSpPr>
          <p:grpSpPr>
            <a:xfrm>
              <a:off x="2548454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08" name="그룹 207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TextBox 208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 smtClean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  <a:endParaRPr lang="ko-KR" altLang="en-US" sz="1400" b="0" dirty="0" smtClean="0">
                  <a:solidFill>
                    <a:schemeClr val="tx1">
                      <a:alpha val="24000"/>
                    </a:schemeClr>
                  </a:solidFill>
                </a:endParaRPr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455104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99" name="그룹 29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32" name="직선 연결선 33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TextBox 29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 smtClean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  <a:endParaRPr lang="ko-KR" altLang="en-US" sz="1400" b="0" dirty="0" smtClean="0">
                  <a:solidFill>
                    <a:schemeClr val="tx1">
                      <a:alpha val="24000"/>
                    </a:schemeClr>
                  </a:solidFill>
                </a:endParaRP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54929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1" name="그룹 340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44" name="직선 연결선 343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직선 연결선 344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TextBox 341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 smtClean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  <a:endParaRPr lang="ko-KR" altLang="en-US" sz="1400" b="0" dirty="0" smtClean="0">
                  <a:solidFill>
                    <a:schemeClr val="tx1">
                      <a:alpha val="24000"/>
                    </a:schemeClr>
                  </a:solidFill>
                </a:endParaRPr>
              </a:p>
            </p:txBody>
          </p:sp>
        </p:grpSp>
        <p:grpSp>
          <p:nvGrpSpPr>
            <p:cNvPr id="346" name="그룹 345"/>
            <p:cNvGrpSpPr/>
            <p:nvPr/>
          </p:nvGrpSpPr>
          <p:grpSpPr>
            <a:xfrm>
              <a:off x="550204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7" name="그룹 346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0" name="직선 연결선 349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직선 연결선 350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8" name="TextBox 347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 smtClean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  <a:endParaRPr lang="ko-KR" altLang="en-US" sz="1400" b="0" dirty="0" smtClean="0">
                  <a:solidFill>
                    <a:schemeClr val="tx1">
                      <a:alpha val="24000"/>
                    </a:schemeClr>
                  </a:solidFill>
                </a:endParaRPr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255279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3" name="그룹 352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6" name="직선 연결선 355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직선 연결선 356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TextBox 353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 smtClean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  <a:endParaRPr lang="ko-KR" altLang="en-US" sz="1400" b="0" dirty="0" smtClean="0">
                  <a:solidFill>
                    <a:schemeClr val="tx1">
                      <a:alpha val="24000"/>
                    </a:schemeClr>
                  </a:solidFill>
                </a:endParaRPr>
              </a:p>
            </p:txBody>
          </p:sp>
        </p:grpSp>
        <p:grpSp>
          <p:nvGrpSpPr>
            <p:cNvPr id="358" name="그룹 357"/>
            <p:cNvGrpSpPr/>
            <p:nvPr/>
          </p:nvGrpSpPr>
          <p:grpSpPr>
            <a:xfrm>
              <a:off x="455104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9" name="그룹 35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62" name="직선 연결선 36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직선 연결선 36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0" name="TextBox 35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 smtClean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  <a:endParaRPr lang="ko-KR" altLang="en-US" sz="1400" b="0" dirty="0" smtClean="0">
                  <a:solidFill>
                    <a:schemeClr val="tx1">
                      <a:alpha val="24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76248"/>
              </p:ext>
            </p:extLst>
          </p:nvPr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카테고리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9" name="사각형: 둥근 모서리 1239">
            <a:extLst>
              <a:ext uri="{FF2B5EF4-FFF2-40B4-BE49-F238E27FC236}">
                <a16:creationId xmlns:a16="http://schemas.microsoft.com/office/drawing/2014/main" id="{5F057254-8E57-CB84-A138-91A9CE0883DC}"/>
              </a:ext>
            </a:extLst>
          </p:cNvPr>
          <p:cNvSpPr/>
          <p:nvPr/>
        </p:nvSpPr>
        <p:spPr>
          <a:xfrm>
            <a:off x="7628021" y="843525"/>
            <a:ext cx="759326" cy="2693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 smtClean="0">
                <a:solidFill>
                  <a:schemeClr val="tx1"/>
                </a:solidFill>
              </a:rPr>
              <a:t>카테고리 추가</a:t>
            </a:r>
            <a:endParaRPr lang="ko-KR" altLang="en-US" sz="700" u="sng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 flipH="1">
            <a:off x="4635284" y="1112921"/>
            <a:ext cx="3372400" cy="96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4546512" y="2077559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3733573" y="2205470"/>
            <a:ext cx="1803421" cy="882700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795734" y="2766548"/>
            <a:ext cx="1657350" cy="234742"/>
            <a:chOff x="1245462" y="4251440"/>
            <a:chExt cx="1657350" cy="234742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34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36" name="직사각형 135"/>
          <p:cNvSpPr/>
          <p:nvPr/>
        </p:nvSpPr>
        <p:spPr>
          <a:xfrm>
            <a:off x="4122288" y="2268839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32438" y="226289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이름</a:t>
            </a:r>
            <a:endParaRPr lang="ko-KR" altLang="en-US" sz="700" b="1" dirty="0"/>
          </a:p>
        </p:txBody>
      </p:sp>
      <p:sp>
        <p:nvSpPr>
          <p:cNvPr id="139" name="타원 138"/>
          <p:cNvSpPr/>
          <p:nvPr/>
        </p:nvSpPr>
        <p:spPr>
          <a:xfrm>
            <a:off x="6678849" y="137667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39038" y="248794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기능</a:t>
            </a:r>
            <a:endParaRPr lang="ko-KR" altLang="en-US" sz="700" b="1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4377709" y="2544106"/>
            <a:ext cx="180975" cy="94551"/>
            <a:chOff x="7912894" y="3801174"/>
            <a:chExt cx="180975" cy="94551"/>
          </a:xfrm>
        </p:grpSpPr>
        <p:sp>
          <p:nvSpPr>
            <p:cNvPr id="14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059998" y="249053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추가</a:t>
            </a:r>
            <a:endParaRPr lang="ko-KR" altLang="en-US" sz="700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5259796" y="2548180"/>
            <a:ext cx="180975" cy="94551"/>
            <a:chOff x="7912894" y="3801174"/>
            <a:chExt cx="180975" cy="94551"/>
          </a:xfrm>
        </p:grpSpPr>
        <p:sp>
          <p:nvSpPr>
            <p:cNvPr id="146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942085" y="24946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삭제</a:t>
            </a:r>
            <a:endParaRPr lang="ko-KR" altLang="en-US" sz="700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4818753" y="2548379"/>
            <a:ext cx="180975" cy="94551"/>
            <a:chOff x="7912894" y="3801174"/>
            <a:chExt cx="180975" cy="94551"/>
          </a:xfrm>
        </p:grpSpPr>
        <p:sp>
          <p:nvSpPr>
            <p:cNvPr id="15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501042" y="24948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수정</a:t>
            </a:r>
            <a:endParaRPr lang="ko-KR" altLang="en-US" sz="700" dirty="0"/>
          </a:p>
        </p:txBody>
      </p:sp>
      <p:sp>
        <p:nvSpPr>
          <p:cNvPr id="3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220994" y="810685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권한에 의해 슈퍼관리자만</a:t>
            </a:r>
            <a:endParaRPr lang="en-US" altLang="ko-KR" sz="600" b="1" dirty="0" smtClean="0"/>
          </a:p>
          <a:p>
            <a:pPr algn="ctr"/>
            <a:r>
              <a:rPr lang="ko-KR" altLang="en-US" sz="600" b="1" dirty="0" smtClean="0"/>
              <a:t>사용할 수 있음</a:t>
            </a:r>
            <a:r>
              <a:rPr lang="en-US" altLang="ko-KR" sz="600" b="1" dirty="0" smtClean="0"/>
              <a:t/>
            </a:r>
            <a:br>
              <a:rPr lang="en-US" altLang="ko-KR" sz="600" b="1" dirty="0" smtClean="0"/>
            </a:br>
            <a:r>
              <a:rPr lang="en-US" altLang="ko-KR" sz="600" b="1" dirty="0" smtClean="0"/>
              <a:t>(</a:t>
            </a:r>
            <a:r>
              <a:rPr lang="ko-KR" altLang="en-US" sz="600" b="1" dirty="0" smtClean="0"/>
              <a:t>권한 개발 이후</a:t>
            </a:r>
            <a:r>
              <a:rPr lang="en-US" altLang="ko-KR" sz="600" b="1" dirty="0" smtClean="0"/>
              <a:t>)</a:t>
            </a:r>
            <a:endParaRPr lang="en-US" altLang="ko-KR" sz="600" dirty="0" smtClean="0"/>
          </a:p>
        </p:txBody>
      </p:sp>
      <p:sp>
        <p:nvSpPr>
          <p:cNvPr id="381" name="직사각형 380"/>
          <p:cNvSpPr/>
          <p:nvPr/>
        </p:nvSpPr>
        <p:spPr>
          <a:xfrm>
            <a:off x="7511626" y="759532"/>
            <a:ext cx="1092701" cy="416422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33778" y="1303865"/>
            <a:ext cx="1884645" cy="1995732"/>
            <a:chOff x="533778" y="130386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130386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2633" y="139146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채널</a:t>
              </a:r>
              <a:endParaRPr lang="ko-KR" altLang="en-US" sz="1050" b="1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13838" y="172885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175700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71043" y="179182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뉴스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036" y="202998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블로그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66036" y="227416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카페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66036" y="25216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커뮤니티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61029" y="275984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트위터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61029" y="300402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유튜브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3778" y="154805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176903" y="1422035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050" b="1" dirty="0" smtClean="0">
                  <a:solidFill>
                    <a:schemeClr val="tx1"/>
                  </a:solidFill>
                </a:rPr>
                <a:t>+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2035753" y="182751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862360" y="182404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1969826" y="1424337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S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3" name="직사각형 382"/>
          <p:cNvSpPr/>
          <p:nvPr/>
        </p:nvSpPr>
        <p:spPr>
          <a:xfrm>
            <a:off x="1882308" y="1347826"/>
            <a:ext cx="375126" cy="32042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383" idx="3"/>
            <a:endCxn id="380" idx="1"/>
          </p:cNvCxnSpPr>
          <p:nvPr/>
        </p:nvCxnSpPr>
        <p:spPr>
          <a:xfrm flipV="1">
            <a:off x="2257434" y="1016947"/>
            <a:ext cx="1963560" cy="4910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82" idx="3"/>
            <a:endCxn id="124" idx="0"/>
          </p:cNvCxnSpPr>
          <p:nvPr/>
        </p:nvCxnSpPr>
        <p:spPr>
          <a:xfrm>
            <a:off x="2147703" y="1514684"/>
            <a:ext cx="2487581" cy="56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3476205" y="1738352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/>
          <p:cNvCxnSpPr>
            <a:stCxn id="381" idx="1"/>
            <a:endCxn id="380" idx="3"/>
          </p:cNvCxnSpPr>
          <p:nvPr/>
        </p:nvCxnSpPr>
        <p:spPr>
          <a:xfrm flipH="1">
            <a:off x="5921734" y="967743"/>
            <a:ext cx="1589892" cy="492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아이템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132111" y="1527384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채널</a:t>
              </a:r>
              <a:endParaRPr lang="ko-KR" altLang="en-US" sz="1050" b="1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뉴스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블로그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카페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커뮤니티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트위터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유튜브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추가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19" idx="3"/>
            <a:endCxn id="185" idx="0"/>
          </p:cNvCxnSpPr>
          <p:nvPr/>
        </p:nvCxnSpPr>
        <p:spPr>
          <a:xfrm flipV="1">
            <a:off x="3953114" y="1373924"/>
            <a:ext cx="682295" cy="3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6200000">
            <a:off x="4632550" y="128801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86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770039" y="1135145"/>
            <a:ext cx="1803421" cy="948031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4832200" y="1735234"/>
            <a:ext cx="1657350" cy="234748"/>
            <a:chOff x="1245462" y="4251440"/>
            <a:chExt cx="1657350" cy="234748"/>
          </a:xfrm>
        </p:grpSpPr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92"/>
              <a:ext cx="778539" cy="182496"/>
              <a:chOff x="3182538" y="9921379"/>
              <a:chExt cx="1141552" cy="206836"/>
            </a:xfrm>
          </p:grpSpPr>
          <p:sp>
            <p:nvSpPr>
              <p:cNvPr id="19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80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추가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92" name="직사각형 191"/>
          <p:cNvSpPr/>
          <p:nvPr/>
        </p:nvSpPr>
        <p:spPr>
          <a:xfrm>
            <a:off x="5158754" y="1219247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68904" y="12133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이름</a:t>
            </a:r>
            <a:endParaRPr lang="ko-KR" altLang="en-US" sz="7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4768807" y="141565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색상</a:t>
            </a:r>
            <a:endParaRPr lang="ko-KR" altLang="en-US" sz="700" b="1" dirty="0"/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189207" y="1463249"/>
            <a:ext cx="179056" cy="102859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 flipH="1">
            <a:off x="5189207" y="1483543"/>
            <a:ext cx="179056" cy="80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22" idx="7"/>
            <a:endCxn id="185" idx="0"/>
          </p:cNvCxnSpPr>
          <p:nvPr/>
        </p:nvCxnSpPr>
        <p:spPr>
          <a:xfrm flipV="1">
            <a:off x="3572058" y="1373924"/>
            <a:ext cx="1063351" cy="69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4312121" y="1428987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2" idx="3"/>
            <a:endCxn id="232" idx="0"/>
          </p:cNvCxnSpPr>
          <p:nvPr/>
        </p:nvCxnSpPr>
        <p:spPr>
          <a:xfrm>
            <a:off x="3796465" y="2592094"/>
            <a:ext cx="853146" cy="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/>
          <p:cNvSpPr/>
          <p:nvPr/>
        </p:nvSpPr>
        <p:spPr>
          <a:xfrm>
            <a:off x="4219833" y="2553460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4649610" y="2465994"/>
            <a:ext cx="1923850" cy="855957"/>
            <a:chOff x="4141331" y="2561319"/>
            <a:chExt cx="1923850" cy="855957"/>
          </a:xfrm>
        </p:grpSpPr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16200000">
              <a:off x="4138367" y="2657466"/>
              <a:ext cx="184136" cy="17820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233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4261760" y="2561319"/>
              <a:ext cx="1803421" cy="855957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4323921" y="3093730"/>
              <a:ext cx="1657350" cy="234748"/>
              <a:chOff x="1245462" y="4251440"/>
              <a:chExt cx="1657350" cy="234748"/>
            </a:xfrm>
          </p:grpSpPr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03692"/>
                <a:ext cx="778539" cy="182496"/>
                <a:chOff x="3182538" y="9921379"/>
                <a:chExt cx="1141552" cy="206836"/>
              </a:xfrm>
            </p:grpSpPr>
            <p:sp>
              <p:nvSpPr>
                <p:cNvPr id="24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80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 smtClean="0">
                      <a:solidFill>
                        <a:schemeClr val="bg1"/>
                      </a:solidFill>
                    </a:rPr>
                    <a:t>저장</a:t>
                  </a:r>
                  <a:endParaRPr lang="ko-KR" altLang="en-US" sz="7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235" name="직사각형 234"/>
            <p:cNvSpPr/>
            <p:nvPr/>
          </p:nvSpPr>
          <p:spPr>
            <a:xfrm>
              <a:off x="4650475" y="2643730"/>
              <a:ext cx="13241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긍정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60625" y="263778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이름</a:t>
              </a:r>
              <a:endParaRPr lang="ko-KR" altLang="en-US" sz="7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57396" y="286043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색상</a:t>
              </a:r>
              <a:endParaRPr lang="ko-KR" altLang="en-US" sz="700" b="1" dirty="0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4677796" y="2908026"/>
              <a:ext cx="179056" cy="102859"/>
            </a:xfrm>
            <a:prstGeom prst="round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3465996" y="4006594"/>
            <a:ext cx="1952614" cy="2094718"/>
            <a:chOff x="2914874" y="2058889"/>
            <a:chExt cx="1952614" cy="2094718"/>
          </a:xfrm>
        </p:grpSpPr>
        <p:sp>
          <p:nvSpPr>
            <p:cNvPr id="161" name="직사각형 160"/>
            <p:cNvSpPr/>
            <p:nvPr/>
          </p:nvSpPr>
          <p:spPr>
            <a:xfrm>
              <a:off x="2914874" y="2058889"/>
              <a:ext cx="1952614" cy="2094718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2943312" y="2111448"/>
              <a:ext cx="1884645" cy="1995732"/>
              <a:chOff x="1705581" y="1444685"/>
              <a:chExt cx="1884645" cy="1995732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1719624" y="1444685"/>
                <a:ext cx="1870602" cy="19957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044436" y="1532287"/>
                <a:ext cx="122097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 smtClean="0"/>
                  <a:t>채널</a:t>
                </a:r>
                <a:endParaRPr lang="ko-KR" altLang="en-US" sz="1050" b="1" dirty="0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785641" y="1869679"/>
                <a:ext cx="1734221" cy="14898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  <a:endParaRPr lang="ko-KR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3445306" y="1897824"/>
                <a:ext cx="45719" cy="13801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1842846" y="1932649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뉴스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837839" y="217080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블로그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837839" y="241498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카페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1837839" y="266250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커뮤니티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1832832" y="2900663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트위터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1832832" y="314484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유튜브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705581" y="1688873"/>
                <a:ext cx="4612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>
                    <a:solidFill>
                      <a:schemeClr val="bg1">
                        <a:lumMod val="65000"/>
                      </a:schemeClr>
                    </a:solidFill>
                  </a:rPr>
                  <a:t>총 </a:t>
                </a:r>
                <a:r>
                  <a:rPr lang="en-US" altLang="ko-KR" sz="600" dirty="0" smtClean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ko-KR" altLang="en-US" sz="600" dirty="0" smtClean="0">
                    <a:solidFill>
                      <a:schemeClr val="bg1">
                        <a:lumMod val="65000"/>
                      </a:schemeClr>
                    </a:solidFill>
                  </a:rPr>
                  <a:t>건</a:t>
                </a:r>
                <a:endParaRPr lang="ko-KR" altLang="en-US" sz="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1" name="사각형: 둥근 모서리 628">
                <a:extLst>
                  <a:ext uri="{FF2B5EF4-FFF2-40B4-BE49-F238E27FC236}">
                    <a16:creationId xmlns:a16="http://schemas.microsoft.com/office/drawing/2014/main" id="{501952F1-FB42-2992-08A3-87AF34025C64}"/>
                  </a:ext>
                </a:extLst>
              </p:cNvPr>
              <p:cNvSpPr/>
              <p:nvPr/>
            </p:nvSpPr>
            <p:spPr>
              <a:xfrm>
                <a:off x="3280422" y="1562855"/>
                <a:ext cx="246162" cy="18069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추가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1" name="모서리가 둥근 직사각형 170"/>
            <p:cNvSpPr/>
            <p:nvPr/>
          </p:nvSpPr>
          <p:spPr>
            <a:xfrm>
              <a:off x="4382881" y="2647849"/>
              <a:ext cx="179056" cy="102859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직선 화살표 연결선 201"/>
          <p:cNvCxnSpPr>
            <a:endCxn id="161" idx="0"/>
          </p:cNvCxnSpPr>
          <p:nvPr/>
        </p:nvCxnSpPr>
        <p:spPr>
          <a:xfrm flipH="1">
            <a:off x="4442303" y="2913303"/>
            <a:ext cx="822796" cy="10932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19183" y="3307432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기본 </a:t>
            </a:r>
            <a:r>
              <a:rPr lang="ko-KR" altLang="en-US" sz="600" b="1" dirty="0" err="1" smtClean="0"/>
              <a:t>컬러값</a:t>
            </a:r>
            <a:r>
              <a:rPr lang="ko-KR" altLang="en-US" sz="600" b="1" dirty="0"/>
              <a:t> </a:t>
            </a:r>
            <a:r>
              <a:rPr lang="en-US" altLang="ko-KR" sz="600" b="1" dirty="0" smtClean="0"/>
              <a:t>: </a:t>
            </a:r>
            <a:r>
              <a:rPr lang="ko-KR" altLang="en-US" sz="600" b="1" dirty="0" err="1" smtClean="0"/>
              <a:t>빈값</a:t>
            </a:r>
            <a:endParaRPr lang="en-US" altLang="ko-KR" sz="600" b="1" dirty="0" smtClean="0"/>
          </a:p>
          <a:p>
            <a:pPr algn="ctr"/>
            <a:r>
              <a:rPr lang="ko-KR" altLang="en-US" sz="600" b="1" dirty="0" smtClean="0"/>
              <a:t>설정 후부터 아이템에 컬러 표현 됨</a:t>
            </a:r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15457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하위 아이템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89788" y="2174721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채널</a:t>
              </a:r>
              <a:endParaRPr lang="ko-KR" altLang="en-US" sz="1050" b="1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뉴스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블로그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카페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커뮤니티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트위터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유튜브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추가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3374486" y="2649023"/>
            <a:ext cx="217277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74" idx="3"/>
            <a:endCxn id="175" idx="1"/>
          </p:cNvCxnSpPr>
          <p:nvPr/>
        </p:nvCxnSpPr>
        <p:spPr>
          <a:xfrm>
            <a:off x="3591763" y="2756833"/>
            <a:ext cx="1625704" cy="3229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17467" y="1935231"/>
            <a:ext cx="1967848" cy="2289086"/>
            <a:chOff x="504641" y="3654514"/>
            <a:chExt cx="1967848" cy="2289086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3700468"/>
              <a:ext cx="1870602" cy="21892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872633" y="3788070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채널</a:t>
              </a:r>
              <a:endParaRPr lang="ko-KR" altLang="en-US" sz="1050" b="1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613838" y="4125462"/>
              <a:ext cx="1734221" cy="1638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4153607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093611" y="3824681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추가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838769" y="4224068"/>
              <a:ext cx="1375152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2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뉴스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13" name="그림 312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14" name="그룹 313"/>
            <p:cNvGrpSpPr/>
            <p:nvPr/>
          </p:nvGrpSpPr>
          <p:grpSpPr>
            <a:xfrm>
              <a:off x="650610" y="4201592"/>
              <a:ext cx="165678" cy="226591"/>
              <a:chOff x="658372" y="4096283"/>
              <a:chExt cx="165678" cy="226591"/>
            </a:xfrm>
          </p:grpSpPr>
          <p:sp>
            <p:nvSpPr>
              <p:cNvPr id="315" name="타원 314"/>
              <p:cNvSpPr/>
              <p:nvPr/>
            </p:nvSpPr>
            <p:spPr>
              <a:xfrm>
                <a:off x="679464" y="4157982"/>
                <a:ext cx="123295" cy="12329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658372" y="4096283"/>
                <a:ext cx="165678" cy="226591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bg1"/>
                    </a:solidFill>
                  </a:rPr>
                  <a:t>+</a:t>
                </a:r>
                <a:endParaRPr lang="ko-KR" altLang="en-US" sz="10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477360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8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공중파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19" name="그림 318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730652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1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케이블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2" name="그림 321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983944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4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인터넷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5" name="그림 324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237236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7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8" name="그림 327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490528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30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sp>
          <p:nvSpPr>
            <p:cNvPr id="337" name="타원 336"/>
            <p:cNvSpPr/>
            <p:nvPr/>
          </p:nvSpPr>
          <p:spPr>
            <a:xfrm>
              <a:off x="1842281" y="426413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38" name="타원 337"/>
            <p:cNvSpPr/>
            <p:nvPr/>
          </p:nvSpPr>
          <p:spPr>
            <a:xfrm>
              <a:off x="2009586" y="426671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39" name="타원 338"/>
            <p:cNvSpPr/>
            <p:nvPr/>
          </p:nvSpPr>
          <p:spPr>
            <a:xfrm>
              <a:off x="1880202" y="452084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2047507" y="452342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04641" y="3654514"/>
              <a:ext cx="1967848" cy="22890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2227053" y="2652185"/>
            <a:ext cx="417976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040450" y="2754705"/>
            <a:ext cx="1004193" cy="40442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하위 아이템을 추가 하면</a:t>
            </a:r>
            <a:endParaRPr lang="en-US" altLang="ko-KR" sz="600" dirty="0" smtClean="0"/>
          </a:p>
          <a:p>
            <a:pPr algn="ctr"/>
            <a:r>
              <a:rPr lang="ko-KR" altLang="en-US" sz="600" dirty="0" err="1" smtClean="0"/>
              <a:t>트리형으로</a:t>
            </a:r>
            <a:r>
              <a:rPr lang="ko-KR" altLang="en-US" sz="600" dirty="0" smtClean="0"/>
              <a:t> 변환</a:t>
            </a:r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6315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5" name="순서도: 데이터 4"/>
          <p:cNvSpPr/>
          <p:nvPr/>
        </p:nvSpPr>
        <p:spPr>
          <a:xfrm>
            <a:off x="3042188" y="2643962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800" dirty="0" smtClean="0">
                <a:solidFill>
                  <a:schemeClr val="tx1"/>
                </a:solidFill>
              </a:rPr>
              <a:t>JSON </a:t>
            </a:r>
            <a:r>
              <a:rPr lang="ko-KR" altLang="en-US" sz="800" dirty="0" smtClean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5457611" y="2629786"/>
            <a:ext cx="2298345" cy="109160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5"/>
          </p:cNvCxnSpPr>
          <p:nvPr/>
        </p:nvCxnSpPr>
        <p:spPr>
          <a:xfrm flipV="1">
            <a:off x="4802939" y="2842436"/>
            <a:ext cx="65467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1"/>
          <p:cNvSpPr/>
          <p:nvPr/>
        </p:nvSpPr>
        <p:spPr>
          <a:xfrm>
            <a:off x="3042188" y="182382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그룹 </a:t>
            </a:r>
            <a:r>
              <a:rPr lang="en-US" altLang="ko-KR" sz="800" dirty="0" smtClean="0">
                <a:solidFill>
                  <a:schemeClr val="tx1"/>
                </a:solidFill>
              </a:rPr>
              <a:t>JSON </a:t>
            </a:r>
            <a:r>
              <a:rPr lang="ko-KR" altLang="en-US" sz="800" dirty="0" smtClean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33" name="직선 화살표 연결선 32"/>
          <p:cNvCxnSpPr>
            <a:stCxn id="32" idx="4"/>
            <a:endCxn id="5" idx="1"/>
          </p:cNvCxnSpPr>
          <p:nvPr/>
        </p:nvCxnSpPr>
        <p:spPr>
          <a:xfrm>
            <a:off x="4020383" y="2220777"/>
            <a:ext cx="0" cy="4231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3042188" y="3786616"/>
            <a:ext cx="1956390" cy="1027814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4020383" y="3040911"/>
            <a:ext cx="0" cy="7457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문서 41"/>
          <p:cNvSpPr/>
          <p:nvPr/>
        </p:nvSpPr>
        <p:spPr>
          <a:xfrm>
            <a:off x="8410628" y="262978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022723" y="2842436"/>
            <a:ext cx="138790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7311930" y="394627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8" name="순서도: 자기 디스크 17"/>
          <p:cNvSpPr/>
          <p:nvPr/>
        </p:nvSpPr>
        <p:spPr>
          <a:xfrm>
            <a:off x="1232111" y="2022302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API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20" name="직선 화살표 연결선 19"/>
          <p:cNvCxnSpPr>
            <a:stCxn id="32" idx="2"/>
            <a:endCxn id="18" idx="4"/>
          </p:cNvCxnSpPr>
          <p:nvPr/>
        </p:nvCxnSpPr>
        <p:spPr>
          <a:xfrm flipH="1">
            <a:off x="2387516" y="2022303"/>
            <a:ext cx="850311" cy="4100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5" idx="2"/>
            <a:endCxn id="18" idx="4"/>
          </p:cNvCxnSpPr>
          <p:nvPr/>
        </p:nvCxnSpPr>
        <p:spPr>
          <a:xfrm flipH="1" flipV="1">
            <a:off x="2387516" y="2432369"/>
            <a:ext cx="850311" cy="4100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314" y="2744529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smtClean="0"/>
              <a:t>사용자 그룹별 사용자 수</a:t>
            </a:r>
            <a:endParaRPr lang="en-US" altLang="ko-KR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657293" y="3067318"/>
            <a:ext cx="1898979" cy="31892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 smtClean="0"/>
              <a:t>자동완성용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직급 목록화</a:t>
            </a:r>
            <a:endParaRPr lang="en-US" altLang="ko-KR" sz="800" dirty="0"/>
          </a:p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부서 목록화</a:t>
            </a:r>
            <a:endParaRPr lang="en-US" altLang="ko-KR" sz="800" dirty="0"/>
          </a:p>
        </p:txBody>
      </p:sp>
      <p:cxnSp>
        <p:nvCxnSpPr>
          <p:cNvPr id="29" name="꺾인 연결선 28"/>
          <p:cNvCxnSpPr>
            <a:stCxn id="53" idx="2"/>
            <a:endCxn id="44" idx="1"/>
          </p:cNvCxnSpPr>
          <p:nvPr/>
        </p:nvCxnSpPr>
        <p:spPr>
          <a:xfrm rot="16200000" flipH="1">
            <a:off x="6518079" y="3474945"/>
            <a:ext cx="882555" cy="7051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2" idx="0"/>
            <a:endCxn id="18" idx="1"/>
          </p:cNvCxnSpPr>
          <p:nvPr/>
        </p:nvCxnSpPr>
        <p:spPr>
          <a:xfrm rot="16200000" flipV="1">
            <a:off x="5295577" y="-1463461"/>
            <a:ext cx="607484" cy="7579009"/>
          </a:xfrm>
          <a:prstGeom prst="bentConnector3">
            <a:avLst>
              <a:gd name="adj1" fmla="val 20530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6734" y="1279086"/>
            <a:ext cx="519941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smtClean="0">
                <a:solidFill>
                  <a:schemeClr val="bg1"/>
                </a:solidFill>
              </a:rPr>
              <a:t>그룹 추가</a:t>
            </a:r>
            <a:endParaRPr lang="ko-KR" altLang="en-US" sz="800" b="0" dirty="0" smtClean="0">
              <a:solidFill>
                <a:schemeClr val="bg1"/>
              </a:solidFill>
            </a:endParaRPr>
          </a:p>
        </p:txBody>
      </p:sp>
      <p:cxnSp>
        <p:nvCxnSpPr>
          <p:cNvPr id="63" name="꺾인 연결선 62"/>
          <p:cNvCxnSpPr>
            <a:stCxn id="44" idx="2"/>
            <a:endCxn id="18" idx="3"/>
          </p:cNvCxnSpPr>
          <p:nvPr/>
        </p:nvCxnSpPr>
        <p:spPr>
          <a:xfrm rot="5400000" flipH="1">
            <a:off x="4196851" y="455400"/>
            <a:ext cx="1706238" cy="6480311"/>
          </a:xfrm>
          <a:prstGeom prst="bentConnector3">
            <a:avLst>
              <a:gd name="adj1" fmla="val -3542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29999" y="5056765"/>
            <a:ext cx="867793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</a:rPr>
              <a:t>사용자 추가</a:t>
            </a:r>
            <a:r>
              <a:rPr lang="en-US" altLang="ko-KR" sz="800" b="0" dirty="0" smtClean="0">
                <a:solidFill>
                  <a:schemeClr val="bg1"/>
                </a:solidFill>
              </a:rPr>
              <a:t>/</a:t>
            </a:r>
            <a:r>
              <a:rPr lang="ko-KR" altLang="en-US" sz="800" b="0" dirty="0" smtClean="0">
                <a:solidFill>
                  <a:schemeClr val="bg1"/>
                </a:solidFill>
              </a:rPr>
              <a:t>수정</a:t>
            </a:r>
          </a:p>
        </p:txBody>
      </p:sp>
      <p:cxnSp>
        <p:nvCxnSpPr>
          <p:cNvPr id="71" name="꺾인 연결선 70"/>
          <p:cNvCxnSpPr>
            <a:stCxn id="15" idx="1"/>
          </p:cNvCxnSpPr>
          <p:nvPr/>
        </p:nvCxnSpPr>
        <p:spPr>
          <a:xfrm rot="10800000">
            <a:off x="1927616" y="2841379"/>
            <a:ext cx="1114573" cy="145914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86621" y="4197644"/>
            <a:ext cx="622534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</a:rPr>
              <a:t>사용자 삭제</a:t>
            </a:r>
          </a:p>
        </p:txBody>
      </p:sp>
    </p:spTree>
    <p:extLst>
      <p:ext uri="{BB962C8B-B14F-4D97-AF65-F5344CB8AC3E}">
        <p14:creationId xmlns:p14="http://schemas.microsoft.com/office/powerpoint/2010/main" val="9399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04310"/>
              </p:ext>
            </p:extLst>
          </p:nvPr>
        </p:nvGraphicFramePr>
        <p:xfrm>
          <a:off x="8840606" y="843525"/>
          <a:ext cx="3194323" cy="267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등록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등록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 및 포커스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연락처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이메일에서 검색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등록 건수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수정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수정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으로 삭제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할건지 한번 더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10873"/>
              </p:ext>
            </p:extLst>
          </p:nvPr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직급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부서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핸드폰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E-Mail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필드명</a:t>
            </a:r>
            <a:r>
              <a:rPr lang="ko-KR" altLang="en-US" sz="900" b="1" dirty="0" smtClean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* </a:t>
            </a:r>
            <a:r>
              <a:rPr lang="ko-KR" altLang="en-US" sz="600" dirty="0" smtClean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 smtClean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85059"/>
              </p:ext>
            </p:extLst>
          </p:nvPr>
        </p:nvGraphicFramePr>
        <p:xfrm>
          <a:off x="388307" y="1550245"/>
          <a:ext cx="8264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357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1692663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302996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80888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720639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1789604">
                  <a:extLst>
                    <a:ext uri="{9D8B030D-6E8A-4147-A177-3AD203B41FA5}">
                      <a16:colId xmlns:a16="http://schemas.microsoft.com/office/drawing/2014/main" val="1669371387"/>
                    </a:ext>
                  </a:extLst>
                </a:gridCol>
                <a:gridCol w="883278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414588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사용자 그룹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부서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E-Mail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hooggildong</a:t>
                      </a:r>
                      <a:endParaRPr lang="en-US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491982" y="134293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162120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아이디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연락처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이메일 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592594" y="165216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923123" y="166401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121428" y="1664450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8410" y="1330987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총 </a:t>
            </a:r>
            <a:r>
              <a:rPr lang="en-US" altLang="ko-KR" sz="700" dirty="0" smtClean="0"/>
              <a:t>33,542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8410" y="1839509"/>
            <a:ext cx="889379" cy="1747815"/>
            <a:chOff x="308410" y="1839509"/>
            <a:chExt cx="889379" cy="1747815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08410" y="1839509"/>
              <a:ext cx="889379" cy="1747815"/>
              <a:chOff x="2066441" y="1936087"/>
              <a:chExt cx="889379" cy="1747815"/>
            </a:xfrm>
          </p:grpSpPr>
          <p:sp>
            <p:nvSpPr>
              <p:cNvPr id="159" name="이등변 삼각형 15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관리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공통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</a:rPr>
                  <a:t>전체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8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71008" y="3272904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7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764368" y="3272229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983797" y="1808185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기획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홍보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서비스개발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</a:rPr>
                  <a:t>전체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9754" y="8974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151862" y="8585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5002" y="12726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36512" y="18415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901393" y="18382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07842" y="15055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38371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393316" y="124235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98853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497043" y="279557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498" y="1914506"/>
            <a:ext cx="942753" cy="234843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90642" y="17936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smtClean="0"/>
              <a:t>사용자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0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1159"/>
              </p:ext>
            </p:extLst>
          </p:nvPr>
        </p:nvGraphicFramePr>
        <p:xfrm>
          <a:off x="8840606" y="843525"/>
          <a:ext cx="3194323" cy="405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ListGrp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컴포넌트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추가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소속 사용자 인원에 따라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내용이 다름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소속 사용자도 삭제 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1"/>
            <a:ext cx="2603337" cy="14936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사용자 그룹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65103" y="198935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목록</a:t>
            </a:r>
            <a:endParaRPr lang="ko-KR" altLang="en-US" sz="7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2812381" y="2204946"/>
            <a:ext cx="2471303" cy="10837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5190950" y="2233092"/>
            <a:ext cx="53212" cy="10039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023348" y="1964956"/>
            <a:ext cx="246162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추가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 flipV="1">
            <a:off x="1992689" y="2327743"/>
            <a:ext cx="887764" cy="2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1903917" y="2327743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83030" y="2445722"/>
            <a:ext cx="1803421" cy="663696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45191" y="2778032"/>
            <a:ext cx="1657350" cy="234742"/>
            <a:chOff x="1245462" y="4251440"/>
            <a:chExt cx="1657350" cy="234742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40" name="직사각형 139"/>
          <p:cNvSpPr/>
          <p:nvPr/>
        </p:nvSpPr>
        <p:spPr>
          <a:xfrm>
            <a:off x="871745" y="2509091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공통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1895" y="24895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이름</a:t>
            </a:r>
            <a:endParaRPr lang="ko-KR" altLang="en-US" sz="8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2869586" y="2267916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공통 </a:t>
            </a:r>
            <a:r>
              <a:rPr lang="en-US" altLang="ko-KR" sz="700" dirty="0" smtClean="0">
                <a:solidFill>
                  <a:schemeClr val="tx1"/>
                </a:solidFill>
              </a:rPr>
              <a:t>(10)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864579" y="2506072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개발 </a:t>
            </a:r>
            <a:r>
              <a:rPr lang="en-US" altLang="ko-KR" sz="700" dirty="0" smtClean="0">
                <a:solidFill>
                  <a:schemeClr val="tx1"/>
                </a:solidFill>
              </a:rPr>
              <a:t>(5)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864579" y="2750254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관리자  </a:t>
            </a:r>
            <a:r>
              <a:rPr lang="en-US" altLang="ko-KR" sz="700" dirty="0" smtClean="0">
                <a:solidFill>
                  <a:schemeClr val="tx1"/>
                </a:solidFill>
              </a:rPr>
              <a:t>(0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9754" y="2521322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45312" y="20936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21784" y="18553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404802" y="226314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36226" y="24148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6657" y="2765717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22714" y="267384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12567" y="1632406"/>
            <a:ext cx="3280986" cy="1154034"/>
            <a:chOff x="5112567" y="1632406"/>
            <a:chExt cx="3280986" cy="1154034"/>
          </a:xfrm>
        </p:grpSpPr>
        <p:grpSp>
          <p:nvGrpSpPr>
            <p:cNvPr id="4" name="그룹 3"/>
            <p:cNvGrpSpPr/>
            <p:nvPr/>
          </p:nvGrpSpPr>
          <p:grpSpPr>
            <a:xfrm>
              <a:off x="5824331" y="1632406"/>
              <a:ext cx="2569222" cy="1154034"/>
              <a:chOff x="6120054" y="2082970"/>
              <a:chExt cx="2569222" cy="1154034"/>
            </a:xfrm>
          </p:grpSpPr>
          <p:sp>
            <p:nvSpPr>
              <p:cNvPr id="56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115403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6183350" y="2859953"/>
                <a:ext cx="2371986" cy="279773"/>
                <a:chOff x="1245462" y="4251440"/>
                <a:chExt cx="2371986" cy="279773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4251440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4348718"/>
                  <a:ext cx="778539" cy="182495"/>
                  <a:chOff x="3182538" y="9972416"/>
                  <a:chExt cx="1141552" cy="206835"/>
                </a:xfrm>
              </p:grpSpPr>
              <p:sp>
                <p:nvSpPr>
                  <p:cNvPr id="60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972416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 smtClean="0">
                        <a:solidFill>
                          <a:schemeClr val="bg1"/>
                        </a:solidFill>
                      </a:rPr>
                      <a:t>삭제</a:t>
                    </a:r>
                    <a:endParaRPr lang="ko-KR" altLang="en-US" sz="700" u="sng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972416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6120054" y="2126846"/>
                <a:ext cx="2435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사용자 그룹 </a:t>
                </a:r>
                <a:r>
                  <a:rPr lang="en-US" altLang="ko-KR" sz="800" b="1" dirty="0" smtClean="0"/>
                  <a:t>[</a:t>
                </a:r>
                <a:r>
                  <a:rPr lang="ko-KR" altLang="en-US" sz="800" b="1" dirty="0" smtClean="0"/>
                  <a:t>개발</a:t>
                </a:r>
                <a:r>
                  <a:rPr lang="en-US" altLang="ko-KR" sz="800" b="1" dirty="0" smtClean="0"/>
                  <a:t>]</a:t>
                </a:r>
                <a:r>
                  <a:rPr lang="ko-KR" altLang="en-US" sz="800" dirty="0" smtClean="0"/>
                  <a:t>에 </a:t>
                </a:r>
                <a:r>
                  <a:rPr lang="en-US" altLang="ko-KR" sz="800" dirty="0" smtClean="0"/>
                  <a:t>10</a:t>
                </a:r>
                <a:r>
                  <a:rPr lang="ko-KR" altLang="en-US" sz="800" dirty="0" smtClean="0"/>
                  <a:t>명의 사용자가 있습니다</a:t>
                </a:r>
                <a:r>
                  <a:rPr lang="en-US" altLang="ko-KR" sz="800" dirty="0" smtClean="0"/>
                  <a:t>.</a:t>
                </a:r>
              </a:p>
              <a:p>
                <a:pPr algn="ctr"/>
                <a:r>
                  <a:rPr lang="ko-KR" altLang="en-US" sz="800" dirty="0" smtClean="0">
                    <a:solidFill>
                      <a:srgbClr val="FF0000"/>
                    </a:solidFill>
                  </a:rPr>
                  <a:t>삭제할 경우 사용자도 같이 삭제 됩니다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 smtClean="0"/>
                  <a:t>삭제 하시겠습니까</a:t>
                </a:r>
                <a:r>
                  <a:rPr lang="en-US" altLang="ko-KR" sz="800" dirty="0" smtClean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6" name="직선 화살표 연결선 5"/>
            <p:cNvCxnSpPr>
              <a:stCxn id="145" idx="3"/>
            </p:cNvCxnSpPr>
            <p:nvPr/>
          </p:nvCxnSpPr>
          <p:spPr>
            <a:xfrm flipV="1">
              <a:off x="5112567" y="2204946"/>
              <a:ext cx="657430" cy="3955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088191" y="2843895"/>
            <a:ext cx="3160219" cy="1383639"/>
            <a:chOff x="5233334" y="1100171"/>
            <a:chExt cx="3160219" cy="1383639"/>
          </a:xfrm>
        </p:grpSpPr>
        <p:grpSp>
          <p:nvGrpSpPr>
            <p:cNvPr id="70" name="그룹 69"/>
            <p:cNvGrpSpPr/>
            <p:nvPr/>
          </p:nvGrpSpPr>
          <p:grpSpPr>
            <a:xfrm>
              <a:off x="5825466" y="1632406"/>
              <a:ext cx="2568087" cy="851404"/>
              <a:chOff x="6121189" y="2082970"/>
              <a:chExt cx="2568087" cy="851404"/>
            </a:xfrm>
          </p:grpSpPr>
          <p:sp>
            <p:nvSpPr>
              <p:cNvPr id="72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85140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183350" y="2511075"/>
                <a:ext cx="2371986" cy="279773"/>
                <a:chOff x="1245462" y="3902562"/>
                <a:chExt cx="2371986" cy="279773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3902562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3999840"/>
                  <a:ext cx="778539" cy="182495"/>
                  <a:chOff x="3182538" y="9577007"/>
                  <a:chExt cx="1141552" cy="206835"/>
                </a:xfrm>
              </p:grpSpPr>
              <p:sp>
                <p:nvSpPr>
                  <p:cNvPr id="77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577007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 smtClean="0">
                        <a:solidFill>
                          <a:schemeClr val="bg1"/>
                        </a:solidFill>
                      </a:rPr>
                      <a:t>삭제</a:t>
                    </a:r>
                    <a:endParaRPr lang="ko-KR" altLang="en-US" sz="700" u="sng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577007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6290773" y="2198354"/>
                <a:ext cx="20938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사용자 그룹 </a:t>
                </a:r>
                <a:r>
                  <a:rPr lang="en-US" altLang="ko-KR" sz="800" b="1" dirty="0" smtClean="0"/>
                  <a:t>[</a:t>
                </a:r>
                <a:r>
                  <a:rPr lang="ko-KR" altLang="en-US" sz="800" b="1" dirty="0" smtClean="0"/>
                  <a:t>개발</a:t>
                </a:r>
                <a:r>
                  <a:rPr lang="en-US" altLang="ko-KR" sz="800" b="1" dirty="0" smtClean="0"/>
                  <a:t>]</a:t>
                </a:r>
                <a:r>
                  <a:rPr lang="ko-KR" altLang="en-US" sz="800" dirty="0" smtClean="0"/>
                  <a:t>을 삭제 하시겠습니까</a:t>
                </a:r>
                <a:r>
                  <a:rPr lang="en-US" altLang="ko-KR" sz="800" dirty="0" smtClean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71" name="직선 화살표 연결선 70"/>
            <p:cNvCxnSpPr>
              <a:stCxn id="53" idx="3"/>
              <a:endCxn id="72" idx="1"/>
            </p:cNvCxnSpPr>
            <p:nvPr/>
          </p:nvCxnSpPr>
          <p:spPr>
            <a:xfrm>
              <a:off x="5233334" y="1100171"/>
              <a:ext cx="592132" cy="95793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1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82431"/>
              </p:ext>
            </p:extLst>
          </p:nvPr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5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사용자 등록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아이디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tx1"/>
                    </a:solidFill>
                  </a:rPr>
                  <a:t>초기화</a:t>
                </a:r>
                <a:endParaRPr lang="ko-KR" altLang="en-US" sz="7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55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현재 카테고리                                            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5103" y="2601252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이름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직급</a:t>
            </a:r>
            <a:endParaRPr lang="ko-KR" altLang="en-US" sz="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부서</a:t>
            </a:r>
            <a:endParaRPr lang="ko-KR" altLang="en-US" sz="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전화번호</a:t>
            </a:r>
            <a:endParaRPr lang="ko-KR" altLang="en-US" sz="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핸드폰</a:t>
            </a:r>
            <a:endParaRPr lang="ko-KR" altLang="en-US" sz="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E-Mail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57820" y="259902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08925" y="1987955"/>
            <a:ext cx="1004193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중복 체크</a:t>
            </a:r>
            <a:r>
              <a:rPr lang="en-US" altLang="ko-KR" sz="600" b="1" dirty="0" smtClean="0"/>
              <a:t/>
            </a:r>
            <a:br>
              <a:rPr lang="en-US" altLang="ko-KR" sz="600" b="1" dirty="0" smtClean="0"/>
            </a:br>
            <a:r>
              <a:rPr lang="en-US" altLang="ko-KR" sz="600" dirty="0" smtClean="0"/>
              <a:t>API </a:t>
            </a:r>
            <a:r>
              <a:rPr lang="ko-KR" altLang="en-US" sz="600" dirty="0" smtClean="0"/>
              <a:t>사용</a:t>
            </a:r>
            <a:endParaRPr lang="en-US" altLang="ko-KR" sz="600" dirty="0" smtClean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자동완성 사용</a:t>
            </a:r>
            <a:endParaRPr lang="en-US" altLang="ko-KR" sz="600" b="1" dirty="0" smtClean="0"/>
          </a:p>
          <a:p>
            <a:pPr algn="ctr"/>
            <a:r>
              <a:rPr lang="ko-KR" altLang="en-US" sz="600" dirty="0" smtClean="0"/>
              <a:t>현재 데이터를 이용해서 자동완성 사용</a:t>
            </a:r>
            <a:endParaRPr lang="ko-KR" altLang="en-US" sz="600" dirty="0"/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등록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비밀번호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56317"/>
              </p:ext>
            </p:extLst>
          </p:nvPr>
        </p:nvGraphicFramePr>
        <p:xfrm>
          <a:off x="8840606" y="843525"/>
          <a:ext cx="3194323" cy="412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 시 기존 입력 값으로 돌아 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수정</a:t>
            </a:r>
            <a:endParaRPr lang="en-US" altLang="ko-KR" dirty="0" smtClean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6419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사용자 등록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65103" y="217360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아이디</a:t>
            </a:r>
            <a:endParaRPr lang="ko-KR" altLang="en-US" sz="6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45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4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현재 카테고리                                            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65103" y="26012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이름</a:t>
            </a:r>
            <a:endParaRPr lang="ko-KR" altLang="en-US" sz="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직급</a:t>
            </a:r>
            <a:endParaRPr lang="ko-KR" altLang="en-US" sz="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부서</a:t>
            </a:r>
            <a:endParaRPr lang="ko-KR" altLang="en-US" sz="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전화번호</a:t>
            </a:r>
            <a:endParaRPr lang="ko-KR" altLang="en-US" sz="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핸드폰</a:t>
            </a:r>
            <a:endParaRPr lang="ko-KR" altLang="en-US" sz="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E-Mail</a:t>
            </a:r>
            <a:endParaRPr lang="ko-KR" altLang="en-US" sz="600" b="1" dirty="0"/>
          </a:p>
        </p:txBody>
      </p:sp>
      <p:sp>
        <p:nvSpPr>
          <p:cNvPr id="59" name="직사각형 58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자동완성 사용</a:t>
            </a:r>
            <a:endParaRPr lang="en-US" altLang="ko-KR" sz="600" b="1" dirty="0" smtClean="0"/>
          </a:p>
          <a:p>
            <a:pPr algn="ctr"/>
            <a:r>
              <a:rPr lang="ko-KR" altLang="en-US" sz="600" dirty="0" smtClean="0"/>
              <a:t>현재 데이터를 이용해서 자동완성 사용</a:t>
            </a:r>
            <a:endParaRPr lang="ko-KR" altLang="en-US" sz="600" dirty="0"/>
          </a:p>
        </p:txBody>
      </p:sp>
      <p:sp>
        <p:nvSpPr>
          <p:cNvPr id="74" name="TextBox 73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비밀번호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75" name="직사각형 74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01363" y="2133709"/>
            <a:ext cx="3353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accent1">
                    <a:lumMod val="75000"/>
                  </a:schemeClr>
                </a:solidFill>
              </a:rPr>
              <a:t>rsn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12841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2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3463332" y="1674351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416848" y="1665656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416847" y="1379875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 smtClean="0"/>
              <a:t>수정모드</a:t>
            </a:r>
            <a:r>
              <a:rPr lang="ko-KR" altLang="en-US" sz="600" b="1" dirty="0" smtClean="0"/>
              <a:t> </a:t>
            </a:r>
            <a:r>
              <a:rPr lang="en-US" altLang="ko-KR" sz="600" b="1" dirty="0" smtClean="0"/>
              <a:t>-&gt; </a:t>
            </a:r>
            <a:r>
              <a:rPr lang="ko-KR" altLang="en-US" sz="600" b="1" dirty="0" smtClean="0"/>
              <a:t>등록 모드로 변경</a:t>
            </a:r>
            <a:endParaRPr lang="en-US" altLang="ko-KR" sz="600" b="1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3295658" y="2575562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56856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87824" y="408690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좌우 드래그 이동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영역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err="1" smtClean="0"/>
              <a:t>폴딩버튼을</a:t>
            </a:r>
            <a:r>
              <a:rPr lang="ko-KR" altLang="en-US" sz="900" b="1" dirty="0" smtClean="0"/>
              <a:t> 통환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– </a:t>
            </a:r>
            <a:r>
              <a:rPr lang="ko-KR" altLang="en-US" sz="900" b="1" dirty="0" smtClean="0"/>
              <a:t>개인화 저장</a:t>
            </a:r>
            <a:endParaRPr lang="en-US" altLang="ko-KR" sz="900" b="1" dirty="0" smtClean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 smtClean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82666" y="3125773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키워드 등록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282106" y="2990052"/>
              <a:ext cx="4558403" cy="6267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 smtClean="0">
                  <a:solidFill>
                    <a:schemeClr val="bg1">
                      <a:lumMod val="50000"/>
                    </a:schemeClr>
                  </a:solidFill>
                </a:rPr>
                <a:t>키워드</a:t>
              </a:r>
              <a:endParaRPr lang="en-US" altLang="ko-KR" b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그룹</a:t>
              </a:r>
              <a:endParaRPr lang="ko-KR" altLang="en-US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5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31675"/>
              </p:ext>
            </p:extLst>
          </p:nvPr>
        </p:nvGraphicFramePr>
        <p:xfrm>
          <a:off x="8840606" y="843525"/>
          <a:ext cx="3194323" cy="455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뎁스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확장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축소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아이템 속성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폴더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브랜드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타입 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추후 사용자 설정도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65879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선택 하위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활성화되면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상태로 변환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 시 하위 노드 변경이 있을 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있으을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Dialog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알림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사이트 그룹 추가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선택 가능하도록 활성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사이트 그룹 제거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제거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4,5,6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마우스 오버 </a:t>
                      </a:r>
                      <a:r>
                        <a:rPr lang="ko-KR" altLang="en-US" sz="800" b="0" dirty="0" err="1" smtClean="0">
                          <a:solidFill>
                            <a:srgbClr val="00B050"/>
                          </a:solidFill>
                          <a:latin typeface="+mn-lt"/>
                        </a:rPr>
                        <a:t>일때만</a:t>
                      </a:r>
                      <a:r>
                        <a:rPr lang="ko-KR" altLang="en-US" sz="800" b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 보임</a:t>
                      </a:r>
                      <a:endParaRPr lang="en-US" altLang="ko-KR" sz="8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4584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더블클릭으로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수정상태로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변경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저장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Esc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기존 내용 복구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입력내용 삭제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빈 값으로 저장 불가능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전체데이터를 한번에 로드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하거나 선택 아이템 데이터 로드 방식 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가지 로 구현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아이템선택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관련하여 부모로 내용 전달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수정의 경우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필터그룹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기능 사용하여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조건에 따라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입력값이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할수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있음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채널의 경우 부모에서 상속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하위그룹인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경우 채널의 선택지가 부모가 활성화 한 채널만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상위그룹에서 채널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변경시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삭제만 같이 반영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46756" y="1697288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2073766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2604188" y="3422688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649676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추가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1288323" y="4222421"/>
            <a:ext cx="1492407" cy="272801"/>
            <a:chOff x="-3197979" y="3629946"/>
            <a:chExt cx="2120224" cy="43415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그룹명</a:t>
            </a:r>
            <a:endParaRPr lang="ko-KR" alt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88304" y="4006977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채널</a:t>
            </a:r>
            <a:endParaRPr lang="ko-KR" altLang="en-US" sz="800" b="1" dirty="0"/>
          </a:p>
        </p:txBody>
      </p:sp>
      <p:sp>
        <p:nvSpPr>
          <p:cNvPr id="14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1247783" y="4703398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아이콘 기본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0800000">
            <a:off x="5353476" y="222964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5248453" y="865528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5353476" y="1547283"/>
            <a:ext cx="1605070" cy="311388"/>
            <a:chOff x="-3197979" y="3629946"/>
            <a:chExt cx="2280282" cy="49556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14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u="sng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576768" cy="262650"/>
              <a:chOff x="-2685119" y="3629946"/>
              <a:chExt cx="576768" cy="262650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블로그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467454" cy="262650"/>
              <a:chOff x="-2685119" y="3629946"/>
              <a:chExt cx="467454" cy="262650"/>
            </a:xfrm>
          </p:grpSpPr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21912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카페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686080" cy="262650"/>
              <a:chOff x="-2685119" y="3629946"/>
              <a:chExt cx="686080" cy="262650"/>
            </a:xfrm>
          </p:grpSpPr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540538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커뮤니티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576768" cy="262650"/>
              <a:chOff x="-2685119" y="3629946"/>
              <a:chExt cx="576768" cy="262650"/>
            </a:xfrm>
          </p:grpSpPr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유튜브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795394" cy="262650"/>
              <a:chOff x="-2685119" y="3629946"/>
              <a:chExt cx="795394" cy="262650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649851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인스타그램</a:t>
                </a:r>
                <a:endParaRPr lang="ko-KR" altLang="en-US" sz="600" b="0" u="sng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576768" cy="262650"/>
              <a:chOff x="-2685119" y="3629946"/>
              <a:chExt cx="576768" cy="262650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트위터</a:t>
                </a:r>
                <a:endParaRPr lang="ko-KR" altLang="en-US" sz="600" b="0" u="sng" dirty="0"/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5331228" y="1108954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u="sng" smtClean="0">
                <a:solidFill>
                  <a:schemeClr val="tx1"/>
                </a:solidFill>
              </a:rPr>
              <a:t>빌트인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47318" y="9094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err="1" smtClean="0"/>
              <a:t>그룹명</a:t>
            </a:r>
            <a:endParaRPr lang="ko-KR" altLang="en-US" sz="800" b="1" u="sng" dirty="0"/>
          </a:p>
        </p:txBody>
      </p:sp>
      <p:sp>
        <p:nvSpPr>
          <p:cNvPr id="106" name="TextBox 105"/>
          <p:cNvSpPr txBox="1"/>
          <p:nvPr/>
        </p:nvSpPr>
        <p:spPr>
          <a:xfrm>
            <a:off x="5253456" y="13318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smtClean="0"/>
              <a:t>채널</a:t>
            </a:r>
            <a:endParaRPr lang="ko-KR" altLang="en-US" sz="800" b="1" u="sng" dirty="0"/>
          </a:p>
        </p:txBody>
      </p:sp>
      <p:grpSp>
        <p:nvGrpSpPr>
          <p:cNvPr id="147" name="그룹 146"/>
          <p:cNvGrpSpPr/>
          <p:nvPr/>
        </p:nvGrpSpPr>
        <p:grpSpPr>
          <a:xfrm>
            <a:off x="5304281" y="1930648"/>
            <a:ext cx="1657350" cy="234742"/>
            <a:chOff x="1245462" y="4251440"/>
            <a:chExt cx="1657350" cy="234742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5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52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306602" y="1984370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아이콘 기본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589" y="3434506"/>
            <a:ext cx="91229" cy="72354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5779" y="3657648"/>
            <a:ext cx="91229" cy="91229"/>
          </a:xfrm>
          <a:prstGeom prst="rect">
            <a:avLst/>
          </a:prstGeom>
        </p:spPr>
      </p:pic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288323" y="50714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내부 속성 바뀔 수 있도록 외부에서 관리</a:t>
            </a:r>
            <a:endParaRPr lang="ko-KR" altLang="en-US" sz="600" b="1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5182533" y="79821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7134649" y="9677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내부 속성 바뀔 수 있도록 외부에서 관리</a:t>
            </a:r>
            <a:endParaRPr lang="ko-KR" altLang="en-US" sz="600" b="1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53456" y="1930648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미사용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76251" y="4641147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미사용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429745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4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2640" y="3287842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61771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93723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6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60219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90988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3181363" y="4344191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+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181363" y="4966632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+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71" name="사각형: 둥근 모서리 7">
            <a:extLst>
              <a:ext uri="{FF2B5EF4-FFF2-40B4-BE49-F238E27FC236}">
                <a16:creationId xmlns:a16="http://schemas.microsoft.com/office/drawing/2014/main" id="{A1CF455B-F76D-00D0-B446-E93172D815D2}"/>
              </a:ext>
            </a:extLst>
          </p:cNvPr>
          <p:cNvSpPr/>
          <p:nvPr/>
        </p:nvSpPr>
        <p:spPr>
          <a:xfrm>
            <a:off x="3640182" y="2394028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냉장고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2" name="연결선: 꺾임 10">
            <a:extLst>
              <a:ext uri="{FF2B5EF4-FFF2-40B4-BE49-F238E27FC236}">
                <a16:creationId xmlns:a16="http://schemas.microsoft.com/office/drawing/2014/main" id="{F39F60CB-E214-B77D-2DAE-A5A8E36C8D5D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3470796" y="2350642"/>
            <a:ext cx="23712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8420" y="250301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42">
            <a:extLst>
              <a:ext uri="{FF2B5EF4-FFF2-40B4-BE49-F238E27FC236}">
                <a16:creationId xmlns:a16="http://schemas.microsoft.com/office/drawing/2014/main" id="{DA659E4C-C5D2-7722-8977-E27659B38AD6}"/>
              </a:ext>
            </a:extLst>
          </p:cNvPr>
          <p:cNvSpPr/>
          <p:nvPr/>
        </p:nvSpPr>
        <p:spPr>
          <a:xfrm>
            <a:off x="3640182" y="3011319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세탁기</a:t>
            </a:r>
          </a:p>
        </p:txBody>
      </p:sp>
      <p:cxnSp>
        <p:nvCxnSpPr>
          <p:cNvPr id="175" name="연결선: 꺾임 43">
            <a:extLst>
              <a:ext uri="{FF2B5EF4-FFF2-40B4-BE49-F238E27FC236}">
                <a16:creationId xmlns:a16="http://schemas.microsoft.com/office/drawing/2014/main" id="{76CCAC78-8822-2467-63B0-5165C9F8FB6E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2861292" y="2960146"/>
            <a:ext cx="1456129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5">
            <a:extLst>
              <a:ext uri="{FF2B5EF4-FFF2-40B4-BE49-F238E27FC236}">
                <a16:creationId xmlns:a16="http://schemas.microsoft.com/office/drawing/2014/main" id="{4CCED59C-044C-472C-BAC1-F024A7C403DC}"/>
              </a:ext>
            </a:extLst>
          </p:cNvPr>
          <p:cNvSpPr/>
          <p:nvPr/>
        </p:nvSpPr>
        <p:spPr>
          <a:xfrm>
            <a:off x="3640182" y="3316071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건조기</a:t>
            </a:r>
          </a:p>
        </p:txBody>
      </p:sp>
      <p:cxnSp>
        <p:nvCxnSpPr>
          <p:cNvPr id="177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2708916" y="3112522"/>
            <a:ext cx="176088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47">
            <a:extLst>
              <a:ext uri="{FF2B5EF4-FFF2-40B4-BE49-F238E27FC236}">
                <a16:creationId xmlns:a16="http://schemas.microsoft.com/office/drawing/2014/main" id="{49240975-0ECE-CB7A-C044-CE1B2BC1FF67}"/>
              </a:ext>
            </a:extLst>
          </p:cNvPr>
          <p:cNvSpPr/>
          <p:nvPr/>
        </p:nvSpPr>
        <p:spPr>
          <a:xfrm>
            <a:off x="3640182" y="3620823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스타일러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사각형: 둥근 모서리 49">
            <a:extLst>
              <a:ext uri="{FF2B5EF4-FFF2-40B4-BE49-F238E27FC236}">
                <a16:creationId xmlns:a16="http://schemas.microsoft.com/office/drawing/2014/main" id="{AF0432E4-F813-6613-68E9-45F54C2825F8}"/>
              </a:ext>
            </a:extLst>
          </p:cNvPr>
          <p:cNvSpPr/>
          <p:nvPr/>
        </p:nvSpPr>
        <p:spPr>
          <a:xfrm>
            <a:off x="3640182" y="3925575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청소기</a:t>
            </a:r>
          </a:p>
        </p:txBody>
      </p:sp>
      <p:cxnSp>
        <p:nvCxnSpPr>
          <p:cNvPr id="180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2836955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311316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5400000">
            <a:off x="2380796" y="3089658"/>
            <a:ext cx="1882688" cy="131081"/>
          </a:xfrm>
          <a:prstGeom prst="bentConnector3">
            <a:avLst>
              <a:gd name="adj1" fmla="val 3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8463" y="2436887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7" y="3062364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5" y="3370532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4" y="3669478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6" y="3960935"/>
            <a:ext cx="190187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6" name="사각형: 둥근 모서리 12">
            <a:extLst>
              <a:ext uri="{FF2B5EF4-FFF2-40B4-BE49-F238E27FC236}">
                <a16:creationId xmlns:a16="http://schemas.microsoft.com/office/drawing/2014/main" id="{777ED5FE-FC3A-452F-6287-2ECB7C59CF5B}"/>
              </a:ext>
            </a:extLst>
          </p:cNvPr>
          <p:cNvSpPr/>
          <p:nvPr/>
        </p:nvSpPr>
        <p:spPr>
          <a:xfrm>
            <a:off x="3644267" y="2704844"/>
            <a:ext cx="1590399" cy="252000"/>
          </a:xfrm>
          <a:prstGeom prst="roundRect">
            <a:avLst>
              <a:gd name="adj" fmla="val 1240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3906" y="2749511"/>
            <a:ext cx="180000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0" name="타원 229"/>
          <p:cNvSpPr/>
          <p:nvPr/>
        </p:nvSpPr>
        <p:spPr>
          <a:xfrm>
            <a:off x="4663541" y="2750753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853596" y="275261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56065" y="289478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865266" y="2897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75840" y="28880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5" name="사각형: 둥근 모서리 93">
            <a:extLst>
              <a:ext uri="{FF2B5EF4-FFF2-40B4-BE49-F238E27FC236}">
                <a16:creationId xmlns:a16="http://schemas.microsoft.com/office/drawing/2014/main" id="{A7E596E2-300F-E902-E518-72C3EEDC91D1}"/>
              </a:ext>
            </a:extLst>
          </p:cNvPr>
          <p:cNvSpPr/>
          <p:nvPr/>
        </p:nvSpPr>
        <p:spPr>
          <a:xfrm>
            <a:off x="3931695" y="2726353"/>
            <a:ext cx="668419" cy="2068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빌트인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47" name="그림 246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465" y="2800198"/>
            <a:ext cx="91229" cy="72354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772" y="2790761"/>
            <a:ext cx="91229" cy="91229"/>
          </a:xfrm>
          <a:prstGeom prst="rect">
            <a:avLst/>
          </a:prstGeom>
        </p:spPr>
      </p:pic>
      <p:sp>
        <p:nvSpPr>
          <p:cNvPr id="249" name="타원 2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59494" y="263376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4587850" y="2653467"/>
            <a:ext cx="743996" cy="49576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274629" y="2565028"/>
            <a:ext cx="216000" cy="14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/>
              <a:t>4,5,6</a:t>
            </a:r>
            <a:endParaRPr lang="ko-KR" altLang="en-US" sz="600" b="1" dirty="0"/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V="1">
            <a:off x="4940360" y="2401467"/>
            <a:ext cx="501888" cy="3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H="1">
            <a:off x="2692960" y="2828029"/>
            <a:ext cx="1925427" cy="5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3200005" y="2143041"/>
            <a:ext cx="14605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endParaRPr lang="ko-KR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6268" y="204077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18102" y="1925381"/>
            <a:ext cx="240668" cy="2400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3-1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32427" y="2786004"/>
            <a:ext cx="180975" cy="94551"/>
            <a:chOff x="7912894" y="3801174"/>
            <a:chExt cx="180975" cy="94551"/>
          </a:xfrm>
        </p:grpSpPr>
        <p:sp>
          <p:nvSpPr>
            <p:cNvPr id="155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12198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ctr">
          <a:defRPr sz="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12711</TotalTime>
  <Words>2868</Words>
  <Application>Microsoft Office PowerPoint</Application>
  <PresentationFormat>와이드스크린</PresentationFormat>
  <Paragraphs>1454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GUNI</dc:creator>
  <cp:lastModifiedBy>이효성</cp:lastModifiedBy>
  <cp:revision>209</cp:revision>
  <dcterms:created xsi:type="dcterms:W3CDTF">2023-10-30T01:56:32Z</dcterms:created>
  <dcterms:modified xsi:type="dcterms:W3CDTF">2023-12-12T07:41:34Z</dcterms:modified>
</cp:coreProperties>
</file>