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61" r:id="rId2"/>
  </p:sldMasterIdLst>
  <p:notesMasterIdLst>
    <p:notesMasterId r:id="rId38"/>
  </p:notesMasterIdLst>
  <p:sldIdLst>
    <p:sldId id="261" r:id="rId3"/>
    <p:sldId id="290" r:id="rId4"/>
    <p:sldId id="291" r:id="rId5"/>
    <p:sldId id="263" r:id="rId6"/>
    <p:sldId id="267" r:id="rId7"/>
    <p:sldId id="264" r:id="rId8"/>
    <p:sldId id="265" r:id="rId9"/>
    <p:sldId id="266" r:id="rId10"/>
    <p:sldId id="268" r:id="rId11"/>
    <p:sldId id="256" r:id="rId12"/>
    <p:sldId id="258" r:id="rId13"/>
    <p:sldId id="257" r:id="rId14"/>
    <p:sldId id="259" r:id="rId15"/>
    <p:sldId id="260" r:id="rId16"/>
    <p:sldId id="294" r:id="rId17"/>
    <p:sldId id="295" r:id="rId18"/>
    <p:sldId id="296" r:id="rId19"/>
    <p:sldId id="297" r:id="rId20"/>
    <p:sldId id="275" r:id="rId21"/>
    <p:sldId id="276" r:id="rId22"/>
    <p:sldId id="277" r:id="rId23"/>
    <p:sldId id="284" r:id="rId24"/>
    <p:sldId id="285" r:id="rId25"/>
    <p:sldId id="269" r:id="rId26"/>
    <p:sldId id="270" r:id="rId27"/>
    <p:sldId id="272" r:id="rId28"/>
    <p:sldId id="274" r:id="rId29"/>
    <p:sldId id="273" r:id="rId30"/>
    <p:sldId id="286" r:id="rId31"/>
    <p:sldId id="287" r:id="rId32"/>
    <p:sldId id="288" r:id="rId33"/>
    <p:sldId id="298" r:id="rId34"/>
    <p:sldId id="300" r:id="rId35"/>
    <p:sldId id="301" r:id="rId36"/>
    <p:sldId id="3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구역" id="{3BFD4220-1361-41C6-B4C7-EB3E086769AA}">
          <p14:sldIdLst>
            <p14:sldId id="261"/>
          </p14:sldIdLst>
        </p14:section>
        <p14:section name="데이터 관리 - 데이터 다운로드" id="{FA9AF047-A37F-4D21-A72F-5DA3856EA22B}">
          <p14:sldIdLst>
            <p14:sldId id="290"/>
            <p14:sldId id="291"/>
          </p14:sldIdLst>
        </p14:section>
        <p14:section name="관리자 - 사용자 관리" id="{97CA7090-D686-44C6-B5F6-21FEB3DC0CFD}">
          <p14:sldIdLst>
            <p14:sldId id="263"/>
            <p14:sldId id="267"/>
            <p14:sldId id="264"/>
            <p14:sldId id="265"/>
            <p14:sldId id="266"/>
            <p14:sldId id="268"/>
          </p14:sldIdLst>
        </p14:section>
        <p14:section name="관리자 - 키워드 관리" id="{572FA7BE-0303-4364-8BD9-8BB6AC5D7EF5}">
          <p14:sldIdLst>
            <p14:sldId id="256"/>
            <p14:sldId id="258"/>
            <p14:sldId id="257"/>
            <p14:sldId id="259"/>
            <p14:sldId id="260"/>
          </p14:sldIdLst>
        </p14:section>
        <p14:section name="관리자 - 주제사전 목록" id="{FC0D3CE2-AA6A-43FB-AF3F-503330A205E8}">
          <p14:sldIdLst>
            <p14:sldId id="294"/>
            <p14:sldId id="295"/>
            <p14:sldId id="296"/>
            <p14:sldId id="297"/>
          </p14:sldIdLst>
        </p14:section>
        <p14:section name="관리자 - 공통 코드 관리" id="{F9194459-9B37-46DA-8D1B-9D57C4DCBC2B}">
          <p14:sldIdLst>
            <p14:sldId id="275"/>
            <p14:sldId id="276"/>
            <p14:sldId id="277"/>
            <p14:sldId id="284"/>
            <p14:sldId id="285"/>
          </p14:sldIdLst>
        </p14:section>
        <p14:section name="관리자 - 사이트 관리" id="{D7003A1F-48AB-477A-8554-C7147F446B1B}">
          <p14:sldIdLst>
            <p14:sldId id="269"/>
            <p14:sldId id="270"/>
            <p14:sldId id="272"/>
            <p14:sldId id="274"/>
            <p14:sldId id="273"/>
          </p14:sldIdLst>
        </p14:section>
        <p14:section name="관리자 - SNS계정" id="{819DD7D0-D4C9-4698-A756-0F4982458080}">
          <p14:sldIdLst>
            <p14:sldId id="286"/>
            <p14:sldId id="287"/>
            <p14:sldId id="288"/>
          </p14:sldIdLst>
        </p14:section>
        <p14:section name="관리자 - 전체 제외 키워드" id="{241AA4D6-4592-4118-B751-B6EBDF32AB54}">
          <p14:sldIdLst>
            <p14:sldId id="298"/>
            <p14:sldId id="300"/>
            <p14:sldId id="301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B050"/>
    <a:srgbClr val="000000"/>
    <a:srgbClr val="2B8DC9"/>
    <a:srgbClr val="70AD47"/>
    <a:srgbClr val="F40000"/>
    <a:srgbClr val="FF00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8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5" d="100"/>
          <a:sy n="125" d="100"/>
        </p:scale>
        <p:origin x="46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8376A-90E3-41EB-AF37-C17FC2EA7C7F}" type="datetimeFigureOut">
              <a:rPr lang="ko-KR" altLang="en-US" smtClean="0"/>
              <a:t>2024-01-09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E942E-1409-4FCF-BF12-BF5776816F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8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2827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2130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58642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10978E-0ED4-DD2B-7155-AB946FD2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2ED3CE6-2EB2-A227-872B-55D362BA4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3211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BBF6291-ECE7-FE17-DDA4-01BEA0C8F4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20726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A3A9004-21B3-3812-74BB-94ABAA2DBF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02991" y="353187"/>
            <a:ext cx="1800000" cy="2160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8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6710A1-03F4-E601-38B0-D9D878353EB0}"/>
              </a:ext>
            </a:extLst>
          </p:cNvPr>
          <p:cNvSpPr/>
          <p:nvPr userDrawn="1"/>
        </p:nvSpPr>
        <p:spPr>
          <a:xfrm>
            <a:off x="8837752" y="641352"/>
            <a:ext cx="3196615" cy="5888923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ko-KR" altLang="en-US" sz="1463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E41928-DD46-1EE1-A600-DD10E4FD8B2B}"/>
              </a:ext>
            </a:extLst>
          </p:cNvPr>
          <p:cNvSpPr/>
          <p:nvPr userDrawn="1"/>
        </p:nvSpPr>
        <p:spPr>
          <a:xfrm>
            <a:off x="8837751" y="640464"/>
            <a:ext cx="3195499" cy="2016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3670" tIns="31836" rIns="63670" bIns="31836" anchor="ctr"/>
          <a:lstStyle/>
          <a:p>
            <a:pPr algn="ctr">
              <a:defRPr/>
            </a:pPr>
            <a:r>
              <a:rPr lang="en-US" altLang="ko-KR" sz="650" dirty="0">
                <a:solidFill>
                  <a:prstClr val="black"/>
                </a:solidFill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0636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61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22">
            <a:extLst>
              <a:ext uri="{FF2B5EF4-FFF2-40B4-BE49-F238E27FC236}">
                <a16:creationId xmlns:a16="http://schemas.microsoft.com/office/drawing/2014/main" id="{700C447B-170A-51B0-29A9-A977E453ED1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"/>
            <a:ext cx="12192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8" name="Rectangle 623">
            <a:extLst>
              <a:ext uri="{FF2B5EF4-FFF2-40B4-BE49-F238E27FC236}">
                <a16:creationId xmlns:a16="http://schemas.microsoft.com/office/drawing/2014/main" id="{5885C7D6-7359-4731-71EF-87C6F45D9D8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" y="6595060"/>
            <a:ext cx="12205735" cy="26294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indent="0" algn="l" defTabSz="7429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650" b="0" i="0" kern="1200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The enclosed material is confidential and proprietary to RSN Inc. </a:t>
            </a:r>
          </a:p>
        </p:txBody>
      </p:sp>
      <p:graphicFrame>
        <p:nvGraphicFramePr>
          <p:cNvPr id="9" name="Group 635">
            <a:extLst>
              <a:ext uri="{FF2B5EF4-FFF2-40B4-BE49-F238E27FC236}">
                <a16:creationId xmlns:a16="http://schemas.microsoft.com/office/drawing/2014/main" id="{3B2400F9-B68D-9AD3-9C88-EF9C816A1D0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067391657"/>
              </p:ext>
            </p:extLst>
          </p:nvPr>
        </p:nvGraphicFramePr>
        <p:xfrm>
          <a:off x="146090" y="116632"/>
          <a:ext cx="11863157" cy="45085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46878488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569907393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62614045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024185138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2260968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113936520"/>
                    </a:ext>
                  </a:extLst>
                </a:gridCol>
                <a:gridCol w="703157">
                  <a:extLst>
                    <a:ext uri="{9D8B030D-6E8A-4147-A177-3AD203B41FA5}">
                      <a16:colId xmlns:a16="http://schemas.microsoft.com/office/drawing/2014/main" val="1213357875"/>
                    </a:ext>
                  </a:extLst>
                </a:gridCol>
              </a:tblGrid>
              <a:tr h="23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프로젝트명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342900" marR="0" indent="-34290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CJ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관리자 시스템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버전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indent="-34290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482600" algn="l"/>
                        </a:tabLst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v1.0.5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작성일자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2023-11-02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2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Level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작성자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이효성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1942" marR="51942" marT="45638" marB="45638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Rectangle 653">
            <a:extLst>
              <a:ext uri="{FF2B5EF4-FFF2-40B4-BE49-F238E27FC236}">
                <a16:creationId xmlns:a16="http://schemas.microsoft.com/office/drawing/2014/main" id="{9C02D3D4-38C7-BFC8-A190-9C5A86265CF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5107" y="641350"/>
            <a:ext cx="11878785" cy="588803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1463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47DBD-18D7-64ED-FA53-7E8C9EFA39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162983"/>
            <a:ext cx="5976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DFF24-7A9C-45B4-8398-CF0D15B8B97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060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JjmIAG2ttT6jPlRi1bX3ew" TargetMode="External"/><Relationship Id="rId2" Type="http://schemas.openxmlformats.org/officeDocument/2006/relationships/hyperlink" Target="https://media.naver.com/press/057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73158F8-DFDB-8728-7C86-02C5562FA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176" y="246139"/>
            <a:ext cx="1887415" cy="676275"/>
          </a:xfrm>
          <a:prstGeom prst="rect">
            <a:avLst/>
          </a:prstGeom>
        </p:spPr>
      </p:pic>
      <p:sp>
        <p:nvSpPr>
          <p:cNvPr id="7" name="Rectangle 88">
            <a:extLst>
              <a:ext uri="{FF2B5EF4-FFF2-40B4-BE49-F238E27FC236}">
                <a16:creationId xmlns:a16="http://schemas.microsoft.com/office/drawing/2014/main" id="{37CCAB86-13CB-24D2-818A-3984F0A68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0" y="1844824"/>
            <a:ext cx="11856640" cy="2088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altLang="ko-KR" sz="3600" b="1" dirty="0">
                <a:solidFill>
                  <a:schemeClr val="bg1"/>
                </a:solidFill>
              </a:rPr>
              <a:t>CJ </a:t>
            </a:r>
            <a:r>
              <a:rPr lang="ko-KR" altLang="en-US" sz="3600" b="1" dirty="0">
                <a:solidFill>
                  <a:schemeClr val="bg1"/>
                </a:solidFill>
              </a:rPr>
              <a:t>관리자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시스템</a:t>
            </a:r>
            <a:r>
              <a:rPr lang="en-US" altLang="ko-KR" sz="3600" b="1" dirty="0">
                <a:solidFill>
                  <a:schemeClr val="bg1"/>
                </a:solidFill>
              </a:rPr>
              <a:t> </a:t>
            </a:r>
            <a:r>
              <a:rPr lang="ko-KR" altLang="en-US" sz="3600" b="1" dirty="0">
                <a:solidFill>
                  <a:schemeClr val="bg1"/>
                </a:solidFill>
              </a:rPr>
              <a:t>화면기획</a:t>
            </a:r>
          </a:p>
        </p:txBody>
      </p:sp>
      <p:sp>
        <p:nvSpPr>
          <p:cNvPr id="8" name="슬라이드 번호 개체 틀 10">
            <a:extLst>
              <a:ext uri="{FF2B5EF4-FFF2-40B4-BE49-F238E27FC236}">
                <a16:creationId xmlns:a16="http://schemas.microsoft.com/office/drawing/2014/main" id="{DFB68919-C2F8-E048-52BD-CFBE85215B9B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B3444B0-06C9-4EA4-A92E-B762F395D81E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8015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282106" y="2990052"/>
              <a:ext cx="4558403" cy="62670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키워드</a:t>
              </a:r>
              <a:endParaRPr lang="en-US" altLang="ko-KR" b="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그룹</a:t>
              </a:r>
              <a:endParaRPr lang="ko-KR" altLang="en-US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0450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931675"/>
              </p:ext>
            </p:extLst>
          </p:nvPr>
        </p:nvGraphicFramePr>
        <p:xfrm>
          <a:off x="8840606" y="843525"/>
          <a:ext cx="3194323" cy="4558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뎁스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확장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축소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아이템 속성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폴더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브랜드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타입 등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추후 사용자 설정도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865879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현재 선택 하위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활성화되면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Input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상태로 변환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저장 시 하위 노드 변경이 있을 수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있으을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Dialog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알림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추가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선택 가능하도록 활성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사이트 그룹 제거 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하위 노드에서도 제거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lt"/>
                        </a:rPr>
                        <a:t>4,5,6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마우스 오버 </a:t>
                      </a:r>
                      <a:r>
                        <a:rPr lang="ko-KR" altLang="en-US" sz="800" b="0" dirty="0" err="1">
                          <a:solidFill>
                            <a:srgbClr val="00B050"/>
                          </a:solidFill>
                          <a:latin typeface="+mn-lt"/>
                        </a:rPr>
                        <a:t>일때만</a:t>
                      </a:r>
                      <a:r>
                        <a:rPr lang="ko-KR" altLang="en-US" sz="800" b="0" dirty="0">
                          <a:solidFill>
                            <a:srgbClr val="00B050"/>
                          </a:solidFill>
                          <a:latin typeface="+mn-lt"/>
                        </a:rPr>
                        <a:t> 보임</a:t>
                      </a:r>
                      <a:endParaRPr lang="en-US" altLang="ko-KR" sz="800" b="0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54584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더블클릭으로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수정상태로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저장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Esc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기존 내용 복구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로 입력내용 삭제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빈 값으로 저장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전체데이터를 한번에 로드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하거나 선택 아이템 데이터 로드 방식 의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가지 로 구현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아이템선택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 관련하여 부모로 내용 전달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수정의 경우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필터그룹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기능 사용하여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기능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조건에 따라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입력값이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상이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할수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있음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채널의 경우 부모에서 상속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하위그룹인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경우 채널의 선택지가 부모가 활성화 한 채널만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상위그룹에서 채널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변경시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삭제만 같이 반영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46756" y="1697288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2073766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2604188" y="3422688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649676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1288323" y="4222421"/>
            <a:ext cx="1492407" cy="272801"/>
            <a:chOff x="-3197979" y="3629946"/>
            <a:chExt cx="2120224" cy="434156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92" name="그림 91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89" name="그림 88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87" name="그림 86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85" name="그림 84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83" name="그림 82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81" name="그림 80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79" name="그림 78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그룹명</a:t>
            </a:r>
            <a:endParaRPr lang="ko-KR" altLang="en-US" sz="800" b="1" dirty="0"/>
          </a:p>
        </p:txBody>
      </p:sp>
      <p:sp>
        <p:nvSpPr>
          <p:cNvPr id="96" name="TextBox 95"/>
          <p:cNvSpPr txBox="1"/>
          <p:nvPr/>
        </p:nvSpPr>
        <p:spPr>
          <a:xfrm>
            <a:off x="1188304" y="4006977"/>
            <a:ext cx="3898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채널</a:t>
            </a:r>
          </a:p>
        </p:txBody>
      </p:sp>
      <p:sp>
        <p:nvSpPr>
          <p:cNvPr id="14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1247783" y="4703398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sp>
        <p:nvSpPr>
          <p:cNvPr id="100" name="이등변 삼각형 99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0800000">
            <a:off x="5353476" y="222964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5248453" y="865528"/>
            <a:ext cx="1803421" cy="1417378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5353476" y="1547283"/>
            <a:ext cx="1605070" cy="311388"/>
            <a:chOff x="-3197979" y="3629946"/>
            <a:chExt cx="2280282" cy="495566"/>
          </a:xfrm>
        </p:grpSpPr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1469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u="sng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27" name="그림 126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108" name="그룹 107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576768" cy="262650"/>
              <a:chOff x="-2685119" y="3629946"/>
              <a:chExt cx="576768" cy="262650"/>
            </a:xfrm>
          </p:grpSpPr>
          <p:pic>
            <p:nvPicPr>
              <p:cNvPr id="124" name="그림 123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블로그</a:t>
                </a:r>
              </a:p>
            </p:txBody>
          </p:sp>
        </p:grpSp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467454" cy="262650"/>
              <a:chOff x="-2685119" y="3629946"/>
              <a:chExt cx="467454" cy="262650"/>
            </a:xfrm>
          </p:grpSpPr>
          <p:pic>
            <p:nvPicPr>
              <p:cNvPr id="122" name="그림 121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21912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카페</a:t>
                </a: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686080" cy="262650"/>
              <a:chOff x="-2685119" y="3629946"/>
              <a:chExt cx="686080" cy="262650"/>
            </a:xfrm>
          </p:grpSpPr>
          <p:pic>
            <p:nvPicPr>
              <p:cNvPr id="120" name="그림 119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540538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커뮤니티</a:t>
                </a:r>
              </a:p>
            </p:txBody>
          </p:sp>
        </p:grpSp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576768" cy="262650"/>
              <a:chOff x="-2685119" y="3629946"/>
              <a:chExt cx="576768" cy="262650"/>
            </a:xfrm>
          </p:grpSpPr>
          <p:pic>
            <p:nvPicPr>
              <p:cNvPr id="118" name="그림 117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u="sng" dirty="0"/>
                  <a:t>유튜브</a:t>
                </a: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795394" cy="262650"/>
              <a:chOff x="-2685119" y="3629946"/>
              <a:chExt cx="795394" cy="262650"/>
            </a:xfrm>
          </p:grpSpPr>
          <p:pic>
            <p:nvPicPr>
              <p:cNvPr id="116" name="그림 115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649851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인스타그램</a:t>
                </a:r>
                <a:endParaRPr lang="ko-KR" altLang="en-US" sz="600" b="0" u="sng" dirty="0"/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576768" cy="262650"/>
              <a:chOff x="-2685119" y="3629946"/>
              <a:chExt cx="576768" cy="262650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431226" cy="262650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u="sng" dirty="0"/>
                  <a:t>트위터</a:t>
                </a:r>
                <a:endParaRPr lang="ko-KR" altLang="en-US" sz="600" b="0" u="sng" dirty="0"/>
              </a:p>
            </p:txBody>
          </p:sp>
        </p:grpSp>
      </p:grpSp>
      <p:sp>
        <p:nvSpPr>
          <p:cNvPr id="104" name="직사각형 103"/>
          <p:cNvSpPr/>
          <p:nvPr/>
        </p:nvSpPr>
        <p:spPr>
          <a:xfrm>
            <a:off x="5331228" y="1108954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u="sng">
                <a:solidFill>
                  <a:schemeClr val="tx1"/>
                </a:solidFill>
              </a:rPr>
              <a:t>빌트인</a:t>
            </a:r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5247318" y="909404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 err="1"/>
              <a:t>그룹명</a:t>
            </a:r>
            <a:endParaRPr lang="ko-KR" altLang="en-US" sz="800" b="1" u="sng" dirty="0"/>
          </a:p>
        </p:txBody>
      </p:sp>
      <p:sp>
        <p:nvSpPr>
          <p:cNvPr id="106" name="TextBox 105"/>
          <p:cNvSpPr txBox="1"/>
          <p:nvPr/>
        </p:nvSpPr>
        <p:spPr>
          <a:xfrm>
            <a:off x="5253456" y="133183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u="sng" dirty="0"/>
              <a:t>채널</a:t>
            </a:r>
          </a:p>
        </p:txBody>
      </p:sp>
      <p:grpSp>
        <p:nvGrpSpPr>
          <p:cNvPr id="147" name="그룹 146"/>
          <p:cNvGrpSpPr/>
          <p:nvPr/>
        </p:nvGrpSpPr>
        <p:grpSpPr>
          <a:xfrm>
            <a:off x="5304281" y="1930648"/>
            <a:ext cx="1657350" cy="234742"/>
            <a:chOff x="1245462" y="4251440"/>
            <a:chExt cx="1657350" cy="234742"/>
          </a:xfrm>
        </p:grpSpPr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5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5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52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306602" y="1984370"/>
            <a:ext cx="675018" cy="1951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아이콘 기본  ▼</a:t>
            </a:r>
          </a:p>
        </p:txBody>
      </p:sp>
      <p:pic>
        <p:nvPicPr>
          <p:cNvPr id="158" name="그림 157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03589" y="3434506"/>
            <a:ext cx="91229" cy="72354"/>
          </a:xfrm>
          <a:prstGeom prst="rect">
            <a:avLst/>
          </a:prstGeom>
        </p:spPr>
      </p:pic>
      <p:pic>
        <p:nvPicPr>
          <p:cNvPr id="159" name="그림 158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05779" y="3657648"/>
            <a:ext cx="91229" cy="91229"/>
          </a:xfrm>
          <a:prstGeom prst="rect">
            <a:avLst/>
          </a:prstGeom>
        </p:spPr>
      </p:pic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288323" y="50714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5182533" y="798218"/>
            <a:ext cx="1955778" cy="165450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7134649" y="9677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내부 속성 바뀔 수 있도록 외부에서 관리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253456" y="1930648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9" name="직사각형 138"/>
          <p:cNvSpPr/>
          <p:nvPr/>
        </p:nvSpPr>
        <p:spPr>
          <a:xfrm>
            <a:off x="1176251" y="4641147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429745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4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2640" y="3287842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61771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4937235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en-US" altLang="ko-KR" sz="800" dirty="0">
                  <a:solidFill>
                    <a:schemeClr val="tx1"/>
                  </a:solidFill>
                </a:rPr>
                <a:t>H&amp;A 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cxnSp>
        <p:nvCxnSpPr>
          <p:cNvPr id="16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60219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17731" y="3909884"/>
            <a:ext cx="2209601" cy="124360"/>
          </a:xfrm>
          <a:prstGeom prst="bentConnector3">
            <a:avLst>
              <a:gd name="adj1" fmla="val 9833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3181363" y="4344191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0" name="타원 169"/>
          <p:cNvSpPr/>
          <p:nvPr/>
        </p:nvSpPr>
        <p:spPr>
          <a:xfrm>
            <a:off x="3181363" y="4966632"/>
            <a:ext cx="146050" cy="146050"/>
          </a:xfrm>
          <a:prstGeom prst="ellipse">
            <a:avLst/>
          </a:prstGeom>
          <a:solidFill>
            <a:schemeClr val="bg2">
              <a:lumMod val="5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100" b="1" dirty="0">
                <a:solidFill>
                  <a:schemeClr val="bg1"/>
                </a:solidFill>
              </a:rPr>
              <a:t>+</a:t>
            </a:r>
            <a:endParaRPr lang="ko-KR" altLang="en-US" sz="11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7">
            <a:extLst>
              <a:ext uri="{FF2B5EF4-FFF2-40B4-BE49-F238E27FC236}">
                <a16:creationId xmlns:a16="http://schemas.microsoft.com/office/drawing/2014/main" id="{A1CF455B-F76D-00D0-B446-E93172D815D2}"/>
              </a:ext>
            </a:extLst>
          </p:cNvPr>
          <p:cNvSpPr/>
          <p:nvPr/>
        </p:nvSpPr>
        <p:spPr>
          <a:xfrm>
            <a:off x="3640182" y="2394028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냉장고</a:t>
            </a:r>
          </a:p>
        </p:txBody>
      </p:sp>
      <p:cxnSp>
        <p:nvCxnSpPr>
          <p:cNvPr id="172" name="연결선: 꺾임 10">
            <a:extLst>
              <a:ext uri="{FF2B5EF4-FFF2-40B4-BE49-F238E27FC236}">
                <a16:creationId xmlns:a16="http://schemas.microsoft.com/office/drawing/2014/main" id="{F39F60CB-E214-B77D-2DAE-A5A8E36C8D5D}"/>
              </a:ext>
            </a:extLst>
          </p:cNvPr>
          <p:cNvCxnSpPr>
            <a:cxnSpLocks/>
            <a:endCxn id="171" idx="1"/>
          </p:cNvCxnSpPr>
          <p:nvPr/>
        </p:nvCxnSpPr>
        <p:spPr>
          <a:xfrm rot="16200000" flipH="1">
            <a:off x="3470796" y="2350642"/>
            <a:ext cx="23712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8420" y="250301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사각형: 둥근 모서리 42">
            <a:extLst>
              <a:ext uri="{FF2B5EF4-FFF2-40B4-BE49-F238E27FC236}">
                <a16:creationId xmlns:a16="http://schemas.microsoft.com/office/drawing/2014/main" id="{DA659E4C-C5D2-7722-8977-E27659B38AD6}"/>
              </a:ext>
            </a:extLst>
          </p:cNvPr>
          <p:cNvSpPr/>
          <p:nvPr/>
        </p:nvSpPr>
        <p:spPr>
          <a:xfrm>
            <a:off x="3640182" y="3011319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세탁기</a:t>
            </a:r>
          </a:p>
        </p:txBody>
      </p:sp>
      <p:cxnSp>
        <p:nvCxnSpPr>
          <p:cNvPr id="175" name="연결선: 꺾임 43">
            <a:extLst>
              <a:ext uri="{FF2B5EF4-FFF2-40B4-BE49-F238E27FC236}">
                <a16:creationId xmlns:a16="http://schemas.microsoft.com/office/drawing/2014/main" id="{76CCAC78-8822-2467-63B0-5165C9F8FB6E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2861292" y="2960146"/>
            <a:ext cx="1456129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사각형: 둥근 모서리 45">
            <a:extLst>
              <a:ext uri="{FF2B5EF4-FFF2-40B4-BE49-F238E27FC236}">
                <a16:creationId xmlns:a16="http://schemas.microsoft.com/office/drawing/2014/main" id="{4CCED59C-044C-472C-BAC1-F024A7C403DC}"/>
              </a:ext>
            </a:extLst>
          </p:cNvPr>
          <p:cNvSpPr/>
          <p:nvPr/>
        </p:nvSpPr>
        <p:spPr>
          <a:xfrm>
            <a:off x="3640182" y="3316071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건조기</a:t>
            </a:r>
          </a:p>
        </p:txBody>
      </p:sp>
      <p:cxnSp>
        <p:nvCxnSpPr>
          <p:cNvPr id="177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  <a:endCxn id="176" idx="1"/>
          </p:cNvCxnSpPr>
          <p:nvPr/>
        </p:nvCxnSpPr>
        <p:spPr>
          <a:xfrm rot="16200000" flipH="1">
            <a:off x="2708916" y="3112522"/>
            <a:ext cx="1760881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사각형: 둥근 모서리 47">
            <a:extLst>
              <a:ext uri="{FF2B5EF4-FFF2-40B4-BE49-F238E27FC236}">
                <a16:creationId xmlns:a16="http://schemas.microsoft.com/office/drawing/2014/main" id="{49240975-0ECE-CB7A-C044-CE1B2BC1FF67}"/>
              </a:ext>
            </a:extLst>
          </p:cNvPr>
          <p:cNvSpPr/>
          <p:nvPr/>
        </p:nvSpPr>
        <p:spPr>
          <a:xfrm>
            <a:off x="3640182" y="3620823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 err="1">
                <a:solidFill>
                  <a:schemeClr val="tx1"/>
                </a:solidFill>
              </a:rPr>
              <a:t>스타일러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79" name="사각형: 둥근 모서리 49">
            <a:extLst>
              <a:ext uri="{FF2B5EF4-FFF2-40B4-BE49-F238E27FC236}">
                <a16:creationId xmlns:a16="http://schemas.microsoft.com/office/drawing/2014/main" id="{AF0432E4-F813-6613-68E9-45F54C2825F8}"/>
              </a:ext>
            </a:extLst>
          </p:cNvPr>
          <p:cNvSpPr/>
          <p:nvPr/>
        </p:nvSpPr>
        <p:spPr>
          <a:xfrm>
            <a:off x="3640182" y="3925575"/>
            <a:ext cx="1601913" cy="252000"/>
          </a:xfrm>
          <a:prstGeom prst="roundRect">
            <a:avLst>
              <a:gd name="adj" fmla="val 12408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청소기</a:t>
            </a:r>
          </a:p>
        </p:txBody>
      </p:sp>
      <p:cxnSp>
        <p:nvCxnSpPr>
          <p:cNvPr id="180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2836955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연결선: 꺾임 13">
            <a:extLst>
              <a:ext uri="{FF2B5EF4-FFF2-40B4-BE49-F238E27FC236}">
                <a16:creationId xmlns:a16="http://schemas.microsoft.com/office/drawing/2014/main" id="{D5C8DF18-5568-B02F-68D2-127F9C38FE7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316674" y="3113168"/>
            <a:ext cx="541873" cy="101651"/>
          </a:xfrm>
          <a:prstGeom prst="bentConnector2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연결선: 꺾임 46">
            <a:extLst>
              <a:ext uri="{FF2B5EF4-FFF2-40B4-BE49-F238E27FC236}">
                <a16:creationId xmlns:a16="http://schemas.microsoft.com/office/drawing/2014/main" id="{EC5A3D10-548A-697B-52E9-05565131BA79}"/>
              </a:ext>
            </a:extLst>
          </p:cNvPr>
          <p:cNvCxnSpPr>
            <a:cxnSpLocks/>
          </p:cNvCxnSpPr>
          <p:nvPr/>
        </p:nvCxnSpPr>
        <p:spPr>
          <a:xfrm rot="5400000">
            <a:off x="2380796" y="3089658"/>
            <a:ext cx="1882688" cy="131081"/>
          </a:xfrm>
          <a:prstGeom prst="bentConnector3">
            <a:avLst>
              <a:gd name="adj1" fmla="val 31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그림 18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88463" y="2436887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2" name="그림 221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7" y="3062364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3" name="그림 222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5" y="3370532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4" name="그림 223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79854" y="3669478"/>
            <a:ext cx="190187" cy="166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5" name="그림 224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5936" y="3960935"/>
            <a:ext cx="190187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26" name="사각형: 둥근 모서리 12">
            <a:extLst>
              <a:ext uri="{FF2B5EF4-FFF2-40B4-BE49-F238E27FC236}">
                <a16:creationId xmlns:a16="http://schemas.microsoft.com/office/drawing/2014/main" id="{777ED5FE-FC3A-452F-6287-2ECB7C59CF5B}"/>
              </a:ext>
            </a:extLst>
          </p:cNvPr>
          <p:cNvSpPr/>
          <p:nvPr/>
        </p:nvSpPr>
        <p:spPr>
          <a:xfrm>
            <a:off x="3644267" y="2704844"/>
            <a:ext cx="1590399" cy="252000"/>
          </a:xfrm>
          <a:prstGeom prst="roundRect">
            <a:avLst>
              <a:gd name="adj" fmla="val 12408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0" bIns="0" rtlCol="0" anchor="ctr"/>
          <a:lstStyle/>
          <a:p>
            <a:endParaRPr lang="ko-KR" altLang="en-US" sz="800" b="1" u="sng" dirty="0">
              <a:solidFill>
                <a:schemeClr val="tx1"/>
              </a:solidFill>
            </a:endParaRPr>
          </a:p>
        </p:txBody>
      </p:sp>
      <p:pic>
        <p:nvPicPr>
          <p:cNvPr id="228" name="그림 227">
            <a:extLst>
              <a:ext uri="{FF2B5EF4-FFF2-40B4-BE49-F238E27FC236}">
                <a16:creationId xmlns:a16="http://schemas.microsoft.com/office/drawing/2014/main" id="{AA7EEE2B-8C30-0475-A279-83DCFBC3335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3693906" y="2749511"/>
            <a:ext cx="180000" cy="16628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30" name="타원 229"/>
          <p:cNvSpPr/>
          <p:nvPr/>
        </p:nvSpPr>
        <p:spPr>
          <a:xfrm>
            <a:off x="4663541" y="2750753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34" name="타원 233"/>
          <p:cNvSpPr/>
          <p:nvPr/>
        </p:nvSpPr>
        <p:spPr>
          <a:xfrm>
            <a:off x="4853596" y="275261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>
                <a:solidFill>
                  <a:schemeClr val="tx1"/>
                </a:solidFill>
              </a:rPr>
              <a:t>M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56065" y="289478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865266" y="2897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4" name="타원 24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75840" y="28880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45" name="사각형: 둥근 모서리 93">
            <a:extLst>
              <a:ext uri="{FF2B5EF4-FFF2-40B4-BE49-F238E27FC236}">
                <a16:creationId xmlns:a16="http://schemas.microsoft.com/office/drawing/2014/main" id="{A7E596E2-300F-E902-E518-72C3EEDC91D1}"/>
              </a:ext>
            </a:extLst>
          </p:cNvPr>
          <p:cNvSpPr/>
          <p:nvPr/>
        </p:nvSpPr>
        <p:spPr>
          <a:xfrm>
            <a:off x="3931695" y="2726353"/>
            <a:ext cx="668419" cy="20683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빌트인</a:t>
            </a:r>
          </a:p>
        </p:txBody>
      </p:sp>
      <p:pic>
        <p:nvPicPr>
          <p:cNvPr id="247" name="그림 246">
            <a:extLst>
              <a:ext uri="{FF2B5EF4-FFF2-40B4-BE49-F238E27FC236}">
                <a16:creationId xmlns:a16="http://schemas.microsoft.com/office/drawing/2014/main" id="{90C71CC9-5445-C927-BA96-100CB1FE6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465" y="2800198"/>
            <a:ext cx="91229" cy="72354"/>
          </a:xfrm>
          <a:prstGeom prst="rect">
            <a:avLst/>
          </a:prstGeom>
        </p:spPr>
      </p:pic>
      <p:pic>
        <p:nvPicPr>
          <p:cNvPr id="248" name="그림 247">
            <a:extLst>
              <a:ext uri="{FF2B5EF4-FFF2-40B4-BE49-F238E27FC236}">
                <a16:creationId xmlns:a16="http://schemas.microsoft.com/office/drawing/2014/main" id="{379F9B9C-D090-1A5D-BD68-C30D84C63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50772" y="2790761"/>
            <a:ext cx="91229" cy="91229"/>
          </a:xfrm>
          <a:prstGeom prst="rect">
            <a:avLst/>
          </a:prstGeom>
        </p:spPr>
      </p:pic>
      <p:sp>
        <p:nvSpPr>
          <p:cNvPr id="249" name="타원 2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59494" y="263376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0" name="모서리가 둥근 직사각형 249"/>
          <p:cNvSpPr/>
          <p:nvPr/>
        </p:nvSpPr>
        <p:spPr>
          <a:xfrm>
            <a:off x="4587850" y="2653467"/>
            <a:ext cx="743996" cy="495764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274629" y="2565028"/>
            <a:ext cx="216000" cy="1440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b="1" dirty="0"/>
              <a:t>4,5,6</a:t>
            </a:r>
            <a:endParaRPr lang="ko-KR" altLang="en-US" sz="600" b="1" dirty="0"/>
          </a:p>
        </p:txBody>
      </p: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V="1">
            <a:off x="4940360" y="2401467"/>
            <a:ext cx="501888" cy="37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직선 화살표 연결선 25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</p:cNvCxnSpPr>
          <p:nvPr/>
        </p:nvCxnSpPr>
        <p:spPr>
          <a:xfrm flipH="1">
            <a:off x="2692960" y="2828029"/>
            <a:ext cx="1925427" cy="5946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타원 254"/>
          <p:cNvSpPr/>
          <p:nvPr/>
        </p:nvSpPr>
        <p:spPr>
          <a:xfrm>
            <a:off x="3200005" y="2143041"/>
            <a:ext cx="146050" cy="14605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-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256" name="타원 25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6268" y="204077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18102" y="1925381"/>
            <a:ext cx="240668" cy="240009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3-1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5032427" y="2786004"/>
            <a:ext cx="180975" cy="94551"/>
            <a:chOff x="7912894" y="3801174"/>
            <a:chExt cx="180975" cy="94551"/>
          </a:xfrm>
        </p:grpSpPr>
        <p:sp>
          <p:nvSpPr>
            <p:cNvPr id="155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6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</p:spTree>
    <p:extLst>
      <p:ext uri="{BB962C8B-B14F-4D97-AF65-F5344CB8AC3E}">
        <p14:creationId xmlns:p14="http://schemas.microsoft.com/office/powerpoint/2010/main" val="1014121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419973"/>
              </p:ext>
            </p:extLst>
          </p:nvPr>
        </p:nvGraphicFramePr>
        <p:xfrm>
          <a:off x="8840606" y="843525"/>
          <a:ext cx="3194323" cy="3276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총 개수 제한 있는 경우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518576"/>
              </p:ext>
            </p:extLst>
          </p:nvPr>
        </p:nvGraphicFramePr>
        <p:xfrm>
          <a:off x="623925" y="1685884"/>
          <a:ext cx="7648205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80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1354351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439479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616688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353879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175082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074148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377326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채널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뉴스 외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제외키워드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뉴스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카페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       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총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)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제외키워드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7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제외키워드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1…       (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총 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r>
                        <a:rPr lang="ko-KR" altLang="en-US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</a:t>
                      </a: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     (3/8)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뉴스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외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1,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제외키워드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1…       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867593"/>
                <a:chOff x="7926391" y="3999989"/>
                <a:chExt cx="1665947" cy="186759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355985"/>
                  <a:chOff x="7926391" y="3999989"/>
                  <a:chExt cx="1665947" cy="135598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725126" cy="118069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채널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</a:t>
                    </a:r>
                    <a:r>
                      <a:rPr lang="ko-KR" altLang="en-US" sz="800" dirty="0" err="1"/>
                      <a:t>제외키워드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6242684"/>
              </p:ext>
            </p:extLst>
          </p:nvPr>
        </p:nvGraphicFramePr>
        <p:xfrm>
          <a:off x="8844305" y="4530253"/>
          <a:ext cx="3194323" cy="1999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키워드 등록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>
                  <a:solidFill>
                    <a:schemeClr val="tx1"/>
                  </a:solidFill>
                </a:rPr>
                <a:t>키워드   </a:t>
              </a:r>
              <a:r>
                <a:rPr lang="ko-KR" altLang="en-US" sz="600" dirty="0">
                  <a:solidFill>
                    <a:schemeClr val="tx1"/>
                  </a:solidFill>
                </a:rPr>
                <a:t>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53493" y="4657228"/>
            <a:ext cx="2622383" cy="914400"/>
          </a:xfrm>
          <a:prstGeom prst="rect">
            <a:avLst/>
          </a:prstGeom>
          <a:solidFill>
            <a:srgbClr val="F4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카테고리 필드 추가</a:t>
            </a:r>
            <a:endParaRPr lang="en-US" altLang="ko-KR" sz="800" b="1" dirty="0">
              <a:solidFill>
                <a:schemeClr val="bg1"/>
              </a:solidFill>
            </a:endParaRP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해당 필드는 키워드 그룹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</a:t>
            </a:r>
            <a:r>
              <a:rPr lang="ko-KR" altLang="en-US" sz="600" dirty="0" err="1">
                <a:solidFill>
                  <a:schemeClr val="bg1"/>
                </a:solidFill>
              </a:rPr>
              <a:t>선택일때만</a:t>
            </a:r>
            <a:r>
              <a:rPr lang="ko-KR" altLang="en-US" sz="600" dirty="0">
                <a:solidFill>
                  <a:schemeClr val="bg1"/>
                </a:solidFill>
              </a:rPr>
              <a:t> 보임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 err="1">
                <a:solidFill>
                  <a:schemeClr val="bg1"/>
                </a:solidFill>
              </a:rPr>
              <a:t>해당필드가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ko-KR" altLang="en-US" sz="600" dirty="0" err="1">
                <a:solidFill>
                  <a:schemeClr val="bg1"/>
                </a:solidFill>
              </a:rPr>
              <a:t>보일때</a:t>
            </a:r>
            <a:r>
              <a:rPr lang="en-US" altLang="ko-KR" sz="600" dirty="0">
                <a:solidFill>
                  <a:schemeClr val="bg1"/>
                </a:solidFill>
              </a:rPr>
              <a:t>(</a:t>
            </a:r>
            <a:r>
              <a:rPr lang="ko-KR" altLang="en-US" sz="600" dirty="0" err="1">
                <a:solidFill>
                  <a:schemeClr val="bg1"/>
                </a:solidFill>
              </a:rPr>
              <a:t>키워드그룹</a:t>
            </a:r>
            <a:r>
              <a:rPr lang="ko-KR" altLang="en-US" sz="600" dirty="0">
                <a:solidFill>
                  <a:schemeClr val="bg1"/>
                </a:solidFill>
              </a:rPr>
              <a:t> </a:t>
            </a:r>
            <a:r>
              <a:rPr lang="en-US" altLang="ko-KR" sz="600" dirty="0">
                <a:solidFill>
                  <a:schemeClr val="bg1"/>
                </a:solidFill>
              </a:rPr>
              <a:t>1</a:t>
            </a:r>
            <a:r>
              <a:rPr lang="ko-KR" altLang="en-US" sz="600" dirty="0">
                <a:solidFill>
                  <a:schemeClr val="bg1"/>
                </a:solidFill>
              </a:rPr>
              <a:t>레벨 선택 </a:t>
            </a:r>
            <a:r>
              <a:rPr lang="ko-KR" altLang="en-US" sz="600" dirty="0" err="1">
                <a:solidFill>
                  <a:schemeClr val="bg1"/>
                </a:solidFill>
              </a:rPr>
              <a:t>상태일때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r>
              <a:rPr lang="ko-KR" altLang="en-US" sz="600" dirty="0">
                <a:solidFill>
                  <a:schemeClr val="bg1"/>
                </a:solidFill>
              </a:rPr>
              <a:t>는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키워드 등록이 불가능 하며</a:t>
            </a:r>
            <a:r>
              <a:rPr lang="en-US" altLang="ko-KR" sz="600" dirty="0">
                <a:solidFill>
                  <a:schemeClr val="bg1"/>
                </a:solidFill>
              </a:rPr>
              <a:t>, </a:t>
            </a:r>
            <a:r>
              <a:rPr lang="ko-KR" altLang="en-US" sz="600" dirty="0">
                <a:solidFill>
                  <a:schemeClr val="bg1"/>
                </a:solidFill>
              </a:rPr>
              <a:t>우측에서 카테고리 선택 후에 등록 가능</a:t>
            </a:r>
            <a:r>
              <a:rPr lang="en-US" altLang="ko-KR" sz="600" dirty="0">
                <a:solidFill>
                  <a:schemeClr val="bg1"/>
                </a:solidFill>
              </a:rPr>
              <a:t>.</a:t>
            </a:r>
          </a:p>
          <a:p>
            <a:pPr algn="ctr"/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관련 </a:t>
            </a:r>
            <a:r>
              <a:rPr lang="ko-KR" altLang="en-US" sz="600" dirty="0" err="1">
                <a:solidFill>
                  <a:schemeClr val="bg1"/>
                </a:solidFill>
              </a:rPr>
              <a:t>예외처리는</a:t>
            </a:r>
            <a:r>
              <a:rPr lang="ko-KR" altLang="en-US" sz="600" dirty="0">
                <a:solidFill>
                  <a:schemeClr val="bg1"/>
                </a:solidFill>
              </a:rPr>
              <a:t> 추후 정의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en-US" altLang="ko-KR" sz="600" dirty="0">
                <a:solidFill>
                  <a:schemeClr val="bg1"/>
                </a:solidFill>
              </a:rPr>
              <a:t>(ex: 3</a:t>
            </a:r>
            <a:r>
              <a:rPr lang="ko-KR" altLang="en-US" sz="600" dirty="0">
                <a:solidFill>
                  <a:schemeClr val="bg1"/>
                </a:solidFill>
              </a:rPr>
              <a:t>번 키워드 등록 버튼에 안내 메시지 도출</a:t>
            </a:r>
            <a:r>
              <a:rPr lang="en-US" altLang="ko-KR" sz="600" dirty="0">
                <a:solidFill>
                  <a:schemeClr val="bg1"/>
                </a:solidFill>
              </a:rPr>
              <a:t>)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176" name="그룹 175"/>
          <p:cNvGrpSpPr/>
          <p:nvPr/>
        </p:nvGrpSpPr>
        <p:grpSpPr>
          <a:xfrm>
            <a:off x="3711048" y="2107537"/>
            <a:ext cx="889379" cy="1728765"/>
            <a:chOff x="3558648" y="1955137"/>
            <a:chExt cx="889379" cy="1728765"/>
          </a:xfrm>
        </p:grpSpPr>
        <p:sp>
          <p:nvSpPr>
            <p:cNvPr id="177" name="이등변 삼각형 176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8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8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8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84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grpSp>
        <p:nvGrpSpPr>
          <p:cNvPr id="185" name="그룹 184"/>
          <p:cNvGrpSpPr/>
          <p:nvPr/>
        </p:nvGrpSpPr>
        <p:grpSpPr>
          <a:xfrm>
            <a:off x="7621287" y="1923613"/>
            <a:ext cx="889379" cy="1728765"/>
            <a:chOff x="3558648" y="1955137"/>
            <a:chExt cx="889379" cy="1728765"/>
          </a:xfrm>
        </p:grpSpPr>
        <p:sp>
          <p:nvSpPr>
            <p:cNvPr id="186" name="이등변 삼각형 185">
              <a:extLst>
                <a:ext uri="{FF2B5EF4-FFF2-40B4-BE49-F238E27FC236}">
                  <a16:creationId xmlns:a16="http://schemas.microsoft.com/office/drawing/2014/main" id="{D1FF8FFD-E920-86B3-A885-12C20B1C0B29}"/>
                </a:ext>
              </a:extLst>
            </p:cNvPr>
            <p:cNvSpPr/>
            <p:nvPr/>
          </p:nvSpPr>
          <p:spPr>
            <a:xfrm>
              <a:off x="3923364" y="1955137"/>
              <a:ext cx="177544" cy="14036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7" name="사각형: 둥근 모서리 457">
              <a:extLst>
                <a:ext uri="{FF2B5EF4-FFF2-40B4-BE49-F238E27FC236}">
                  <a16:creationId xmlns:a16="http://schemas.microsoft.com/office/drawing/2014/main" id="{57752A14-8CDD-D555-BBD6-2DCDE9F62DB5}"/>
                </a:ext>
              </a:extLst>
            </p:cNvPr>
            <p:cNvSpPr/>
            <p:nvPr/>
          </p:nvSpPr>
          <p:spPr>
            <a:xfrm>
              <a:off x="3558648" y="2054065"/>
              <a:ext cx="889379" cy="1629837"/>
            </a:xfrm>
            <a:prstGeom prst="roundRect">
              <a:avLst>
                <a:gd name="adj" fmla="val 3733"/>
              </a:avLst>
            </a:prstGeom>
            <a:solidFill>
              <a:schemeClr val="tx1">
                <a:lumMod val="50000"/>
                <a:lumOff val="5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CAE36EF9-5AAC-84AC-2B09-B494A1CE8552}"/>
                </a:ext>
              </a:extLst>
            </p:cNvPr>
            <p:cNvCxnSpPr>
              <a:cxnSpLocks/>
            </p:cNvCxnSpPr>
            <p:nvPr/>
          </p:nvCxnSpPr>
          <p:spPr>
            <a:xfrm>
              <a:off x="3621652" y="3311301"/>
              <a:ext cx="7434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246" y="3009584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고유</a:t>
              </a:r>
            </a:p>
          </p:txBody>
        </p:sp>
        <p:sp>
          <p:nvSpPr>
            <p:cNvPr id="19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1652" y="2098543"/>
              <a:ext cx="743825" cy="19956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19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337133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뉴스</a:t>
              </a:r>
            </a:p>
          </p:txBody>
        </p:sp>
        <p:sp>
          <p:nvSpPr>
            <p:cNvPr id="192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561577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카페</a:t>
              </a:r>
            </a:p>
          </p:txBody>
        </p:sp>
        <p:sp>
          <p:nvSpPr>
            <p:cNvPr id="193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624318" y="2783489"/>
              <a:ext cx="743825" cy="199563"/>
            </a:xfrm>
            <a:prstGeom prst="roundRect">
              <a:avLst/>
            </a:prstGeom>
            <a:solidFill>
              <a:schemeClr val="accent1"/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블로그</a:t>
              </a:r>
            </a:p>
          </p:txBody>
        </p:sp>
      </p:grp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57176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417819"/>
              </p:ext>
            </p:extLst>
          </p:nvPr>
        </p:nvGraphicFramePr>
        <p:xfrm>
          <a:off x="8840606" y="843525"/>
          <a:ext cx="3194323" cy="5629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중그룹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키워드 그룹에서 대그룹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선택시에만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변경 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3680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선택된 제외 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선택된 아이템이 없는 경우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특수기호 포함 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검색 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키워드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검색방식과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동일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추가 제외 키워드 입력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입력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입력 제외 키워드 목록에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입력된 키워드 없으면 비활성화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204660" y="1485014"/>
            <a:ext cx="2603337" cy="430987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204659" y="123783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7EAE0EE8-F580-113D-B7FB-0576CA01405D}"/>
              </a:ext>
            </a:extLst>
          </p:cNvPr>
          <p:cNvGrpSpPr/>
          <p:nvPr/>
        </p:nvGrpSpPr>
        <p:grpSpPr>
          <a:xfrm>
            <a:off x="3286877" y="2594840"/>
            <a:ext cx="1492407" cy="272801"/>
            <a:chOff x="-3197979" y="3629946"/>
            <a:chExt cx="2120224" cy="434156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6B663CC1-2DD8-5BC7-956C-2008B7408646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96F7B02F-38E0-31D7-528A-F6F1B1A9CD05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104" name="그림 103">
                <a:extLst>
                  <a:ext uri="{FF2B5EF4-FFF2-40B4-BE49-F238E27FC236}">
                    <a16:creationId xmlns:a16="http://schemas.microsoft.com/office/drawing/2014/main" id="{A7A890A6-9223-7879-9322-535BDE162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999DA447-B819-6E56-5F19-D3871AAD9877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101" name="그림 100">
                <a:extLst>
                  <a:ext uri="{FF2B5EF4-FFF2-40B4-BE49-F238E27FC236}">
                    <a16:creationId xmlns:a16="http://schemas.microsoft.com/office/drawing/2014/main" id="{B924E4F4-D738-2684-9A98-17234E782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A211F1A9-2420-0C85-F19C-72C07D120F71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1FE64AEF-0201-CD42-C5FC-A004110B8D8D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99" name="그림 98">
                <a:extLst>
                  <a:ext uri="{FF2B5EF4-FFF2-40B4-BE49-F238E27FC236}">
                    <a16:creationId xmlns:a16="http://schemas.microsoft.com/office/drawing/2014/main" id="{1301CEC2-90AF-E4E9-01B9-FB6D57D0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2C01E3F-BF27-7B9F-DD96-AADB34C7452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61896867-ABA7-119A-68EF-79B8460830C0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97" name="그림 96">
                <a:extLst>
                  <a:ext uri="{FF2B5EF4-FFF2-40B4-BE49-F238E27FC236}">
                    <a16:creationId xmlns:a16="http://schemas.microsoft.com/office/drawing/2014/main" id="{1F35C619-9513-9815-97F9-0BB2B0013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7111BB38-C0AF-BB10-6130-930DA13B974C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36A1AB3A-8A88-ABAF-F4C1-9D80A6B85351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95" name="그림 94">
                <a:extLst>
                  <a:ext uri="{FF2B5EF4-FFF2-40B4-BE49-F238E27FC236}">
                    <a16:creationId xmlns:a16="http://schemas.microsoft.com/office/drawing/2014/main" id="{5A1D5374-D215-4AAE-9531-100E60DBC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D67E5B2-9B8E-9A98-3943-DA6C1D200746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DE41E2C7-2225-D46B-09BB-C74D902128DB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1A9BFD5D-9503-A650-D2D2-09F22C6D96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C4A19FF-EC10-862F-D6EA-34601B0C1A8C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C42FD349-6883-1F11-15D5-B8267E4EA4D3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91" name="그림 90">
                <a:extLst>
                  <a:ext uri="{FF2B5EF4-FFF2-40B4-BE49-F238E27FC236}">
                    <a16:creationId xmlns:a16="http://schemas.microsoft.com/office/drawing/2014/main" id="{EBDD6A43-C3A3-98CD-1AB2-8329158D7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699A183-C9D4-9711-DA1A-ABFAAA3038D8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9383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31534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9427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31453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31425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31442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264227" y="347101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216040" y="350590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405675" y="3540466"/>
            <a:ext cx="246162" cy="13046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삭제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16" name="그룹 115"/>
          <p:cNvGrpSpPr/>
          <p:nvPr/>
        </p:nvGrpSpPr>
        <p:grpSpPr>
          <a:xfrm>
            <a:off x="3315516" y="512616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15516" y="473958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026054" y="474388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31" name="타원 13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7372" y="254301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8661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8416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32432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32683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571427" y="34409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7" name="타원 14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68596" y="47182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0" name="타원 1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58986" y="5311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1" name="타원 15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5964" y="53072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98770" y="491955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006636" y="491144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4794009" y="490870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406931" y="491042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60" name="타원 15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9589" y="501272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148902" y="3395478"/>
            <a:ext cx="2750823" cy="222410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3254780" y="4710977"/>
            <a:ext cx="2294533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49313" y="4789887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sp>
        <p:nvSpPr>
          <p:cNvPr id="139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55675" y="1800392"/>
            <a:ext cx="2478947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                     ▼</a:t>
            </a:r>
          </a:p>
        </p:txBody>
      </p:sp>
      <p:sp>
        <p:nvSpPr>
          <p:cNvPr id="142" name="타원 14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17099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203" name="그룹 202"/>
          <p:cNvGrpSpPr/>
          <p:nvPr/>
        </p:nvGrpSpPr>
        <p:grpSpPr>
          <a:xfrm>
            <a:off x="3264227" y="1613290"/>
            <a:ext cx="180975" cy="94551"/>
            <a:chOff x="7912894" y="3801174"/>
            <a:chExt cx="180975" cy="94551"/>
          </a:xfrm>
        </p:grpSpPr>
        <p:sp>
          <p:nvSpPr>
            <p:cNvPr id="204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05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06" name="모서리가 둥근 직사각형 205"/>
          <p:cNvSpPr/>
          <p:nvPr/>
        </p:nvSpPr>
        <p:spPr>
          <a:xfrm>
            <a:off x="3179752" y="1543771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08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774827" y="3311558"/>
            <a:ext cx="1598878" cy="25130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등록 전 미사용 상태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53202" y="5538668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58024" y="56529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63512" y="565612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14" name="그룹 213"/>
          <p:cNvGrpSpPr/>
          <p:nvPr/>
        </p:nvGrpSpPr>
        <p:grpSpPr>
          <a:xfrm>
            <a:off x="3295106" y="3721004"/>
            <a:ext cx="2371221" cy="891066"/>
            <a:chOff x="3578567" y="3286713"/>
            <a:chExt cx="2371221" cy="891066"/>
          </a:xfrm>
        </p:grpSpPr>
        <p:grpSp>
          <p:nvGrpSpPr>
            <p:cNvPr id="215" name="그룹 214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251" name="직사각형 250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252" name="직사각형 251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6" name="TextBox 215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7" name="그룹 216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247" name="TextBox 24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8" name="그룹 24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218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27" name="그룹 226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43" name="TextBox 242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4" name="그룹 243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5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6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8" name="그룹 227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39" name="TextBox 238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40" name="그룹 239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41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2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9" name="그룹 228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35" name="TextBox 234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6" name="그룹 235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37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8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30" name="그룹 229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32" name="그룹 231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3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cxnSp>
        <p:nvCxnSpPr>
          <p:cNvPr id="253" name="직선 연결선 252"/>
          <p:cNvCxnSpPr/>
          <p:nvPr/>
        </p:nvCxnSpPr>
        <p:spPr>
          <a:xfrm>
            <a:off x="3317883" y="468438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231" y="44853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5" name="타원 25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01689" y="46066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519599" y="3753529"/>
            <a:ext cx="1598878" cy="489621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171450" indent="-171450">
              <a:buFontTx/>
              <a:buChar char="-"/>
            </a:pPr>
            <a:r>
              <a:rPr lang="ko-KR" altLang="en-US" sz="600" b="1" dirty="0"/>
              <a:t>속성은 아이콘 화 예정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/>
              <a:t>드래그 </a:t>
            </a:r>
            <a:r>
              <a:rPr lang="ko-KR" altLang="en-US" sz="600" b="1" dirty="0" err="1"/>
              <a:t>셀렉트</a:t>
            </a:r>
            <a:r>
              <a:rPr lang="ko-KR" altLang="en-US" sz="600" b="1" dirty="0"/>
              <a:t> 기능 가능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r>
              <a:rPr lang="ko-KR" altLang="en-US" sz="600" b="1" dirty="0" err="1"/>
              <a:t>버추어스크롤</a:t>
            </a:r>
            <a:r>
              <a:rPr lang="ko-KR" altLang="en-US" sz="600" b="1" dirty="0"/>
              <a:t> 사용 필요</a:t>
            </a:r>
            <a:endParaRPr lang="en-US" altLang="ko-KR" sz="600" b="1" dirty="0"/>
          </a:p>
          <a:p>
            <a:pPr marL="171450" indent="-171450">
              <a:buFontTx/>
              <a:buChar char="-"/>
            </a:pPr>
            <a:endParaRPr lang="ko-KR" altLang="en-US" sz="600" b="1" dirty="0"/>
          </a:p>
        </p:txBody>
      </p:sp>
      <p:sp>
        <p:nvSpPr>
          <p:cNvPr id="257" name="타원 25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2881" y="367503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8-1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58" name="모서리가 둥근 직사각형 257"/>
          <p:cNvSpPr/>
          <p:nvPr/>
        </p:nvSpPr>
        <p:spPr>
          <a:xfrm>
            <a:off x="3252041" y="3629286"/>
            <a:ext cx="2294533" cy="1080699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518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05574"/>
              </p:ext>
            </p:extLst>
          </p:nvPr>
        </p:nvGraphicFramePr>
        <p:xfrm>
          <a:off x="8840606" y="843525"/>
          <a:ext cx="3194323" cy="4184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정보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추가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개별 수정 불가능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83058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91196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465345" y="1562731"/>
            <a:ext cx="2603337" cy="38755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465344" y="1362314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3529302" y="1850253"/>
            <a:ext cx="2475284" cy="42154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accent1">
                    <a:lumMod val="75000"/>
                  </a:schemeClr>
                </a:solidFill>
              </a:rPr>
              <a:t>CJ &gt; CJ</a:t>
            </a:r>
          </a:p>
          <a:p>
            <a:r>
              <a:rPr lang="ko-KR" altLang="en-US" sz="1200" b="1" dirty="0">
                <a:solidFill>
                  <a:schemeClr val="accent1">
                    <a:lumMod val="75000"/>
                  </a:schemeClr>
                </a:solidFill>
              </a:rPr>
              <a:t>영업점마케팅</a:t>
            </a:r>
          </a:p>
        </p:txBody>
      </p:sp>
      <p:sp>
        <p:nvSpPr>
          <p:cNvPr id="190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관리</a:t>
            </a:r>
          </a:p>
        </p:txBody>
      </p:sp>
      <p:grpSp>
        <p:nvGrpSpPr>
          <p:cNvPr id="131" name="그룹 130"/>
          <p:cNvGrpSpPr/>
          <p:nvPr/>
        </p:nvGrpSpPr>
        <p:grpSpPr>
          <a:xfrm>
            <a:off x="3519097" y="1696383"/>
            <a:ext cx="180975" cy="94551"/>
            <a:chOff x="7912894" y="3801174"/>
            <a:chExt cx="180975" cy="94551"/>
          </a:xfrm>
        </p:grpSpPr>
        <p:sp>
          <p:nvSpPr>
            <p:cNvPr id="139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0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7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17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218975" y="1403385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79" name="모서리가 둥근 직사각형 178"/>
          <p:cNvSpPr/>
          <p:nvPr/>
        </p:nvSpPr>
        <p:spPr>
          <a:xfrm>
            <a:off x="4172491" y="1394690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172490" y="11089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3541646" y="2366486"/>
            <a:ext cx="380480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b="1" dirty="0"/>
              <a:t>채널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 err="1"/>
              <a:t>검색영역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특수문자</a:t>
            </a:r>
            <a:endParaRPr lang="en-US" altLang="ko-KR" sz="600" b="1" dirty="0"/>
          </a:p>
          <a:p>
            <a:pPr>
              <a:lnSpc>
                <a:spcPct val="150000"/>
              </a:lnSpc>
            </a:pPr>
            <a:r>
              <a:rPr lang="ko-KR" altLang="en-US" sz="600" b="1" dirty="0"/>
              <a:t>종류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3979130" y="2366917"/>
            <a:ext cx="534368" cy="626701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600" dirty="0"/>
              <a:t>뉴스</a:t>
            </a:r>
            <a:r>
              <a:rPr lang="en-US" altLang="ko-KR" sz="600" dirty="0"/>
              <a:t>, </a:t>
            </a:r>
            <a:r>
              <a:rPr lang="ko-KR" altLang="en-US" sz="600" dirty="0"/>
              <a:t>블로그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제목 </a:t>
            </a:r>
            <a:r>
              <a:rPr lang="en-US" altLang="ko-KR" sz="600" dirty="0"/>
              <a:t>+ </a:t>
            </a:r>
            <a:r>
              <a:rPr lang="ko-KR" altLang="en-US" sz="600" dirty="0"/>
              <a:t>내용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특수문자제거</a:t>
            </a:r>
            <a:endParaRPr lang="en-US" altLang="ko-KR" sz="600" dirty="0"/>
          </a:p>
          <a:p>
            <a:pPr>
              <a:lnSpc>
                <a:spcPct val="150000"/>
              </a:lnSpc>
            </a:pPr>
            <a:r>
              <a:rPr lang="ko-KR" altLang="en-US" sz="600" dirty="0"/>
              <a:t>구문</a:t>
            </a:r>
          </a:p>
        </p:txBody>
      </p:sp>
      <p:sp>
        <p:nvSpPr>
          <p:cNvPr id="112" name="직사각형 111"/>
          <p:cNvSpPr/>
          <p:nvPr/>
        </p:nvSpPr>
        <p:spPr>
          <a:xfrm>
            <a:off x="3524912" y="3033103"/>
            <a:ext cx="2492873" cy="19910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TextBox 112"/>
          <p:cNvSpPr txBox="1"/>
          <p:nvPr/>
        </p:nvSpPr>
        <p:spPr>
          <a:xfrm>
            <a:off x="3476725" y="3067997"/>
            <a:ext cx="66556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제외 키워드</a:t>
            </a:r>
          </a:p>
        </p:txBody>
      </p:sp>
      <p:grpSp>
        <p:nvGrpSpPr>
          <p:cNvPr id="116" name="그룹 115"/>
          <p:cNvGrpSpPr/>
          <p:nvPr/>
        </p:nvGrpSpPr>
        <p:grpSpPr>
          <a:xfrm>
            <a:off x="3576201" y="4688255"/>
            <a:ext cx="2419107" cy="274870"/>
            <a:chOff x="9643371" y="4183802"/>
            <a:chExt cx="2419107" cy="274870"/>
          </a:xfrm>
        </p:grpSpPr>
        <p:grpSp>
          <p:nvGrpSpPr>
            <p:cNvPr id="121" name="그룹 120"/>
            <p:cNvGrpSpPr/>
            <p:nvPr/>
          </p:nvGrpSpPr>
          <p:grpSpPr>
            <a:xfrm>
              <a:off x="9643371" y="4183802"/>
              <a:ext cx="2115344" cy="274870"/>
              <a:chOff x="9645738" y="3242576"/>
              <a:chExt cx="2387552" cy="891066"/>
            </a:xfrm>
          </p:grpSpPr>
          <p:sp>
            <p:nvSpPr>
              <p:cNvPr id="123" name="직사각형 122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50" err="1">
                    <a:solidFill>
                      <a:schemeClr val="bg1">
                        <a:lumMod val="95000"/>
                      </a:schemeClr>
                    </a:solidFill>
                  </a:rPr>
                  <a:t>제외키워드</a:t>
                </a:r>
                <a:r>
                  <a:rPr lang="ko-KR" altLang="en-US" sz="1050" dirty="0">
                    <a:solidFill>
                      <a:schemeClr val="bg1">
                        <a:lumMod val="95000"/>
                      </a:schemeClr>
                    </a:solidFill>
                  </a:rPr>
                  <a:t> 입력</a:t>
                </a: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2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11813945" y="4250036"/>
              <a:ext cx="248533" cy="180694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추가</a:t>
              </a:r>
            </a:p>
          </p:txBody>
        </p:sp>
      </p:grpSp>
      <p:cxnSp>
        <p:nvCxnSpPr>
          <p:cNvPr id="117" name="직선 연결선 116"/>
          <p:cNvCxnSpPr/>
          <p:nvPr/>
        </p:nvCxnSpPr>
        <p:spPr>
          <a:xfrm>
            <a:off x="3578568" y="4246473"/>
            <a:ext cx="237721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76201" y="4301670"/>
            <a:ext cx="647658" cy="126931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120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4286739" y="4305975"/>
            <a:ext cx="767955" cy="133143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54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559455" y="4481645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155" name="직사각형 154"/>
          <p:cNvSpPr/>
          <p:nvPr/>
        </p:nvSpPr>
        <p:spPr>
          <a:xfrm>
            <a:off x="4267321" y="4473534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6" name="직사각형 155"/>
          <p:cNvSpPr/>
          <p:nvPr/>
        </p:nvSpPr>
        <p:spPr>
          <a:xfrm>
            <a:off x="5054694" y="4470795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4667616" y="4472517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grpSp>
        <p:nvGrpSpPr>
          <p:cNvPr id="6" name="그룹 5"/>
          <p:cNvGrpSpPr/>
          <p:nvPr/>
        </p:nvGrpSpPr>
        <p:grpSpPr>
          <a:xfrm>
            <a:off x="3578567" y="3286713"/>
            <a:ext cx="2371221" cy="891066"/>
            <a:chOff x="3578567" y="3286713"/>
            <a:chExt cx="2371221" cy="891066"/>
          </a:xfrm>
        </p:grpSpPr>
        <p:grpSp>
          <p:nvGrpSpPr>
            <p:cNvPr id="114" name="그룹 113"/>
            <p:cNvGrpSpPr/>
            <p:nvPr/>
          </p:nvGrpSpPr>
          <p:grpSpPr>
            <a:xfrm>
              <a:off x="3578567" y="3286713"/>
              <a:ext cx="2371221" cy="891066"/>
              <a:chOff x="9645738" y="3242576"/>
              <a:chExt cx="2387552" cy="891066"/>
            </a:xfrm>
          </p:grpSpPr>
          <p:sp>
            <p:nvSpPr>
              <p:cNvPr id="125" name="직사각형 124"/>
              <p:cNvSpPr/>
              <p:nvPr/>
            </p:nvSpPr>
            <p:spPr>
              <a:xfrm>
                <a:off x="9645738" y="3242576"/>
                <a:ext cx="2387552" cy="8910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11941143" y="3276145"/>
                <a:ext cx="66468" cy="83385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9" name="TextBox 108"/>
            <p:cNvSpPr txBox="1"/>
            <p:nvPr/>
          </p:nvSpPr>
          <p:spPr>
            <a:xfrm>
              <a:off x="4550751" y="3325388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604423" y="3318300"/>
              <a:ext cx="860395" cy="200055"/>
              <a:chOff x="3604423" y="3800088"/>
              <a:chExt cx="860395" cy="200055"/>
            </a:xfrm>
          </p:grpSpPr>
          <p:sp>
            <p:nvSpPr>
              <p:cNvPr id="111" name="TextBox 110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142" name="그룹 141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173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4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358630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3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506541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4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654452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5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802363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6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5586620" y="3950274"/>
              <a:ext cx="244424" cy="12449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500" dirty="0">
                  <a:solidFill>
                    <a:schemeClr val="tx1"/>
                  </a:solidFill>
                </a:rPr>
                <a:t>삭제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50751" y="3473276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4550751" y="3621164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4550751" y="3769052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550751" y="3916940"/>
              <a:ext cx="1109599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제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+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내 </a:t>
              </a:r>
              <a:r>
                <a:rPr lang="ko-KR" altLang="en-US" sz="600" dirty="0" err="1">
                  <a:solidFill>
                    <a:schemeClr val="bg1">
                      <a:lumMod val="65000"/>
                    </a:schemeClr>
                  </a:solidFill>
                </a:rPr>
                <a:t>특포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 인접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▶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,10,10)</a:t>
              </a:r>
            </a:p>
          </p:txBody>
        </p:sp>
        <p:grpSp>
          <p:nvGrpSpPr>
            <p:cNvPr id="211" name="그룹 210"/>
            <p:cNvGrpSpPr/>
            <p:nvPr/>
          </p:nvGrpSpPr>
          <p:grpSpPr>
            <a:xfrm>
              <a:off x="3604423" y="3463180"/>
              <a:ext cx="860395" cy="200055"/>
              <a:chOff x="3604423" y="3800088"/>
              <a:chExt cx="860395" cy="200055"/>
            </a:xfrm>
          </p:grpSpPr>
          <p:sp>
            <p:nvSpPr>
              <p:cNvPr id="212" name="TextBox 21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3" name="그룹 21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16" name="그룹 215"/>
            <p:cNvGrpSpPr/>
            <p:nvPr/>
          </p:nvGrpSpPr>
          <p:grpSpPr>
            <a:xfrm>
              <a:off x="3604423" y="3608060"/>
              <a:ext cx="860395" cy="200055"/>
              <a:chOff x="3604423" y="3800088"/>
              <a:chExt cx="860395" cy="200055"/>
            </a:xfrm>
          </p:grpSpPr>
          <p:sp>
            <p:nvSpPr>
              <p:cNvPr id="217" name="TextBox 216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18" name="그룹 217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1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1" name="그룹 220"/>
            <p:cNvGrpSpPr/>
            <p:nvPr/>
          </p:nvGrpSpPr>
          <p:grpSpPr>
            <a:xfrm>
              <a:off x="3604423" y="3752940"/>
              <a:ext cx="860395" cy="200055"/>
              <a:chOff x="3604423" y="3800088"/>
              <a:chExt cx="860395" cy="200055"/>
            </a:xfrm>
          </p:grpSpPr>
          <p:sp>
            <p:nvSpPr>
              <p:cNvPr id="222" name="TextBox 221"/>
              <p:cNvSpPr txBox="1"/>
              <p:nvPr/>
            </p:nvSpPr>
            <p:spPr>
              <a:xfrm>
                <a:off x="3749558" y="380008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3" name="그룹 222"/>
              <p:cNvGrpSpPr/>
              <p:nvPr/>
            </p:nvGrpSpPr>
            <p:grpSpPr>
              <a:xfrm>
                <a:off x="3604423" y="3867974"/>
                <a:ext cx="180975" cy="63245"/>
                <a:chOff x="7912894" y="3801174"/>
                <a:chExt cx="180975" cy="94551"/>
              </a:xfrm>
            </p:grpSpPr>
            <p:sp>
              <p:nvSpPr>
                <p:cNvPr id="224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801174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5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812804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  <p:grpSp>
          <p:nvGrpSpPr>
            <p:cNvPr id="226" name="그룹 225"/>
            <p:cNvGrpSpPr/>
            <p:nvPr/>
          </p:nvGrpSpPr>
          <p:grpSpPr>
            <a:xfrm>
              <a:off x="3604423" y="3897820"/>
              <a:ext cx="860395" cy="200055"/>
              <a:chOff x="3604423" y="3770008"/>
              <a:chExt cx="860395" cy="200055"/>
            </a:xfrm>
          </p:grpSpPr>
          <p:sp>
            <p:nvSpPr>
              <p:cNvPr id="227" name="TextBox 226"/>
              <p:cNvSpPr txBox="1"/>
              <p:nvPr/>
            </p:nvSpPr>
            <p:spPr>
              <a:xfrm>
                <a:off x="3749558" y="3770008"/>
                <a:ext cx="71526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700" dirty="0" err="1"/>
                  <a:t>제외키워드</a:t>
                </a:r>
                <a:r>
                  <a:rPr lang="ko-KR" altLang="en-US" sz="700" dirty="0"/>
                  <a:t> </a:t>
                </a:r>
                <a:r>
                  <a:rPr lang="en-US" altLang="ko-KR" sz="700" dirty="0"/>
                  <a:t>1</a:t>
                </a:r>
              </a:p>
            </p:txBody>
          </p:sp>
          <p:grpSp>
            <p:nvGrpSpPr>
              <p:cNvPr id="228" name="그룹 227"/>
              <p:cNvGrpSpPr/>
              <p:nvPr/>
            </p:nvGrpSpPr>
            <p:grpSpPr>
              <a:xfrm>
                <a:off x="3604423" y="3843910"/>
                <a:ext cx="180975" cy="63245"/>
                <a:chOff x="7912894" y="3765198"/>
                <a:chExt cx="180975" cy="94551"/>
              </a:xfrm>
            </p:grpSpPr>
            <p:sp>
              <p:nvSpPr>
                <p:cNvPr id="229" name="사각형: 둥근 모서리 730">
                  <a:extLst>
                    <a:ext uri="{FF2B5EF4-FFF2-40B4-BE49-F238E27FC236}">
                      <a16:creationId xmlns:a16="http://schemas.microsoft.com/office/drawing/2014/main" id="{F9B4A49F-F1D3-935D-3A2D-DB4A9016496C}"/>
                    </a:ext>
                  </a:extLst>
                </p:cNvPr>
                <p:cNvSpPr/>
                <p:nvPr/>
              </p:nvSpPr>
              <p:spPr>
                <a:xfrm>
                  <a:off x="7912894" y="3765198"/>
                  <a:ext cx="180975" cy="9455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31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8000" tIns="36000" rIns="36000" bIns="36000" rtlCol="0" anchor="ctr"/>
                <a:lstStyle/>
                <a:p>
                  <a:endParaRPr lang="ko-KR" altLang="en-US" sz="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0" name="사각형: 둥근 모서리 731">
                  <a:extLst>
                    <a:ext uri="{FF2B5EF4-FFF2-40B4-BE49-F238E27FC236}">
                      <a16:creationId xmlns:a16="http://schemas.microsoft.com/office/drawing/2014/main" id="{43E33394-0E27-257D-3A24-0F39A81B5E7D}"/>
                    </a:ext>
                  </a:extLst>
                </p:cNvPr>
                <p:cNvSpPr/>
                <p:nvPr/>
              </p:nvSpPr>
              <p:spPr>
                <a:xfrm>
                  <a:off x="8005876" y="3776828"/>
                  <a:ext cx="71220" cy="710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endParaRPr lang="ko-KR" altLang="en-US" sz="8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</p:grpSp>
      </p:grpSp>
      <p:sp>
        <p:nvSpPr>
          <p:cNvPr id="254" name="타원 2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9663" y="196046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56" name="사각형: 둥근 모서리 627">
            <a:extLst>
              <a:ext uri="{FF2B5EF4-FFF2-40B4-BE49-F238E27FC236}">
                <a16:creationId xmlns:a16="http://schemas.microsoft.com/office/drawing/2014/main" id="{AD07F7C2-B8C4-6C00-8981-69FFDF2A8709}"/>
              </a:ext>
            </a:extLst>
          </p:cNvPr>
          <p:cNvSpPr/>
          <p:nvPr/>
        </p:nvSpPr>
        <p:spPr>
          <a:xfrm>
            <a:off x="5677168" y="5129924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259" name="모서리가 둥근 직사각형 258"/>
          <p:cNvSpPr/>
          <p:nvPr/>
        </p:nvSpPr>
        <p:spPr>
          <a:xfrm>
            <a:off x="3405214" y="162190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801021" y="141816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261" name="타원 26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24171" y="29504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62" name="타원 2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943289" y="502264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423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1966586" y="922008"/>
            <a:ext cx="6836402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2898997" y="3070071"/>
              <a:ext cx="3324628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주제사전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474665" y="3125773"/>
              <a:ext cx="4173285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사전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  <p:grpSp>
        <p:nvGrpSpPr>
          <p:cNvPr id="209" name="그룹 208"/>
          <p:cNvGrpSpPr/>
          <p:nvPr/>
        </p:nvGrpSpPr>
        <p:grpSpPr>
          <a:xfrm>
            <a:off x="324819" y="922007"/>
            <a:ext cx="1424065" cy="4762791"/>
            <a:chOff x="319634" y="922008"/>
            <a:chExt cx="8483354" cy="4762791"/>
          </a:xfrm>
        </p:grpSpPr>
        <p:grpSp>
          <p:nvGrpSpPr>
            <p:cNvPr id="210" name="그룹 209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12" name="직사각형 21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13" name="직선 연결선 212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/>
            <p:cNvSpPr txBox="1"/>
            <p:nvPr/>
          </p:nvSpPr>
          <p:spPr>
            <a:xfrm>
              <a:off x="2969656" y="2990052"/>
              <a:ext cx="3183311" cy="34970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b="0" dirty="0">
                  <a:solidFill>
                    <a:schemeClr val="bg1">
                      <a:lumMod val="50000"/>
                    </a:schemeClr>
                  </a:solidFill>
                </a:rPr>
                <a:t>속성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1364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733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 텍스트 검색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자동 완성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셀렉트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외부에서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?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속성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속성명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수정 불가능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속성이 분석되어 이미 저장되어 있기때문에 속성명이 수정되면 데이터 전체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소급해야함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079305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171450" indent="-171450" algn="l" latinLnBrk="1">
                        <a:buFontTx/>
                        <a:buChar char="-"/>
                      </a:pP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443236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115902"/>
                  </a:ext>
                </a:extLst>
              </a:tr>
            </a:tbl>
          </a:graphicData>
        </a:graphic>
      </p:graphicFrame>
      <p:sp>
        <p:nvSpPr>
          <p:cNvPr id="186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139079" y="1250199"/>
            <a:ext cx="2215812" cy="4718177"/>
          </a:xfrm>
          <a:prstGeom prst="roundRect">
            <a:avLst>
              <a:gd name="adj" fmla="val 2086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직사각형 214">
            <a:extLst>
              <a:ext uri="{FF2B5EF4-FFF2-40B4-BE49-F238E27FC236}">
                <a16:creationId xmlns:a16="http://schemas.microsoft.com/office/drawing/2014/main" id="{92E6F295-482B-BB34-4A5C-7BC46D229516}"/>
              </a:ext>
            </a:extLst>
          </p:cNvPr>
          <p:cNvSpPr/>
          <p:nvPr/>
        </p:nvSpPr>
        <p:spPr>
          <a:xfrm>
            <a:off x="5285360" y="1700538"/>
            <a:ext cx="53895" cy="4284000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7" name="사각형: 둥근 모서리 3">
            <a:extLst>
              <a:ext uri="{FF2B5EF4-FFF2-40B4-BE49-F238E27FC236}">
                <a16:creationId xmlns:a16="http://schemas.microsoft.com/office/drawing/2014/main" id="{725EE1E7-B3B3-391F-B753-34CC2D889AC1}"/>
              </a:ext>
            </a:extLst>
          </p:cNvPr>
          <p:cNvSpPr/>
          <p:nvPr/>
        </p:nvSpPr>
        <p:spPr>
          <a:xfrm>
            <a:off x="3214955" y="1746580"/>
            <a:ext cx="2096542" cy="271807"/>
          </a:xfrm>
          <a:prstGeom prst="roundRect">
            <a:avLst>
              <a:gd name="adj" fmla="val 2086"/>
            </a:avLst>
          </a:prstGeom>
          <a:solidFill>
            <a:schemeClr val="bg1">
              <a:lumMod val="85000"/>
            </a:schemeClr>
          </a:solidFill>
          <a:ln w="3175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9" name="타원 228"/>
          <p:cNvSpPr/>
          <p:nvPr/>
        </p:nvSpPr>
        <p:spPr>
          <a:xfrm>
            <a:off x="5058312" y="1805170"/>
            <a:ext cx="154551" cy="154551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+ 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grpSp>
        <p:nvGrpSpPr>
          <p:cNvPr id="231" name="그룹 230"/>
          <p:cNvGrpSpPr/>
          <p:nvPr/>
        </p:nvGrpSpPr>
        <p:grpSpPr>
          <a:xfrm>
            <a:off x="3241020" y="1782867"/>
            <a:ext cx="1373286" cy="202376"/>
            <a:chOff x="377317" y="531332"/>
            <a:chExt cx="1373286" cy="202376"/>
          </a:xfrm>
        </p:grpSpPr>
        <p:sp>
          <p:nvSpPr>
            <p:cNvPr id="232" name="사각형: 둥근 모서리 776">
              <a:extLst>
                <a:ext uri="{FF2B5EF4-FFF2-40B4-BE49-F238E27FC236}">
                  <a16:creationId xmlns:a16="http://schemas.microsoft.com/office/drawing/2014/main" id="{7086F333-8E93-B9AB-C2C4-2194599DBD99}"/>
                </a:ext>
              </a:extLst>
            </p:cNvPr>
            <p:cNvSpPr/>
            <p:nvPr/>
          </p:nvSpPr>
          <p:spPr>
            <a:xfrm>
              <a:off x="377317" y="531332"/>
              <a:ext cx="1373286" cy="20237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r>
                <a:rPr lang="ko-KR" altLang="en-US" sz="800" dirty="0">
                  <a:solidFill>
                    <a:schemeClr val="bg1">
                      <a:lumMod val="75000"/>
                    </a:schemeClr>
                  </a:solidFill>
                </a:rPr>
                <a:t>내용을 검색하세요</a:t>
              </a:r>
              <a:r>
                <a:rPr lang="en-US" altLang="ko-KR" sz="800" dirty="0">
                  <a:solidFill>
                    <a:schemeClr val="bg1">
                      <a:lumMod val="75000"/>
                    </a:schemeClr>
                  </a:solidFill>
                </a:rPr>
                <a:t>.</a:t>
              </a:r>
              <a:endParaRPr lang="ko-KR" altLang="en-US" sz="8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pic>
          <p:nvPicPr>
            <p:cNvPr id="233" name="그림 232">
              <a:extLst>
                <a:ext uri="{FF2B5EF4-FFF2-40B4-BE49-F238E27FC236}">
                  <a16:creationId xmlns:a16="http://schemas.microsoft.com/office/drawing/2014/main" id="{EDEC487E-8BFB-B762-AD53-C65BC8B1D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43503" y="567451"/>
              <a:ext cx="117480" cy="117480"/>
            </a:xfrm>
            <a:prstGeom prst="rect">
              <a:avLst/>
            </a:prstGeom>
          </p:spPr>
        </p:pic>
      </p:grpSp>
      <p:sp>
        <p:nvSpPr>
          <p:cNvPr id="238" name="타원 23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85910" y="16658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39" name="타원 23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58312" y="166864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7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1183301" y="3540667"/>
            <a:ext cx="1803421" cy="1096647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245462" y="4172458"/>
            <a:ext cx="1657350" cy="234742"/>
            <a:chOff x="1245462" y="4251440"/>
            <a:chExt cx="1657350" cy="234742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63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64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93" name="직사각형 92"/>
          <p:cNvSpPr/>
          <p:nvPr/>
        </p:nvSpPr>
        <p:spPr>
          <a:xfrm>
            <a:off x="1266076" y="3784093"/>
            <a:ext cx="163673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2166" y="3584543"/>
            <a:ext cx="4924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속성</a:t>
            </a:r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1097624" y="3429538"/>
            <a:ext cx="1955778" cy="135706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 사전 관리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1228189" y="4206734"/>
            <a:ext cx="798094" cy="298992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미사용</a:t>
            </a:r>
          </a:p>
        </p:txBody>
      </p: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7390" y="2073766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3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오너 </a:t>
              </a:r>
              <a:r>
                <a:rPr lang="en-US" altLang="ko-KR" sz="800" dirty="0">
                  <a:solidFill>
                    <a:schemeClr val="tx1"/>
                  </a:solidFill>
                </a:rPr>
                <a:t>(13)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6165" y="240646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1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인사</a:t>
              </a:r>
              <a:r>
                <a:rPr lang="en-US" altLang="ko-KR" sz="800" dirty="0">
                  <a:solidFill>
                    <a:schemeClr val="tx1"/>
                  </a:solidFill>
                </a:rPr>
                <a:t> (11)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2726730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45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부고</a:t>
              </a:r>
              <a:r>
                <a:rPr lang="en-US" altLang="ko-KR" sz="800" dirty="0">
                  <a:solidFill>
                    <a:schemeClr val="tx1"/>
                  </a:solidFill>
                </a:rPr>
                <a:t> (0)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8386B020-23AC-EBD5-2F97-66EC19571510}"/>
              </a:ext>
            </a:extLst>
          </p:cNvPr>
          <p:cNvGrpSpPr/>
          <p:nvPr/>
        </p:nvGrpSpPr>
        <p:grpSpPr>
          <a:xfrm>
            <a:off x="3385584" y="3046248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154" name="사각형: 둥근 모서리 452">
              <a:extLst>
                <a:ext uri="{FF2B5EF4-FFF2-40B4-BE49-F238E27FC236}">
                  <a16:creationId xmlns:a16="http://schemas.microsoft.com/office/drawing/2014/main" id="{D77592CE-6A98-4FD6-A6BE-01BAC36B04A7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주식</a:t>
              </a:r>
              <a:r>
                <a:rPr lang="en-US" altLang="ko-KR" sz="800" dirty="0">
                  <a:solidFill>
                    <a:schemeClr val="tx1"/>
                  </a:solidFill>
                </a:rPr>
                <a:t> (24)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AA7EEE2B-8C30-0475-A279-83DCFBC33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157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그룹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AF7B6A94-A6CD-8957-B8EA-377283F3C919}"/>
              </a:ext>
            </a:extLst>
          </p:cNvPr>
          <p:cNvGrpSpPr/>
          <p:nvPr/>
        </p:nvGrpSpPr>
        <p:grpSpPr>
          <a:xfrm>
            <a:off x="3370994" y="3357287"/>
            <a:ext cx="1838399" cy="252000"/>
            <a:chOff x="2115177" y="1941632"/>
            <a:chExt cx="1739926" cy="272792"/>
          </a:xfrm>
          <a:solidFill>
            <a:schemeClr val="bg1"/>
          </a:solidFill>
        </p:grpSpPr>
        <p:sp>
          <p:nvSpPr>
            <p:cNvPr id="6" name="사각형: 둥근 모서리 452">
              <a:extLst>
                <a:ext uri="{FF2B5EF4-FFF2-40B4-BE49-F238E27FC236}">
                  <a16:creationId xmlns:a16="http://schemas.microsoft.com/office/drawing/2014/main" id="{100F942B-F37B-8903-E640-A018A865932C}"/>
                </a:ext>
              </a:extLst>
            </p:cNvPr>
            <p:cNvSpPr/>
            <p:nvPr/>
          </p:nvSpPr>
          <p:spPr>
            <a:xfrm>
              <a:off x="2115177" y="1941632"/>
              <a:ext cx="1739926" cy="272792"/>
            </a:xfrm>
            <a:prstGeom prst="roundRect">
              <a:avLst>
                <a:gd name="adj" fmla="val 12408"/>
              </a:avLst>
            </a:prstGeom>
            <a:grpFill/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88000" tIns="0" rIns="0" bIns="0" rtlCol="0" anchor="ctr"/>
            <a:lstStyle/>
            <a:p>
              <a:r>
                <a:rPr lang="ko-KR" altLang="en-US" sz="800" dirty="0">
                  <a:solidFill>
                    <a:schemeClr val="tx1"/>
                  </a:solidFill>
                </a:rPr>
                <a:t>스포츠</a:t>
              </a:r>
              <a:r>
                <a:rPr lang="en-US" altLang="ko-KR" sz="800" dirty="0">
                  <a:solidFill>
                    <a:schemeClr val="tx1"/>
                  </a:solidFill>
                </a:rPr>
                <a:t> (8)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F264B25-3D8F-497D-6B2C-77F60E75D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158995" y="1988028"/>
              <a:ext cx="180000" cy="180000"/>
            </a:xfrm>
            <a:prstGeom prst="rect">
              <a:avLst/>
            </a:prstGeom>
            <a:grpFill/>
          </p:spPr>
        </p:pic>
      </p:grpSp>
      <p:sp>
        <p:nvSpPr>
          <p:cNvPr id="9" name="타원 8">
            <a:extLst>
              <a:ext uri="{FF2B5EF4-FFF2-40B4-BE49-F238E27FC236}">
                <a16:creationId xmlns:a16="http://schemas.microsoft.com/office/drawing/2014/main" id="{76EE5DF1-854E-49CD-FFBD-D2A1CC640A3F}"/>
              </a:ext>
            </a:extLst>
          </p:cNvPr>
          <p:cNvSpPr/>
          <p:nvPr/>
        </p:nvSpPr>
        <p:spPr>
          <a:xfrm>
            <a:off x="3324053" y="206900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072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사전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사전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623924" y="1685884"/>
          <a:ext cx="78037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1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326195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754837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59206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844927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474473"/>
                <a:chOff x="7926391" y="3999989"/>
                <a:chExt cx="1665947" cy="1474473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962865"/>
                  <a:chOff x="7926391" y="3999989"/>
                  <a:chExt cx="1665947" cy="962865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519941" cy="787579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삭제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3" name="타원 3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78305" y="25648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30253"/>
          <a:ext cx="3194323" cy="16155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카테고리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(1</a:t>
                      </a:r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뎁스일때만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사전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403623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132111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사전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2431157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2066441" y="2054065"/>
            <a:ext cx="889379" cy="1629837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18842" y="3358360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2129445" y="3292251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039" y="2990534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고유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29445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132111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7" name="타원 12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982525" y="196576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480389" y="195865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947050" y="16273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887732" y="1655326"/>
            <a:ext cx="131523" cy="4215586"/>
          </a:xfrm>
          <a:prstGeom prst="rect">
            <a:avLst/>
          </a:prstGeom>
          <a:solidFill>
            <a:srgbClr val="F40000">
              <a:alpha val="50196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2512202" y="3357685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11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621215" y="3383869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sp>
        <p:nvSpPr>
          <p:cNvPr id="12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4014575" y="3383194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0" name="직사각형 169"/>
          <p:cNvSpPr/>
          <p:nvPr/>
        </p:nvSpPr>
        <p:spPr>
          <a:xfrm>
            <a:off x="6144417" y="1754438"/>
            <a:ext cx="392465" cy="272321"/>
          </a:xfrm>
          <a:prstGeom prst="rect">
            <a:avLst/>
          </a:prstGeom>
          <a:solidFill>
            <a:srgbClr val="FF0000">
              <a:alpha val="69804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>
                <a:solidFill>
                  <a:schemeClr val="bg1"/>
                </a:solidFill>
              </a:rPr>
              <a:t>미사용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</p:spTree>
    <p:extLst>
      <p:ext uri="{BB962C8B-B14F-4D97-AF65-F5344CB8AC3E}">
        <p14:creationId xmlns:p14="http://schemas.microsoft.com/office/powerpoint/2010/main" val="293558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85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3154082" y="1485015"/>
            <a:ext cx="2653915" cy="2219444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3154081" y="1237836"/>
            <a:ext cx="2653915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사전 등록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3264227" y="205514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76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80479" y="260249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7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68617" y="281752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7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983723" y="260680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976483" y="280941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4763856" y="280667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76778" y="280839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5302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646693" y="250573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54082" y="29073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35" name="타원 1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93963" y="293244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4" name="모서리가 둥근 직사각형 163"/>
          <p:cNvSpPr/>
          <p:nvPr/>
        </p:nvSpPr>
        <p:spPr>
          <a:xfrm>
            <a:off x="3191557" y="252539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486090" y="268322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sp>
        <p:nvSpPr>
          <p:cNvPr id="143" name="타원 14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140141" y="2004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20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1575559" y="1340033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사전 등록</a:t>
            </a:r>
          </a:p>
        </p:txBody>
      </p:sp>
      <p:grpSp>
        <p:nvGrpSpPr>
          <p:cNvPr id="209" name="그룹 208">
            <a:extLst>
              <a:ext uri="{FF2B5EF4-FFF2-40B4-BE49-F238E27FC236}">
                <a16:creationId xmlns:a16="http://schemas.microsoft.com/office/drawing/2014/main" id="{ABC3A282-A776-8850-3117-EF75083BA0A5}"/>
              </a:ext>
            </a:extLst>
          </p:cNvPr>
          <p:cNvGrpSpPr/>
          <p:nvPr/>
        </p:nvGrpSpPr>
        <p:grpSpPr>
          <a:xfrm>
            <a:off x="5036853" y="3523765"/>
            <a:ext cx="673312" cy="180694"/>
            <a:chOff x="3090491" y="11602926"/>
            <a:chExt cx="854925" cy="206835"/>
          </a:xfrm>
        </p:grpSpPr>
        <p:sp>
          <p:nvSpPr>
            <p:cNvPr id="210" name="사각형: 둥근 모서리 627">
              <a:extLst>
                <a:ext uri="{FF2B5EF4-FFF2-40B4-BE49-F238E27FC236}">
                  <a16:creationId xmlns:a16="http://schemas.microsoft.com/office/drawing/2014/main" id="{AD07F7C2-B8C4-6C00-8981-69FFDF2A8709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211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212" name="타원 21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41675" y="363809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13" name="타원 2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647163" y="364122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35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1" name="그룹 80"/>
          <p:cNvGrpSpPr/>
          <p:nvPr/>
        </p:nvGrpSpPr>
        <p:grpSpPr>
          <a:xfrm>
            <a:off x="424119" y="928025"/>
            <a:ext cx="1585156" cy="1833222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2132111" y="928025"/>
            <a:ext cx="1585156" cy="1833222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3840103" y="928025"/>
            <a:ext cx="1585156" cy="1833222"/>
            <a:chOff x="319634" y="922008"/>
            <a:chExt cx="8483354" cy="4762791"/>
          </a:xfrm>
        </p:grpSpPr>
        <p:grpSp>
          <p:nvGrpSpPr>
            <p:cNvPr id="33" name="그룹 32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직선 연결선 35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5548095" y="928025"/>
            <a:ext cx="1585156" cy="1833222"/>
            <a:chOff x="319634" y="922008"/>
            <a:chExt cx="8483354" cy="4762791"/>
          </a:xfrm>
        </p:grpSpPr>
        <p:grpSp>
          <p:nvGrpSpPr>
            <p:cNvPr id="39" name="그룹 38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2" name="직선 연결선 41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/>
            <p:cNvSpPr txBox="1"/>
            <p:nvPr/>
          </p:nvSpPr>
          <p:spPr>
            <a:xfrm>
              <a:off x="2179157" y="2858860"/>
              <a:ext cx="4764318" cy="7486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카테고리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ko-KR" altLang="en-US" sz="14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692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11530244" cy="5348163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016536" y="3070071"/>
              <a:ext cx="3089555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데이터 다운로드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0796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2724134" y="3700776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71" name="꺾인 연결선 70"/>
          <p:cNvCxnSpPr>
            <a:cxnSpLocks/>
            <a:stCxn id="70" idx="1"/>
            <a:endCxn id="37" idx="1"/>
          </p:cNvCxnSpPr>
          <p:nvPr/>
        </p:nvCxnSpPr>
        <p:spPr>
          <a:xfrm rot="10800000" flipH="1">
            <a:off x="2725151" y="3138873"/>
            <a:ext cx="2696" cy="1809090"/>
          </a:xfrm>
          <a:prstGeom prst="bentConnector3">
            <a:avLst>
              <a:gd name="adj1" fmla="val -1745723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/>
          <p:cNvGrpSpPr/>
          <p:nvPr/>
        </p:nvGrpSpPr>
        <p:grpSpPr>
          <a:xfrm>
            <a:off x="2933074" y="1106947"/>
            <a:ext cx="1155405" cy="1169062"/>
            <a:chOff x="1079564" y="1474900"/>
            <a:chExt cx="1155405" cy="1169062"/>
          </a:xfrm>
        </p:grpSpPr>
        <p:sp>
          <p:nvSpPr>
            <p:cNvPr id="18" name="순서도: 자기 디스크 17"/>
            <p:cNvSpPr/>
            <p:nvPr/>
          </p:nvSpPr>
          <p:spPr>
            <a:xfrm>
              <a:off x="1079564" y="1474900"/>
              <a:ext cx="1155405" cy="1169062"/>
            </a:xfrm>
            <a:prstGeom prst="flowChartMagneticDisk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API </a:t>
              </a:r>
              <a:r>
                <a:rPr lang="ko-KR" altLang="en-US" sz="800" dirty="0">
                  <a:solidFill>
                    <a:schemeClr val="tx1"/>
                  </a:solidFill>
                </a:rPr>
                <a:t>서버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순서도: 자기 디스크 34"/>
            <p:cNvSpPr/>
            <p:nvPr/>
          </p:nvSpPr>
          <p:spPr>
            <a:xfrm>
              <a:off x="1717525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>
                  <a:solidFill>
                    <a:schemeClr val="tx1"/>
                  </a:solidFill>
                </a:rPr>
                <a:t>목록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6" name="순서도: 자기 디스크 35"/>
            <p:cNvSpPr/>
            <p:nvPr/>
          </p:nvSpPr>
          <p:spPr>
            <a:xfrm>
              <a:off x="1184781" y="2022302"/>
              <a:ext cx="420180" cy="487484"/>
            </a:xfrm>
            <a:prstGeom prst="flowChartMagneticDisk">
              <a:avLst/>
            </a:prstGeom>
            <a:solidFill>
              <a:srgbClr val="FFFFFF">
                <a:alpha val="50196"/>
              </a:srgb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저장</a:t>
              </a:r>
            </a:p>
          </p:txBody>
        </p:sp>
      </p:grpSp>
      <p:sp>
        <p:nvSpPr>
          <p:cNvPr id="37" name="순서도: 문서 36"/>
          <p:cNvSpPr/>
          <p:nvPr/>
        </p:nvSpPr>
        <p:spPr>
          <a:xfrm>
            <a:off x="2727847" y="288182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코드 목록</a:t>
            </a:r>
          </a:p>
        </p:txBody>
      </p:sp>
      <p:cxnSp>
        <p:nvCxnSpPr>
          <p:cNvPr id="41" name="직선 화살표 연결선 40"/>
          <p:cNvCxnSpPr>
            <a:stCxn id="37" idx="0"/>
            <a:endCxn id="36" idx="3"/>
          </p:cNvCxnSpPr>
          <p:nvPr/>
        </p:nvCxnSpPr>
        <p:spPr>
          <a:xfrm flipH="1" flipV="1">
            <a:off x="3248381" y="2141833"/>
            <a:ext cx="259075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35" idx="3"/>
            <a:endCxn id="37" idx="0"/>
          </p:cNvCxnSpPr>
          <p:nvPr/>
        </p:nvCxnSpPr>
        <p:spPr>
          <a:xfrm flipH="1">
            <a:off x="3507456" y="2141833"/>
            <a:ext cx="273669" cy="73999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724133" y="2388303"/>
            <a:ext cx="773216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</a:t>
            </a:r>
            <a:r>
              <a:rPr lang="en-US" altLang="ko-KR" sz="600" dirty="0">
                <a:solidFill>
                  <a:schemeClr val="bg1"/>
                </a:solidFill>
              </a:rPr>
              <a:t>/</a:t>
            </a:r>
            <a:r>
              <a:rPr lang="ko-KR" altLang="en-US" sz="600" dirty="0">
                <a:solidFill>
                  <a:schemeClr val="bg1"/>
                </a:solidFill>
              </a:rPr>
              <a:t>수정 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513680" y="2580551"/>
            <a:ext cx="407731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 목록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cxnSp>
        <p:nvCxnSpPr>
          <p:cNvPr id="51" name="직선 화살표 연결선 50"/>
          <p:cNvCxnSpPr>
            <a:stCxn id="37" idx="2"/>
            <a:endCxn id="5" idx="1"/>
          </p:cNvCxnSpPr>
          <p:nvPr/>
        </p:nvCxnSpPr>
        <p:spPr>
          <a:xfrm flipH="1">
            <a:off x="3505600" y="3361931"/>
            <a:ext cx="1856" cy="33884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5" idx="4"/>
            <a:endCxn id="70" idx="0"/>
          </p:cNvCxnSpPr>
          <p:nvPr/>
        </p:nvCxnSpPr>
        <p:spPr>
          <a:xfrm flipH="1">
            <a:off x="3504760" y="4001737"/>
            <a:ext cx="840" cy="68918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95514" y="4227219"/>
            <a:ext cx="803672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카테고리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1993764" y="4097127"/>
            <a:ext cx="484675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62" name="순서도: 데이터 61"/>
          <p:cNvSpPr/>
          <p:nvPr/>
        </p:nvSpPr>
        <p:spPr>
          <a:xfrm>
            <a:off x="5122603" y="4797482"/>
            <a:ext cx="1562932" cy="300961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아이템 데이터 </a:t>
            </a:r>
            <a:r>
              <a:rPr lang="ko-KR" altLang="en-US" sz="700" dirty="0" err="1">
                <a:solidFill>
                  <a:schemeClr val="tx1"/>
                </a:solidFill>
              </a:rPr>
              <a:t>파싱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/>
          <p:cNvCxnSpPr>
            <a:stCxn id="70" idx="3"/>
            <a:endCxn id="62" idx="2"/>
          </p:cNvCxnSpPr>
          <p:nvPr/>
        </p:nvCxnSpPr>
        <p:spPr>
          <a:xfrm>
            <a:off x="4284369" y="4947963"/>
            <a:ext cx="994527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순서도: 문서 69"/>
          <p:cNvSpPr/>
          <p:nvPr/>
        </p:nvSpPr>
        <p:spPr>
          <a:xfrm>
            <a:off x="2725151" y="4690918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</a:t>
            </a:r>
          </a:p>
        </p:txBody>
      </p:sp>
      <p:sp>
        <p:nvSpPr>
          <p:cNvPr id="78" name="순서도: 문서 77"/>
          <p:cNvSpPr/>
          <p:nvPr/>
        </p:nvSpPr>
        <p:spPr>
          <a:xfrm>
            <a:off x="7371191" y="3700776"/>
            <a:ext cx="1559218" cy="51409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</a:t>
            </a:r>
          </a:p>
        </p:txBody>
      </p:sp>
      <p:sp>
        <p:nvSpPr>
          <p:cNvPr id="89" name="순서도: 문서 88"/>
          <p:cNvSpPr/>
          <p:nvPr/>
        </p:nvSpPr>
        <p:spPr>
          <a:xfrm>
            <a:off x="5122603" y="1934292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카테고리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06" name="꺾인 연결선 105"/>
          <p:cNvCxnSpPr>
            <a:stCxn id="62" idx="5"/>
            <a:endCxn id="78" idx="2"/>
          </p:cNvCxnSpPr>
          <p:nvPr/>
        </p:nvCxnSpPr>
        <p:spPr>
          <a:xfrm flipV="1">
            <a:off x="6529242" y="4180879"/>
            <a:ext cx="1621558" cy="7670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7558468" y="4865444"/>
            <a:ext cx="699478" cy="16503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개별 아이템 </a:t>
            </a:r>
            <a:r>
              <a:rPr lang="en-US" altLang="ko-KR" sz="600" dirty="0">
                <a:solidFill>
                  <a:schemeClr val="bg1"/>
                </a:solidFill>
              </a:rPr>
              <a:t>JSON</a:t>
            </a:r>
            <a:endParaRPr lang="ko-KR" altLang="en-US" sz="600" b="0" dirty="0">
              <a:solidFill>
                <a:schemeClr val="bg1"/>
              </a:solidFill>
            </a:endParaRPr>
          </a:p>
        </p:txBody>
      </p:sp>
      <p:sp>
        <p:nvSpPr>
          <p:cNvPr id="110" name="순서도: 문서 109"/>
          <p:cNvSpPr/>
          <p:nvPr/>
        </p:nvSpPr>
        <p:spPr>
          <a:xfrm>
            <a:off x="7371191" y="2474097"/>
            <a:ext cx="1559218" cy="62838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Component</a:t>
            </a: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아이템 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추가</a:t>
            </a:r>
            <a:r>
              <a:rPr lang="en-US" altLang="ko-KR" sz="1000" b="1" dirty="0">
                <a:solidFill>
                  <a:schemeClr val="tx1"/>
                </a:solidFill>
              </a:rPr>
              <a:t>/</a:t>
            </a:r>
            <a:r>
              <a:rPr lang="ko-KR" altLang="en-US" sz="1000" b="1" dirty="0">
                <a:solidFill>
                  <a:schemeClr val="tx1"/>
                </a:solidFill>
              </a:rPr>
              <a:t>수정</a:t>
            </a:r>
          </a:p>
        </p:txBody>
      </p:sp>
      <p:cxnSp>
        <p:nvCxnSpPr>
          <p:cNvPr id="111" name="직선 화살표 연결선 110"/>
          <p:cNvCxnSpPr>
            <a:stCxn id="110" idx="2"/>
            <a:endCxn id="78" idx="0"/>
          </p:cNvCxnSpPr>
          <p:nvPr/>
        </p:nvCxnSpPr>
        <p:spPr>
          <a:xfrm>
            <a:off x="8150800" y="3060936"/>
            <a:ext cx="0" cy="63984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7846116" y="3233246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27" name="꺾인 연결선 126"/>
          <p:cNvCxnSpPr>
            <a:stCxn id="89" idx="2"/>
            <a:endCxn id="37" idx="3"/>
          </p:cNvCxnSpPr>
          <p:nvPr/>
        </p:nvCxnSpPr>
        <p:spPr>
          <a:xfrm rot="5400000">
            <a:off x="4785768" y="2022429"/>
            <a:ext cx="617742" cy="161514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4826161" y="299881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32" name="꺾인 연결선 131"/>
          <p:cNvCxnSpPr>
            <a:stCxn id="78" idx="3"/>
            <a:endCxn id="70" idx="2"/>
          </p:cNvCxnSpPr>
          <p:nvPr/>
        </p:nvCxnSpPr>
        <p:spPr>
          <a:xfrm flipH="1">
            <a:off x="3504760" y="3957821"/>
            <a:ext cx="5425649" cy="1213200"/>
          </a:xfrm>
          <a:prstGeom prst="bentConnector4">
            <a:avLst>
              <a:gd name="adj1" fmla="val -4213"/>
              <a:gd name="adj2" fmla="val 12164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7648579" y="5299381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7" name="꺾인 연결선 126">
            <a:extLst>
              <a:ext uri="{FF2B5EF4-FFF2-40B4-BE49-F238E27FC236}">
                <a16:creationId xmlns:a16="http://schemas.microsoft.com/office/drawing/2014/main" id="{2BE69B05-47DD-F41A-63DF-6D48281E8D60}"/>
              </a:ext>
            </a:extLst>
          </p:cNvPr>
          <p:cNvCxnSpPr>
            <a:cxnSpLocks/>
            <a:stCxn id="89" idx="2"/>
          </p:cNvCxnSpPr>
          <p:nvPr/>
        </p:nvCxnSpPr>
        <p:spPr>
          <a:xfrm rot="5400000">
            <a:off x="3910453" y="2699160"/>
            <a:ext cx="2169789" cy="1813731"/>
          </a:xfrm>
          <a:prstGeom prst="bentConnector3">
            <a:avLst>
              <a:gd name="adj1" fmla="val 83053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8C7E1A-9F29-DC06-527D-21BF3AE9981A}"/>
              </a:ext>
            </a:extLst>
          </p:cNvPr>
          <p:cNvSpPr txBox="1"/>
          <p:nvPr/>
        </p:nvSpPr>
        <p:spPr>
          <a:xfrm>
            <a:off x="5584219" y="3635283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수정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  <p:cxnSp>
        <p:nvCxnSpPr>
          <p:cNvPr id="15" name="꺾인 연결선 131">
            <a:extLst>
              <a:ext uri="{FF2B5EF4-FFF2-40B4-BE49-F238E27FC236}">
                <a16:creationId xmlns:a16="http://schemas.microsoft.com/office/drawing/2014/main" id="{4F8FACE7-064D-4148-9F5C-9918DACFD05C}"/>
              </a:ext>
            </a:extLst>
          </p:cNvPr>
          <p:cNvCxnSpPr>
            <a:cxnSpLocks/>
            <a:stCxn id="110" idx="3"/>
            <a:endCxn id="70" idx="2"/>
          </p:cNvCxnSpPr>
          <p:nvPr/>
        </p:nvCxnSpPr>
        <p:spPr>
          <a:xfrm flipH="1">
            <a:off x="3504760" y="2788288"/>
            <a:ext cx="5425649" cy="2382733"/>
          </a:xfrm>
          <a:prstGeom prst="bentConnector4">
            <a:avLst>
              <a:gd name="adj1" fmla="val -10987"/>
              <a:gd name="adj2" fmla="val 127951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5160E4-A7B1-8349-A4B6-4E381DC39206}"/>
              </a:ext>
            </a:extLst>
          </p:cNvPr>
          <p:cNvSpPr txBox="1"/>
          <p:nvPr/>
        </p:nvSpPr>
        <p:spPr>
          <a:xfrm>
            <a:off x="8150799" y="5694587"/>
            <a:ext cx="609367" cy="25736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추가 데이터</a:t>
            </a:r>
            <a:endParaRPr lang="en-US" altLang="ko-KR" sz="600" dirty="0">
              <a:solidFill>
                <a:schemeClr val="bg1"/>
              </a:solidFill>
            </a:endParaRPr>
          </a:p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저장 요청</a:t>
            </a:r>
          </a:p>
        </p:txBody>
      </p:sp>
    </p:spTree>
    <p:extLst>
      <p:ext uri="{BB962C8B-B14F-4D97-AF65-F5344CB8AC3E}">
        <p14:creationId xmlns:p14="http://schemas.microsoft.com/office/powerpoint/2010/main" val="585276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그룹 63"/>
          <p:cNvGrpSpPr/>
          <p:nvPr/>
        </p:nvGrpSpPr>
        <p:grpSpPr>
          <a:xfrm>
            <a:off x="550204" y="1303865"/>
            <a:ext cx="7871770" cy="4114240"/>
            <a:chOff x="550204" y="1303865"/>
            <a:chExt cx="7871770" cy="4114240"/>
          </a:xfrm>
        </p:grpSpPr>
        <p:grpSp>
          <p:nvGrpSpPr>
            <p:cNvPr id="207" name="그룹 206"/>
            <p:cNvGrpSpPr/>
            <p:nvPr/>
          </p:nvGrpSpPr>
          <p:grpSpPr>
            <a:xfrm>
              <a:off x="2548454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08" name="그룹 207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210" name="직사각형 209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211" name="직선 연결선 210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9" name="TextBox 208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298" name="그룹 297"/>
            <p:cNvGrpSpPr/>
            <p:nvPr/>
          </p:nvGrpSpPr>
          <p:grpSpPr>
            <a:xfrm>
              <a:off x="455104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299" name="그룹 29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32" name="직선 연결선 33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0" name="TextBox 29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34" name="그룹 333"/>
            <p:cNvGrpSpPr/>
            <p:nvPr/>
          </p:nvGrpSpPr>
          <p:grpSpPr>
            <a:xfrm>
              <a:off x="6549298" y="1303865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1" name="그룹 340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3" name="직사각형 342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44" name="직선 연결선 343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직선 연결선 344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2" name="TextBox 341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46" name="그룹 345"/>
            <p:cNvGrpSpPr/>
            <p:nvPr/>
          </p:nvGrpSpPr>
          <p:grpSpPr>
            <a:xfrm>
              <a:off x="550204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47" name="그룹 346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0" name="직선 연결선 349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8" name="TextBox 347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2" name="그룹 351"/>
            <p:cNvGrpSpPr/>
            <p:nvPr/>
          </p:nvGrpSpPr>
          <p:grpSpPr>
            <a:xfrm>
              <a:off x="255279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3" name="그룹 352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55" name="직사각형 354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56" name="직선 연결선 355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54" name="TextBox 353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  <p:grpSp>
          <p:nvGrpSpPr>
            <p:cNvPr id="358" name="그룹 357"/>
            <p:cNvGrpSpPr/>
            <p:nvPr/>
          </p:nvGrpSpPr>
          <p:grpSpPr>
            <a:xfrm>
              <a:off x="4551048" y="3423174"/>
              <a:ext cx="1872676" cy="1994931"/>
              <a:chOff x="319634" y="922008"/>
              <a:chExt cx="8483354" cy="4762791"/>
            </a:xfrm>
            <a:solidFill>
              <a:schemeClr val="bg1">
                <a:alpha val="43000"/>
              </a:schemeClr>
            </a:solidFill>
          </p:grpSpPr>
          <p:grpSp>
            <p:nvGrpSpPr>
              <p:cNvPr id="359" name="그룹 358"/>
              <p:cNvGrpSpPr/>
              <p:nvPr/>
            </p:nvGrpSpPr>
            <p:grpSpPr>
              <a:xfrm>
                <a:off x="319634" y="922008"/>
                <a:ext cx="8483354" cy="4762791"/>
                <a:chOff x="9148396" y="922008"/>
                <a:chExt cx="2603337" cy="1690569"/>
              </a:xfrm>
              <a:grpFill/>
            </p:grpSpPr>
            <p:sp>
              <p:nvSpPr>
                <p:cNvPr id="361" name="직사각형 360">
                  <a:extLst>
                    <a:ext uri="{FF2B5EF4-FFF2-40B4-BE49-F238E27FC236}">
                      <a16:creationId xmlns:a16="http://schemas.microsoft.com/office/drawing/2014/main" id="{0CA7AFA1-2861-0FD7-BD24-855187A58A82}"/>
                    </a:ext>
                  </a:extLst>
                </p:cNvPr>
                <p:cNvSpPr/>
                <p:nvPr/>
              </p:nvSpPr>
              <p:spPr>
                <a:xfrm>
                  <a:off x="9148396" y="922008"/>
                  <a:ext cx="2603337" cy="1690569"/>
                </a:xfrm>
                <a:prstGeom prst="rect">
                  <a:avLst/>
                </a:prstGeom>
                <a:grpFill/>
                <a:ln w="3175"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600" dirty="0">
                    <a:solidFill>
                      <a:schemeClr val="tx1">
                        <a:alpha val="24000"/>
                      </a:schemeClr>
                    </a:solidFill>
                  </a:endParaRPr>
                </a:p>
              </p:txBody>
            </p:sp>
            <p:cxnSp>
              <p:nvCxnSpPr>
                <p:cNvPr id="362" name="직선 연결선 361"/>
                <p:cNvCxnSpPr/>
                <p:nvPr/>
              </p:nvCxnSpPr>
              <p:spPr>
                <a:xfrm>
                  <a:off x="9148396" y="922008"/>
                  <a:ext cx="2603337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3" name="직선 연결선 362"/>
                <p:cNvCxnSpPr/>
                <p:nvPr/>
              </p:nvCxnSpPr>
              <p:spPr>
                <a:xfrm flipV="1">
                  <a:off x="9159674" y="922008"/>
                  <a:ext cx="2592059" cy="1690569"/>
                </a:xfrm>
                <a:prstGeom prst="line">
                  <a:avLst/>
                </a:prstGeom>
                <a:grpFill/>
                <a:ln>
                  <a:solidFill>
                    <a:schemeClr val="tx1">
                      <a:alpha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0" name="TextBox 359"/>
              <p:cNvSpPr txBox="1"/>
              <p:nvPr/>
            </p:nvSpPr>
            <p:spPr>
              <a:xfrm>
                <a:off x="2658209" y="2858860"/>
                <a:ext cx="3806204" cy="6879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ko-KR" altLang="en-US" sz="1400" b="0" dirty="0">
                    <a:solidFill>
                      <a:schemeClr val="tx1">
                        <a:alpha val="24000"/>
                      </a:schemeClr>
                    </a:solidFill>
                  </a:rPr>
                  <a:t>카테고리</a:t>
                </a:r>
              </a:p>
            </p:txBody>
          </p:sp>
        </p:grpSp>
      </p:grpSp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3376248"/>
              </p:ext>
            </p:extLst>
          </p:nvPr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카테고리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sp>
        <p:nvSpPr>
          <p:cNvPr id="89" name="사각형: 둥근 모서리 1239">
            <a:extLst>
              <a:ext uri="{FF2B5EF4-FFF2-40B4-BE49-F238E27FC236}">
                <a16:creationId xmlns:a16="http://schemas.microsoft.com/office/drawing/2014/main" id="{5F057254-8E57-CB84-A138-91A9CE0883DC}"/>
              </a:ext>
            </a:extLst>
          </p:cNvPr>
          <p:cNvSpPr/>
          <p:nvPr/>
        </p:nvSpPr>
        <p:spPr>
          <a:xfrm>
            <a:off x="7628021" y="843525"/>
            <a:ext cx="759326" cy="26939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tx1"/>
                </a:solidFill>
              </a:rPr>
              <a:t>카테고리 추가</a:t>
            </a:r>
            <a:endParaRPr lang="ko-KR" altLang="en-US" sz="700" u="sng" dirty="0">
              <a:solidFill>
                <a:schemeClr val="tx1"/>
              </a:solidFill>
            </a:endParaRPr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9" idx="2"/>
            <a:endCxn id="124" idx="0"/>
          </p:cNvCxnSpPr>
          <p:nvPr/>
        </p:nvCxnSpPr>
        <p:spPr>
          <a:xfrm flipH="1">
            <a:off x="4635284" y="1112921"/>
            <a:ext cx="3372400" cy="964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4546512" y="2077559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28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3733573" y="2205470"/>
            <a:ext cx="1803421" cy="882700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31" name="그룹 130"/>
          <p:cNvGrpSpPr/>
          <p:nvPr/>
        </p:nvGrpSpPr>
        <p:grpSpPr>
          <a:xfrm>
            <a:off x="3795734" y="2766548"/>
            <a:ext cx="1657350" cy="234742"/>
            <a:chOff x="1245462" y="4251440"/>
            <a:chExt cx="1657350" cy="234742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34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35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36" name="직사각형 135"/>
          <p:cNvSpPr/>
          <p:nvPr/>
        </p:nvSpPr>
        <p:spPr>
          <a:xfrm>
            <a:off x="4122288" y="2268839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3732438" y="226289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39" name="타원 138"/>
          <p:cNvSpPr/>
          <p:nvPr/>
        </p:nvSpPr>
        <p:spPr>
          <a:xfrm>
            <a:off x="6678849" y="137667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40" name="TextBox 139"/>
          <p:cNvSpPr txBox="1"/>
          <p:nvPr/>
        </p:nvSpPr>
        <p:spPr>
          <a:xfrm>
            <a:off x="3739038" y="248794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기능</a:t>
            </a:r>
          </a:p>
        </p:txBody>
      </p:sp>
      <p:grpSp>
        <p:nvGrpSpPr>
          <p:cNvPr id="141" name="그룹 140"/>
          <p:cNvGrpSpPr/>
          <p:nvPr/>
        </p:nvGrpSpPr>
        <p:grpSpPr>
          <a:xfrm>
            <a:off x="4377709" y="2544106"/>
            <a:ext cx="180975" cy="94551"/>
            <a:chOff x="7912894" y="3801174"/>
            <a:chExt cx="180975" cy="94551"/>
          </a:xfrm>
        </p:grpSpPr>
        <p:sp>
          <p:nvSpPr>
            <p:cNvPr id="14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4059998" y="249053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추가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5259796" y="2548180"/>
            <a:ext cx="180975" cy="94551"/>
            <a:chOff x="7912894" y="3801174"/>
            <a:chExt cx="180975" cy="94551"/>
          </a:xfrm>
        </p:grpSpPr>
        <p:sp>
          <p:nvSpPr>
            <p:cNvPr id="146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7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48" name="TextBox 147"/>
          <p:cNvSpPr txBox="1"/>
          <p:nvPr/>
        </p:nvSpPr>
        <p:spPr>
          <a:xfrm>
            <a:off x="4942085" y="249460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삭제</a:t>
            </a:r>
          </a:p>
        </p:txBody>
      </p:sp>
      <p:grpSp>
        <p:nvGrpSpPr>
          <p:cNvPr id="151" name="그룹 150"/>
          <p:cNvGrpSpPr/>
          <p:nvPr/>
        </p:nvGrpSpPr>
        <p:grpSpPr>
          <a:xfrm>
            <a:off x="4818753" y="2548379"/>
            <a:ext cx="180975" cy="94551"/>
            <a:chOff x="7912894" y="3801174"/>
            <a:chExt cx="180975" cy="94551"/>
          </a:xfrm>
        </p:grpSpPr>
        <p:sp>
          <p:nvSpPr>
            <p:cNvPr id="152" name="사각형: 둥근 모서리 730">
              <a:extLst>
                <a:ext uri="{FF2B5EF4-FFF2-40B4-BE49-F238E27FC236}">
                  <a16:creationId xmlns:a16="http://schemas.microsoft.com/office/drawing/2014/main" id="{F9B4A49F-F1D3-935D-3A2D-DB4A9016496C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3" name="사각형: 둥근 모서리 731">
              <a:extLst>
                <a:ext uri="{FF2B5EF4-FFF2-40B4-BE49-F238E27FC236}">
                  <a16:creationId xmlns:a16="http://schemas.microsoft.com/office/drawing/2014/main" id="{43E33394-0E27-257D-3A24-0F39A81B5E7D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54" name="TextBox 153"/>
          <p:cNvSpPr txBox="1"/>
          <p:nvPr/>
        </p:nvSpPr>
        <p:spPr>
          <a:xfrm>
            <a:off x="4501042" y="249480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수정</a:t>
            </a:r>
          </a:p>
        </p:txBody>
      </p:sp>
      <p:sp>
        <p:nvSpPr>
          <p:cNvPr id="380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220994" y="810685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권한에 의해 슈퍼관리자만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사용할 수 있음</a:t>
            </a:r>
            <a:br>
              <a:rPr lang="en-US" altLang="ko-KR" sz="600" b="1" dirty="0"/>
            </a:br>
            <a:r>
              <a:rPr lang="en-US" altLang="ko-KR" sz="600" b="1" dirty="0"/>
              <a:t>(</a:t>
            </a:r>
            <a:r>
              <a:rPr lang="ko-KR" altLang="en-US" sz="600" b="1" dirty="0"/>
              <a:t>권한 개발 이후</a:t>
            </a:r>
            <a:r>
              <a:rPr lang="en-US" altLang="ko-KR" sz="600" b="1" dirty="0"/>
              <a:t>)</a:t>
            </a:r>
            <a:endParaRPr lang="en-US" altLang="ko-KR" sz="600" dirty="0"/>
          </a:p>
        </p:txBody>
      </p:sp>
      <p:sp>
        <p:nvSpPr>
          <p:cNvPr id="381" name="직사각형 380"/>
          <p:cNvSpPr/>
          <p:nvPr/>
        </p:nvSpPr>
        <p:spPr>
          <a:xfrm>
            <a:off x="7511626" y="759532"/>
            <a:ext cx="1092701" cy="416422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65" name="그룹 64"/>
          <p:cNvGrpSpPr/>
          <p:nvPr/>
        </p:nvGrpSpPr>
        <p:grpSpPr>
          <a:xfrm>
            <a:off x="533778" y="1303865"/>
            <a:ext cx="1884645" cy="1995732"/>
            <a:chOff x="533778" y="130386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130386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72633" y="139146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613838" y="172885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175700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671043" y="179182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666036" y="202998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666036" y="227416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666036" y="25216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661029" y="275984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661029" y="300402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33778" y="154805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176903" y="1422035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050" b="1" dirty="0">
                  <a:solidFill>
                    <a:schemeClr val="tx1"/>
                  </a:solidFill>
                </a:rPr>
                <a:t>+</a:t>
              </a:r>
              <a:endParaRPr lang="ko-KR" altLang="en-US" sz="1050" b="1" dirty="0">
                <a:solidFill>
                  <a:schemeClr val="tx1"/>
                </a:solidFill>
              </a:endParaRPr>
            </a:p>
          </p:txBody>
        </p:sp>
        <p:sp>
          <p:nvSpPr>
            <p:cNvPr id="120" name="타원 119"/>
            <p:cNvSpPr/>
            <p:nvPr/>
          </p:nvSpPr>
          <p:spPr>
            <a:xfrm>
              <a:off x="2035753" y="182751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1862360" y="182404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82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1969826" y="1424337"/>
              <a:ext cx="177877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S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3" name="직사각형 382"/>
          <p:cNvSpPr/>
          <p:nvPr/>
        </p:nvSpPr>
        <p:spPr>
          <a:xfrm>
            <a:off x="1882308" y="1347826"/>
            <a:ext cx="375126" cy="320426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화살표 연결선 66"/>
          <p:cNvCxnSpPr>
            <a:stCxn id="383" idx="3"/>
            <a:endCxn id="380" idx="1"/>
          </p:cNvCxnSpPr>
          <p:nvPr/>
        </p:nvCxnSpPr>
        <p:spPr>
          <a:xfrm flipV="1">
            <a:off x="2257434" y="1016947"/>
            <a:ext cx="1963560" cy="49109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직선 화살표 연결선 3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82" idx="3"/>
            <a:endCxn id="124" idx="0"/>
          </p:cNvCxnSpPr>
          <p:nvPr/>
        </p:nvCxnSpPr>
        <p:spPr>
          <a:xfrm>
            <a:off x="2147703" y="1514684"/>
            <a:ext cx="2487581" cy="56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타원 384"/>
          <p:cNvSpPr/>
          <p:nvPr/>
        </p:nvSpPr>
        <p:spPr>
          <a:xfrm>
            <a:off x="3476205" y="1738352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75" name="직선 화살표 연결선 74"/>
          <p:cNvCxnSpPr>
            <a:stCxn id="381" idx="1"/>
            <a:endCxn id="380" idx="3"/>
          </p:cNvCxnSpPr>
          <p:nvPr/>
        </p:nvCxnSpPr>
        <p:spPr>
          <a:xfrm flipH="1">
            <a:off x="5921734" y="967743"/>
            <a:ext cx="1589892" cy="492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876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아이템 추가</a:t>
            </a:r>
            <a:r>
              <a:rPr lang="en-US" altLang="ko-KR" dirty="0"/>
              <a:t>/</a:t>
            </a:r>
            <a:r>
              <a:rPr lang="ko-KR" altLang="en-US" dirty="0"/>
              <a:t>수정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132111" y="1527384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19" idx="3"/>
            <a:endCxn id="185" idx="0"/>
          </p:cNvCxnSpPr>
          <p:nvPr/>
        </p:nvCxnSpPr>
        <p:spPr>
          <a:xfrm flipV="1">
            <a:off x="3953114" y="1373924"/>
            <a:ext cx="682295" cy="361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이등변 삼각형 184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 rot="16200000">
            <a:off x="4632550" y="1288010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86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770039" y="1135145"/>
            <a:ext cx="1803421" cy="948031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87" name="그룹 186"/>
          <p:cNvGrpSpPr/>
          <p:nvPr/>
        </p:nvGrpSpPr>
        <p:grpSpPr>
          <a:xfrm>
            <a:off x="4832200" y="1735234"/>
            <a:ext cx="1657350" cy="234748"/>
            <a:chOff x="1245462" y="4251440"/>
            <a:chExt cx="1657350" cy="234748"/>
          </a:xfrm>
        </p:grpSpPr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92"/>
              <a:ext cx="778539" cy="182496"/>
              <a:chOff x="3182538" y="9921379"/>
              <a:chExt cx="1141552" cy="206836"/>
            </a:xfrm>
          </p:grpSpPr>
          <p:sp>
            <p:nvSpPr>
              <p:cNvPr id="190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80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추가</a:t>
                </a:r>
              </a:p>
            </p:txBody>
          </p:sp>
          <p:sp>
            <p:nvSpPr>
              <p:cNvPr id="191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92" name="직사각형 191"/>
          <p:cNvSpPr/>
          <p:nvPr/>
        </p:nvSpPr>
        <p:spPr>
          <a:xfrm>
            <a:off x="5158754" y="1219247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93" name="TextBox 192"/>
          <p:cNvSpPr txBox="1"/>
          <p:nvPr/>
        </p:nvSpPr>
        <p:spPr>
          <a:xfrm>
            <a:off x="4768904" y="1213300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이름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768807" y="141565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색상</a:t>
            </a:r>
          </a:p>
        </p:txBody>
      </p:sp>
      <p:sp>
        <p:nvSpPr>
          <p:cNvPr id="198" name="모서리가 둥근 직사각형 197"/>
          <p:cNvSpPr/>
          <p:nvPr/>
        </p:nvSpPr>
        <p:spPr>
          <a:xfrm>
            <a:off x="5189207" y="1463249"/>
            <a:ext cx="179056" cy="102859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00" name="직선 연결선 199"/>
          <p:cNvCxnSpPr/>
          <p:nvPr/>
        </p:nvCxnSpPr>
        <p:spPr>
          <a:xfrm flipH="1">
            <a:off x="5189207" y="1483543"/>
            <a:ext cx="179056" cy="80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화살표 연결선 204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122" idx="7"/>
            <a:endCxn id="185" idx="0"/>
          </p:cNvCxnSpPr>
          <p:nvPr/>
        </p:nvCxnSpPr>
        <p:spPr>
          <a:xfrm flipV="1">
            <a:off x="3572058" y="1373924"/>
            <a:ext cx="1063351" cy="69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타원 205"/>
          <p:cNvSpPr/>
          <p:nvPr/>
        </p:nvSpPr>
        <p:spPr>
          <a:xfrm>
            <a:off x="4312121" y="1428987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82" idx="3"/>
            <a:endCxn id="232" idx="0"/>
          </p:cNvCxnSpPr>
          <p:nvPr/>
        </p:nvCxnSpPr>
        <p:spPr>
          <a:xfrm>
            <a:off x="3796465" y="2592094"/>
            <a:ext cx="853146" cy="59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타원 236"/>
          <p:cNvSpPr/>
          <p:nvPr/>
        </p:nvSpPr>
        <p:spPr>
          <a:xfrm>
            <a:off x="4219833" y="2553460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53" name="그룹 252"/>
          <p:cNvGrpSpPr/>
          <p:nvPr/>
        </p:nvGrpSpPr>
        <p:grpSpPr>
          <a:xfrm>
            <a:off x="4649610" y="2465994"/>
            <a:ext cx="1923850" cy="855957"/>
            <a:chOff x="4141331" y="2561319"/>
            <a:chExt cx="1923850" cy="855957"/>
          </a:xfrm>
        </p:grpSpPr>
        <p:sp>
          <p:nvSpPr>
            <p:cNvPr id="232" name="이등변 삼각형 231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16200000">
              <a:off x="4138367" y="2657466"/>
              <a:ext cx="184136" cy="17820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233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4261760" y="2561319"/>
              <a:ext cx="1803421" cy="855957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234" name="그룹 233"/>
            <p:cNvGrpSpPr/>
            <p:nvPr/>
          </p:nvGrpSpPr>
          <p:grpSpPr>
            <a:xfrm>
              <a:off x="4323921" y="3093730"/>
              <a:ext cx="1657350" cy="234748"/>
              <a:chOff x="1245462" y="4251440"/>
              <a:chExt cx="1657350" cy="234748"/>
            </a:xfrm>
          </p:grpSpPr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03692"/>
                <a:ext cx="778539" cy="182496"/>
                <a:chOff x="3182538" y="9921379"/>
                <a:chExt cx="1141552" cy="206836"/>
              </a:xfrm>
            </p:grpSpPr>
            <p:sp>
              <p:nvSpPr>
                <p:cNvPr id="24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80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24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235" name="직사각형 234"/>
            <p:cNvSpPr/>
            <p:nvPr/>
          </p:nvSpPr>
          <p:spPr>
            <a:xfrm>
              <a:off x="4650475" y="2643730"/>
              <a:ext cx="13241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긍정</a:t>
              </a:r>
            </a:p>
          </p:txBody>
        </p:sp>
        <p:sp>
          <p:nvSpPr>
            <p:cNvPr id="236" name="TextBox 235"/>
            <p:cNvSpPr txBox="1"/>
            <p:nvPr/>
          </p:nvSpPr>
          <p:spPr>
            <a:xfrm>
              <a:off x="4260625" y="263778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이름</a:t>
              </a:r>
            </a:p>
          </p:txBody>
        </p:sp>
        <p:sp>
          <p:nvSpPr>
            <p:cNvPr id="238" name="TextBox 237"/>
            <p:cNvSpPr txBox="1"/>
            <p:nvPr/>
          </p:nvSpPr>
          <p:spPr>
            <a:xfrm>
              <a:off x="4257396" y="2860433"/>
              <a:ext cx="3642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700" b="1" dirty="0"/>
                <a:t>색상</a:t>
              </a:r>
            </a:p>
          </p:txBody>
        </p:sp>
        <p:sp>
          <p:nvSpPr>
            <p:cNvPr id="239" name="모서리가 둥근 직사각형 238"/>
            <p:cNvSpPr/>
            <p:nvPr/>
          </p:nvSpPr>
          <p:spPr>
            <a:xfrm>
              <a:off x="4677796" y="2908026"/>
              <a:ext cx="179056" cy="102859"/>
            </a:xfrm>
            <a:prstGeom prst="round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3465996" y="4006594"/>
            <a:ext cx="1952614" cy="2094718"/>
            <a:chOff x="2914874" y="2058889"/>
            <a:chExt cx="1952614" cy="2094718"/>
          </a:xfrm>
        </p:grpSpPr>
        <p:sp>
          <p:nvSpPr>
            <p:cNvPr id="161" name="직사각형 160"/>
            <p:cNvSpPr/>
            <p:nvPr/>
          </p:nvSpPr>
          <p:spPr>
            <a:xfrm>
              <a:off x="2914874" y="2058889"/>
              <a:ext cx="1952614" cy="2094718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0" name="그룹 169"/>
            <p:cNvGrpSpPr/>
            <p:nvPr/>
          </p:nvGrpSpPr>
          <p:grpSpPr>
            <a:xfrm>
              <a:off x="2943312" y="2111448"/>
              <a:ext cx="1884645" cy="1995732"/>
              <a:chOff x="1705581" y="1444685"/>
              <a:chExt cx="1884645" cy="1995732"/>
            </a:xfrm>
          </p:grpSpPr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1719624" y="1444685"/>
                <a:ext cx="1870602" cy="1995732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2044436" y="1532287"/>
                <a:ext cx="1220978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50" b="1" dirty="0"/>
                  <a:t>채널</a:t>
                </a:r>
              </a:p>
            </p:txBody>
          </p:sp>
          <p:sp>
            <p:nvSpPr>
              <p:cNvPr id="178" name="직사각형 177"/>
              <p:cNvSpPr/>
              <p:nvPr/>
            </p:nvSpPr>
            <p:spPr>
              <a:xfrm>
                <a:off x="1785641" y="1869679"/>
                <a:ext cx="1734221" cy="148989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>
                    <a:solidFill>
                      <a:schemeClr val="bg1">
                        <a:lumMod val="95000"/>
                      </a:schemeClr>
                    </a:solidFill>
                  </a:rPr>
                  <a:t>목록</a:t>
                </a:r>
              </a:p>
            </p:txBody>
          </p:sp>
          <p:sp>
            <p:nvSpPr>
              <p:cNvPr id="179" name="직사각형 178">
                <a:extLst>
                  <a:ext uri="{FF2B5EF4-FFF2-40B4-BE49-F238E27FC236}">
                    <a16:creationId xmlns:a16="http://schemas.microsoft.com/office/drawing/2014/main" id="{9DC5E33F-6323-7BEE-EA85-FC0ADC201EA2}"/>
                  </a:ext>
                </a:extLst>
              </p:cNvPr>
              <p:cNvSpPr/>
              <p:nvPr/>
            </p:nvSpPr>
            <p:spPr>
              <a:xfrm>
                <a:off x="3445306" y="1897824"/>
                <a:ext cx="45719" cy="138017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직사각형 179"/>
              <p:cNvSpPr/>
              <p:nvPr/>
            </p:nvSpPr>
            <p:spPr>
              <a:xfrm>
                <a:off x="1842846" y="1932649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sp>
            <p:nvSpPr>
              <p:cNvPr id="182" name="직사각형 181"/>
              <p:cNvSpPr/>
              <p:nvPr/>
            </p:nvSpPr>
            <p:spPr>
              <a:xfrm>
                <a:off x="1837839" y="217080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블로그</a:t>
                </a:r>
              </a:p>
            </p:txBody>
          </p:sp>
          <p:sp>
            <p:nvSpPr>
              <p:cNvPr id="183" name="직사각형 182"/>
              <p:cNvSpPr/>
              <p:nvPr/>
            </p:nvSpPr>
            <p:spPr>
              <a:xfrm>
                <a:off x="1837839" y="241498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카페</a:t>
                </a:r>
              </a:p>
            </p:txBody>
          </p:sp>
          <p:sp>
            <p:nvSpPr>
              <p:cNvPr id="194" name="직사각형 193"/>
              <p:cNvSpPr/>
              <p:nvPr/>
            </p:nvSpPr>
            <p:spPr>
              <a:xfrm>
                <a:off x="1837839" y="2662507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커뮤니티</a:t>
                </a:r>
              </a:p>
            </p:txBody>
          </p:sp>
          <p:sp>
            <p:nvSpPr>
              <p:cNvPr id="195" name="직사각형 194"/>
              <p:cNvSpPr/>
              <p:nvPr/>
            </p:nvSpPr>
            <p:spPr>
              <a:xfrm>
                <a:off x="1832832" y="2900663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트위터</a:t>
                </a:r>
              </a:p>
            </p:txBody>
          </p:sp>
          <p:sp>
            <p:nvSpPr>
              <p:cNvPr id="196" name="직사각형 195"/>
              <p:cNvSpPr/>
              <p:nvPr/>
            </p:nvSpPr>
            <p:spPr>
              <a:xfrm>
                <a:off x="1832832" y="3144845"/>
                <a:ext cx="1532096" cy="1888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7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705581" y="1688873"/>
                <a:ext cx="461267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총 </a:t>
                </a:r>
                <a:r>
                  <a:rPr lang="en-US" altLang="ko-KR" sz="600" dirty="0">
                    <a:solidFill>
                      <a:schemeClr val="bg1">
                        <a:lumMod val="65000"/>
                      </a:schemeClr>
                    </a:solidFill>
                  </a:rPr>
                  <a:t>7 </a:t>
                </a:r>
                <a:r>
                  <a:rPr lang="ko-KR" altLang="en-US" sz="600" dirty="0">
                    <a:solidFill>
                      <a:schemeClr val="bg1">
                        <a:lumMod val="65000"/>
                      </a:schemeClr>
                    </a:solidFill>
                  </a:rPr>
                  <a:t>건</a:t>
                </a:r>
              </a:p>
            </p:txBody>
          </p:sp>
          <p:sp>
            <p:nvSpPr>
              <p:cNvPr id="201" name="사각형: 둥근 모서리 628">
                <a:extLst>
                  <a:ext uri="{FF2B5EF4-FFF2-40B4-BE49-F238E27FC236}">
                    <a16:creationId xmlns:a16="http://schemas.microsoft.com/office/drawing/2014/main" id="{501952F1-FB42-2992-08A3-87AF34025C64}"/>
                  </a:ext>
                </a:extLst>
              </p:cNvPr>
              <p:cNvSpPr/>
              <p:nvPr/>
            </p:nvSpPr>
            <p:spPr>
              <a:xfrm>
                <a:off x="3280422" y="1562855"/>
                <a:ext cx="246162" cy="180694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추가</a:t>
                </a:r>
              </a:p>
            </p:txBody>
          </p:sp>
        </p:grpSp>
        <p:sp>
          <p:nvSpPr>
            <p:cNvPr id="171" name="모서리가 둥근 직사각형 170"/>
            <p:cNvSpPr/>
            <p:nvPr/>
          </p:nvSpPr>
          <p:spPr>
            <a:xfrm>
              <a:off x="4382881" y="2647849"/>
              <a:ext cx="179056" cy="102859"/>
            </a:xfrm>
            <a:prstGeom prst="roundRect">
              <a:avLst/>
            </a:prstGeom>
            <a:solidFill>
              <a:srgbClr val="0070C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2" name="직선 화살표 연결선 201"/>
          <p:cNvCxnSpPr>
            <a:endCxn id="161" idx="0"/>
          </p:cNvCxnSpPr>
          <p:nvPr/>
        </p:nvCxnSpPr>
        <p:spPr>
          <a:xfrm flipH="1">
            <a:off x="4442303" y="2913303"/>
            <a:ext cx="822796" cy="109329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19183" y="3307432"/>
            <a:ext cx="1700740" cy="412523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기본 </a:t>
            </a:r>
            <a:r>
              <a:rPr lang="ko-KR" altLang="en-US" sz="600" b="1" dirty="0" err="1"/>
              <a:t>컬러값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: </a:t>
            </a:r>
            <a:r>
              <a:rPr lang="ko-KR" altLang="en-US" sz="600" b="1" dirty="0" err="1"/>
              <a:t>빈값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설정 후부터 아이템에 컬러 표현 됨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1545714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1983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공통 코드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하위 아이템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2089788" y="2174721"/>
            <a:ext cx="1884645" cy="1995732"/>
            <a:chOff x="1705581" y="1444685"/>
            <a:chExt cx="1884645" cy="1995732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1719624" y="1444685"/>
              <a:ext cx="1870602" cy="199573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044436" y="1532287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77" name="직사각형 76"/>
            <p:cNvSpPr/>
            <p:nvPr/>
          </p:nvSpPr>
          <p:spPr>
            <a:xfrm>
              <a:off x="1785641" y="1869679"/>
              <a:ext cx="1734221" cy="148989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3445306" y="1897824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/>
            <p:cNvSpPr/>
            <p:nvPr/>
          </p:nvSpPr>
          <p:spPr>
            <a:xfrm>
              <a:off x="1842846" y="1932649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뉴스</a:t>
              </a:r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837839" y="217080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블로그</a:t>
              </a:r>
            </a:p>
          </p:txBody>
        </p:sp>
        <p:sp>
          <p:nvSpPr>
            <p:cNvPr id="82" name="직사각형 81"/>
            <p:cNvSpPr/>
            <p:nvPr/>
          </p:nvSpPr>
          <p:spPr>
            <a:xfrm>
              <a:off x="1837839" y="241498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카페</a:t>
              </a:r>
            </a:p>
          </p:txBody>
        </p:sp>
        <p:sp>
          <p:nvSpPr>
            <p:cNvPr id="91" name="직사각형 90"/>
            <p:cNvSpPr/>
            <p:nvPr/>
          </p:nvSpPr>
          <p:spPr>
            <a:xfrm>
              <a:off x="1837839" y="2662507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커뮤니티</a:t>
              </a:r>
            </a:p>
          </p:txBody>
        </p:sp>
        <p:sp>
          <p:nvSpPr>
            <p:cNvPr id="92" name="직사각형 91"/>
            <p:cNvSpPr/>
            <p:nvPr/>
          </p:nvSpPr>
          <p:spPr>
            <a:xfrm>
              <a:off x="1832832" y="2900663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트위터</a:t>
              </a:r>
            </a:p>
          </p:txBody>
        </p:sp>
        <p:sp>
          <p:nvSpPr>
            <p:cNvPr id="93" name="직사각형 92"/>
            <p:cNvSpPr/>
            <p:nvPr/>
          </p:nvSpPr>
          <p:spPr>
            <a:xfrm>
              <a:off x="1832832" y="3144845"/>
              <a:ext cx="153209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700" dirty="0">
                  <a:solidFill>
                    <a:schemeClr val="tx1"/>
                  </a:solidFill>
                </a:rPr>
                <a:t>유튜브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705581" y="1688873"/>
              <a:ext cx="461267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총 </a:t>
              </a:r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7 </a:t>
              </a:r>
              <a:r>
                <a:rPr lang="ko-KR" altLang="en-US" sz="600" dirty="0">
                  <a:solidFill>
                    <a:schemeClr val="bg1">
                      <a:lumMod val="65000"/>
                    </a:schemeClr>
                  </a:solidFill>
                </a:rPr>
                <a:t>건</a:t>
              </a:r>
            </a:p>
          </p:txBody>
        </p:sp>
        <p:sp>
          <p:nvSpPr>
            <p:cNvPr id="119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3280422" y="1562855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sp>
          <p:nvSpPr>
            <p:cNvPr id="120" name="타원 119"/>
            <p:cNvSpPr/>
            <p:nvPr/>
          </p:nvSpPr>
          <p:spPr>
            <a:xfrm>
              <a:off x="3207556" y="1968339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/>
            <p:cNvSpPr/>
            <p:nvPr/>
          </p:nvSpPr>
          <p:spPr>
            <a:xfrm>
              <a:off x="3034163" y="1964863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74" name="직사각형 173"/>
          <p:cNvSpPr/>
          <p:nvPr/>
        </p:nvSpPr>
        <p:spPr>
          <a:xfrm>
            <a:off x="3374486" y="2649023"/>
            <a:ext cx="217277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>
            <a:stCxn id="174" idx="3"/>
            <a:endCxn id="175" idx="1"/>
          </p:cNvCxnSpPr>
          <p:nvPr/>
        </p:nvCxnSpPr>
        <p:spPr>
          <a:xfrm>
            <a:off x="3591763" y="2756833"/>
            <a:ext cx="1625704" cy="32294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5217467" y="1935231"/>
            <a:ext cx="1967848" cy="2289086"/>
            <a:chOff x="504641" y="3654514"/>
            <a:chExt cx="1967848" cy="2289086"/>
          </a:xfrm>
        </p:grpSpPr>
        <p:sp>
          <p:nvSpPr>
            <p:cNvPr id="306" name="직사각형 305">
              <a:extLst>
                <a:ext uri="{FF2B5EF4-FFF2-40B4-BE49-F238E27FC236}">
                  <a16:creationId xmlns:a16="http://schemas.microsoft.com/office/drawing/2014/main" id="{0CA7AFA1-2861-0FD7-BD24-855187A58A82}"/>
                </a:ext>
              </a:extLst>
            </p:cNvPr>
            <p:cNvSpPr/>
            <p:nvPr/>
          </p:nvSpPr>
          <p:spPr>
            <a:xfrm>
              <a:off x="547821" y="3700468"/>
              <a:ext cx="1870602" cy="218926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872633" y="3788070"/>
              <a:ext cx="122097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채널</a:t>
              </a:r>
            </a:p>
          </p:txBody>
        </p:sp>
        <p:sp>
          <p:nvSpPr>
            <p:cNvPr id="308" name="직사각형 307"/>
            <p:cNvSpPr/>
            <p:nvPr/>
          </p:nvSpPr>
          <p:spPr>
            <a:xfrm>
              <a:off x="613838" y="4125462"/>
              <a:ext cx="1734221" cy="16381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>
                  <a:solidFill>
                    <a:schemeClr val="bg1">
                      <a:lumMod val="95000"/>
                    </a:schemeClr>
                  </a:solidFill>
                </a:rPr>
                <a:t>목록</a:t>
              </a:r>
            </a:p>
          </p:txBody>
        </p:sp>
        <p:sp>
          <p:nvSpPr>
            <p:cNvPr id="309" name="직사각형 308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2273503" y="4153607"/>
              <a:ext cx="45719" cy="13801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0" name="사각형: 둥근 모서리 628">
              <a:extLst>
                <a:ext uri="{FF2B5EF4-FFF2-40B4-BE49-F238E27FC236}">
                  <a16:creationId xmlns:a16="http://schemas.microsoft.com/office/drawing/2014/main" id="{501952F1-FB42-2992-08A3-87AF34025C64}"/>
                </a:ext>
              </a:extLst>
            </p:cNvPr>
            <p:cNvSpPr/>
            <p:nvPr/>
          </p:nvSpPr>
          <p:spPr>
            <a:xfrm>
              <a:off x="2093611" y="3824681"/>
              <a:ext cx="246162" cy="180694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추가</a:t>
              </a:r>
            </a:p>
          </p:txBody>
        </p:sp>
        <p:grpSp>
          <p:nvGrpSpPr>
            <p:cNvPr id="311" name="그룹 310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838769" y="4224068"/>
              <a:ext cx="1375152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2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뉴스</a:t>
                </a:r>
              </a:p>
            </p:txBody>
          </p:sp>
          <p:pic>
            <p:nvPicPr>
              <p:cNvPr id="313" name="그림 312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14" name="그룹 313"/>
            <p:cNvGrpSpPr/>
            <p:nvPr/>
          </p:nvGrpSpPr>
          <p:grpSpPr>
            <a:xfrm>
              <a:off x="650610" y="4201592"/>
              <a:ext cx="165678" cy="226591"/>
              <a:chOff x="658372" y="4096283"/>
              <a:chExt cx="165678" cy="226591"/>
            </a:xfrm>
          </p:grpSpPr>
          <p:sp>
            <p:nvSpPr>
              <p:cNvPr id="315" name="타원 314"/>
              <p:cNvSpPr/>
              <p:nvPr/>
            </p:nvSpPr>
            <p:spPr>
              <a:xfrm>
                <a:off x="679464" y="4157982"/>
                <a:ext cx="123295" cy="123295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16" name="TextBox 315"/>
              <p:cNvSpPr txBox="1"/>
              <p:nvPr/>
            </p:nvSpPr>
            <p:spPr>
              <a:xfrm>
                <a:off x="658372" y="4096283"/>
                <a:ext cx="165678" cy="226591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pPr algn="ctr"/>
                <a:r>
                  <a:rPr lang="en-US" altLang="ko-KR" sz="1000" b="1" dirty="0">
                    <a:solidFill>
                      <a:schemeClr val="bg1"/>
                    </a:solidFill>
                  </a:rPr>
                  <a:t>+</a:t>
                </a:r>
                <a:endParaRPr lang="ko-KR" altLang="en-US" sz="1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477360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18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공중파</a:t>
                </a:r>
              </a:p>
            </p:txBody>
          </p:sp>
          <p:pic>
            <p:nvPicPr>
              <p:cNvPr id="319" name="그림 318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0" name="그룹 319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730652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1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케이블</a:t>
                </a:r>
              </a:p>
            </p:txBody>
          </p:sp>
          <p:pic>
            <p:nvPicPr>
              <p:cNvPr id="322" name="그림 321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3" name="그룹 322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4983944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4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ko-KR" altLang="en-US" sz="800" dirty="0">
                    <a:solidFill>
                      <a:schemeClr val="tx1"/>
                    </a:solidFill>
                  </a:rPr>
                  <a:t>인터넷</a:t>
                </a:r>
              </a:p>
            </p:txBody>
          </p:sp>
          <p:pic>
            <p:nvPicPr>
              <p:cNvPr id="325" name="그림 324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237236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27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8" name="그림 327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grpSp>
          <p:nvGrpSpPr>
            <p:cNvPr id="329" name="그룹 328">
              <a:extLst>
                <a:ext uri="{FF2B5EF4-FFF2-40B4-BE49-F238E27FC236}">
                  <a16:creationId xmlns:a16="http://schemas.microsoft.com/office/drawing/2014/main" id="{8386B020-23AC-EBD5-2F97-66EC19571510}"/>
                </a:ext>
              </a:extLst>
            </p:cNvPr>
            <p:cNvGrpSpPr/>
            <p:nvPr/>
          </p:nvGrpSpPr>
          <p:grpSpPr>
            <a:xfrm>
              <a:off x="995045" y="5490528"/>
              <a:ext cx="1218876" cy="212739"/>
              <a:chOff x="2115177" y="1941632"/>
              <a:chExt cx="1739926" cy="272792"/>
            </a:xfrm>
            <a:solidFill>
              <a:schemeClr val="bg1"/>
            </a:solidFill>
          </p:grpSpPr>
          <p:sp>
            <p:nvSpPr>
              <p:cNvPr id="330" name="사각형: 둥근 모서리 452">
                <a:extLst>
                  <a:ext uri="{FF2B5EF4-FFF2-40B4-BE49-F238E27FC236}">
                    <a16:creationId xmlns:a16="http://schemas.microsoft.com/office/drawing/2014/main" id="{D77592CE-6A98-4FD6-A6BE-01BAC36B04A7}"/>
                  </a:ext>
                </a:extLst>
              </p:cNvPr>
              <p:cNvSpPr/>
              <p:nvPr/>
            </p:nvSpPr>
            <p:spPr>
              <a:xfrm>
                <a:off x="2115177" y="1941632"/>
                <a:ext cx="1739926" cy="272792"/>
              </a:xfrm>
              <a:prstGeom prst="roundRect">
                <a:avLst>
                  <a:gd name="adj" fmla="val 12408"/>
                </a:avLst>
              </a:prstGeom>
              <a:grpFill/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288000" tIns="0" rIns="0" bIns="0"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…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31" name="그림 330">
                <a:extLst>
                  <a:ext uri="{FF2B5EF4-FFF2-40B4-BE49-F238E27FC236}">
                    <a16:creationId xmlns:a16="http://schemas.microsoft.com/office/drawing/2014/main" id="{AA7EEE2B-8C30-0475-A279-83DCFBC33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V="1">
                <a:off x="2158995" y="1988028"/>
                <a:ext cx="180000" cy="180000"/>
              </a:xfrm>
              <a:prstGeom prst="rect">
                <a:avLst/>
              </a:prstGeom>
              <a:grpFill/>
            </p:spPr>
          </p:pic>
        </p:grpSp>
        <p:sp>
          <p:nvSpPr>
            <p:cNvPr id="337" name="타원 336"/>
            <p:cNvSpPr/>
            <p:nvPr/>
          </p:nvSpPr>
          <p:spPr>
            <a:xfrm>
              <a:off x="1842281" y="426413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38" name="타원 337"/>
            <p:cNvSpPr/>
            <p:nvPr/>
          </p:nvSpPr>
          <p:spPr>
            <a:xfrm>
              <a:off x="2009586" y="4266717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339" name="타원 338"/>
            <p:cNvSpPr/>
            <p:nvPr/>
          </p:nvSpPr>
          <p:spPr>
            <a:xfrm>
              <a:off x="1880202" y="452084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</a:rPr>
                <a:t>+ 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2047507" y="4523428"/>
              <a:ext cx="130472" cy="130472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chemeClr val="bg1"/>
                  </a:solidFill>
                </a:rPr>
                <a:t>X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75" name="직사각형 174"/>
            <p:cNvSpPr/>
            <p:nvPr/>
          </p:nvSpPr>
          <p:spPr>
            <a:xfrm>
              <a:off x="504641" y="3654514"/>
              <a:ext cx="1967848" cy="2289086"/>
            </a:xfrm>
            <a:prstGeom prst="rect">
              <a:avLst/>
            </a:prstGeom>
            <a:noFill/>
            <a:ln w="19050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76" name="직사각형 175"/>
          <p:cNvSpPr/>
          <p:nvPr/>
        </p:nvSpPr>
        <p:spPr>
          <a:xfrm>
            <a:off x="2227053" y="2652185"/>
            <a:ext cx="417976" cy="215619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8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040450" y="2754705"/>
            <a:ext cx="1004193" cy="404426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dirty="0"/>
              <a:t>하위 아이템을 추가 하면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트리형으로</a:t>
            </a:r>
            <a:r>
              <a:rPr lang="ko-KR" altLang="en-US" sz="600" dirty="0"/>
              <a:t> 변환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63156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4577219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>
                      <a:lumMod val="50000"/>
                    </a:schemeClr>
                  </a:solidFill>
                </a:rPr>
                <a:t>전체 사이트 목록</a:t>
              </a:r>
              <a:endParaRPr lang="ko-KR" altLang="en-US" sz="32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51094" y="922007"/>
            <a:ext cx="6075948" cy="4762791"/>
            <a:chOff x="319634" y="922008"/>
            <a:chExt cx="8483354" cy="4762791"/>
          </a:xfrm>
        </p:grpSpPr>
        <p:grpSp>
          <p:nvGrpSpPr>
            <p:cNvPr id="27" name="그룹 2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직선 연결선 2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2126656" y="3070071"/>
              <a:ext cx="48693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수집 사이트 목록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69042" y="922006"/>
            <a:ext cx="709862" cy="4762791"/>
            <a:chOff x="319634" y="922008"/>
            <a:chExt cx="8483354" cy="4762791"/>
          </a:xfrm>
        </p:grpSpPr>
        <p:grpSp>
          <p:nvGrpSpPr>
            <p:cNvPr id="17" name="그룹 16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직선 연결선 19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2287796" y="3070071"/>
              <a:ext cx="4547006" cy="44203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선택</a:t>
              </a:r>
              <a:endParaRPr lang="en-US" altLang="ko-KR" sz="1200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algn="ctr"/>
              <a:r>
                <a:rPr lang="ko-KR" altLang="en-US" sz="1200" b="0" dirty="0">
                  <a:solidFill>
                    <a:schemeClr val="bg1">
                      <a:lumMod val="50000"/>
                    </a:schemeClr>
                  </a:solidFill>
                </a:rPr>
                <a:t>영역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466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1840219" y="2318115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15" name="순서도: 문서 14"/>
          <p:cNvSpPr/>
          <p:nvPr/>
        </p:nvSpPr>
        <p:spPr>
          <a:xfrm>
            <a:off x="1840219" y="4378694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전체 사이트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2818414" y="2715064"/>
            <a:ext cx="0" cy="166363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순서도: 자기 디스크 17"/>
          <p:cNvSpPr/>
          <p:nvPr/>
        </p:nvSpPr>
        <p:spPr>
          <a:xfrm>
            <a:off x="4307841" y="2106523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49" name="직선 화살표 연결선 48"/>
          <p:cNvCxnSpPr>
            <a:stCxn id="5" idx="5"/>
            <a:endCxn id="18" idx="2"/>
          </p:cNvCxnSpPr>
          <p:nvPr/>
        </p:nvCxnSpPr>
        <p:spPr>
          <a:xfrm>
            <a:off x="3600970" y="2516590"/>
            <a:ext cx="706871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90" idx="1"/>
            <a:endCxn id="18" idx="3"/>
          </p:cNvCxnSpPr>
          <p:nvPr/>
        </p:nvCxnSpPr>
        <p:spPr>
          <a:xfrm rot="10800000">
            <a:off x="4885545" y="2926657"/>
            <a:ext cx="1283129" cy="180240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데이터 67"/>
          <p:cNvSpPr/>
          <p:nvPr/>
        </p:nvSpPr>
        <p:spPr>
          <a:xfrm>
            <a:off x="6170117" y="1873631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사이트 그룹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9" name="순서도: 데이터 68"/>
          <p:cNvSpPr/>
          <p:nvPr/>
        </p:nvSpPr>
        <p:spPr>
          <a:xfrm>
            <a:off x="6170117" y="276455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70" name="직선 화살표 연결선 69"/>
          <p:cNvCxnSpPr>
            <a:stCxn id="18" idx="4"/>
            <a:endCxn id="68" idx="2"/>
          </p:cNvCxnSpPr>
          <p:nvPr/>
        </p:nvCxnSpPr>
        <p:spPr>
          <a:xfrm flipV="1">
            <a:off x="5463246" y="2072106"/>
            <a:ext cx="902510" cy="444484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/>
          <p:cNvCxnSpPr>
            <a:stCxn id="18" idx="4"/>
            <a:endCxn id="69" idx="2"/>
          </p:cNvCxnSpPr>
          <p:nvPr/>
        </p:nvCxnSpPr>
        <p:spPr>
          <a:xfrm>
            <a:off x="5463246" y="2516590"/>
            <a:ext cx="902510" cy="44644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68" idx="4"/>
            <a:endCxn id="69" idx="1"/>
          </p:cNvCxnSpPr>
          <p:nvPr/>
        </p:nvCxnSpPr>
        <p:spPr>
          <a:xfrm>
            <a:off x="7148312" y="2270580"/>
            <a:ext cx="0" cy="49397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순서도: 처리 88"/>
          <p:cNvSpPr/>
          <p:nvPr/>
        </p:nvSpPr>
        <p:spPr>
          <a:xfrm>
            <a:off x="5997694" y="3560104"/>
            <a:ext cx="2298345" cy="41855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0" name="순서도: 문서 89"/>
          <p:cNvSpPr/>
          <p:nvPr/>
        </p:nvSpPr>
        <p:spPr>
          <a:xfrm>
            <a:off x="6168673" y="4375467"/>
            <a:ext cx="1956390" cy="707179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수집 사이트 목록</a:t>
            </a:r>
          </a:p>
        </p:txBody>
      </p:sp>
      <p:cxnSp>
        <p:nvCxnSpPr>
          <p:cNvPr id="91" name="직선 화살표 연결선 90"/>
          <p:cNvCxnSpPr>
            <a:endCxn id="89" idx="0"/>
          </p:cNvCxnSpPr>
          <p:nvPr/>
        </p:nvCxnSpPr>
        <p:spPr>
          <a:xfrm flipH="1">
            <a:off x="7146867" y="3163299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6467663" y="3658796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800" dirty="0"/>
              <a:t>그룹별 </a:t>
            </a:r>
            <a:r>
              <a:rPr lang="en-US" altLang="ko-KR" sz="800" dirty="0"/>
              <a:t>JSON </a:t>
            </a:r>
            <a:r>
              <a:rPr lang="ko-KR" altLang="en-US" sz="800" dirty="0" err="1"/>
              <a:t>파싱</a:t>
            </a:r>
            <a:endParaRPr lang="en-US" altLang="ko-KR" sz="800" dirty="0"/>
          </a:p>
        </p:txBody>
      </p:sp>
      <p:cxnSp>
        <p:nvCxnSpPr>
          <p:cNvPr id="93" name="직선 화살표 연결선 92"/>
          <p:cNvCxnSpPr>
            <a:stCxn id="89" idx="2"/>
            <a:endCxn id="90" idx="0"/>
          </p:cNvCxnSpPr>
          <p:nvPr/>
        </p:nvCxnSpPr>
        <p:spPr>
          <a:xfrm>
            <a:off x="7146867" y="3978662"/>
            <a:ext cx="1" cy="3968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90" idx="2"/>
            <a:endCxn id="18" idx="1"/>
          </p:cNvCxnSpPr>
          <p:nvPr/>
        </p:nvCxnSpPr>
        <p:spPr>
          <a:xfrm rot="5400000" flipH="1">
            <a:off x="4551520" y="2440547"/>
            <a:ext cx="2929371" cy="2261324"/>
          </a:xfrm>
          <a:prstGeom prst="bentConnector5">
            <a:avLst>
              <a:gd name="adj1" fmla="val -7804"/>
              <a:gd name="adj2" fmla="val -138539"/>
              <a:gd name="adj3" fmla="val 12135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7589129" y="5108724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사이트 그룹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수정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31" name="꺾인 연결선 30"/>
          <p:cNvCxnSpPr>
            <a:stCxn id="15" idx="3"/>
            <a:endCxn id="18" idx="3"/>
          </p:cNvCxnSpPr>
          <p:nvPr/>
        </p:nvCxnSpPr>
        <p:spPr>
          <a:xfrm flipV="1">
            <a:off x="3796609" y="2926657"/>
            <a:ext cx="1088935" cy="1805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453903" y="3978662"/>
            <a:ext cx="864587" cy="31892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수집 사이트 변경</a:t>
            </a:r>
            <a:endParaRPr lang="en-US" altLang="ko-KR" sz="800" b="0" dirty="0">
              <a:solidFill>
                <a:schemeClr val="bg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(</a:t>
            </a:r>
            <a:r>
              <a:rPr lang="ko-KR" altLang="en-US" sz="800" dirty="0">
                <a:solidFill>
                  <a:schemeClr val="bg1"/>
                </a:solidFill>
              </a:rPr>
              <a:t>추가</a:t>
            </a:r>
            <a:r>
              <a:rPr lang="en-US" altLang="ko-KR" sz="800" dirty="0">
                <a:solidFill>
                  <a:schemeClr val="bg1"/>
                </a:solidFill>
              </a:rPr>
              <a:t>/</a:t>
            </a:r>
            <a:r>
              <a:rPr lang="ko-KR" altLang="en-US" sz="800" dirty="0">
                <a:solidFill>
                  <a:schemeClr val="bg1"/>
                </a:solidFill>
              </a:rPr>
              <a:t>삭제</a:t>
            </a:r>
            <a:r>
              <a:rPr lang="en-US" altLang="ko-KR" sz="800" dirty="0">
                <a:solidFill>
                  <a:schemeClr val="bg1"/>
                </a:solidFill>
              </a:rPr>
              <a:t>)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sp>
        <p:nvSpPr>
          <p:cNvPr id="37" name="순서도: 문서 36"/>
          <p:cNvSpPr/>
          <p:nvPr/>
        </p:nvSpPr>
        <p:spPr>
          <a:xfrm>
            <a:off x="8395640" y="2691000"/>
            <a:ext cx="1415233" cy="552065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0" name="직선 화살표 연결선 39"/>
          <p:cNvCxnSpPr>
            <a:stCxn id="69" idx="5"/>
            <a:endCxn id="37" idx="1"/>
          </p:cNvCxnSpPr>
          <p:nvPr/>
        </p:nvCxnSpPr>
        <p:spPr>
          <a:xfrm>
            <a:off x="7930868" y="2963033"/>
            <a:ext cx="464772" cy="40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5881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70958"/>
              </p:ext>
            </p:extLst>
          </p:nvPr>
        </p:nvGraphicFramePr>
        <p:xfrm>
          <a:off x="8840606" y="843525"/>
          <a:ext cx="3194323" cy="2585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133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465952" y="14924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전체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465952" y="1812313"/>
            <a:ext cx="4113593" cy="3716197"/>
            <a:chOff x="1232109" y="1812313"/>
            <a:chExt cx="6287629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09" y="1812313"/>
              <a:ext cx="6287629" cy="3716197"/>
              <a:chOff x="1232109" y="1812313"/>
              <a:chExt cx="6287629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1232109" y="1818752"/>
                <a:ext cx="6287629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526143" y="18563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2996836" y="18533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4000324" y="18561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2609115" y="2196157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2609115" y="2553694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2603888" y="2921439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2603888" y="3841550"/>
            <a:ext cx="3662991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grpSp>
        <p:nvGrpSpPr>
          <p:cNvPr id="218" name="그룹 217"/>
          <p:cNvGrpSpPr/>
          <p:nvPr/>
        </p:nvGrpSpPr>
        <p:grpSpPr>
          <a:xfrm>
            <a:off x="2691780" y="2149261"/>
            <a:ext cx="2579221" cy="3405377"/>
            <a:chOff x="2417504" y="2149261"/>
            <a:chExt cx="2579221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3068056" y="21559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4180229" y="21579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2417504" y="21492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465951" y="17651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329941" y="17589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88421" y="18085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35166" y="21391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229" name="그룹 228"/>
          <p:cNvGrpSpPr/>
          <p:nvPr/>
        </p:nvGrpSpPr>
        <p:grpSpPr>
          <a:xfrm>
            <a:off x="4393020" y="2267207"/>
            <a:ext cx="76428" cy="3189588"/>
            <a:chOff x="4762077" y="2051307"/>
            <a:chExt cx="76428" cy="3189588"/>
          </a:xfrm>
        </p:grpSpPr>
        <p:sp>
          <p:nvSpPr>
            <p:cNvPr id="230" name="타원 229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타원 232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4" name="타원 233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5" name="타원 234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6" name="타원 235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7" name="타원 236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0" name="타원 239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1" name="타원 240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2" name="타원 241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3" name="타원 242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4" name="타원 243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5" name="타원 244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6" name="타원 245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7" name="타원 246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8" name="타원 2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260695" y="2127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5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643168"/>
              </p:ext>
            </p:extLst>
          </p:nvPr>
        </p:nvGraphicFramePr>
        <p:xfrm>
          <a:off x="8840606" y="843525"/>
          <a:ext cx="3194323" cy="3434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수집 사이트 그룹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그룹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사용자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737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1-2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그룹 추가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4355938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언어별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필터링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사이트명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등록순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사이트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다중 선택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현재상태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그린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사용중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레드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: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미사용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47547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선택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선택취소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삭제 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수집 사이트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2171911" y="1276578"/>
            <a:ext cx="10086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b="1" dirty="0"/>
              <a:t>수집 사이트</a:t>
            </a:r>
          </a:p>
        </p:txBody>
      </p:sp>
      <p:grpSp>
        <p:nvGrpSpPr>
          <p:cNvPr id="19" name="그룹 18"/>
          <p:cNvGrpSpPr/>
          <p:nvPr/>
        </p:nvGrpSpPr>
        <p:grpSpPr>
          <a:xfrm>
            <a:off x="2171911" y="1596413"/>
            <a:ext cx="6287626" cy="3716197"/>
            <a:chOff x="1232111" y="1812313"/>
            <a:chExt cx="6287626" cy="3716197"/>
          </a:xfrm>
        </p:grpSpPr>
        <p:grpSp>
          <p:nvGrpSpPr>
            <p:cNvPr id="17" name="그룹 16"/>
            <p:cNvGrpSpPr/>
            <p:nvPr/>
          </p:nvGrpSpPr>
          <p:grpSpPr>
            <a:xfrm>
              <a:off x="1232111" y="1812313"/>
              <a:ext cx="6287626" cy="3716197"/>
              <a:chOff x="1232111" y="1812313"/>
              <a:chExt cx="6287626" cy="3716197"/>
            </a:xfrm>
          </p:grpSpPr>
          <p:sp>
            <p:nvSpPr>
              <p:cNvPr id="82" name="직사각형 81"/>
              <p:cNvSpPr/>
              <p:nvPr/>
            </p:nvSpPr>
            <p:spPr>
              <a:xfrm>
                <a:off x="1232111" y="1812313"/>
                <a:ext cx="6287626" cy="371619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4" name="직선 연결선 83"/>
              <p:cNvCxnSpPr/>
              <p:nvPr/>
            </p:nvCxnSpPr>
            <p:spPr>
              <a:xfrm>
                <a:off x="2240720" y="1812313"/>
                <a:ext cx="0" cy="371619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직사각형 14"/>
              <p:cNvSpPr/>
              <p:nvPr/>
            </p:nvSpPr>
            <p:spPr>
              <a:xfrm>
                <a:off x="2240720" y="1818752"/>
                <a:ext cx="5279017" cy="31126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08411" y="2136363"/>
              <a:ext cx="111326" cy="339214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96" name="직사각형 195">
              <a:extLst>
                <a:ext uri="{FF2B5EF4-FFF2-40B4-BE49-F238E27FC236}">
                  <a16:creationId xmlns:a16="http://schemas.microsoft.com/office/drawing/2014/main" id="{9DC5E33F-6323-7BEE-EA85-FC0ADC201EA2}"/>
                </a:ext>
              </a:extLst>
            </p:cNvPr>
            <p:cNvSpPr/>
            <p:nvPr/>
          </p:nvSpPr>
          <p:spPr>
            <a:xfrm>
              <a:off x="7431067" y="2167446"/>
              <a:ext cx="66013" cy="83385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2171911" y="1596413"/>
            <a:ext cx="881667" cy="1859632"/>
            <a:chOff x="1232111" y="1812313"/>
            <a:chExt cx="1008609" cy="1859632"/>
          </a:xfrm>
        </p:grpSpPr>
        <p:sp>
          <p:nvSpPr>
            <p:cNvPr id="198" name="직사각형 197"/>
            <p:cNvSpPr/>
            <p:nvPr/>
          </p:nvSpPr>
          <p:spPr>
            <a:xfrm>
              <a:off x="1232111" y="212357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1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99" name="직사각형 198"/>
            <p:cNvSpPr/>
            <p:nvPr/>
          </p:nvSpPr>
          <p:spPr>
            <a:xfrm>
              <a:off x="1232111" y="2434835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0" name="직사각형 199"/>
            <p:cNvSpPr/>
            <p:nvPr/>
          </p:nvSpPr>
          <p:spPr>
            <a:xfrm>
              <a:off x="1232111" y="2743089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1232111" y="3051343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</a:p>
            <a:p>
              <a:pPr algn="ctr"/>
              <a:r>
                <a:rPr lang="en-US" altLang="ko-KR" sz="600" dirty="0">
                  <a:solidFill>
                    <a:schemeClr val="bg1">
                      <a:lumMod val="65000"/>
                    </a:schemeClr>
                  </a:solidFill>
                </a:rPr>
                <a:t>(1,500)</a:t>
              </a:r>
              <a:endParaRPr lang="ko-KR" altLang="en-US" sz="6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02" name="직사각형 201"/>
            <p:cNvSpPr/>
            <p:nvPr/>
          </p:nvSpPr>
          <p:spPr>
            <a:xfrm>
              <a:off x="1232111" y="3360684"/>
              <a:ext cx="1008609" cy="31126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3" name="직사각형 202"/>
            <p:cNvSpPr/>
            <p:nvPr/>
          </p:nvSpPr>
          <p:spPr>
            <a:xfrm>
              <a:off x="1232111" y="1812313"/>
              <a:ext cx="1008609" cy="31126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dirty="0">
                  <a:solidFill>
                    <a:schemeClr val="tx1"/>
                  </a:solidFill>
                </a:rPr>
                <a:t>전체</a:t>
              </a:r>
            </a:p>
          </p:txBody>
        </p:sp>
      </p:grpSp>
      <p:sp>
        <p:nvSpPr>
          <p:cNvPr id="20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274639" y="1640417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언어  ▼</a:t>
            </a:r>
          </a:p>
        </p:txBody>
      </p:sp>
      <p:sp>
        <p:nvSpPr>
          <p:cNvPr id="208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745332" y="1637414"/>
            <a:ext cx="428681" cy="21400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정렬  ▼</a:t>
            </a:r>
          </a:p>
        </p:txBody>
      </p:sp>
      <p:grpSp>
        <p:nvGrpSpPr>
          <p:cNvPr id="209" name="그룹 208"/>
          <p:cNvGrpSpPr/>
          <p:nvPr/>
        </p:nvGrpSpPr>
        <p:grpSpPr>
          <a:xfrm>
            <a:off x="5958812" y="1640285"/>
            <a:ext cx="2389399" cy="208265"/>
            <a:chOff x="5816600" y="1098519"/>
            <a:chExt cx="2389399" cy="208265"/>
          </a:xfrm>
        </p:grpSpPr>
        <p:sp>
          <p:nvSpPr>
            <p:cNvPr id="210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5858612" y="1107681"/>
              <a:ext cx="99122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>
                  <a:solidFill>
                    <a:schemeClr val="bg1">
                      <a:lumMod val="85000"/>
                    </a:schemeClr>
                  </a:solidFill>
                </a:rPr>
                <a:t>코드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사이트명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</a:rPr>
                <a:t>, URL</a:t>
              </a:r>
              <a:endParaRPr lang="ko-KR" altLang="en-US" sz="800" b="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</p:grpSp>
      <p:sp>
        <p:nvSpPr>
          <p:cNvPr id="21" name="모서리가 둥근 직사각형 20"/>
          <p:cNvSpPr/>
          <p:nvPr/>
        </p:nvSpPr>
        <p:spPr>
          <a:xfrm>
            <a:off x="3274639" y="1980257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3" name="모서리가 둥근 직사각형 212"/>
          <p:cNvSpPr/>
          <p:nvPr/>
        </p:nvSpPr>
        <p:spPr>
          <a:xfrm>
            <a:off x="3274639" y="2337794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4" name="모서리가 둥근 직사각형 213"/>
          <p:cNvSpPr/>
          <p:nvPr/>
        </p:nvSpPr>
        <p:spPr>
          <a:xfrm>
            <a:off x="3269412" y="2705539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15" name="모서리가 둥근 직사각형 214"/>
          <p:cNvSpPr/>
          <p:nvPr/>
        </p:nvSpPr>
        <p:spPr>
          <a:xfrm>
            <a:off x="3269412" y="3625650"/>
            <a:ext cx="4963185" cy="19482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22" name="타원 22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66153" y="15126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3" name="타원 22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14447" y="15492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078437" y="15430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5" name="타원 22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846909" y="159265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26" name="타원 22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00690" y="192329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310981" y="1900389"/>
            <a:ext cx="1947638" cy="899642"/>
            <a:chOff x="-707921" y="2415058"/>
            <a:chExt cx="1947638" cy="899642"/>
          </a:xfrm>
        </p:grpSpPr>
        <p:sp>
          <p:nvSpPr>
            <p:cNvPr id="41" name="이등변 삼각형 40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42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그룹 42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46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저장</a:t>
                  </a:r>
                </a:p>
              </p:txBody>
            </p:sp>
            <p:sp>
              <p:nvSpPr>
                <p:cNvPr id="47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70" name="직사각형 69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tx1"/>
                  </a:solidFill>
                </a:rPr>
                <a:t>사용자 그룹 </a:t>
              </a:r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2331658" y="5053053"/>
            <a:ext cx="689113" cy="18358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그룹 추가</a:t>
            </a:r>
          </a:p>
        </p:txBody>
      </p:sp>
      <p:grpSp>
        <p:nvGrpSpPr>
          <p:cNvPr id="78" name="그룹 77"/>
          <p:cNvGrpSpPr/>
          <p:nvPr/>
        </p:nvGrpSpPr>
        <p:grpSpPr>
          <a:xfrm>
            <a:off x="355085" y="4977988"/>
            <a:ext cx="1947638" cy="899642"/>
            <a:chOff x="-707921" y="2415058"/>
            <a:chExt cx="1947638" cy="899642"/>
          </a:xfrm>
        </p:grpSpPr>
        <p:sp>
          <p:nvSpPr>
            <p:cNvPr id="79" name="이등변 삼각형 78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 rot="5400000">
              <a:off x="1065032" y="2490579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sp>
          <p:nvSpPr>
            <p:cNvPr id="8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-706786" y="2415058"/>
              <a:ext cx="1803421" cy="899642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81" name="그룹 80"/>
            <p:cNvGrpSpPr/>
            <p:nvPr/>
          </p:nvGrpSpPr>
          <p:grpSpPr>
            <a:xfrm>
              <a:off x="-644625" y="2984614"/>
              <a:ext cx="1657350" cy="234762"/>
              <a:chOff x="1245462" y="3711987"/>
              <a:chExt cx="1657350" cy="234762"/>
            </a:xfrm>
          </p:grpSpPr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3711987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3764251"/>
                <a:ext cx="778539" cy="182498"/>
                <a:chOff x="3182538" y="9309978"/>
                <a:chExt cx="1141552" cy="206838"/>
              </a:xfrm>
            </p:grpSpPr>
            <p:sp>
              <p:nvSpPr>
                <p:cNvPr id="88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309978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추가</a:t>
                  </a:r>
                </a:p>
              </p:txBody>
            </p:sp>
            <p:sp>
              <p:nvSpPr>
                <p:cNvPr id="89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309981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83" name="직사각형 82"/>
            <p:cNvSpPr/>
            <p:nvPr/>
          </p:nvSpPr>
          <p:spPr>
            <a:xfrm>
              <a:off x="-624011" y="2658484"/>
              <a:ext cx="1636736" cy="18881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>
                  <a:solidFill>
                    <a:schemeClr val="bg1">
                      <a:lumMod val="95000"/>
                    </a:schemeClr>
                  </a:solidFill>
                </a:rPr>
                <a:t>키워드 입력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-707921" y="2458934"/>
              <a:ext cx="49244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 err="1"/>
                <a:t>그룹명</a:t>
              </a:r>
              <a:endParaRPr lang="ko-KR" altLang="en-US" sz="800" b="1" dirty="0"/>
            </a:p>
          </p:txBody>
        </p:sp>
      </p:grpSp>
      <p:sp>
        <p:nvSpPr>
          <p:cNvPr id="91" name="타원 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830239" y="17718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92" name="사각형: 둥근 모서리 1238">
            <a:extLst>
              <a:ext uri="{FF2B5EF4-FFF2-40B4-BE49-F238E27FC236}">
                <a16:creationId xmlns:a16="http://schemas.microsoft.com/office/drawing/2014/main" id="{C0880A66-6F60-EA57-E4DC-47E3FD4958DA}"/>
              </a:ext>
            </a:extLst>
          </p:cNvPr>
          <p:cNvSpPr/>
          <p:nvPr/>
        </p:nvSpPr>
        <p:spPr>
          <a:xfrm>
            <a:off x="376437" y="2524295"/>
            <a:ext cx="368280" cy="182495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 u="sng">
                <a:solidFill>
                  <a:schemeClr val="bg1"/>
                </a:solidFill>
              </a:rPr>
              <a:t>삭제</a:t>
            </a:r>
            <a:endParaRPr lang="ko-KR" altLang="en-US" sz="700" u="sng" dirty="0">
              <a:solidFill>
                <a:schemeClr val="bg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3357304" y="1933361"/>
            <a:ext cx="3080209" cy="3405377"/>
            <a:chOff x="3357304" y="1933361"/>
            <a:chExt cx="3080209" cy="3405377"/>
          </a:xfrm>
        </p:grpSpPr>
        <p:sp>
          <p:nvSpPr>
            <p:cNvPr id="219" name="TextBox 218"/>
            <p:cNvSpPr txBox="1"/>
            <p:nvPr/>
          </p:nvSpPr>
          <p:spPr>
            <a:xfrm>
              <a:off x="4756494" y="1940034"/>
              <a:ext cx="483072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en-US" altLang="ko-KR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  <a:p>
              <a:pPr algn="ctr">
                <a:lnSpc>
                  <a:spcPct val="150000"/>
                </a:lnSpc>
              </a:pPr>
              <a:r>
                <a:rPr lang="ko-KR" altLang="en-US" sz="800" b="1" dirty="0" err="1"/>
                <a:t>사이트명</a:t>
              </a:r>
              <a:endParaRPr lang="ko-KR" altLang="en-US" sz="800" b="1" dirty="0"/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621017" y="1942048"/>
              <a:ext cx="816496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www.realsn.com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357304" y="1933361"/>
              <a:ext cx="409334" cy="3396690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800" dirty="0">
                  <a:solidFill>
                    <a:schemeClr val="bg1">
                      <a:lumMod val="65000"/>
                    </a:schemeClr>
                  </a:solidFill>
                </a:rPr>
                <a:t>100001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95" name="타원 9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294117" y="493543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1-1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560597" y="2051307"/>
            <a:ext cx="76428" cy="3189588"/>
            <a:chOff x="4762077" y="2051307"/>
            <a:chExt cx="76428" cy="3189588"/>
          </a:xfrm>
        </p:grpSpPr>
        <p:sp>
          <p:nvSpPr>
            <p:cNvPr id="7" name="타원 6"/>
            <p:cNvSpPr/>
            <p:nvPr/>
          </p:nvSpPr>
          <p:spPr>
            <a:xfrm>
              <a:off x="4762077" y="205130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762077" y="223443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타원 99"/>
            <p:cNvSpPr/>
            <p:nvPr/>
          </p:nvSpPr>
          <p:spPr>
            <a:xfrm>
              <a:off x="4762077" y="241756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타원 100"/>
            <p:cNvSpPr/>
            <p:nvPr/>
          </p:nvSpPr>
          <p:spPr>
            <a:xfrm>
              <a:off x="4762077" y="260068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타원 101"/>
            <p:cNvSpPr/>
            <p:nvPr/>
          </p:nvSpPr>
          <p:spPr>
            <a:xfrm>
              <a:off x="4762077" y="278381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3" name="타원 102"/>
            <p:cNvSpPr/>
            <p:nvPr/>
          </p:nvSpPr>
          <p:spPr>
            <a:xfrm>
              <a:off x="4762077" y="2966942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4" name="타원 103"/>
            <p:cNvSpPr/>
            <p:nvPr/>
          </p:nvSpPr>
          <p:spPr>
            <a:xfrm>
              <a:off x="4762077" y="3150069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5" name="타원 104"/>
            <p:cNvSpPr/>
            <p:nvPr/>
          </p:nvSpPr>
          <p:spPr>
            <a:xfrm>
              <a:off x="4762077" y="3333196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6" name="타원 105"/>
            <p:cNvSpPr/>
            <p:nvPr/>
          </p:nvSpPr>
          <p:spPr>
            <a:xfrm>
              <a:off x="4762077" y="3516323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7" name="타원 106"/>
            <p:cNvSpPr/>
            <p:nvPr/>
          </p:nvSpPr>
          <p:spPr>
            <a:xfrm>
              <a:off x="4762077" y="3699450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8" name="타원 107"/>
            <p:cNvSpPr/>
            <p:nvPr/>
          </p:nvSpPr>
          <p:spPr>
            <a:xfrm>
              <a:off x="4762077" y="388257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9" name="타원 108"/>
            <p:cNvSpPr/>
            <p:nvPr/>
          </p:nvSpPr>
          <p:spPr>
            <a:xfrm>
              <a:off x="4762077" y="4065704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0" name="타원 109"/>
            <p:cNvSpPr/>
            <p:nvPr/>
          </p:nvSpPr>
          <p:spPr>
            <a:xfrm>
              <a:off x="4762077" y="4248831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1" name="타원 110"/>
            <p:cNvSpPr/>
            <p:nvPr/>
          </p:nvSpPr>
          <p:spPr>
            <a:xfrm>
              <a:off x="4762077" y="4431958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2" name="타원 111"/>
            <p:cNvSpPr/>
            <p:nvPr/>
          </p:nvSpPr>
          <p:spPr>
            <a:xfrm>
              <a:off x="4762077" y="4615085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3" name="타원 112"/>
            <p:cNvSpPr/>
            <p:nvPr/>
          </p:nvSpPr>
          <p:spPr>
            <a:xfrm>
              <a:off x="4762077" y="4798212"/>
              <a:ext cx="76428" cy="76428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4" name="타원 113"/>
            <p:cNvSpPr/>
            <p:nvPr/>
          </p:nvSpPr>
          <p:spPr>
            <a:xfrm>
              <a:off x="4762077" y="4981339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5" name="타원 114"/>
            <p:cNvSpPr/>
            <p:nvPr/>
          </p:nvSpPr>
          <p:spPr>
            <a:xfrm>
              <a:off x="4762077" y="5164467"/>
              <a:ext cx="76428" cy="76428"/>
            </a:xfrm>
            <a:prstGeom prst="ellipse">
              <a:avLst/>
            </a:prstGeom>
            <a:solidFill>
              <a:schemeClr val="accent6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6" name="타원 11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440185" y="19115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5-1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831375" y="1946384"/>
            <a:ext cx="715508" cy="339669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4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3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  <a:p>
            <a:pPr>
              <a:lnSpc>
                <a:spcPct val="150000"/>
              </a:lnSpc>
            </a:pP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</a:rPr>
              <a:t>사용자 그룹 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</a:rPr>
              <a:t>5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64906" y="1602852"/>
            <a:ext cx="132500" cy="370975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3091459" y="1629225"/>
            <a:ext cx="66013" cy="833859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" name="타원 3"/>
          <p:cNvSpPr/>
          <p:nvPr/>
        </p:nvSpPr>
        <p:spPr>
          <a:xfrm>
            <a:off x="2159612" y="1957017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DC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2218381" y="5093831"/>
            <a:ext cx="209611" cy="209611"/>
          </a:xfrm>
          <a:prstGeom prst="ellipse">
            <a:avLst/>
          </a:prstGeom>
          <a:solidFill>
            <a:schemeClr val="accent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700" dirty="0">
                <a:solidFill>
                  <a:schemeClr val="bg1"/>
                </a:solidFill>
              </a:rPr>
              <a:t>C</a:t>
            </a:r>
            <a:endParaRPr lang="ko-KR" altLang="en-US" sz="700" dirty="0">
              <a:solidFill>
                <a:schemeClr val="bg1"/>
              </a:solidFill>
            </a:endParaRPr>
          </a:p>
        </p:txBody>
      </p:sp>
      <p:grpSp>
        <p:nvGrpSpPr>
          <p:cNvPr id="129" name="그룹 128"/>
          <p:cNvGrpSpPr/>
          <p:nvPr/>
        </p:nvGrpSpPr>
        <p:grpSpPr>
          <a:xfrm>
            <a:off x="644830" y="3094042"/>
            <a:ext cx="3373656" cy="1154034"/>
            <a:chOff x="5683239" y="2082725"/>
            <a:chExt cx="3373656" cy="1154034"/>
          </a:xfrm>
        </p:grpSpPr>
        <p:sp>
          <p:nvSpPr>
            <p:cNvPr id="130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696703" y="2082725"/>
              <a:ext cx="3360192" cy="1154034"/>
            </a:xfrm>
            <a:prstGeom prst="roundRect">
              <a:avLst>
                <a:gd name="adj" fmla="val 3733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u="sng" dirty="0">
                <a:solidFill>
                  <a:schemeClr val="tx1"/>
                </a:solidFill>
              </a:endParaRPr>
            </a:p>
          </p:txBody>
        </p:sp>
        <p:grpSp>
          <p:nvGrpSpPr>
            <p:cNvPr id="131" name="그룹 130"/>
            <p:cNvGrpSpPr/>
            <p:nvPr/>
          </p:nvGrpSpPr>
          <p:grpSpPr>
            <a:xfrm>
              <a:off x="6183350" y="2859953"/>
              <a:ext cx="2371986" cy="279773"/>
              <a:chOff x="1245462" y="4251440"/>
              <a:chExt cx="2371986" cy="279773"/>
            </a:xfrm>
          </p:grpSpPr>
          <p:cxnSp>
            <p:nvCxnSpPr>
              <p:cNvPr id="133" name="직선 연결선 132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5462" y="4251440"/>
                <a:ext cx="2371986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2111960" y="4348718"/>
                <a:ext cx="778539" cy="182495"/>
                <a:chOff x="3182538" y="9972416"/>
                <a:chExt cx="1141552" cy="206835"/>
              </a:xfrm>
            </p:grpSpPr>
            <p:sp>
              <p:nvSpPr>
                <p:cNvPr id="135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72416"/>
                  <a:ext cx="540000" cy="206835"/>
                </a:xfrm>
                <a:prstGeom prst="roundRect">
                  <a:avLst/>
                </a:prstGeom>
                <a:solidFill>
                  <a:srgbClr val="FF000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bg1"/>
                      </a:solidFill>
                    </a:rPr>
                    <a:t>삭제</a:t>
                  </a:r>
                </a:p>
              </p:txBody>
            </p:sp>
            <p:sp>
              <p:nvSpPr>
                <p:cNvPr id="136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72416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u="sng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  <p:sp>
          <p:nvSpPr>
            <p:cNvPr id="132" name="TextBox 131"/>
            <p:cNvSpPr txBox="1"/>
            <p:nvPr/>
          </p:nvSpPr>
          <p:spPr>
            <a:xfrm>
              <a:off x="5683239" y="2126846"/>
              <a:ext cx="33089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800" dirty="0"/>
                <a:t>사이트 그룹 </a:t>
              </a:r>
              <a:r>
                <a:rPr lang="en-US" altLang="ko-KR" sz="800" b="1" dirty="0"/>
                <a:t>[</a:t>
              </a:r>
              <a:r>
                <a:rPr lang="ko-KR" altLang="en-US" sz="800" b="1" dirty="0"/>
                <a:t>사용자 그룹</a:t>
              </a:r>
              <a:r>
                <a:rPr lang="en-US" altLang="ko-KR" sz="800" b="1" dirty="0"/>
                <a:t>1]</a:t>
              </a:r>
              <a:r>
                <a:rPr lang="ko-KR" altLang="en-US" sz="800" dirty="0"/>
                <a:t>에 </a:t>
              </a:r>
              <a:r>
                <a:rPr lang="en-US" altLang="ko-KR" sz="800" dirty="0"/>
                <a:t>150</a:t>
              </a:r>
              <a:r>
                <a:rPr lang="ko-KR" altLang="en-US" sz="800" dirty="0"/>
                <a:t>개의 사이트가 등록되어 있습니다</a:t>
              </a:r>
              <a:r>
                <a:rPr lang="en-US" altLang="ko-KR" sz="800" dirty="0"/>
                <a:t>.</a:t>
              </a:r>
            </a:p>
            <a:p>
              <a:pPr algn="ctr"/>
              <a:r>
                <a:rPr lang="ko-KR" altLang="en-US" sz="800" dirty="0">
                  <a:solidFill>
                    <a:srgbClr val="FF0000"/>
                  </a:solidFill>
                </a:rPr>
                <a:t>삭제할 경우 등록된 사이트도 같이 삭제 됩니다</a:t>
              </a:r>
              <a:r>
                <a:rPr lang="en-US" altLang="ko-KR" sz="800" dirty="0">
                  <a:solidFill>
                    <a:srgbClr val="FF0000"/>
                  </a:solidFill>
                </a:rPr>
                <a:t>.</a:t>
              </a:r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삭제 하시겠습니까</a:t>
              </a:r>
              <a:r>
                <a:rPr lang="en-US" altLang="ko-KR" sz="800" dirty="0"/>
                <a:t>?</a:t>
              </a:r>
              <a:endParaRPr lang="ko-KR" altLang="en-US" sz="800" dirty="0"/>
            </a:p>
          </p:txBody>
        </p:sp>
      </p:grpSp>
      <p:cxnSp>
        <p:nvCxnSpPr>
          <p:cNvPr id="137" name="직선 화살표 연결선 136"/>
          <p:cNvCxnSpPr>
            <a:endCxn id="132" idx="1"/>
          </p:cNvCxnSpPr>
          <p:nvPr/>
        </p:nvCxnSpPr>
        <p:spPr>
          <a:xfrm>
            <a:off x="562129" y="2702806"/>
            <a:ext cx="82701" cy="727745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25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사이트 관리</a:t>
            </a: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  <a:r>
              <a:rPr lang="en-US" altLang="ko-KR" dirty="0"/>
              <a:t>/</a:t>
            </a:r>
            <a:r>
              <a:rPr lang="ko-KR" altLang="en-US" dirty="0"/>
              <a:t>수집 사이트</a:t>
            </a:r>
          </a:p>
        </p:txBody>
      </p:sp>
      <p:grpSp>
        <p:nvGrpSpPr>
          <p:cNvPr id="7" name="그룹 6"/>
          <p:cNvGrpSpPr/>
          <p:nvPr/>
        </p:nvGrpSpPr>
        <p:grpSpPr>
          <a:xfrm>
            <a:off x="449360" y="1700991"/>
            <a:ext cx="11274222" cy="3327712"/>
            <a:chOff x="374853" y="1626484"/>
            <a:chExt cx="11274222" cy="3327712"/>
          </a:xfrm>
        </p:grpSpPr>
        <p:sp>
          <p:nvSpPr>
            <p:cNvPr id="142" name="직사각형 141"/>
            <p:cNvSpPr/>
            <p:nvPr/>
          </p:nvSpPr>
          <p:spPr>
            <a:xfrm>
              <a:off x="5138058" y="1626639"/>
              <a:ext cx="887673" cy="3324806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tx1"/>
                </a:solidFill>
              </a:endParaRPr>
            </a:p>
          </p:txBody>
        </p:sp>
        <p:grpSp>
          <p:nvGrpSpPr>
            <p:cNvPr id="6" name="그룹 5"/>
            <p:cNvGrpSpPr/>
            <p:nvPr/>
          </p:nvGrpSpPr>
          <p:grpSpPr>
            <a:xfrm>
              <a:off x="374853" y="1626484"/>
              <a:ext cx="4768782" cy="3327712"/>
              <a:chOff x="368080" y="1633257"/>
              <a:chExt cx="4768782" cy="3327712"/>
            </a:xfrm>
          </p:grpSpPr>
          <p:sp>
            <p:nvSpPr>
              <p:cNvPr id="134" name="직사각형 133"/>
              <p:cNvSpPr/>
              <p:nvPr/>
            </p:nvSpPr>
            <p:spPr>
              <a:xfrm>
                <a:off x="399613" y="1642943"/>
                <a:ext cx="4737249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7" name="그룹 136"/>
              <p:cNvGrpSpPr/>
              <p:nvPr/>
            </p:nvGrpSpPr>
            <p:grpSpPr>
              <a:xfrm>
                <a:off x="368080" y="1633257"/>
                <a:ext cx="4766910" cy="3324806"/>
                <a:chOff x="-4149437" y="1575098"/>
                <a:chExt cx="5328062" cy="3716197"/>
              </a:xfrm>
            </p:grpSpPr>
            <p:grpSp>
              <p:nvGrpSpPr>
                <p:cNvPr id="217" name="그룹 216"/>
                <p:cNvGrpSpPr/>
                <p:nvPr/>
              </p:nvGrpSpPr>
              <p:grpSpPr>
                <a:xfrm>
                  <a:off x="-4149437" y="1575098"/>
                  <a:ext cx="5328062" cy="3716197"/>
                  <a:chOff x="1232109" y="1812313"/>
                  <a:chExt cx="6287629" cy="3716197"/>
                </a:xfrm>
              </p:grpSpPr>
              <p:grpSp>
                <p:nvGrpSpPr>
                  <p:cNvPr id="252" name="그룹 251"/>
                  <p:cNvGrpSpPr/>
                  <p:nvPr/>
                </p:nvGrpSpPr>
                <p:grpSpPr>
                  <a:xfrm>
                    <a:off x="1232109" y="1812313"/>
                    <a:ext cx="6287629" cy="3716197"/>
                    <a:chOff x="1232109" y="1812313"/>
                    <a:chExt cx="6287629" cy="3716197"/>
                  </a:xfrm>
                </p:grpSpPr>
                <p:sp>
                  <p:nvSpPr>
                    <p:cNvPr id="255" name="직사각형 254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56" name="직사각형 255"/>
                    <p:cNvSpPr/>
                    <p:nvPr/>
                  </p:nvSpPr>
                  <p:spPr>
                    <a:xfrm>
                      <a:off x="1232109" y="1818752"/>
                      <a:ext cx="6287629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53" name="직사각형 25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4" name="직사각형 253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18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4089246" y="1619102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219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-3618553" y="161609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220" name="그룹 219"/>
                <p:cNvGrpSpPr/>
                <p:nvPr/>
              </p:nvGrpSpPr>
              <p:grpSpPr>
                <a:xfrm>
                  <a:off x="-1257086" y="1618970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49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50" name="그림 249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221" name="모서리가 둥근 직사각형 220"/>
                <p:cNvSpPr/>
                <p:nvPr/>
              </p:nvSpPr>
              <p:spPr>
                <a:xfrm>
                  <a:off x="-4006274" y="1958942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2" name="모서리가 둥근 직사각형 221"/>
                <p:cNvSpPr/>
                <p:nvPr/>
              </p:nvSpPr>
              <p:spPr>
                <a:xfrm>
                  <a:off x="-4006274" y="2316479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3" name="모서리가 둥근 직사각형 222"/>
                <p:cNvSpPr/>
                <p:nvPr/>
              </p:nvSpPr>
              <p:spPr>
                <a:xfrm>
                  <a:off x="-4011501" y="2684224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-4011501" y="3604335"/>
                  <a:ext cx="4963185" cy="194829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31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25" name="그룹 224"/>
                <p:cNvGrpSpPr/>
                <p:nvPr/>
              </p:nvGrpSpPr>
              <p:grpSpPr>
                <a:xfrm>
                  <a:off x="-3923609" y="1912046"/>
                  <a:ext cx="3436616" cy="3340820"/>
                  <a:chOff x="2417504" y="2149261"/>
                  <a:chExt cx="3436616" cy="3340820"/>
                </a:xfrm>
              </p:grpSpPr>
              <p:sp>
                <p:nvSpPr>
                  <p:cNvPr id="246" name="TextBox 245"/>
                  <p:cNvSpPr txBox="1"/>
                  <p:nvPr/>
                </p:nvSpPr>
                <p:spPr>
                  <a:xfrm>
                    <a:off x="3935278" y="21559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47" name="TextBox 246"/>
                  <p:cNvSpPr txBox="1"/>
                  <p:nvPr/>
                </p:nvSpPr>
                <p:spPr>
                  <a:xfrm>
                    <a:off x="5047217" y="21579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48" name="TextBox 247"/>
                  <p:cNvSpPr txBox="1"/>
                  <p:nvPr/>
                </p:nvSpPr>
                <p:spPr>
                  <a:xfrm>
                    <a:off x="2417504" y="21492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226" name="그룹 225"/>
                <p:cNvGrpSpPr/>
                <p:nvPr/>
              </p:nvGrpSpPr>
              <p:grpSpPr>
                <a:xfrm>
                  <a:off x="-1360431" y="2029992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228" name="타원 227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9" name="타원 228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0" name="타원 229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1" name="타원 230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2" name="타원 231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3" name="타원 232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4" name="타원 233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5" name="타원 234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6" name="타원 235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7" name="타원 236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8" name="타원 237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9" name="타원 238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0" name="타원 239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1" name="타원 240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2" name="타원 241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3" name="타원 242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4" name="타원 243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5" name="타원 244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7" name="TextBox 226"/>
                <p:cNvSpPr txBox="1"/>
                <p:nvPr/>
              </p:nvSpPr>
              <p:spPr>
                <a:xfrm>
                  <a:off x="-3413136" y="1912047"/>
                  <a:ext cx="683275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기업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/</a:t>
                  </a: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단체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언론사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정부공공기관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금융</a:t>
                  </a:r>
                  <a:endParaRPr lang="en-US" altLang="ko-KR" sz="7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NGO</a:t>
                  </a:r>
                </a:p>
              </p:txBody>
            </p:sp>
          </p:grpSp>
          <p:sp>
            <p:nvSpPr>
              <p:cNvPr id="259" name="직사각형 258"/>
              <p:cNvSpPr/>
              <p:nvPr/>
            </p:nvSpPr>
            <p:spPr>
              <a:xfrm>
                <a:off x="376035" y="1636639"/>
                <a:ext cx="4755456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" name="그룹 4"/>
            <p:cNvGrpSpPr/>
            <p:nvPr/>
          </p:nvGrpSpPr>
          <p:grpSpPr>
            <a:xfrm>
              <a:off x="6023663" y="1627658"/>
              <a:ext cx="5625412" cy="3324806"/>
              <a:chOff x="6023663" y="1627658"/>
              <a:chExt cx="5625412" cy="3324806"/>
            </a:xfrm>
          </p:grpSpPr>
          <p:grpSp>
            <p:nvGrpSpPr>
              <p:cNvPr id="170" name="그룹 169"/>
              <p:cNvGrpSpPr/>
              <p:nvPr/>
            </p:nvGrpSpPr>
            <p:grpSpPr>
              <a:xfrm>
                <a:off x="6023663" y="1627658"/>
                <a:ext cx="5625412" cy="3324806"/>
                <a:chOff x="2171911" y="1578365"/>
                <a:chExt cx="6287626" cy="3716197"/>
              </a:xfrm>
            </p:grpSpPr>
            <p:grpSp>
              <p:nvGrpSpPr>
                <p:cNvPr id="172" name="그룹 171"/>
                <p:cNvGrpSpPr/>
                <p:nvPr/>
              </p:nvGrpSpPr>
              <p:grpSpPr>
                <a:xfrm>
                  <a:off x="2171911" y="1578365"/>
                  <a:ext cx="6287626" cy="3716197"/>
                  <a:chOff x="1232111" y="1812313"/>
                  <a:chExt cx="6287626" cy="3716197"/>
                </a:xfrm>
              </p:grpSpPr>
              <p:grpSp>
                <p:nvGrpSpPr>
                  <p:cNvPr id="211" name="그룹 210"/>
                  <p:cNvGrpSpPr/>
                  <p:nvPr/>
                </p:nvGrpSpPr>
                <p:grpSpPr>
                  <a:xfrm>
                    <a:off x="1232111" y="1812313"/>
                    <a:ext cx="6287626" cy="3716197"/>
                    <a:chOff x="1232111" y="1812313"/>
                    <a:chExt cx="6287626" cy="3716197"/>
                  </a:xfrm>
                </p:grpSpPr>
                <p:sp>
                  <p:nvSpPr>
                    <p:cNvPr id="214" name="직사각형 213"/>
                    <p:cNvSpPr/>
                    <p:nvPr/>
                  </p:nvSpPr>
                  <p:spPr>
                    <a:xfrm>
                      <a:off x="1232111" y="1812313"/>
                      <a:ext cx="6287626" cy="37161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1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15" name="직선 연결선 214"/>
                    <p:cNvCxnSpPr/>
                    <p:nvPr/>
                  </p:nvCxnSpPr>
                  <p:spPr>
                    <a:xfrm>
                      <a:off x="2240720" y="1812313"/>
                      <a:ext cx="0" cy="3716197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16" name="직사각형 215"/>
                    <p:cNvSpPr/>
                    <p:nvPr/>
                  </p:nvSpPr>
                  <p:spPr>
                    <a:xfrm>
                      <a:off x="2240720" y="1818752"/>
                      <a:ext cx="5279017" cy="311261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  <a:ln w="3175"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endParaRPr lang="ko-KR" altLang="en-US" sz="700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212" name="직사각형 211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08411" y="2136363"/>
                    <a:ext cx="111326" cy="3392147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3" name="직사각형 212">
                    <a:extLst>
                      <a:ext uri="{FF2B5EF4-FFF2-40B4-BE49-F238E27FC236}">
                        <a16:creationId xmlns:a16="http://schemas.microsoft.com/office/drawing/2014/main" id="{9DC5E33F-6323-7BEE-EA85-FC0ADC201EA2}"/>
                      </a:ext>
                    </a:extLst>
                  </p:cNvPr>
                  <p:cNvSpPr/>
                  <p:nvPr/>
                </p:nvSpPr>
                <p:spPr>
                  <a:xfrm>
                    <a:off x="7431067" y="2167446"/>
                    <a:ext cx="66013" cy="833859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그룹 172"/>
                <p:cNvGrpSpPr/>
                <p:nvPr/>
              </p:nvGrpSpPr>
              <p:grpSpPr>
                <a:xfrm>
                  <a:off x="2171911" y="1578365"/>
                  <a:ext cx="1008609" cy="1859632"/>
                  <a:chOff x="1232111" y="1812313"/>
                  <a:chExt cx="1008609" cy="1859632"/>
                </a:xfrm>
              </p:grpSpPr>
              <p:sp>
                <p:nvSpPr>
                  <p:cNvPr id="205" name="직사각형 204"/>
                  <p:cNvSpPr/>
                  <p:nvPr/>
                </p:nvSpPr>
                <p:spPr>
                  <a:xfrm>
                    <a:off x="1232111" y="212357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1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6" name="직사각형 205"/>
                  <p:cNvSpPr/>
                  <p:nvPr/>
                </p:nvSpPr>
                <p:spPr>
                  <a:xfrm>
                    <a:off x="1232111" y="2434835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2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7" name="직사각형 206"/>
                  <p:cNvSpPr/>
                  <p:nvPr/>
                </p:nvSpPr>
                <p:spPr>
                  <a:xfrm>
                    <a:off x="1232111" y="2743089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3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8" name="직사각형 207"/>
                  <p:cNvSpPr/>
                  <p:nvPr/>
                </p:nvSpPr>
                <p:spPr>
                  <a:xfrm>
                    <a:off x="1232111" y="3051343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4</a:t>
                    </a:r>
                  </a:p>
                  <a:p>
                    <a:pPr algn="ctr"/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(1,500)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9" name="직사각형 208"/>
                  <p:cNvSpPr/>
                  <p:nvPr/>
                </p:nvSpPr>
                <p:spPr>
                  <a:xfrm>
                    <a:off x="1232111" y="3360684"/>
                    <a:ext cx="1008609" cy="311261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dirty="0">
                        <a:solidFill>
                          <a:schemeClr val="tx1"/>
                        </a:solidFill>
                      </a:rPr>
                      <a:t>사용자 그룹 </a:t>
                    </a:r>
                    <a:r>
                      <a:rPr lang="en-US" altLang="ko-KR" sz="700" dirty="0">
                        <a:solidFill>
                          <a:schemeClr val="tx1"/>
                        </a:solidFill>
                      </a:rPr>
                      <a:t>5</a:t>
                    </a:r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0" name="직사각형 209"/>
                  <p:cNvSpPr/>
                  <p:nvPr/>
                </p:nvSpPr>
                <p:spPr>
                  <a:xfrm>
                    <a:off x="1232111" y="1812313"/>
                    <a:ext cx="1008609" cy="311261"/>
                  </a:xfrm>
                  <a:prstGeom prst="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700" b="1" dirty="0">
                        <a:solidFill>
                          <a:schemeClr val="tx1"/>
                        </a:solidFill>
                      </a:rPr>
                      <a:t>전체</a:t>
                    </a:r>
                  </a:p>
                </p:txBody>
              </p:sp>
            </p:grpSp>
            <p:sp>
              <p:nvSpPr>
                <p:cNvPr id="174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274639" y="1622369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언어  ▼</a:t>
                  </a:r>
                </a:p>
              </p:txBody>
            </p:sp>
            <p:sp>
              <p:nvSpPr>
                <p:cNvPr id="175" name="모서리가 둥근 직사각형 501">
                  <a:extLst>
                    <a:ext uri="{FF2B5EF4-FFF2-40B4-BE49-F238E27FC236}">
                      <a16:creationId xmlns:a16="http://schemas.microsoft.com/office/drawing/2014/main" id="{03A80424-40B0-3511-3CFA-77A21EC8728E}"/>
                    </a:ext>
                  </a:extLst>
                </p:cNvPr>
                <p:cNvSpPr/>
                <p:nvPr/>
              </p:nvSpPr>
              <p:spPr>
                <a:xfrm>
                  <a:off x="3745332" y="1619366"/>
                  <a:ext cx="428681" cy="21400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36000" bIns="0" rtlCol="0" anchor="ctr"/>
                <a:lstStyle/>
                <a:p>
                  <a:r>
                    <a:rPr lang="ko-KR" altLang="en-US" sz="600" dirty="0">
                      <a:solidFill>
                        <a:schemeClr val="tx1"/>
                      </a:solidFill>
                    </a:rPr>
                    <a:t>정렬  ▼</a:t>
                  </a:r>
                </a:p>
              </p:txBody>
            </p:sp>
            <p:grpSp>
              <p:nvGrpSpPr>
                <p:cNvPr id="176" name="그룹 175"/>
                <p:cNvGrpSpPr/>
                <p:nvPr/>
              </p:nvGrpSpPr>
              <p:grpSpPr>
                <a:xfrm>
                  <a:off x="5958812" y="1622237"/>
                  <a:ext cx="2389399" cy="210827"/>
                  <a:chOff x="5816600" y="1098519"/>
                  <a:chExt cx="2389399" cy="210827"/>
                </a:xfrm>
              </p:grpSpPr>
              <p:sp>
                <p:nvSpPr>
                  <p:cNvPr id="202" name="사각형: 둥근 모서리 122">
                    <a:extLst>
                      <a:ext uri="{FF2B5EF4-FFF2-40B4-BE49-F238E27FC236}">
                        <a16:creationId xmlns:a16="http://schemas.microsoft.com/office/drawing/2014/main" id="{D4B8CF2D-0C2B-4820-60E2-12C1646A674C}"/>
                      </a:ext>
                    </a:extLst>
                  </p:cNvPr>
                  <p:cNvSpPr/>
                  <p:nvPr/>
                </p:nvSpPr>
                <p:spPr>
                  <a:xfrm>
                    <a:off x="5816600" y="1098519"/>
                    <a:ext cx="2389399" cy="208265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endParaRPr lang="ko-KR" altLang="en-US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  <p:pic>
                <p:nvPicPr>
                  <p:cNvPr id="203" name="그림 202">
                    <a:extLst>
                      <a:ext uri="{FF2B5EF4-FFF2-40B4-BE49-F238E27FC236}">
                        <a16:creationId xmlns:a16="http://schemas.microsoft.com/office/drawing/2014/main" id="{115E5CAE-46CD-BF29-5091-B8E330441C1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030597" y="1147458"/>
                    <a:ext cx="110387" cy="110387"/>
                  </a:xfrm>
                  <a:prstGeom prst="rect">
                    <a:avLst/>
                  </a:prstGeom>
                </p:spPr>
              </p:pic>
              <p:sp>
                <p:nvSpPr>
                  <p:cNvPr id="204" name="TextBox 203"/>
                  <p:cNvSpPr txBox="1"/>
                  <p:nvPr/>
                </p:nvSpPr>
                <p:spPr>
                  <a:xfrm>
                    <a:off x="5858612" y="1107681"/>
                    <a:ext cx="977115" cy="20166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코드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</a:t>
                    </a:r>
                    <a:r>
                      <a:rPr lang="ko-KR" altLang="en-US" sz="700" dirty="0" err="1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사이트명</a:t>
                    </a:r>
                    <a:r>
                      <a:rPr lang="en-US" altLang="ko-KR" sz="700" dirty="0">
                        <a:solidFill>
                          <a:schemeClr val="bg1">
                            <a:lumMod val="85000"/>
                          </a:schemeClr>
                        </a:solidFill>
                      </a:rPr>
                      <a:t>, URL</a:t>
                    </a:r>
                    <a:endParaRPr lang="ko-KR" altLang="en-US" sz="700" b="0" dirty="0">
                      <a:solidFill>
                        <a:schemeClr val="bg1">
                          <a:lumMod val="8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177" name="사각형: 둥근 모서리 280">
                  <a:extLst>
                    <a:ext uri="{FF2B5EF4-FFF2-40B4-BE49-F238E27FC236}">
                      <a16:creationId xmlns:a16="http://schemas.microsoft.com/office/drawing/2014/main" id="{480176BD-12C7-E6EA-0A8F-962EC4C3E097}"/>
                    </a:ext>
                  </a:extLst>
                </p:cNvPr>
                <p:cNvSpPr/>
                <p:nvPr/>
              </p:nvSpPr>
              <p:spPr>
                <a:xfrm>
                  <a:off x="2331658" y="5035005"/>
                  <a:ext cx="689113" cy="18358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700" b="1" dirty="0">
                      <a:solidFill>
                        <a:schemeClr val="bg1"/>
                      </a:solidFill>
                    </a:rPr>
                    <a:t>그룹 추가</a:t>
                  </a:r>
                </a:p>
              </p:txBody>
            </p:sp>
            <p:grpSp>
              <p:nvGrpSpPr>
                <p:cNvPr id="178" name="그룹 177"/>
                <p:cNvGrpSpPr/>
                <p:nvPr/>
              </p:nvGrpSpPr>
              <p:grpSpPr>
                <a:xfrm>
                  <a:off x="3357304" y="1915313"/>
                  <a:ext cx="3070615" cy="3340820"/>
                  <a:chOff x="3357304" y="1933361"/>
                  <a:chExt cx="3070615" cy="3340820"/>
                </a:xfrm>
              </p:grpSpPr>
              <p:sp>
                <p:nvSpPr>
                  <p:cNvPr id="199" name="TextBox 198"/>
                  <p:cNvSpPr txBox="1"/>
                  <p:nvPr/>
                </p:nvSpPr>
                <p:spPr>
                  <a:xfrm>
                    <a:off x="4756728" y="1940034"/>
                    <a:ext cx="482605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en-US" altLang="ko-KR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  <a:p>
                    <a:pPr algn="ctr">
                      <a:lnSpc>
                        <a:spcPct val="150000"/>
                      </a:lnSpc>
                    </a:pPr>
                    <a:r>
                      <a:rPr lang="ko-KR" altLang="en-US" sz="700" b="1" dirty="0" err="1"/>
                      <a:t>사이트명</a:t>
                    </a:r>
                    <a:endParaRPr lang="ko-KR" altLang="en-US" sz="700" b="1" dirty="0"/>
                  </a:p>
                </p:txBody>
              </p:sp>
              <p:sp>
                <p:nvSpPr>
                  <p:cNvPr id="200" name="TextBox 199"/>
                  <p:cNvSpPr txBox="1"/>
                  <p:nvPr/>
                </p:nvSpPr>
                <p:spPr>
                  <a:xfrm>
                    <a:off x="5621016" y="1942048"/>
                    <a:ext cx="806903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www.realsn.com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357304" y="1933361"/>
                    <a:ext cx="414519" cy="3332133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sz="700" dirty="0">
                        <a:solidFill>
                          <a:schemeClr val="bg1">
                            <a:lumMod val="65000"/>
                          </a:schemeClr>
                        </a:solidFill>
                      </a:rPr>
                      <a:t>100001</a:t>
                    </a:r>
                    <a:endPara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79" name="그룹 178"/>
                <p:cNvGrpSpPr/>
                <p:nvPr/>
              </p:nvGrpSpPr>
              <p:grpSpPr>
                <a:xfrm>
                  <a:off x="5560597" y="2033259"/>
                  <a:ext cx="76428" cy="3189588"/>
                  <a:chOff x="4762077" y="2051307"/>
                  <a:chExt cx="76428" cy="3189588"/>
                </a:xfrm>
              </p:grpSpPr>
              <p:sp>
                <p:nvSpPr>
                  <p:cNvPr id="181" name="타원 180"/>
                  <p:cNvSpPr/>
                  <p:nvPr/>
                </p:nvSpPr>
                <p:spPr>
                  <a:xfrm>
                    <a:off x="4762077" y="205130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2" name="타원 181"/>
                  <p:cNvSpPr/>
                  <p:nvPr/>
                </p:nvSpPr>
                <p:spPr>
                  <a:xfrm>
                    <a:off x="4762077" y="223443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3" name="타원 182"/>
                  <p:cNvSpPr/>
                  <p:nvPr/>
                </p:nvSpPr>
                <p:spPr>
                  <a:xfrm>
                    <a:off x="4762077" y="241756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4" name="타원 183"/>
                  <p:cNvSpPr/>
                  <p:nvPr/>
                </p:nvSpPr>
                <p:spPr>
                  <a:xfrm>
                    <a:off x="4762077" y="260068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5" name="타원 184"/>
                  <p:cNvSpPr/>
                  <p:nvPr/>
                </p:nvSpPr>
                <p:spPr>
                  <a:xfrm>
                    <a:off x="4762077" y="278381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6" name="타원 185"/>
                  <p:cNvSpPr/>
                  <p:nvPr/>
                </p:nvSpPr>
                <p:spPr>
                  <a:xfrm>
                    <a:off x="4762077" y="2966942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7" name="타원 186"/>
                  <p:cNvSpPr/>
                  <p:nvPr/>
                </p:nvSpPr>
                <p:spPr>
                  <a:xfrm>
                    <a:off x="4762077" y="3150069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8" name="타원 187"/>
                  <p:cNvSpPr/>
                  <p:nvPr/>
                </p:nvSpPr>
                <p:spPr>
                  <a:xfrm>
                    <a:off x="4762077" y="3333196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89" name="타원 188"/>
                  <p:cNvSpPr/>
                  <p:nvPr/>
                </p:nvSpPr>
                <p:spPr>
                  <a:xfrm>
                    <a:off x="4762077" y="3516323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0" name="타원 189"/>
                  <p:cNvSpPr/>
                  <p:nvPr/>
                </p:nvSpPr>
                <p:spPr>
                  <a:xfrm>
                    <a:off x="4762077" y="3699450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1" name="타원 190"/>
                  <p:cNvSpPr/>
                  <p:nvPr/>
                </p:nvSpPr>
                <p:spPr>
                  <a:xfrm>
                    <a:off x="4762077" y="388257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2" name="타원 191"/>
                  <p:cNvSpPr/>
                  <p:nvPr/>
                </p:nvSpPr>
                <p:spPr>
                  <a:xfrm>
                    <a:off x="4762077" y="4065704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3" name="타원 192"/>
                  <p:cNvSpPr/>
                  <p:nvPr/>
                </p:nvSpPr>
                <p:spPr>
                  <a:xfrm>
                    <a:off x="4762077" y="4248831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4" name="타원 193"/>
                  <p:cNvSpPr/>
                  <p:nvPr/>
                </p:nvSpPr>
                <p:spPr>
                  <a:xfrm>
                    <a:off x="4762077" y="4431958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5" name="타원 194"/>
                  <p:cNvSpPr/>
                  <p:nvPr/>
                </p:nvSpPr>
                <p:spPr>
                  <a:xfrm>
                    <a:off x="4762077" y="4615085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6" name="타원 195"/>
                  <p:cNvSpPr/>
                  <p:nvPr/>
                </p:nvSpPr>
                <p:spPr>
                  <a:xfrm>
                    <a:off x="4762077" y="4798212"/>
                    <a:ext cx="76428" cy="76428"/>
                  </a:xfrm>
                  <a:prstGeom prst="ellipse">
                    <a:avLst/>
                  </a:prstGeom>
                  <a:solidFill>
                    <a:srgbClr val="FF0000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7" name="타원 196"/>
                  <p:cNvSpPr/>
                  <p:nvPr/>
                </p:nvSpPr>
                <p:spPr>
                  <a:xfrm>
                    <a:off x="4762077" y="4981339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98" name="타원 197"/>
                  <p:cNvSpPr/>
                  <p:nvPr/>
                </p:nvSpPr>
                <p:spPr>
                  <a:xfrm>
                    <a:off x="4762077" y="5164467"/>
                    <a:ext cx="76428" cy="76428"/>
                  </a:xfrm>
                  <a:prstGeom prst="ellipse">
                    <a:avLst/>
                  </a:prstGeom>
                  <a:solidFill>
                    <a:schemeClr val="accent6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ko-KR" altLang="en-US" sz="7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80" name="TextBox 179"/>
                <p:cNvSpPr txBox="1"/>
                <p:nvPr/>
              </p:nvSpPr>
              <p:spPr>
                <a:xfrm>
                  <a:off x="3831375" y="1928336"/>
                  <a:ext cx="710151" cy="3332133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4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3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2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1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ko-KR" altLang="en-US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사용자 그룹 </a:t>
                  </a:r>
                  <a:r>
                    <a:rPr lang="en-US" altLang="ko-KR" sz="700" dirty="0">
                      <a:solidFill>
                        <a:schemeClr val="bg1">
                          <a:lumMod val="6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260" name="직사각형 259"/>
              <p:cNvSpPr/>
              <p:nvPr/>
            </p:nvSpPr>
            <p:spPr>
              <a:xfrm>
                <a:off x="6028857" y="1633418"/>
                <a:ext cx="5619022" cy="3318026"/>
              </a:xfrm>
              <a:prstGeom prst="rect">
                <a:avLst/>
              </a:prstGeom>
              <a:solidFill>
                <a:srgbClr val="FFFFFF">
                  <a:alpha val="80000"/>
                </a:srgb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1" name="TextBox 260"/>
          <p:cNvSpPr txBox="1"/>
          <p:nvPr/>
        </p:nvSpPr>
        <p:spPr>
          <a:xfrm>
            <a:off x="5387048" y="2455857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등록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5991360" y="2027763"/>
            <a:ext cx="209785" cy="209785"/>
            <a:chOff x="2046513" y="3176306"/>
            <a:chExt cx="234480" cy="234481"/>
          </a:xfrm>
        </p:grpSpPr>
        <p:sp>
          <p:nvSpPr>
            <p:cNvPr id="263" name="타원 262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4" name="오른쪽 화살표 263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5" name="그룹 264"/>
          <p:cNvGrpSpPr/>
          <p:nvPr/>
        </p:nvGrpSpPr>
        <p:grpSpPr>
          <a:xfrm>
            <a:off x="5991360" y="2302417"/>
            <a:ext cx="209785" cy="209785"/>
            <a:chOff x="2046513" y="3176306"/>
            <a:chExt cx="234480" cy="234481"/>
          </a:xfrm>
        </p:grpSpPr>
        <p:sp>
          <p:nvSpPr>
            <p:cNvPr id="266" name="타원 265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67" name="오른쪽 화살표 266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8" name="그룹 267"/>
          <p:cNvGrpSpPr/>
          <p:nvPr/>
        </p:nvGrpSpPr>
        <p:grpSpPr>
          <a:xfrm>
            <a:off x="5991360" y="2577071"/>
            <a:ext cx="209785" cy="209785"/>
            <a:chOff x="2046513" y="3176306"/>
            <a:chExt cx="234480" cy="234481"/>
          </a:xfrm>
        </p:grpSpPr>
        <p:sp>
          <p:nvSpPr>
            <p:cNvPr id="269" name="타원 268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0" name="오른쪽 화살표 269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1" name="그룹 270"/>
          <p:cNvGrpSpPr/>
          <p:nvPr/>
        </p:nvGrpSpPr>
        <p:grpSpPr>
          <a:xfrm>
            <a:off x="5991360" y="2851726"/>
            <a:ext cx="209785" cy="209785"/>
            <a:chOff x="2046513" y="3176306"/>
            <a:chExt cx="234480" cy="234481"/>
          </a:xfrm>
        </p:grpSpPr>
        <p:sp>
          <p:nvSpPr>
            <p:cNvPr id="272" name="타원 271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3" name="오른쪽 화살표 272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4" name="그룹 273"/>
          <p:cNvGrpSpPr/>
          <p:nvPr/>
        </p:nvGrpSpPr>
        <p:grpSpPr>
          <a:xfrm>
            <a:off x="5991360" y="3126379"/>
            <a:ext cx="209785" cy="209785"/>
            <a:chOff x="2046513" y="3176306"/>
            <a:chExt cx="234480" cy="234481"/>
          </a:xfrm>
        </p:grpSpPr>
        <p:sp>
          <p:nvSpPr>
            <p:cNvPr id="275" name="타원 274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76" name="오른쪽 화살표 275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77" name="TextBox 276"/>
          <p:cNvSpPr txBox="1"/>
          <p:nvPr/>
        </p:nvSpPr>
        <p:spPr>
          <a:xfrm>
            <a:off x="5377513" y="4021683"/>
            <a:ext cx="515132" cy="395869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en-US" altLang="ko-KR" sz="700" b="1" dirty="0"/>
              <a:t>4</a:t>
            </a:r>
            <a:r>
              <a:rPr lang="ko-KR" altLang="en-US" sz="700" b="0" dirty="0"/>
              <a:t>개 사이트</a:t>
            </a:r>
            <a:endParaRPr lang="en-US" altLang="ko-KR" sz="700" b="0" dirty="0"/>
          </a:p>
          <a:p>
            <a:pPr algn="ctr"/>
            <a:r>
              <a:rPr lang="ko-KR" altLang="en-US" sz="700" dirty="0"/>
              <a:t>수집 제외</a:t>
            </a:r>
            <a:endParaRPr lang="en-US" altLang="ko-KR" sz="700" dirty="0"/>
          </a:p>
          <a:p>
            <a:pPr algn="ctr"/>
            <a:r>
              <a:rPr lang="ko-KR" altLang="en-US" sz="700" b="0" dirty="0"/>
              <a:t>가능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5548464" y="4460682"/>
            <a:ext cx="209785" cy="209785"/>
            <a:chOff x="5040306" y="3240339"/>
            <a:chExt cx="209785" cy="209785"/>
          </a:xfrm>
        </p:grpSpPr>
        <p:sp>
          <p:nvSpPr>
            <p:cNvPr id="279" name="타원 278"/>
            <p:cNvSpPr/>
            <p:nvPr/>
          </p:nvSpPr>
          <p:spPr>
            <a:xfrm rot="10800000">
              <a:off x="5040306" y="3240339"/>
              <a:ext cx="209785" cy="209785"/>
            </a:xfrm>
            <a:prstGeom prst="ellipse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오른쪽 화살표 279"/>
            <p:cNvSpPr/>
            <p:nvPr/>
          </p:nvSpPr>
          <p:spPr>
            <a:xfrm rot="10800000">
              <a:off x="5076392" y="3265832"/>
              <a:ext cx="125514" cy="154556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3" name="그룹 292"/>
          <p:cNvGrpSpPr/>
          <p:nvPr/>
        </p:nvGrpSpPr>
        <p:grpSpPr>
          <a:xfrm>
            <a:off x="5548465" y="2904033"/>
            <a:ext cx="209785" cy="209785"/>
            <a:chOff x="2046513" y="3176306"/>
            <a:chExt cx="234480" cy="234481"/>
          </a:xfrm>
        </p:grpSpPr>
        <p:sp>
          <p:nvSpPr>
            <p:cNvPr id="294" name="타원 293"/>
            <p:cNvSpPr/>
            <p:nvPr/>
          </p:nvSpPr>
          <p:spPr>
            <a:xfrm>
              <a:off x="2046513" y="3176306"/>
              <a:ext cx="234480" cy="234481"/>
            </a:xfrm>
            <a:prstGeom prst="ellipse">
              <a:avLst/>
            </a:prstGeom>
            <a:solidFill>
              <a:srgbClr val="2B8DC9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오른쪽 화살표 294"/>
            <p:cNvSpPr/>
            <p:nvPr/>
          </p:nvSpPr>
          <p:spPr>
            <a:xfrm>
              <a:off x="2100370" y="3209543"/>
              <a:ext cx="140289" cy="172750"/>
            </a:xfrm>
            <a:prstGeom prst="rightArrow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6" name="모서리가 둥근 직사각형 295"/>
          <p:cNvSpPr/>
          <p:nvPr/>
        </p:nvSpPr>
        <p:spPr>
          <a:xfrm>
            <a:off x="5449379" y="2807271"/>
            <a:ext cx="397204" cy="440311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7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850149" y="278984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사용자 그룹이 선택되어 있어야만 사용 가능</a:t>
            </a:r>
            <a:endParaRPr lang="en-US" altLang="ko-KR" sz="600" b="1" dirty="0"/>
          </a:p>
        </p:txBody>
      </p:sp>
      <p:sp>
        <p:nvSpPr>
          <p:cNvPr id="298" name="모서리가 둥근 직사각형 297"/>
          <p:cNvSpPr/>
          <p:nvPr/>
        </p:nvSpPr>
        <p:spPr>
          <a:xfrm>
            <a:off x="5898524" y="1956369"/>
            <a:ext cx="397204" cy="1462326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6293002" y="1999474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클릭한 사용자 그룹으로 추가 됨</a:t>
            </a:r>
            <a:endParaRPr lang="en-US" altLang="ko-KR" sz="600" b="1" dirty="0"/>
          </a:p>
        </p:txBody>
      </p:sp>
      <p:sp>
        <p:nvSpPr>
          <p:cNvPr id="302" name="모서리가 둥근 직사각형 301"/>
          <p:cNvSpPr/>
          <p:nvPr/>
        </p:nvSpPr>
        <p:spPr>
          <a:xfrm>
            <a:off x="3506186" y="1706751"/>
            <a:ext cx="4608802" cy="332975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4853917" y="5092409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추가</a:t>
            </a:r>
            <a:r>
              <a:rPr lang="en-US" altLang="ko-KR" sz="600" b="1" dirty="0"/>
              <a:t>/</a:t>
            </a:r>
            <a:r>
              <a:rPr lang="ko-KR" altLang="en-US" sz="600" b="1" dirty="0"/>
              <a:t>제거 시 데이터 복사 아니고 이동</a:t>
            </a:r>
            <a:endParaRPr lang="en-US" altLang="ko-KR" sz="600" b="1" dirty="0"/>
          </a:p>
        </p:txBody>
      </p:sp>
    </p:spTree>
    <p:extLst>
      <p:ext uri="{BB962C8B-B14F-4D97-AF65-F5344CB8AC3E}">
        <p14:creationId xmlns:p14="http://schemas.microsoft.com/office/powerpoint/2010/main" val="1144670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EFA46F-CF20-159C-BAB4-5845978FD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 err="1"/>
              <a:t>반응량</a:t>
            </a:r>
            <a:r>
              <a:rPr lang="ko-KR" altLang="en-US" dirty="0"/>
              <a:t> 계정 관리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E8B0E18-7804-FEE4-7F56-05B1C0177355}"/>
              </a:ext>
            </a:extLst>
          </p:cNvPr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31F258F-E6C8-ACF4-A6DE-7BE0B63BB808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09F450B-BE8E-2590-25A4-11005847074B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98BB20CA-41ED-7E81-8639-80BFB7B589B0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E1D39598-B6EA-AFBE-ED9F-09BE882C1493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E08DEA-B0DE-E9FE-6AF5-696FC8F148AB}"/>
                </a:ext>
              </a:extLst>
            </p:cNvPr>
            <p:cNvSpPr txBox="1"/>
            <p:nvPr/>
          </p:nvSpPr>
          <p:spPr>
            <a:xfrm>
              <a:off x="3252176" y="3070071"/>
              <a:ext cx="2618273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en-US" altLang="ko-KR" sz="3200" b="0" dirty="0">
                  <a:solidFill>
                    <a:schemeClr val="bg1">
                      <a:lumMod val="50000"/>
                    </a:schemeClr>
                  </a:solidFill>
                </a:rPr>
                <a:t>SNS</a:t>
              </a:r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계정 목록</a:t>
              </a: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FEB862-6249-2881-59FB-AD816BB98AF7}"/>
              </a:ext>
            </a:extLst>
          </p:cNvPr>
          <p:cNvGrpSpPr/>
          <p:nvPr/>
        </p:nvGrpSpPr>
        <p:grpSpPr>
          <a:xfrm>
            <a:off x="9265410" y="922008"/>
            <a:ext cx="2607993" cy="1464200"/>
            <a:chOff x="319634" y="922008"/>
            <a:chExt cx="8483354" cy="4762791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647C53A-8ADF-7022-154E-A1DC09694CDC}"/>
                </a:ext>
              </a:extLst>
            </p:cNvPr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E2978CC-B639-C6C5-C6CF-F42F08BF52F9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3B526AB4-8D67-6043-2C9C-8F6997ECBF6A}"/>
                  </a:ext>
                </a:extLst>
              </p:cNvPr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직선 연결선 24">
                <a:extLst>
                  <a:ext uri="{FF2B5EF4-FFF2-40B4-BE49-F238E27FC236}">
                    <a16:creationId xmlns:a16="http://schemas.microsoft.com/office/drawing/2014/main" id="{B324BA4E-E7A6-0AF6-35F1-D0A78F6B37CB}"/>
                  </a:ext>
                </a:extLst>
              </p:cNvPr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48B4257-12C0-CD54-8D1D-DBF71C74EE88}"/>
                </a:ext>
              </a:extLst>
            </p:cNvPr>
            <p:cNvSpPr txBox="1"/>
            <p:nvPr/>
          </p:nvSpPr>
          <p:spPr>
            <a:xfrm>
              <a:off x="1775951" y="2858859"/>
              <a:ext cx="5570716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계정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삭제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508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6457629-2BE9-23D2-C5A7-7BCA87863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DFF24-7A9C-45B4-8398-CF0D15B8B97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FB605E-7802-C8D0-30C2-3E08E781A2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데이터 다운로드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A998A-CE30-0389-ED01-6049677D860E}"/>
              </a:ext>
            </a:extLst>
          </p:cNvPr>
          <p:cNvSpPr/>
          <p:nvPr/>
        </p:nvSpPr>
        <p:spPr>
          <a:xfrm>
            <a:off x="774440" y="1464906"/>
            <a:ext cx="7399175" cy="454400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FB3EF8-BA29-5024-1E25-77186A464787}"/>
              </a:ext>
            </a:extLst>
          </p:cNvPr>
          <p:cNvSpPr/>
          <p:nvPr/>
        </p:nvSpPr>
        <p:spPr>
          <a:xfrm>
            <a:off x="1978089" y="2825395"/>
            <a:ext cx="2584712" cy="28558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보도자료 데이터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1ACE3A-8222-4A3D-4088-3392D25111AB}"/>
              </a:ext>
            </a:extLst>
          </p:cNvPr>
          <p:cNvSpPr/>
          <p:nvPr/>
        </p:nvSpPr>
        <p:spPr>
          <a:xfrm>
            <a:off x="1978089" y="3306155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검색량</a:t>
            </a:r>
            <a:r>
              <a:rPr lang="ko-KR" altLang="en-US" sz="1000" dirty="0">
                <a:solidFill>
                  <a:schemeClr val="tx1"/>
                </a:solidFill>
              </a:rPr>
              <a:t> 통계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148D57-995F-E034-D618-8FFF073566A6}"/>
              </a:ext>
            </a:extLst>
          </p:cNvPr>
          <p:cNvSpPr/>
          <p:nvPr/>
        </p:nvSpPr>
        <p:spPr>
          <a:xfrm>
            <a:off x="1978089" y="3875526"/>
            <a:ext cx="2584712" cy="33173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트래픽 통계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A1AF-9DDF-10ED-A6C4-5BF5897E5B68}"/>
              </a:ext>
            </a:extLst>
          </p:cNvPr>
          <p:cNvSpPr/>
          <p:nvPr/>
        </p:nvSpPr>
        <p:spPr>
          <a:xfrm>
            <a:off x="1978089" y="4446514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</a:rPr>
              <a:t>매체별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SNS </a:t>
            </a:r>
            <a:r>
              <a:rPr lang="ko-KR" altLang="en-US" sz="1000" dirty="0">
                <a:solidFill>
                  <a:schemeClr val="tx1"/>
                </a:solidFill>
              </a:rPr>
              <a:t>계정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9F68187-F9B1-B2B4-7551-FE7DCD082932}"/>
              </a:ext>
            </a:extLst>
          </p:cNvPr>
          <p:cNvSpPr/>
          <p:nvPr/>
        </p:nvSpPr>
        <p:spPr>
          <a:xfrm>
            <a:off x="1978089" y="5042107"/>
            <a:ext cx="2584712" cy="32213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SNS</a:t>
            </a:r>
            <a:r>
              <a:rPr lang="ko-KR" altLang="en-US" sz="1000" dirty="0" err="1">
                <a:solidFill>
                  <a:schemeClr val="tx1"/>
                </a:solidFill>
              </a:rPr>
              <a:t>계정별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 err="1">
                <a:solidFill>
                  <a:schemeClr val="tx1"/>
                </a:solidFill>
              </a:rPr>
              <a:t>반응량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9DD4C6A8-0F62-04E1-BB6E-DA9A5F405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2755684"/>
            <a:ext cx="405290" cy="39818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A6BE2BE-0DD6-4ECD-2298-5BC7B02DF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245423"/>
            <a:ext cx="405290" cy="39818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5D53AC3-EB5B-F228-548E-C6E28534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3838203"/>
            <a:ext cx="405290" cy="39818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67A929BC-CCE1-2AFD-F153-9CE85990F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370464"/>
            <a:ext cx="405290" cy="39818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DA00C93-22DC-887D-D926-BA4A5FDF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98" y="4926919"/>
            <a:ext cx="405290" cy="3981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2009DCD-1876-20E6-0B82-7F86D1F330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1159" y="2782509"/>
            <a:ext cx="405291" cy="413343"/>
          </a:xfrm>
          <a:prstGeom prst="rect">
            <a:avLst/>
          </a:prstGeom>
        </p:spPr>
      </p:pic>
      <p:graphicFrame>
        <p:nvGraphicFramePr>
          <p:cNvPr id="23" name="표 42">
            <a:extLst>
              <a:ext uri="{FF2B5EF4-FFF2-40B4-BE49-F238E27FC236}">
                <a16:creationId xmlns:a16="http://schemas.microsoft.com/office/drawing/2014/main" id="{5CBB367F-BEDA-E6EE-56E6-EB27D93DA51F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296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달력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월만 선택가능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해당 월을 선택하면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번 선택박스 값이 자동으로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월을 선택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기본값은 이전달 값으로 세팅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lt"/>
                        </a:rPr>
                        <a:t>데이터 다운로드 라벨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엑셀다운로드 버튼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로딩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24" name="순서도: 처리 23">
            <a:extLst>
              <a:ext uri="{FF2B5EF4-FFF2-40B4-BE49-F238E27FC236}">
                <a16:creationId xmlns:a16="http://schemas.microsoft.com/office/drawing/2014/main" id="{76BEEFEE-DAD4-618D-BE16-F833C9C66751}"/>
              </a:ext>
            </a:extLst>
          </p:cNvPr>
          <p:cNvSpPr/>
          <p:nvPr/>
        </p:nvSpPr>
        <p:spPr>
          <a:xfrm>
            <a:off x="1101013" y="283849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639BE8E4-8092-1DB5-EE6D-21BBF52B2717}"/>
              </a:ext>
            </a:extLst>
          </p:cNvPr>
          <p:cNvSpPr/>
          <p:nvPr/>
        </p:nvSpPr>
        <p:spPr>
          <a:xfrm rot="10800000">
            <a:off x="1627638" y="291027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6" name="순서도: 처리 25">
            <a:extLst>
              <a:ext uri="{FF2B5EF4-FFF2-40B4-BE49-F238E27FC236}">
                <a16:creationId xmlns:a16="http://schemas.microsoft.com/office/drawing/2014/main" id="{DCDEA328-663D-3F29-A47F-039F1E1BB9E1}"/>
              </a:ext>
            </a:extLst>
          </p:cNvPr>
          <p:cNvSpPr/>
          <p:nvPr/>
        </p:nvSpPr>
        <p:spPr>
          <a:xfrm>
            <a:off x="1101013" y="3307205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292DC6AA-9604-DFA8-8692-CF960FF20B71}"/>
              </a:ext>
            </a:extLst>
          </p:cNvPr>
          <p:cNvSpPr/>
          <p:nvPr/>
        </p:nvSpPr>
        <p:spPr>
          <a:xfrm rot="10800000">
            <a:off x="1627638" y="3378981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8" name="순서도: 처리 27">
            <a:extLst>
              <a:ext uri="{FF2B5EF4-FFF2-40B4-BE49-F238E27FC236}">
                <a16:creationId xmlns:a16="http://schemas.microsoft.com/office/drawing/2014/main" id="{0ADD4B81-5C5E-1A4C-587D-EADACDD443A8}"/>
              </a:ext>
            </a:extLst>
          </p:cNvPr>
          <p:cNvSpPr/>
          <p:nvPr/>
        </p:nvSpPr>
        <p:spPr>
          <a:xfrm>
            <a:off x="1101013" y="3902798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29" name="이등변 삼각형 28">
            <a:extLst>
              <a:ext uri="{FF2B5EF4-FFF2-40B4-BE49-F238E27FC236}">
                <a16:creationId xmlns:a16="http://schemas.microsoft.com/office/drawing/2014/main" id="{283E7E15-09DC-65DB-90C8-321C52134070}"/>
              </a:ext>
            </a:extLst>
          </p:cNvPr>
          <p:cNvSpPr/>
          <p:nvPr/>
        </p:nvSpPr>
        <p:spPr>
          <a:xfrm rot="10800000">
            <a:off x="1627638" y="3974574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0" name="순서도: 처리 29">
            <a:extLst>
              <a:ext uri="{FF2B5EF4-FFF2-40B4-BE49-F238E27FC236}">
                <a16:creationId xmlns:a16="http://schemas.microsoft.com/office/drawing/2014/main" id="{21F29BCF-F36D-00C3-A29F-7AAA872360E8}"/>
              </a:ext>
            </a:extLst>
          </p:cNvPr>
          <p:cNvSpPr/>
          <p:nvPr/>
        </p:nvSpPr>
        <p:spPr>
          <a:xfrm>
            <a:off x="1101013" y="4450513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5499307-0343-5EF6-46AA-DB17E5AFB711}"/>
              </a:ext>
            </a:extLst>
          </p:cNvPr>
          <p:cNvSpPr/>
          <p:nvPr/>
        </p:nvSpPr>
        <p:spPr>
          <a:xfrm rot="10800000">
            <a:off x="1627638" y="4522289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2" name="순서도: 처리 31">
            <a:extLst>
              <a:ext uri="{FF2B5EF4-FFF2-40B4-BE49-F238E27FC236}">
                <a16:creationId xmlns:a16="http://schemas.microsoft.com/office/drawing/2014/main" id="{0E2B7629-998C-4311-C75B-1D3E554D4D49}"/>
              </a:ext>
            </a:extLst>
          </p:cNvPr>
          <p:cNvSpPr/>
          <p:nvPr/>
        </p:nvSpPr>
        <p:spPr>
          <a:xfrm>
            <a:off x="1101013" y="5042106"/>
            <a:ext cx="767280" cy="243590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en-US" altLang="ko-KR" sz="1000" dirty="0">
                <a:solidFill>
                  <a:schemeClr val="tx1"/>
                </a:solidFill>
              </a:rPr>
              <a:t> 12</a:t>
            </a:r>
            <a:r>
              <a:rPr lang="ko-KR" altLang="en-US" sz="1000" dirty="0">
                <a:solidFill>
                  <a:schemeClr val="tx1"/>
                </a:solidFill>
              </a:rPr>
              <a:t>월   </a:t>
            </a:r>
          </a:p>
        </p:txBody>
      </p:sp>
      <p:sp>
        <p:nvSpPr>
          <p:cNvPr id="33" name="이등변 삼각형 32">
            <a:extLst>
              <a:ext uri="{FF2B5EF4-FFF2-40B4-BE49-F238E27FC236}">
                <a16:creationId xmlns:a16="http://schemas.microsoft.com/office/drawing/2014/main" id="{ED45E141-B1B3-36E5-AD43-D9E0449DA760}"/>
              </a:ext>
            </a:extLst>
          </p:cNvPr>
          <p:cNvSpPr/>
          <p:nvPr/>
        </p:nvSpPr>
        <p:spPr>
          <a:xfrm rot="10800000">
            <a:off x="1627638" y="5113882"/>
            <a:ext cx="134359" cy="115827"/>
          </a:xfrm>
          <a:prstGeom prst="triangle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38D5868-A640-08B8-79DA-95F9BE67E4AA}"/>
              </a:ext>
            </a:extLst>
          </p:cNvPr>
          <p:cNvSpPr/>
          <p:nvPr/>
        </p:nvSpPr>
        <p:spPr>
          <a:xfrm>
            <a:off x="1151777" y="1759661"/>
            <a:ext cx="636182" cy="46893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>
                <a:solidFill>
                  <a:schemeClr val="tx1"/>
                </a:solidFill>
              </a:rPr>
              <a:t>달력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6BD60C69-12B1-84BF-11EB-38F603691A8D}"/>
              </a:ext>
            </a:extLst>
          </p:cNvPr>
          <p:cNvSpPr/>
          <p:nvPr/>
        </p:nvSpPr>
        <p:spPr>
          <a:xfrm>
            <a:off x="1101013" y="167490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94477598-5E8E-5BE2-ED4A-5EBC2672FEC1}"/>
              </a:ext>
            </a:extLst>
          </p:cNvPr>
          <p:cNvSpPr/>
          <p:nvPr/>
        </p:nvSpPr>
        <p:spPr>
          <a:xfrm>
            <a:off x="1016261" y="27281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0EBBA2FB-4C79-F15D-4067-332C13988685}"/>
              </a:ext>
            </a:extLst>
          </p:cNvPr>
          <p:cNvSpPr/>
          <p:nvPr/>
        </p:nvSpPr>
        <p:spPr>
          <a:xfrm>
            <a:off x="2047359" y="264339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8C947ED9-2AA9-84AE-2DE6-8921F27D67FB}"/>
              </a:ext>
            </a:extLst>
          </p:cNvPr>
          <p:cNvSpPr/>
          <p:nvPr/>
        </p:nvSpPr>
        <p:spPr>
          <a:xfrm>
            <a:off x="5381917" y="26515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93582940-161D-B03A-0D3E-66A3C06174E2}"/>
              </a:ext>
            </a:extLst>
          </p:cNvPr>
          <p:cNvSpPr/>
          <p:nvPr/>
        </p:nvSpPr>
        <p:spPr>
          <a:xfrm>
            <a:off x="5551421" y="3494808"/>
            <a:ext cx="2276963" cy="1683682"/>
          </a:xfrm>
          <a:prstGeom prst="wedgeRectCallout">
            <a:avLst>
              <a:gd name="adj1" fmla="val -96643"/>
              <a:gd name="adj2" fmla="val 58621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현재는 데이터 다운로드 항목이 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5</a:t>
            </a:r>
            <a:r>
              <a:rPr lang="ko-KR" altLang="en-US" sz="1000" dirty="0">
                <a:solidFill>
                  <a:srgbClr val="FF0000"/>
                </a:solidFill>
                <a:highlight>
                  <a:srgbClr val="FFFFFF"/>
                </a:highlight>
              </a:rPr>
              <a:t>개이지만 추가될 수도 있습니다</a:t>
            </a:r>
            <a:r>
              <a:rPr lang="en-US" altLang="ko-KR" sz="1000" dirty="0">
                <a:solidFill>
                  <a:srgbClr val="FF0000"/>
                </a:solidFill>
                <a:highlight>
                  <a:srgbClr val="FFFFFF"/>
                </a:highlight>
              </a:rPr>
              <a:t>.</a:t>
            </a:r>
          </a:p>
        </p:txBody>
      </p:sp>
      <p:sp>
        <p:nvSpPr>
          <p:cNvPr id="41" name="순서도: 처리 40">
            <a:extLst>
              <a:ext uri="{FF2B5EF4-FFF2-40B4-BE49-F238E27FC236}">
                <a16:creationId xmlns:a16="http://schemas.microsoft.com/office/drawing/2014/main" id="{B6CCB8FF-3800-915A-6221-16BC01EA3B45}"/>
              </a:ext>
            </a:extLst>
          </p:cNvPr>
          <p:cNvSpPr/>
          <p:nvPr/>
        </p:nvSpPr>
        <p:spPr>
          <a:xfrm>
            <a:off x="1978089" y="2369932"/>
            <a:ext cx="2584712" cy="263991"/>
          </a:xfrm>
          <a:prstGeom prst="flowChartProcess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전체 다운로드</a:t>
            </a: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09C8BE2-36C1-5885-CCF0-844F94405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132" y="2289273"/>
            <a:ext cx="405290" cy="398180"/>
          </a:xfrm>
          <a:prstGeom prst="rect">
            <a:avLst/>
          </a:prstGeom>
        </p:spPr>
      </p:pic>
      <p:sp>
        <p:nvSpPr>
          <p:cNvPr id="38" name="타원 37">
            <a:extLst>
              <a:ext uri="{FF2B5EF4-FFF2-40B4-BE49-F238E27FC236}">
                <a16:creationId xmlns:a16="http://schemas.microsoft.com/office/drawing/2014/main" id="{5B3F93A8-CB1B-3A28-6C0A-DE7C23F779B1}"/>
              </a:ext>
            </a:extLst>
          </p:cNvPr>
          <p:cNvSpPr/>
          <p:nvPr/>
        </p:nvSpPr>
        <p:spPr>
          <a:xfrm>
            <a:off x="4682076" y="26573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0638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2799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고정값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 </a:t>
                      </a:r>
                    </a:p>
                    <a:p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ko-KR" altLang="en-US" sz="7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</a:p>
                    <a:p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계정 삭제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계정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/>
        </p:nvGraphicFramePr>
        <p:xfrm>
          <a:off x="502496" y="1543744"/>
          <a:ext cx="8278239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245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249378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3413156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1118826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672634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매체명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 err="1">
                          <a:solidFill>
                            <a:schemeClr val="tx1"/>
                          </a:solidFill>
                          <a:latin typeface="+mj-lt"/>
                        </a:rPr>
                        <a:t>sns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계정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URL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JTBC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</a:t>
                      </a: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https://tv.naver.com/b/jtbc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NSP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통신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https://media.naver.com/press/057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네이버뉴스언론사홈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https://media.naver.com/press/057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네이버포스트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TV</a:t>
                      </a: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조선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https://www.youtube.com/channel/UCJjmIAG2ttT6jPlRi1bX3ew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YTN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유튜브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https://www.youtube.com/channel/UCJjmIAG2ttT6jPlRi1bX3ew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트위터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https://twitter.com/bbs_tvnradio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국제신문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인스타그램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https://www.instagram.com/jtbc.insta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뉴시스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페이스북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https://www.facebook.com/bbsi.co.kr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608106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dirty="0" err="1">
                  <a:solidFill>
                    <a:schemeClr val="bg1">
                      <a:lumMod val="85000"/>
                    </a:schemeClr>
                  </a:solidFill>
                </a:rPr>
                <a:t>매체명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1922637" y="162497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170267" y="163682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7760353" y="1671523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509223" y="1339941"/>
            <a:ext cx="54534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501</a:t>
            </a:r>
            <a:r>
              <a:rPr lang="ko-KR" altLang="en-US" sz="700" dirty="0"/>
              <a:t>건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2482541" y="1829009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네이버포스트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유튜브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네이버</a:t>
                </a:r>
                <a:r>
                  <a:rPr lang="en-US" altLang="ko-KR" sz="600" dirty="0">
                    <a:solidFill>
                      <a:schemeClr val="tx1"/>
                    </a:solidFill>
                  </a:rPr>
                  <a:t>TV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470191" y="77838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17744" y="129442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832299" y="145269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</a:t>
            </a:r>
            <a:r>
              <a:rPr lang="ko-KR" altLang="en-US" dirty="0"/>
              <a:t> 계정 목록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C7ABA8E-F3D9-ADF6-9D20-9CDDB25EC447}"/>
              </a:ext>
            </a:extLst>
          </p:cNvPr>
          <p:cNvSpPr/>
          <p:nvPr/>
        </p:nvSpPr>
        <p:spPr>
          <a:xfrm>
            <a:off x="8311914" y="153361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280">
            <a:extLst>
              <a:ext uri="{FF2B5EF4-FFF2-40B4-BE49-F238E27FC236}">
                <a16:creationId xmlns:a16="http://schemas.microsoft.com/office/drawing/2014/main" id="{DEB50CEC-CA85-27A8-3D58-A3A30F444BEC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계정 등록</a:t>
            </a:r>
          </a:p>
        </p:txBody>
      </p:sp>
    </p:spTree>
    <p:extLst>
      <p:ext uri="{BB962C8B-B14F-4D97-AF65-F5344CB8AC3E}">
        <p14:creationId xmlns:p14="http://schemas.microsoft.com/office/powerpoint/2010/main" val="35069115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/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매체명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자동완성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SNS 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계정 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선택박스</a:t>
                      </a:r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URL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계정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/>
              <a:t>매체명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en-US" altLang="ko-KR" dirty="0"/>
              <a:t>SNS </a:t>
            </a:r>
            <a:r>
              <a:rPr lang="ko-KR" altLang="en-US" dirty="0"/>
              <a:t>계정 관리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3930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URL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chemeClr val="bg1">
                    <a:lumMod val="75000"/>
                  </a:schemeClr>
                </a:solidFill>
              </a:rPr>
              <a:t>매체명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URL</a:t>
            </a:r>
            <a:endParaRPr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계정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7579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SNS </a:t>
            </a:r>
            <a:r>
              <a:rPr lang="ko-KR" altLang="en-US" sz="600" b="1" dirty="0"/>
              <a:t>계정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600" dirty="0">
                <a:solidFill>
                  <a:schemeClr val="bg1">
                    <a:lumMod val="75000"/>
                  </a:schemeClr>
                </a:solidFill>
              </a:rPr>
              <a:t>SNS </a:t>
            </a: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계정</a:t>
            </a:r>
          </a:p>
        </p:txBody>
      </p:sp>
    </p:spTree>
    <p:extLst>
      <p:ext uri="{BB962C8B-B14F-4D97-AF65-F5344CB8AC3E}">
        <p14:creationId xmlns:p14="http://schemas.microsoft.com/office/powerpoint/2010/main" val="1429543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sz="quarter" idx="15"/>
          </p:nvPr>
        </p:nvSpPr>
        <p:spPr>
          <a:xfrm>
            <a:off x="1224511" y="346125"/>
            <a:ext cx="1800000" cy="216000"/>
          </a:xfrm>
        </p:spPr>
        <p:txBody>
          <a:bodyPr/>
          <a:lstStyle/>
          <a:p>
            <a:r>
              <a:rPr lang="ko-KR" altLang="en-US" dirty="0"/>
              <a:t>주제사전 관리</a:t>
            </a:r>
          </a:p>
        </p:txBody>
      </p:sp>
      <p:cxnSp>
        <p:nvCxnSpPr>
          <p:cNvPr id="183" name="직선 연결선 182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오른쪽 화살표 183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오른쪽 화살표 188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grpSp>
        <p:nvGrpSpPr>
          <p:cNvPr id="191" name="그룹 190"/>
          <p:cNvGrpSpPr/>
          <p:nvPr/>
        </p:nvGrpSpPr>
        <p:grpSpPr>
          <a:xfrm>
            <a:off x="451185" y="922008"/>
            <a:ext cx="8351803" cy="4762791"/>
            <a:chOff x="319634" y="922008"/>
            <a:chExt cx="8483354" cy="4762791"/>
          </a:xfrm>
        </p:grpSpPr>
        <p:grpSp>
          <p:nvGrpSpPr>
            <p:cNvPr id="192" name="그룹 19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5" name="직선 연결선 19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3" name="TextBox 192"/>
            <p:cNvSpPr txBox="1"/>
            <p:nvPr/>
          </p:nvSpPr>
          <p:spPr>
            <a:xfrm>
              <a:off x="3153612" y="3070071"/>
              <a:ext cx="2815396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키워드 목록</a:t>
              </a:r>
            </a:p>
          </p:txBody>
        </p:sp>
      </p:grpSp>
      <p:grpSp>
        <p:nvGrpSpPr>
          <p:cNvPr id="197" name="그룹 196"/>
          <p:cNvGrpSpPr/>
          <p:nvPr/>
        </p:nvGrpSpPr>
        <p:grpSpPr>
          <a:xfrm>
            <a:off x="9265512" y="922008"/>
            <a:ext cx="2607993" cy="3017427"/>
            <a:chOff x="319634" y="922008"/>
            <a:chExt cx="8483354" cy="4762791"/>
          </a:xfrm>
        </p:grpSpPr>
        <p:grpSp>
          <p:nvGrpSpPr>
            <p:cNvPr id="198" name="그룹 19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200" name="직사각형 19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1" name="직선 연결선 20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9" name="TextBox 198"/>
            <p:cNvSpPr txBox="1"/>
            <p:nvPr/>
          </p:nvSpPr>
          <p:spPr>
            <a:xfrm>
              <a:off x="2182666" y="3125773"/>
              <a:ext cx="4757284" cy="45481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키워드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10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184218"/>
              </p:ext>
            </p:extLst>
          </p:nvPr>
        </p:nvGraphicFramePr>
        <p:xfrm>
          <a:off x="8840606" y="843525"/>
          <a:ext cx="3194323" cy="3056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전체선택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해제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선택 아이템 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0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개면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Disabled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 등록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사이드 키워드 등록 활성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검색어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입력 및 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총 건수 및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 번호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) –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사용여부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목록 개수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88302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055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노출 필드 기본값으로 변경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164541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33787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클릭으로 작동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단일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or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멀티기능 제공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4218842"/>
                  </a:ext>
                </a:extLst>
              </a:tr>
            </a:tbl>
          </a:graphicData>
        </a:graphic>
      </p:graphicFrame>
      <p:graphicFrame>
        <p:nvGraphicFramePr>
          <p:cNvPr id="247" name="표 246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02121"/>
              </p:ext>
            </p:extLst>
          </p:nvPr>
        </p:nvGraphicFramePr>
        <p:xfrm>
          <a:off x="623924" y="1685884"/>
          <a:ext cx="780378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2451">
                  <a:extLst>
                    <a:ext uri="{9D8B030D-6E8A-4147-A177-3AD203B41FA5}">
                      <a16:colId xmlns:a16="http://schemas.microsoft.com/office/drawing/2014/main" val="2011243943"/>
                    </a:ext>
                  </a:extLst>
                </a:gridCol>
                <a:gridCol w="2326195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754837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059206">
                  <a:extLst>
                    <a:ext uri="{9D8B030D-6E8A-4147-A177-3AD203B41FA5}">
                      <a16:colId xmlns:a16="http://schemas.microsoft.com/office/drawing/2014/main" val="3678100136"/>
                    </a:ext>
                  </a:extLst>
                </a:gridCol>
                <a:gridCol w="1844927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2870094923"/>
                    </a:ext>
                  </a:extLst>
                </a:gridCol>
                <a:gridCol w="648085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□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키워드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종류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검색 영역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010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gumi_gomgom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fgyhse5uyuy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어플관리전문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업소상위노출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업체마케팅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(15~,~15)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영업사업광고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영업점마케팅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포함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영업회사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AND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lang="en-US" sz="700" b="1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온라인광고종류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워드프레스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구문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내용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유튜브광고대행사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+mn-ea"/>
                          <a:cs typeface="+mn-cs"/>
                        </a:rPr>
                        <a:t>인접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□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인기좋은광고</a:t>
                      </a:r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고유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j-lt"/>
                          <a:ea typeface="맑은 고딕" panose="020B0503020000020004" pitchFamily="50" charset="-127"/>
                          <a:cs typeface="+mn-cs"/>
                        </a:rPr>
                        <a:t>내용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j-lt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2023-01-01 12:55:33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홍길동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14098D11-F5D9-40FA-B6AA-95DCAC03F782}"/>
              </a:ext>
            </a:extLst>
          </p:cNvPr>
          <p:cNvGrpSpPr/>
          <p:nvPr/>
        </p:nvGrpSpPr>
        <p:grpSpPr>
          <a:xfrm>
            <a:off x="2754271" y="5945528"/>
            <a:ext cx="2188262" cy="156332"/>
            <a:chOff x="6280677" y="4057039"/>
            <a:chExt cx="3034986" cy="216824"/>
          </a:xfrm>
        </p:grpSpPr>
        <p:sp>
          <p:nvSpPr>
            <p:cNvPr id="265" name="직사각형 264">
              <a:extLst>
                <a:ext uri="{FF2B5EF4-FFF2-40B4-BE49-F238E27FC236}">
                  <a16:creationId xmlns:a16="http://schemas.microsoft.com/office/drawing/2014/main" id="{0812366B-ED68-F963-9F83-3781880A652C}"/>
                </a:ext>
              </a:extLst>
            </p:cNvPr>
            <p:cNvSpPr/>
            <p:nvPr/>
          </p:nvSpPr>
          <p:spPr>
            <a:xfrm>
              <a:off x="628067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&lt;&lt;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  <p:sp>
          <p:nvSpPr>
            <p:cNvPr id="267" name="직사각형 266">
              <a:extLst>
                <a:ext uri="{FF2B5EF4-FFF2-40B4-BE49-F238E27FC236}">
                  <a16:creationId xmlns:a16="http://schemas.microsoft.com/office/drawing/2014/main" id="{EBE37881-820A-5D1D-DD3F-5295766AD085}"/>
                </a:ext>
              </a:extLst>
            </p:cNvPr>
            <p:cNvSpPr/>
            <p:nvPr/>
          </p:nvSpPr>
          <p:spPr>
            <a:xfrm>
              <a:off x="649750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&lt;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68" name="직사각형 267">
              <a:extLst>
                <a:ext uri="{FF2B5EF4-FFF2-40B4-BE49-F238E27FC236}">
                  <a16:creationId xmlns:a16="http://schemas.microsoft.com/office/drawing/2014/main" id="{DEAB946F-A1C3-1DF3-BED9-C04CA5B14EB5}"/>
                </a:ext>
              </a:extLst>
            </p:cNvPr>
            <p:cNvSpPr/>
            <p:nvPr/>
          </p:nvSpPr>
          <p:spPr>
            <a:xfrm>
              <a:off x="6714082" y="4057039"/>
              <a:ext cx="216822" cy="21682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69" name="직사각형 268">
              <a:extLst>
                <a:ext uri="{FF2B5EF4-FFF2-40B4-BE49-F238E27FC236}">
                  <a16:creationId xmlns:a16="http://schemas.microsoft.com/office/drawing/2014/main" id="{AC778E9C-2FB9-69BA-82EC-71E9DA51C52A}"/>
                </a:ext>
              </a:extLst>
            </p:cNvPr>
            <p:cNvSpPr/>
            <p:nvPr/>
          </p:nvSpPr>
          <p:spPr>
            <a:xfrm>
              <a:off x="693091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5" name="직사각형 274">
              <a:extLst>
                <a:ext uri="{FF2B5EF4-FFF2-40B4-BE49-F238E27FC236}">
                  <a16:creationId xmlns:a16="http://schemas.microsoft.com/office/drawing/2014/main" id="{BE12E614-511E-3F67-5A1D-744D845BEC1C}"/>
                </a:ext>
              </a:extLst>
            </p:cNvPr>
            <p:cNvSpPr/>
            <p:nvPr/>
          </p:nvSpPr>
          <p:spPr>
            <a:xfrm>
              <a:off x="714745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직사각형 275">
              <a:extLst>
                <a:ext uri="{FF2B5EF4-FFF2-40B4-BE49-F238E27FC236}">
                  <a16:creationId xmlns:a16="http://schemas.microsoft.com/office/drawing/2014/main" id="{2D4CCD5A-EE36-BF1E-EC6D-AC75FAB36781}"/>
                </a:ext>
              </a:extLst>
            </p:cNvPr>
            <p:cNvSpPr/>
            <p:nvPr/>
          </p:nvSpPr>
          <p:spPr>
            <a:xfrm>
              <a:off x="7364282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4" name="직사각형 283">
              <a:extLst>
                <a:ext uri="{FF2B5EF4-FFF2-40B4-BE49-F238E27FC236}">
                  <a16:creationId xmlns:a16="http://schemas.microsoft.com/office/drawing/2014/main" id="{8243A63A-6969-F701-1D85-A8882E462832}"/>
                </a:ext>
              </a:extLst>
            </p:cNvPr>
            <p:cNvSpPr/>
            <p:nvPr/>
          </p:nvSpPr>
          <p:spPr>
            <a:xfrm>
              <a:off x="758085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5" name="직사각형 284">
              <a:extLst>
                <a:ext uri="{FF2B5EF4-FFF2-40B4-BE49-F238E27FC236}">
                  <a16:creationId xmlns:a16="http://schemas.microsoft.com/office/drawing/2014/main" id="{F66171B2-72E0-8A1E-CCCE-805F92ED14A8}"/>
                </a:ext>
              </a:extLst>
            </p:cNvPr>
            <p:cNvSpPr/>
            <p:nvPr/>
          </p:nvSpPr>
          <p:spPr>
            <a:xfrm>
              <a:off x="7797687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6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6" name="직사각형 285">
              <a:extLst>
                <a:ext uri="{FF2B5EF4-FFF2-40B4-BE49-F238E27FC236}">
                  <a16:creationId xmlns:a16="http://schemas.microsoft.com/office/drawing/2014/main" id="{B2196601-DD03-E603-7930-7376E03C4DD0}"/>
                </a:ext>
              </a:extLst>
            </p:cNvPr>
            <p:cNvSpPr/>
            <p:nvPr/>
          </p:nvSpPr>
          <p:spPr>
            <a:xfrm>
              <a:off x="801523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7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7" name="직사각형 286">
              <a:extLst>
                <a:ext uri="{FF2B5EF4-FFF2-40B4-BE49-F238E27FC236}">
                  <a16:creationId xmlns:a16="http://schemas.microsoft.com/office/drawing/2014/main" id="{133CF751-33A7-2F13-E623-509F3F9738F7}"/>
                </a:ext>
              </a:extLst>
            </p:cNvPr>
            <p:cNvSpPr/>
            <p:nvPr/>
          </p:nvSpPr>
          <p:spPr>
            <a:xfrm>
              <a:off x="8232066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8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479B9710-A4DA-995D-5E6B-3A8D9821D9EC}"/>
                </a:ext>
              </a:extLst>
            </p:cNvPr>
            <p:cNvSpPr/>
            <p:nvPr/>
          </p:nvSpPr>
          <p:spPr>
            <a:xfrm>
              <a:off x="844864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9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89" name="직사각형 288">
              <a:extLst>
                <a:ext uri="{FF2B5EF4-FFF2-40B4-BE49-F238E27FC236}">
                  <a16:creationId xmlns:a16="http://schemas.microsoft.com/office/drawing/2014/main" id="{C1D77E58-AAB3-608F-646F-C21AEF95D2FD}"/>
                </a:ext>
              </a:extLst>
            </p:cNvPr>
            <p:cNvSpPr/>
            <p:nvPr/>
          </p:nvSpPr>
          <p:spPr>
            <a:xfrm>
              <a:off x="866547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10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F1D0F854-F0D2-F99A-DF56-7EA94D41B8E5}"/>
                </a:ext>
              </a:extLst>
            </p:cNvPr>
            <p:cNvSpPr/>
            <p:nvPr/>
          </p:nvSpPr>
          <p:spPr>
            <a:xfrm>
              <a:off x="8882011" y="4057039"/>
              <a:ext cx="216822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&gt;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3AA6F69C-5674-609C-E4C5-80A66914DAA4}"/>
                </a:ext>
              </a:extLst>
            </p:cNvPr>
            <p:cNvSpPr/>
            <p:nvPr/>
          </p:nvSpPr>
          <p:spPr>
            <a:xfrm>
              <a:off x="9098842" y="4057041"/>
              <a:ext cx="216821" cy="2168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800" spc="-150" dirty="0">
                  <a:solidFill>
                    <a:schemeClr val="tx1"/>
                  </a:solidFill>
                </a:rPr>
                <a:t>&gt;&gt;</a:t>
              </a:r>
              <a:endParaRPr lang="ko-KR" altLang="en-US" sz="800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295" name="TextBox 294"/>
          <p:cNvSpPr txBox="1"/>
          <p:nvPr/>
        </p:nvSpPr>
        <p:spPr>
          <a:xfrm>
            <a:off x="571457" y="1448726"/>
            <a:ext cx="12682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   </a:t>
            </a:r>
            <a:r>
              <a:rPr lang="en-US" altLang="ko-KR" sz="700" b="1" dirty="0"/>
              <a:t>12</a:t>
            </a:r>
            <a:r>
              <a:rPr lang="en-US" altLang="ko-KR" sz="700" dirty="0"/>
              <a:t>/60 Pages</a:t>
            </a:r>
            <a:endParaRPr lang="ko-KR" altLang="en-US" sz="700" dirty="0"/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3925" y="17004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35356" y="13933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12" name="타원 311"/>
          <p:cNvSpPr/>
          <p:nvPr/>
        </p:nvSpPr>
        <p:spPr>
          <a:xfrm>
            <a:off x="8063708" y="1459154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43341" y="135036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cxnSp>
        <p:nvCxnSpPr>
          <p:cNvPr id="316" name="직선 화살표 연결선 315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stCxn id="312" idx="3"/>
            <a:endCxn id="314" idx="0"/>
          </p:cNvCxnSpPr>
          <p:nvPr/>
        </p:nvCxnSpPr>
        <p:spPr>
          <a:xfrm flipH="1">
            <a:off x="6581268" y="1591072"/>
            <a:ext cx="1505073" cy="2379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/>
          <p:cNvGrpSpPr/>
          <p:nvPr/>
        </p:nvGrpSpPr>
        <p:grpSpPr>
          <a:xfrm>
            <a:off x="5071609" y="3970110"/>
            <a:ext cx="1803421" cy="2431023"/>
            <a:chOff x="5892826" y="3081533"/>
            <a:chExt cx="1803421" cy="2431023"/>
          </a:xfrm>
        </p:grpSpPr>
        <p:sp>
          <p:nvSpPr>
            <p:cNvPr id="314" name="이등변 삼각형 313">
              <a:extLst>
                <a:ext uri="{FF2B5EF4-FFF2-40B4-BE49-F238E27FC236}">
                  <a16:creationId xmlns:a16="http://schemas.microsoft.com/office/drawing/2014/main" id="{424B64D7-4F24-0E31-6F67-D3EACA9BEA6D}"/>
                </a:ext>
              </a:extLst>
            </p:cNvPr>
            <p:cNvSpPr/>
            <p:nvPr/>
          </p:nvSpPr>
          <p:spPr>
            <a:xfrm>
              <a:off x="7313713" y="3081533"/>
              <a:ext cx="177544" cy="17182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15" name="사각형: 둥근 모서리 1255">
              <a:extLst>
                <a:ext uri="{FF2B5EF4-FFF2-40B4-BE49-F238E27FC236}">
                  <a16:creationId xmlns:a16="http://schemas.microsoft.com/office/drawing/2014/main" id="{02C6D05F-0487-1411-821F-C8DBA8A0C59D}"/>
                </a:ext>
              </a:extLst>
            </p:cNvPr>
            <p:cNvSpPr/>
            <p:nvPr/>
          </p:nvSpPr>
          <p:spPr>
            <a:xfrm>
              <a:off x="5892826" y="3199511"/>
              <a:ext cx="1803421" cy="2313045"/>
            </a:xfrm>
            <a:prstGeom prst="roundRect">
              <a:avLst>
                <a:gd name="adj" fmla="val 373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317" name="그룹 316">
              <a:extLst>
                <a:ext uri="{FF2B5EF4-FFF2-40B4-BE49-F238E27FC236}">
                  <a16:creationId xmlns:a16="http://schemas.microsoft.com/office/drawing/2014/main" id="{C0F79099-15DD-F91D-C4E5-38FAEF684300}"/>
                </a:ext>
              </a:extLst>
            </p:cNvPr>
            <p:cNvGrpSpPr/>
            <p:nvPr/>
          </p:nvGrpSpPr>
          <p:grpSpPr>
            <a:xfrm>
              <a:off x="5946390" y="3284240"/>
              <a:ext cx="1665947" cy="2141809"/>
              <a:chOff x="7924652" y="3999989"/>
              <a:chExt cx="1665947" cy="2141809"/>
            </a:xfrm>
          </p:grpSpPr>
          <p:grpSp>
            <p:nvGrpSpPr>
              <p:cNvPr id="318" name="그룹 317">
                <a:extLst>
                  <a:ext uri="{FF2B5EF4-FFF2-40B4-BE49-F238E27FC236}">
                    <a16:creationId xmlns:a16="http://schemas.microsoft.com/office/drawing/2014/main" id="{0746EEEB-DD30-427B-D491-B7CA0B390B7C}"/>
                  </a:ext>
                </a:extLst>
              </p:cNvPr>
              <p:cNvGrpSpPr/>
              <p:nvPr/>
            </p:nvGrpSpPr>
            <p:grpSpPr>
              <a:xfrm>
                <a:off x="7924652" y="3999989"/>
                <a:ext cx="1665947" cy="1659139"/>
                <a:chOff x="7926391" y="3999989"/>
                <a:chExt cx="1665947" cy="1659139"/>
              </a:xfrm>
            </p:grpSpPr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C55BE95C-8C70-2CC2-0535-43C3721E4FE6}"/>
                    </a:ext>
                  </a:extLst>
                </p:cNvPr>
                <p:cNvSpPr txBox="1"/>
                <p:nvPr/>
              </p:nvSpPr>
              <p:spPr>
                <a:xfrm>
                  <a:off x="7926391" y="3999989"/>
                  <a:ext cx="483072" cy="195814"/>
                </a:xfrm>
                <a:prstGeom prst="rect">
                  <a:avLst/>
                </a:prstGeom>
                <a:noFill/>
              </p:spPr>
              <p:txBody>
                <a:bodyPr wrap="none" lIns="36000" tIns="36000" rIns="36000" bIns="36000" rtlCol="0">
                  <a:spAutoFit/>
                </a:bodyPr>
                <a:lstStyle/>
                <a:p>
                  <a:r>
                    <a:rPr lang="ko-KR" altLang="en-US" sz="800" b="1" dirty="0"/>
                    <a:t>보기건수</a:t>
                  </a:r>
                </a:p>
              </p:txBody>
            </p:sp>
            <p:grpSp>
              <p:nvGrpSpPr>
                <p:cNvPr id="325" name="그룹 324">
                  <a:extLst>
                    <a:ext uri="{FF2B5EF4-FFF2-40B4-BE49-F238E27FC236}">
                      <a16:creationId xmlns:a16="http://schemas.microsoft.com/office/drawing/2014/main" id="{05C791AA-9772-3FF0-804F-9D59E59C26AA}"/>
                    </a:ext>
                  </a:extLst>
                </p:cNvPr>
                <p:cNvGrpSpPr/>
                <p:nvPr/>
              </p:nvGrpSpPr>
              <p:grpSpPr>
                <a:xfrm>
                  <a:off x="7926391" y="4511597"/>
                  <a:ext cx="1665947" cy="1147531"/>
                  <a:chOff x="7926391" y="3999989"/>
                  <a:chExt cx="1665947" cy="1147531"/>
                </a:xfrm>
              </p:grpSpPr>
              <p:sp>
                <p:nvSpPr>
                  <p:cNvPr id="326" name="TextBox 325">
                    <a:extLst>
                      <a:ext uri="{FF2B5EF4-FFF2-40B4-BE49-F238E27FC236}">
                        <a16:creationId xmlns:a16="http://schemas.microsoft.com/office/drawing/2014/main" id="{FBED9EB3-FA36-EAE9-8FD5-3B5D3D76EF6D}"/>
                      </a:ext>
                    </a:extLst>
                  </p:cNvPr>
                  <p:cNvSpPr txBox="1"/>
                  <p:nvPr/>
                </p:nvSpPr>
                <p:spPr>
                  <a:xfrm>
                    <a:off x="7926391" y="3999989"/>
                    <a:ext cx="483072" cy="195814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r>
                      <a:rPr lang="ko-KR" altLang="en-US" sz="800" b="1" dirty="0"/>
                      <a:t>노출필드</a:t>
                    </a:r>
                  </a:p>
                </p:txBody>
              </p:sp>
              <p:sp>
                <p:nvSpPr>
                  <p:cNvPr id="327" name="TextBox 326">
                    <a:extLst>
                      <a:ext uri="{FF2B5EF4-FFF2-40B4-BE49-F238E27FC236}">
                        <a16:creationId xmlns:a16="http://schemas.microsoft.com/office/drawing/2014/main" id="{476397AA-8A43-D54B-4484-CFC79B66C4BF}"/>
                      </a:ext>
                    </a:extLst>
                  </p:cNvPr>
                  <p:cNvSpPr txBox="1"/>
                  <p:nvPr/>
                </p:nvSpPr>
                <p:spPr>
                  <a:xfrm>
                    <a:off x="8005379" y="4175275"/>
                    <a:ext cx="659402" cy="972245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키워드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종류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검색 영역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등록일</a:t>
                    </a:r>
                    <a:endParaRPr lang="en-US" altLang="ko-KR" sz="800" dirty="0"/>
                  </a:p>
                  <a:p>
                    <a:pPr>
                      <a:lnSpc>
                        <a:spcPct val="150000"/>
                      </a:lnSpc>
                    </a:pPr>
                    <a:r>
                      <a:rPr lang="ko-KR" altLang="en-US" sz="800" dirty="0"/>
                      <a:t>□ 작성자</a:t>
                    </a:r>
                    <a:endParaRPr lang="en-US" altLang="ko-KR" sz="800" dirty="0"/>
                  </a:p>
                </p:txBody>
              </p:sp>
              <p:sp>
                <p:nvSpPr>
                  <p:cNvPr id="328" name="TextBox 327">
                    <a:extLst>
                      <a:ext uri="{FF2B5EF4-FFF2-40B4-BE49-F238E27FC236}">
                        <a16:creationId xmlns:a16="http://schemas.microsoft.com/office/drawing/2014/main" id="{D2E58C6D-CDF6-6EFF-3E0E-D3A6BC7F351C}"/>
                      </a:ext>
                    </a:extLst>
                  </p:cNvPr>
                  <p:cNvSpPr txBox="1"/>
                  <p:nvPr/>
                </p:nvSpPr>
                <p:spPr>
                  <a:xfrm>
                    <a:off x="8953775" y="3999989"/>
                    <a:ext cx="638563" cy="165036"/>
                  </a:xfrm>
                  <a:prstGeom prst="rect">
                    <a:avLst/>
                  </a:prstGeom>
                  <a:noFill/>
                </p:spPr>
                <p:txBody>
                  <a:bodyPr wrap="none" lIns="36000" tIns="36000" rIns="36000" bIns="36000" rtlCol="0">
                    <a:spAutoFit/>
                  </a:bodyPr>
                  <a:lstStyle/>
                  <a:p>
                    <a:pPr algn="r"/>
                    <a:r>
                      <a:rPr lang="ko-KR" altLang="en-US" sz="600" dirty="0"/>
                      <a:t>기본값으로 변경</a:t>
                    </a:r>
                  </a:p>
                </p:txBody>
              </p:sp>
            </p:grpSp>
          </p:grpSp>
          <p:cxnSp>
            <p:nvCxnSpPr>
              <p:cNvPr id="319" name="직선 연결선 318">
                <a:extLst>
                  <a:ext uri="{FF2B5EF4-FFF2-40B4-BE49-F238E27FC236}">
                    <a16:creationId xmlns:a16="http://schemas.microsoft.com/office/drawing/2014/main" id="{2B590B84-C911-115D-54BE-0366095871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4459061"/>
                <a:ext cx="165735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직선 연결선 319">
                <a:extLst>
                  <a:ext uri="{FF2B5EF4-FFF2-40B4-BE49-F238E27FC236}">
                    <a16:creationId xmlns:a16="http://schemas.microsoft.com/office/drawing/2014/main" id="{B0A66E08-77FA-F6CD-1966-649A764A3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33249" y="5882716"/>
                <a:ext cx="165735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013B3A0-8F2B-E251-4066-E869C161E7B1}"/>
                  </a:ext>
                </a:extLst>
              </p:cNvPr>
              <p:cNvGrpSpPr/>
              <p:nvPr/>
            </p:nvGrpSpPr>
            <p:grpSpPr>
              <a:xfrm>
                <a:off x="8436735" y="5934963"/>
                <a:ext cx="1141552" cy="206835"/>
                <a:chOff x="3182538" y="9921379"/>
                <a:chExt cx="1141552" cy="206835"/>
              </a:xfrm>
            </p:grpSpPr>
            <p:sp>
              <p:nvSpPr>
                <p:cNvPr id="322" name="사각형: 둥근 모서리 1238">
                  <a:extLst>
                    <a:ext uri="{FF2B5EF4-FFF2-40B4-BE49-F238E27FC236}">
                      <a16:creationId xmlns:a16="http://schemas.microsoft.com/office/drawing/2014/main" id="{C0880A66-6F60-EA57-E4DC-47E3FD4958DA}"/>
                    </a:ext>
                  </a:extLst>
                </p:cNvPr>
                <p:cNvSpPr/>
                <p:nvPr/>
              </p:nvSpPr>
              <p:spPr>
                <a:xfrm>
                  <a:off x="3784090" y="9921379"/>
                  <a:ext cx="540000" cy="206835"/>
                </a:xfrm>
                <a:prstGeom prst="roundRect">
                  <a:avLst/>
                </a:prstGeom>
                <a:solidFill>
                  <a:srgbClr val="0070C0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bg1"/>
                      </a:solidFill>
                    </a:rPr>
                    <a:t>적용</a:t>
                  </a:r>
                </a:p>
              </p:txBody>
            </p:sp>
            <p:sp>
              <p:nvSpPr>
                <p:cNvPr id="323" name="사각형: 둥근 모서리 1239">
                  <a:extLst>
                    <a:ext uri="{FF2B5EF4-FFF2-40B4-BE49-F238E27FC236}">
                      <a16:creationId xmlns:a16="http://schemas.microsoft.com/office/drawing/2014/main" id="{5F057254-8E57-CB84-A138-91A9CE0883DC}"/>
                    </a:ext>
                  </a:extLst>
                </p:cNvPr>
                <p:cNvSpPr/>
                <p:nvPr/>
              </p:nvSpPr>
              <p:spPr>
                <a:xfrm>
                  <a:off x="3182538" y="9921379"/>
                  <a:ext cx="540000" cy="206835"/>
                </a:xfrm>
                <a:prstGeom prst="roundRect">
                  <a:avLst/>
                </a:prstGeom>
                <a:solidFill>
                  <a:schemeClr val="bg1"/>
                </a:solidFill>
                <a:ln w="317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취소</a:t>
                  </a:r>
                </a:p>
              </p:txBody>
            </p:sp>
          </p:grpSp>
        </p:grpSp>
      </p:grpSp>
      <p:sp>
        <p:nvSpPr>
          <p:cNvPr id="331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5133770" y="4381515"/>
            <a:ext cx="933195" cy="19868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en-US" altLang="ko-KR" sz="800" dirty="0">
                <a:solidFill>
                  <a:schemeClr val="tx1"/>
                </a:solidFill>
              </a:rPr>
              <a:t>100</a:t>
            </a:r>
            <a:r>
              <a:rPr lang="ko-KR" altLang="en-US" sz="800" dirty="0">
                <a:solidFill>
                  <a:schemeClr val="tx1"/>
                </a:solidFill>
              </a:rPr>
              <a:t>건씩 보기   ▼</a:t>
            </a:r>
          </a:p>
        </p:txBody>
      </p:sp>
      <p:sp>
        <p:nvSpPr>
          <p:cNvPr id="332" name="타원 33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658503" y="58421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558570"/>
              </p:ext>
            </p:extLst>
          </p:nvPr>
        </p:nvGraphicFramePr>
        <p:xfrm>
          <a:off x="8844305" y="4530253"/>
          <a:ext cx="3194323" cy="1231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종류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- AND,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r>
                        <a:rPr lang="en-US" altLang="ko-KR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6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고유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검색 영역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등록일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작성자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9380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800" b="1" dirty="0">
                <a:solidFill>
                  <a:srgbClr val="FF0000"/>
                </a:solidFill>
              </a:rPr>
              <a:t>   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700" dirty="0">
                <a:solidFill>
                  <a:srgbClr val="FF0000"/>
                </a:solidFill>
              </a:rPr>
              <a:t>기본</a:t>
            </a:r>
            <a:endParaRPr lang="ko-KR" altLang="en-US" sz="900" b="1" dirty="0"/>
          </a:p>
        </p:txBody>
      </p:sp>
      <p:sp>
        <p:nvSpPr>
          <p:cNvPr id="335" name="타원 33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9341" y="428919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10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6" name="타원 33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02283" y="467395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337" name="타원 33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8254" y="461342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623925" y="1055934"/>
            <a:ext cx="7648205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689777" y="1111532"/>
            <a:ext cx="540000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선택</a:t>
            </a:r>
            <a:r>
              <a:rPr lang="en-US" altLang="ko-KR" sz="800" dirty="0">
                <a:solidFill>
                  <a:schemeClr val="tx1"/>
                </a:solidFill>
              </a:rPr>
              <a:t>(50</a:t>
            </a:r>
            <a:r>
              <a:rPr lang="ko-KR" altLang="en-US" sz="800" dirty="0">
                <a:solidFill>
                  <a:schemeClr val="tx1"/>
                </a:solidFill>
              </a:rPr>
              <a:t>개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1267276" y="1111532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키워드 등록</a:t>
            </a: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05025" y="98560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48677" y="9743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7650271" y="1786589"/>
            <a:ext cx="61761" cy="115124"/>
            <a:chOff x="6094143" y="1825666"/>
            <a:chExt cx="61761" cy="115124"/>
          </a:xfrm>
        </p:grpSpPr>
        <p:sp>
          <p:nvSpPr>
            <p:cNvPr id="73" name="순서도: 병합 7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74" name="순서도: 병합 73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4" name="그룹 83"/>
          <p:cNvGrpSpPr/>
          <p:nvPr/>
        </p:nvGrpSpPr>
        <p:grpSpPr>
          <a:xfrm>
            <a:off x="2510657" y="1785241"/>
            <a:ext cx="61761" cy="115124"/>
            <a:chOff x="6094143" y="1825666"/>
            <a:chExt cx="61761" cy="115124"/>
          </a:xfrm>
        </p:grpSpPr>
        <p:sp>
          <p:nvSpPr>
            <p:cNvPr id="85" name="순서도: 병합 8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6" name="순서도: 병합 8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6314758" y="1789667"/>
            <a:ext cx="61761" cy="115124"/>
            <a:chOff x="6094143" y="1825666"/>
            <a:chExt cx="61761" cy="115124"/>
          </a:xfrm>
        </p:grpSpPr>
        <p:sp>
          <p:nvSpPr>
            <p:cNvPr id="88" name="순서도: 병합 87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9" name="순서도: 병합 8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90" name="타원 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000739" y="165016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816600" y="1098519"/>
            <a:ext cx="2389399" cy="208265"/>
            <a:chOff x="5816600" y="1098519"/>
            <a:chExt cx="2389399" cy="208265"/>
          </a:xfrm>
        </p:grpSpPr>
        <p:sp>
          <p:nvSpPr>
            <p:cNvPr id="81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91" name="모서리가 둥근 직사각형 501">
              <a:extLst>
                <a:ext uri="{FF2B5EF4-FFF2-40B4-BE49-F238E27FC236}">
                  <a16:creationId xmlns:a16="http://schemas.microsoft.com/office/drawing/2014/main" id="{03A80424-40B0-3511-3CFA-77A21EC8728E}"/>
                </a:ext>
              </a:extLst>
            </p:cNvPr>
            <p:cNvSpPr/>
            <p:nvPr/>
          </p:nvSpPr>
          <p:spPr>
            <a:xfrm>
              <a:off x="5901353" y="1117882"/>
              <a:ext cx="521100" cy="167753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/>
            <a:p>
              <a:r>
                <a:rPr lang="ko-KR" altLang="en-US" sz="600" dirty="0">
                  <a:solidFill>
                    <a:schemeClr val="tx1"/>
                  </a:solidFill>
                </a:rPr>
                <a:t>사전   ▼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26482" y="1107681"/>
              <a:ext cx="1194805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키워드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 err="1">
                  <a:solidFill>
                    <a:schemeClr val="bg1">
                      <a:lumMod val="85000"/>
                    </a:schemeClr>
                  </a:solidFill>
                </a:rPr>
                <a:t>제외키워드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 검색</a:t>
              </a:r>
            </a:p>
          </p:txBody>
        </p:sp>
      </p:grpSp>
      <p:sp>
        <p:nvSpPr>
          <p:cNvPr id="92" name="타원 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731848" y="10033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3" name="이등변 삼각형 102">
            <a:extLst>
              <a:ext uri="{FF2B5EF4-FFF2-40B4-BE49-F238E27FC236}">
                <a16:creationId xmlns:a16="http://schemas.microsoft.com/office/drawing/2014/main" id="{D1FF8FFD-E920-86B3-A885-12C20B1C0B29}"/>
              </a:ext>
            </a:extLst>
          </p:cNvPr>
          <p:cNvSpPr/>
          <p:nvPr/>
        </p:nvSpPr>
        <p:spPr>
          <a:xfrm>
            <a:off x="3760261" y="1936087"/>
            <a:ext cx="177544" cy="140363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457">
            <a:extLst>
              <a:ext uri="{FF2B5EF4-FFF2-40B4-BE49-F238E27FC236}">
                <a16:creationId xmlns:a16="http://schemas.microsoft.com/office/drawing/2014/main" id="{57752A14-8CDD-D555-BBD6-2DCDE9F62DB5}"/>
              </a:ext>
            </a:extLst>
          </p:cNvPr>
          <p:cNvSpPr/>
          <p:nvPr/>
        </p:nvSpPr>
        <p:spPr>
          <a:xfrm>
            <a:off x="3395545" y="2054066"/>
            <a:ext cx="889379" cy="1392120"/>
          </a:xfrm>
          <a:prstGeom prst="roundRect">
            <a:avLst>
              <a:gd name="adj" fmla="val 3733"/>
            </a:avLst>
          </a:prstGeom>
          <a:solidFill>
            <a:schemeClr val="tx1">
              <a:lumMod val="50000"/>
              <a:lumOff val="5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47946" y="3123811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적용</a:t>
            </a:r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CAE36EF9-5AAC-84AC-2B09-B494A1CE8552}"/>
              </a:ext>
            </a:extLst>
          </p:cNvPr>
          <p:cNvCxnSpPr>
            <a:cxnSpLocks/>
          </p:cNvCxnSpPr>
          <p:nvPr/>
        </p:nvCxnSpPr>
        <p:spPr>
          <a:xfrm>
            <a:off x="3458549" y="3057702"/>
            <a:ext cx="7434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549835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구문</a:t>
            </a:r>
          </a:p>
        </p:txBody>
      </p:sp>
      <p:sp>
        <p:nvSpPr>
          <p:cNvPr id="110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767430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인접</a:t>
            </a:r>
          </a:p>
        </p:txBody>
      </p:sp>
      <p:sp>
        <p:nvSpPr>
          <p:cNvPr id="112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58549" y="2328663"/>
            <a:ext cx="743825" cy="199563"/>
          </a:xfrm>
          <a:prstGeom prst="flowChartTerminator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AND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13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461215" y="2114161"/>
            <a:ext cx="743825" cy="199563"/>
          </a:xfrm>
          <a:prstGeom prst="flowChartTerminator">
            <a:avLst/>
          </a:prstGeom>
          <a:solidFill>
            <a:schemeClr val="accent1"/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전체</a:t>
            </a: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640334" y="164314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283631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362838" y="1626570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4" name="사각형: 둥근 모서리 450">
            <a:extLst>
              <a:ext uri="{FF2B5EF4-FFF2-40B4-BE49-F238E27FC236}">
                <a16:creationId xmlns:a16="http://schemas.microsoft.com/office/drawing/2014/main" id="{3F8605B0-F1DF-BC6C-857F-BE6E8FDE6D28}"/>
              </a:ext>
            </a:extLst>
          </p:cNvPr>
          <p:cNvSpPr/>
          <p:nvPr/>
        </p:nvSpPr>
        <p:spPr>
          <a:xfrm>
            <a:off x="3841306" y="3123136"/>
            <a:ext cx="357446" cy="24389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취소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7896137" y="2085604"/>
            <a:ext cx="363353" cy="3610171"/>
            <a:chOff x="7896137" y="2085604"/>
            <a:chExt cx="363353" cy="3610171"/>
          </a:xfrm>
        </p:grpSpPr>
        <p:grpSp>
          <p:nvGrpSpPr>
            <p:cNvPr id="10" name="그룹 9"/>
            <p:cNvGrpSpPr/>
            <p:nvPr/>
          </p:nvGrpSpPr>
          <p:grpSpPr>
            <a:xfrm>
              <a:off x="7903483" y="2085604"/>
              <a:ext cx="350579" cy="158692"/>
              <a:chOff x="5088196" y="860028"/>
              <a:chExt cx="350579" cy="158692"/>
            </a:xfrm>
          </p:grpSpPr>
          <p:sp>
            <p:nvSpPr>
              <p:cNvPr id="12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2" name="그룹 131"/>
            <p:cNvGrpSpPr/>
            <p:nvPr/>
          </p:nvGrpSpPr>
          <p:grpSpPr>
            <a:xfrm>
              <a:off x="7903483" y="2349098"/>
              <a:ext cx="350579" cy="158692"/>
              <a:chOff x="5088196" y="860028"/>
              <a:chExt cx="350579" cy="158692"/>
            </a:xfrm>
          </p:grpSpPr>
          <p:sp>
            <p:nvSpPr>
              <p:cNvPr id="13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3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5" name="그룹 134"/>
            <p:cNvGrpSpPr/>
            <p:nvPr/>
          </p:nvGrpSpPr>
          <p:grpSpPr>
            <a:xfrm>
              <a:off x="7898185" y="2659944"/>
              <a:ext cx="350579" cy="158692"/>
              <a:chOff x="5088196" y="860028"/>
              <a:chExt cx="350579" cy="158692"/>
            </a:xfrm>
          </p:grpSpPr>
          <p:sp>
            <p:nvSpPr>
              <p:cNvPr id="13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7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0" rIns="0" bIns="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    정지</a:t>
                </a:r>
              </a:p>
            </p:txBody>
          </p:sp>
          <p:sp>
            <p:nvSpPr>
              <p:cNvPr id="13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1195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39" name="그룹 138"/>
            <p:cNvGrpSpPr/>
            <p:nvPr/>
          </p:nvGrpSpPr>
          <p:grpSpPr>
            <a:xfrm>
              <a:off x="7908911" y="2952530"/>
              <a:ext cx="350579" cy="158692"/>
              <a:chOff x="5088196" y="860028"/>
              <a:chExt cx="350579" cy="158692"/>
            </a:xfrm>
          </p:grpSpPr>
          <p:sp>
            <p:nvSpPr>
              <p:cNvPr id="140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1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2" name="그룹 141"/>
            <p:cNvGrpSpPr/>
            <p:nvPr/>
          </p:nvGrpSpPr>
          <p:grpSpPr>
            <a:xfrm>
              <a:off x="7900710" y="3258328"/>
              <a:ext cx="350579" cy="158692"/>
              <a:chOff x="5088196" y="860028"/>
              <a:chExt cx="350579" cy="158692"/>
            </a:xfrm>
          </p:grpSpPr>
          <p:sp>
            <p:nvSpPr>
              <p:cNvPr id="143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4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5" name="그룹 144"/>
            <p:cNvGrpSpPr/>
            <p:nvPr/>
          </p:nvGrpSpPr>
          <p:grpSpPr>
            <a:xfrm>
              <a:off x="7901435" y="3537680"/>
              <a:ext cx="350579" cy="158692"/>
              <a:chOff x="5088196" y="860028"/>
              <a:chExt cx="350579" cy="158692"/>
            </a:xfrm>
          </p:grpSpPr>
          <p:sp>
            <p:nvSpPr>
              <p:cNvPr id="146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47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48" name="그룹 147"/>
            <p:cNvGrpSpPr/>
            <p:nvPr/>
          </p:nvGrpSpPr>
          <p:grpSpPr>
            <a:xfrm>
              <a:off x="7901435" y="3801174"/>
              <a:ext cx="350579" cy="158692"/>
              <a:chOff x="5088196" y="860028"/>
              <a:chExt cx="350579" cy="158692"/>
            </a:xfrm>
          </p:grpSpPr>
          <p:sp>
            <p:nvSpPr>
              <p:cNvPr id="149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0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1" name="그룹 150"/>
            <p:cNvGrpSpPr/>
            <p:nvPr/>
          </p:nvGrpSpPr>
          <p:grpSpPr>
            <a:xfrm>
              <a:off x="7896137" y="4112020"/>
              <a:ext cx="350579" cy="158692"/>
              <a:chOff x="5088196" y="860028"/>
              <a:chExt cx="350579" cy="158692"/>
            </a:xfrm>
          </p:grpSpPr>
          <p:sp>
            <p:nvSpPr>
              <p:cNvPr id="152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3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4" name="그룹 153"/>
            <p:cNvGrpSpPr/>
            <p:nvPr/>
          </p:nvGrpSpPr>
          <p:grpSpPr>
            <a:xfrm>
              <a:off x="7906863" y="4404606"/>
              <a:ext cx="350579" cy="158692"/>
              <a:chOff x="5088196" y="860028"/>
              <a:chExt cx="350579" cy="158692"/>
            </a:xfrm>
          </p:grpSpPr>
          <p:sp>
            <p:nvSpPr>
              <p:cNvPr id="155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6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57" name="그룹 156"/>
            <p:cNvGrpSpPr/>
            <p:nvPr/>
          </p:nvGrpSpPr>
          <p:grpSpPr>
            <a:xfrm>
              <a:off x="7898662" y="4710404"/>
              <a:ext cx="350579" cy="158692"/>
              <a:chOff x="5088196" y="860028"/>
              <a:chExt cx="350579" cy="158692"/>
            </a:xfrm>
          </p:grpSpPr>
          <p:sp>
            <p:nvSpPr>
              <p:cNvPr id="158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59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0" name="그룹 159"/>
            <p:cNvGrpSpPr/>
            <p:nvPr/>
          </p:nvGrpSpPr>
          <p:grpSpPr>
            <a:xfrm>
              <a:off x="7907934" y="4962743"/>
              <a:ext cx="350579" cy="158692"/>
              <a:chOff x="5088196" y="860028"/>
              <a:chExt cx="350579" cy="158692"/>
            </a:xfrm>
          </p:grpSpPr>
          <p:sp>
            <p:nvSpPr>
              <p:cNvPr id="161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2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3" name="그룹 162"/>
            <p:cNvGrpSpPr/>
            <p:nvPr/>
          </p:nvGrpSpPr>
          <p:grpSpPr>
            <a:xfrm>
              <a:off x="7907934" y="5226237"/>
              <a:ext cx="350579" cy="158692"/>
              <a:chOff x="5088196" y="860028"/>
              <a:chExt cx="350579" cy="158692"/>
            </a:xfrm>
          </p:grpSpPr>
          <p:sp>
            <p:nvSpPr>
              <p:cNvPr id="164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5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grpSp>
          <p:nvGrpSpPr>
            <p:cNvPr id="166" name="그룹 165"/>
            <p:cNvGrpSpPr/>
            <p:nvPr/>
          </p:nvGrpSpPr>
          <p:grpSpPr>
            <a:xfrm>
              <a:off x="7902636" y="5537083"/>
              <a:ext cx="350579" cy="158692"/>
              <a:chOff x="5088196" y="860028"/>
              <a:chExt cx="350579" cy="158692"/>
            </a:xfrm>
          </p:grpSpPr>
          <p:sp>
            <p:nvSpPr>
              <p:cNvPr id="167" name="사각형: 둥근 모서리 730">
                <a:extLst>
                  <a:ext uri="{FF2B5EF4-FFF2-40B4-BE49-F238E27FC236}">
                    <a16:creationId xmlns:a16="http://schemas.microsoft.com/office/drawing/2014/main" id="{F9B4A49F-F1D3-935D-3A2D-DB4A9016496C}"/>
                  </a:ext>
                </a:extLst>
              </p:cNvPr>
              <p:cNvSpPr/>
              <p:nvPr/>
            </p:nvSpPr>
            <p:spPr>
              <a:xfrm>
                <a:off x="5088196" y="860028"/>
                <a:ext cx="350579" cy="158692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8000" tIns="36000" rIns="36000" bIns="36000" rtlCol="0" anchor="ctr"/>
              <a:lstStyle/>
              <a:p>
                <a:r>
                  <a:rPr lang="ko-KR" altLang="en-US" sz="600" dirty="0">
                    <a:solidFill>
                      <a:schemeClr val="tx1"/>
                    </a:solidFill>
                  </a:rPr>
                  <a:t>사용</a:t>
                </a:r>
              </a:p>
            </p:txBody>
          </p:sp>
          <p:sp>
            <p:nvSpPr>
              <p:cNvPr id="168" name="사각형: 둥근 모서리 731">
                <a:extLst>
                  <a:ext uri="{FF2B5EF4-FFF2-40B4-BE49-F238E27FC236}">
                    <a16:creationId xmlns:a16="http://schemas.microsoft.com/office/drawing/2014/main" id="{43E33394-0E27-257D-3A24-0F39A81B5E7D}"/>
                  </a:ext>
                </a:extLst>
              </p:cNvPr>
              <p:cNvSpPr/>
              <p:nvPr/>
            </p:nvSpPr>
            <p:spPr>
              <a:xfrm>
                <a:off x="5297330" y="880934"/>
                <a:ext cx="119534" cy="11922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175" name="타원 17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175084" y="344618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69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목록</a:t>
            </a:r>
          </a:p>
        </p:txBody>
      </p: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3ED6C7EB-FB06-99C6-490C-D2F66EDAE0CF}"/>
              </a:ext>
            </a:extLst>
          </p:cNvPr>
          <p:cNvGrpSpPr/>
          <p:nvPr/>
        </p:nvGrpSpPr>
        <p:grpSpPr>
          <a:xfrm>
            <a:off x="746329" y="1255592"/>
            <a:ext cx="480331" cy="879680"/>
            <a:chOff x="2633525" y="1270951"/>
            <a:chExt cx="480331" cy="879680"/>
          </a:xfrm>
        </p:grpSpPr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id="{F33E8E34-343F-BEC5-13D9-A1CDE49BA703}"/>
                </a:ext>
              </a:extLst>
            </p:cNvPr>
            <p:cNvGrpSpPr/>
            <p:nvPr/>
          </p:nvGrpSpPr>
          <p:grpSpPr>
            <a:xfrm>
              <a:off x="2633525" y="1270951"/>
              <a:ext cx="480331" cy="879680"/>
              <a:chOff x="2633525" y="1270951"/>
              <a:chExt cx="480331" cy="879680"/>
            </a:xfrm>
          </p:grpSpPr>
          <p:sp>
            <p:nvSpPr>
              <p:cNvPr id="198" name="사각형: 둥근 모서리 26">
                <a:extLst>
                  <a:ext uri="{FF2B5EF4-FFF2-40B4-BE49-F238E27FC236}">
                    <a16:creationId xmlns:a16="http://schemas.microsoft.com/office/drawing/2014/main" id="{E12AD790-85EB-61FF-4BC8-9F4ADA3A9CF9}"/>
                  </a:ext>
                </a:extLst>
              </p:cNvPr>
              <p:cNvSpPr/>
              <p:nvPr/>
            </p:nvSpPr>
            <p:spPr>
              <a:xfrm>
                <a:off x="2633525" y="1349558"/>
                <a:ext cx="480331" cy="80107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9" name="이등변 삼각형 198">
                <a:extLst>
                  <a:ext uri="{FF2B5EF4-FFF2-40B4-BE49-F238E27FC236}">
                    <a16:creationId xmlns:a16="http://schemas.microsoft.com/office/drawing/2014/main" id="{A0453565-5CE8-549D-97E3-D0DE171E05AF}"/>
                  </a:ext>
                </a:extLst>
              </p:cNvPr>
              <p:cNvSpPr/>
              <p:nvPr/>
            </p:nvSpPr>
            <p:spPr>
              <a:xfrm>
                <a:off x="2805061" y="1270951"/>
                <a:ext cx="113354" cy="88724"/>
              </a:xfrm>
              <a:prstGeom prst="triangl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4" name="사각형: 둥근 모서리 14">
              <a:extLst>
                <a:ext uri="{FF2B5EF4-FFF2-40B4-BE49-F238E27FC236}">
                  <a16:creationId xmlns:a16="http://schemas.microsoft.com/office/drawing/2014/main" id="{A48ACD3B-FF31-FE58-3B7E-DE3B73C58543}"/>
                </a:ext>
              </a:extLst>
            </p:cNvPr>
            <p:cNvSpPr/>
            <p:nvPr/>
          </p:nvSpPr>
          <p:spPr>
            <a:xfrm>
              <a:off x="2696023" y="1398439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사용</a:t>
              </a:r>
            </a:p>
          </p:txBody>
        </p:sp>
        <p:sp>
          <p:nvSpPr>
            <p:cNvPr id="194" name="사각형: 둥근 모서리 16">
              <a:extLst>
                <a:ext uri="{FF2B5EF4-FFF2-40B4-BE49-F238E27FC236}">
                  <a16:creationId xmlns:a16="http://schemas.microsoft.com/office/drawing/2014/main" id="{4490AC34-D0B1-8CC3-C56B-79EF6DBD08E1}"/>
                </a:ext>
              </a:extLst>
            </p:cNvPr>
            <p:cNvSpPr/>
            <p:nvPr/>
          </p:nvSpPr>
          <p:spPr>
            <a:xfrm>
              <a:off x="2690144" y="1636163"/>
              <a:ext cx="359234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bg1"/>
                  </a:solidFill>
                </a:rPr>
                <a:t>정지</a:t>
              </a:r>
            </a:p>
          </p:txBody>
        </p:sp>
      </p:grpSp>
      <p:sp>
        <p:nvSpPr>
          <p:cNvPr id="171" name="사각형: 둥근 모서리 16">
            <a:extLst>
              <a:ext uri="{FF2B5EF4-FFF2-40B4-BE49-F238E27FC236}">
                <a16:creationId xmlns:a16="http://schemas.microsoft.com/office/drawing/2014/main" id="{4490AC34-D0B1-8CC3-C56B-79EF6DBD08E1}"/>
              </a:ext>
            </a:extLst>
          </p:cNvPr>
          <p:cNvSpPr/>
          <p:nvPr/>
        </p:nvSpPr>
        <p:spPr>
          <a:xfrm>
            <a:off x="806357" y="1859023"/>
            <a:ext cx="359234" cy="206835"/>
          </a:xfrm>
          <a:prstGeom prst="roundRect">
            <a:avLst/>
          </a:prstGeom>
          <a:solidFill>
            <a:srgbClr val="0070C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0F1CA738-BDD3-4070-AD65-C027869668D5}"/>
              </a:ext>
            </a:extLst>
          </p:cNvPr>
          <p:cNvSpPr/>
          <p:nvPr/>
        </p:nvSpPr>
        <p:spPr>
          <a:xfrm>
            <a:off x="4448027" y="162080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13707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56782"/>
              </p:ext>
            </p:extLst>
          </p:nvPr>
        </p:nvGraphicFramePr>
        <p:xfrm>
          <a:off x="8840606" y="843525"/>
          <a:ext cx="3194323" cy="2731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열기</a:t>
                      </a:r>
                      <a:r>
                        <a:rPr lang="en-US" altLang="ko-KR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800" b="1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접기</a:t>
                      </a:r>
                      <a:endParaRPr lang="en-US" altLang="ko-KR" sz="800" b="1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strike="sngStrike" dirty="0" err="1">
                          <a:solidFill>
                            <a:schemeClr val="tx1"/>
                          </a:solidFill>
                          <a:latin typeface="+mn-lt"/>
                        </a:rPr>
                        <a:t>접었을때는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 컨텐츠 영역에 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확장해서 사용 가능</a:t>
                      </a:r>
                      <a:r>
                        <a:rPr lang="en-US" altLang="ko-KR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‘ </a:t>
                      </a:r>
                      <a:r>
                        <a:rPr lang="ko-KR" altLang="en-US" sz="800" b="0" strike="sngStrike" dirty="0">
                          <a:solidFill>
                            <a:schemeClr val="tx1"/>
                          </a:solidFill>
                          <a:latin typeface="+mn-lt"/>
                        </a:rPr>
                        <a:t>이라고 표기</a:t>
                      </a:r>
                      <a:endParaRPr lang="en-US" altLang="ko-KR" sz="800" b="0" strike="sngStrik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2-1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후 </a:t>
                      </a:r>
                      <a:r>
                        <a:rPr lang="ko-KR" altLang="en-US" sz="800" b="1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제외키워드</a:t>
                      </a:r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입력 가능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등록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262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등록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F3A729-13B4-73F6-073F-95E8D188B512}"/>
              </a:ext>
            </a:extLst>
          </p:cNvPr>
          <p:cNvGrpSpPr/>
          <p:nvPr/>
        </p:nvGrpSpPr>
        <p:grpSpPr>
          <a:xfrm>
            <a:off x="3286877" y="3097330"/>
            <a:ext cx="1492407" cy="272801"/>
            <a:chOff x="-3197979" y="3629946"/>
            <a:chExt cx="2120224" cy="43415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82BB80-6959-ECF0-F78B-157DC2023558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16541-1B5B-EFDA-A116-55D761F374BF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856C6C3-7BEF-76F5-BF28-B68067E79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6B50AE-BBBD-2830-A52A-74D1B229ACBE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F3931B0-7F47-8FDB-ED8B-623DB9DD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E72B6-DFC0-9830-B773-40C68052AA4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664F13-BF4E-D2A4-4938-6F4098F50121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586B2D6-3702-5D56-9AAE-A8D54F4D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502FE8-73AB-C15D-02B1-C07F3F9A85A7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717BC0-BF95-23FB-AB5E-2D0A2962CCC9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003C17D-06E0-F81E-16CF-A3A25994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A4F0B-86CA-3162-6A46-1F9C5515F2E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F23EA3-ACCE-85E4-DE41-32786D7FC34A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A9AD4D5-E9C7-F065-470B-6F5563AF4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6B5120-ADB0-CC32-859F-B44E3795559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C661BC-8AF7-4DAC-E5F7-CE0D9EDA1B7A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CBF96A0-8C2E-3B61-575F-E745A1216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C8D54-CD65-0259-E793-F52E7CCC8DC6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700831-D957-C901-1066-D6B9B14C3A8F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E463093-5A12-87C3-D1E3-B2C4B840B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B4FA8-39B0-B45C-CD9C-1FB23CBECC0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키워드 입력</a:t>
            </a:r>
          </a:p>
        </p:txBody>
      </p:sp>
      <p:sp>
        <p:nvSpPr>
          <p:cNvPr id="27" name="모서리가 둥근 직사각형 501">
            <a:extLst>
              <a:ext uri="{FF2B5EF4-FFF2-40B4-BE49-F238E27FC236}">
                <a16:creationId xmlns:a16="http://schemas.microsoft.com/office/drawing/2014/main" id="{C2C49A3F-3A67-1B24-0426-ED2D48EA69D9}"/>
              </a:ext>
            </a:extLst>
          </p:cNvPr>
          <p:cNvSpPr/>
          <p:nvPr/>
        </p:nvSpPr>
        <p:spPr>
          <a:xfrm>
            <a:off x="3280479" y="344088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28" name="모서리가 둥근 직사각형 501">
            <a:extLst>
              <a:ext uri="{FF2B5EF4-FFF2-40B4-BE49-F238E27FC236}">
                <a16:creationId xmlns:a16="http://schemas.microsoft.com/office/drawing/2014/main" id="{3537863C-FF41-B8F4-B71D-F49014355FA5}"/>
              </a:ext>
            </a:extLst>
          </p:cNvPr>
          <p:cNvSpPr/>
          <p:nvPr/>
        </p:nvSpPr>
        <p:spPr>
          <a:xfrm>
            <a:off x="3268617" y="365591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29" name="모서리가 둥근 직사각형 501">
            <a:extLst>
              <a:ext uri="{FF2B5EF4-FFF2-40B4-BE49-F238E27FC236}">
                <a16:creationId xmlns:a16="http://schemas.microsoft.com/office/drawing/2014/main" id="{14BEF591-BF9F-8400-FB2A-2047CB6C2685}"/>
              </a:ext>
            </a:extLst>
          </p:cNvPr>
          <p:cNvSpPr/>
          <p:nvPr/>
        </p:nvSpPr>
        <p:spPr>
          <a:xfrm>
            <a:off x="3983723" y="344519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CEA65-9AB8-A37E-C1A5-0E90020CC247}"/>
              </a:ext>
            </a:extLst>
          </p:cNvPr>
          <p:cNvSpPr/>
          <p:nvPr/>
        </p:nvSpPr>
        <p:spPr>
          <a:xfrm>
            <a:off x="3976483" y="364780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6E3898-2032-5806-B0EB-AB05383BF43D}"/>
              </a:ext>
            </a:extLst>
          </p:cNvPr>
          <p:cNvSpPr/>
          <p:nvPr/>
        </p:nvSpPr>
        <p:spPr>
          <a:xfrm>
            <a:off x="4763856" y="364506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09BD8-8350-6E68-2280-57D719642B6B}"/>
              </a:ext>
            </a:extLst>
          </p:cNvPr>
          <p:cNvSpPr txBox="1"/>
          <p:nvPr/>
        </p:nvSpPr>
        <p:spPr>
          <a:xfrm>
            <a:off x="4376778" y="36467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D33025-2D0E-FBC8-AC3C-E6AAAAE925B9}"/>
              </a:ext>
            </a:extLst>
          </p:cNvPr>
          <p:cNvSpPr/>
          <p:nvPr/>
        </p:nvSpPr>
        <p:spPr>
          <a:xfrm>
            <a:off x="3147372" y="304550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E2F8250-8643-2D42-5AB3-25AFFCAC39FA}"/>
              </a:ext>
            </a:extLst>
          </p:cNvPr>
          <p:cNvSpPr/>
          <p:nvPr/>
        </p:nvSpPr>
        <p:spPr>
          <a:xfrm>
            <a:off x="3140141" y="33686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018079-AA3C-30DC-254F-D435A4238032}"/>
              </a:ext>
            </a:extLst>
          </p:cNvPr>
          <p:cNvSpPr/>
          <p:nvPr/>
        </p:nvSpPr>
        <p:spPr>
          <a:xfrm>
            <a:off x="4646693" y="33441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03827EA-23A4-B8C1-3583-5568B025A6B7}"/>
              </a:ext>
            </a:extLst>
          </p:cNvPr>
          <p:cNvSpPr/>
          <p:nvPr/>
        </p:nvSpPr>
        <p:spPr>
          <a:xfrm>
            <a:off x="3154082" y="37457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75ABEC7-7BE9-54D2-B6EA-863A4052A7B1}"/>
              </a:ext>
            </a:extLst>
          </p:cNvPr>
          <p:cNvSpPr/>
          <p:nvPr/>
        </p:nvSpPr>
        <p:spPr>
          <a:xfrm>
            <a:off x="3893963" y="377083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163">
            <a:extLst>
              <a:ext uri="{FF2B5EF4-FFF2-40B4-BE49-F238E27FC236}">
                <a16:creationId xmlns:a16="http://schemas.microsoft.com/office/drawing/2014/main" id="{1D7E10E8-E3E5-9D67-C415-ED3E2F667866}"/>
              </a:ext>
            </a:extLst>
          </p:cNvPr>
          <p:cNvSpPr/>
          <p:nvPr/>
        </p:nvSpPr>
        <p:spPr>
          <a:xfrm>
            <a:off x="3191557" y="302788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1">
            <a:extLst>
              <a:ext uri="{FF2B5EF4-FFF2-40B4-BE49-F238E27FC236}">
                <a16:creationId xmlns:a16="http://schemas.microsoft.com/office/drawing/2014/main" id="{9D12CDF4-3F5D-1CD1-4E3B-2102A3834E48}"/>
              </a:ext>
            </a:extLst>
          </p:cNvPr>
          <p:cNvSpPr/>
          <p:nvPr/>
        </p:nvSpPr>
        <p:spPr>
          <a:xfrm>
            <a:off x="5486090" y="318571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sp>
        <p:nvSpPr>
          <p:cNvPr id="103" name="타원 102">
            <a:extLst>
              <a:ext uri="{FF2B5EF4-FFF2-40B4-BE49-F238E27FC236}">
                <a16:creationId xmlns:a16="http://schemas.microsoft.com/office/drawing/2014/main" id="{7540974E-E23B-845E-CDD6-1F4A3B823DA4}"/>
              </a:ext>
            </a:extLst>
          </p:cNvPr>
          <p:cNvSpPr/>
          <p:nvPr/>
        </p:nvSpPr>
        <p:spPr>
          <a:xfrm>
            <a:off x="3140141" y="25069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500" b="1" dirty="0">
                <a:solidFill>
                  <a:schemeClr val="bg1"/>
                </a:solidFill>
              </a:rPr>
              <a:t>2-1</a:t>
            </a:r>
            <a:endParaRPr lang="ko-KR" altLang="en-US" sz="500" b="1" dirty="0">
              <a:solidFill>
                <a:schemeClr val="bg1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D9AB8A-B675-048E-8BC2-2EEB4502BD95}"/>
              </a:ext>
            </a:extLst>
          </p:cNvPr>
          <p:cNvGrpSpPr/>
          <p:nvPr/>
        </p:nvGrpSpPr>
        <p:grpSpPr>
          <a:xfrm>
            <a:off x="5053202" y="4050072"/>
            <a:ext cx="673312" cy="180694"/>
            <a:chOff x="3090491" y="11602926"/>
            <a:chExt cx="854925" cy="206835"/>
          </a:xfrm>
        </p:grpSpPr>
        <p:sp>
          <p:nvSpPr>
            <p:cNvPr id="113" name="사각형: 둥근 모서리 627">
              <a:extLst>
                <a:ext uri="{FF2B5EF4-FFF2-40B4-BE49-F238E27FC236}">
                  <a16:creationId xmlns:a16="http://schemas.microsoft.com/office/drawing/2014/main" id="{9C82BA5C-A595-938C-40A9-7CA4254065E5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4" name="사각형: 둥근 모서리 628">
              <a:extLst>
                <a:ext uri="{FF2B5EF4-FFF2-40B4-BE49-F238E27FC236}">
                  <a16:creationId xmlns:a16="http://schemas.microsoft.com/office/drawing/2014/main" id="{8A781B11-FF81-57F6-0E67-82117C65BC7E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BADED13D-D8A5-EBA8-4514-A9686F4466F7}"/>
              </a:ext>
            </a:extLst>
          </p:cNvPr>
          <p:cNvSpPr/>
          <p:nvPr/>
        </p:nvSpPr>
        <p:spPr>
          <a:xfrm>
            <a:off x="4958024" y="41643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23B9CD9-612E-F1DA-CF55-CEDDDDC0F61E}"/>
              </a:ext>
            </a:extLst>
          </p:cNvPr>
          <p:cNvSpPr/>
          <p:nvPr/>
        </p:nvSpPr>
        <p:spPr>
          <a:xfrm>
            <a:off x="5663512" y="416752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867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89711"/>
              </p:ext>
            </p:extLst>
          </p:nvPr>
        </p:nvGraphicFramePr>
        <p:xfrm>
          <a:off x="8840606" y="843525"/>
          <a:ext cx="3194323" cy="2954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키워드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Enter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로 멀티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입력가능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채널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검색영역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41621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특수기호 포함 여부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+mn-lt"/>
                        </a:rPr>
                        <a:t>(Y/N)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5230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7848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+mn-lt"/>
                        </a:rPr>
                        <a:t>검색방식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AND</a:t>
                      </a: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인접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구문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인접 길이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번이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인접일때만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입력 초기화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저장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전체 제외 키워드</a:t>
            </a:r>
          </a:p>
        </p:txBody>
      </p:sp>
      <p:sp>
        <p:nvSpPr>
          <p:cNvPr id="158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키워드 수정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02E6B2B-5A80-E921-8217-8780AB7655FB}"/>
              </a:ext>
            </a:extLst>
          </p:cNvPr>
          <p:cNvSpPr/>
          <p:nvPr/>
        </p:nvSpPr>
        <p:spPr>
          <a:xfrm>
            <a:off x="3204660" y="2200894"/>
            <a:ext cx="2603337" cy="226282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004C8B-FF40-BCDB-2531-B6BF82C9C9EE}"/>
              </a:ext>
            </a:extLst>
          </p:cNvPr>
          <p:cNvSpPr/>
          <p:nvPr/>
        </p:nvSpPr>
        <p:spPr>
          <a:xfrm>
            <a:off x="3204659" y="1953715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키워드 수정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F3A729-13B4-73F6-073F-95E8D188B512}"/>
              </a:ext>
            </a:extLst>
          </p:cNvPr>
          <p:cNvGrpSpPr/>
          <p:nvPr/>
        </p:nvGrpSpPr>
        <p:grpSpPr>
          <a:xfrm>
            <a:off x="3286877" y="3097330"/>
            <a:ext cx="1492407" cy="272801"/>
            <a:chOff x="-3197979" y="3629946"/>
            <a:chExt cx="2120224" cy="43415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D82BB80-6959-ECF0-F78B-157DC2023558}"/>
                </a:ext>
              </a:extLst>
            </p:cNvPr>
            <p:cNvGrpSpPr/>
            <p:nvPr/>
          </p:nvGrpSpPr>
          <p:grpSpPr>
            <a:xfrm>
              <a:off x="-3197884" y="3670034"/>
              <a:ext cx="398804" cy="161152"/>
              <a:chOff x="-3197884" y="3670034"/>
              <a:chExt cx="398804" cy="161152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7516541-1B5B-EFDA-A116-55D761F374BF}"/>
                  </a:ext>
                </a:extLst>
              </p:cNvPr>
              <p:cNvSpPr txBox="1"/>
              <p:nvPr/>
            </p:nvSpPr>
            <p:spPr>
              <a:xfrm>
                <a:off x="-3015691" y="3670034"/>
                <a:ext cx="216611" cy="9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600" dirty="0">
                    <a:latin typeface="+mn-ea"/>
                  </a:rPr>
                  <a:t>뉴스</a:t>
                </a:r>
              </a:p>
            </p:txBody>
          </p:sp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C856C6C3-7BEF-76F5-BF28-B68067E799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3197884" y="3679903"/>
                <a:ext cx="145542" cy="151283"/>
              </a:xfrm>
              <a:prstGeom prst="rect">
                <a:avLst/>
              </a:prstGeom>
            </p:spPr>
          </p:pic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A6B50AE-BBBD-2830-A52A-74D1B229ACBE}"/>
                </a:ext>
              </a:extLst>
            </p:cNvPr>
            <p:cNvGrpSpPr/>
            <p:nvPr/>
          </p:nvGrpSpPr>
          <p:grpSpPr>
            <a:xfrm>
              <a:off x="-2685119" y="3629946"/>
              <a:ext cx="449078" cy="201240"/>
              <a:chOff x="-2685119" y="3629946"/>
              <a:chExt cx="449078" cy="201240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AF3931B0-7F47-8FDB-ED8B-623DB9DD3B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CFE72B6-DFC0-9830-B773-40C68052AA4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7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블로그</a:t>
                </a:r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F664F13-BF4E-D2A4-4938-6F4098F50121}"/>
                </a:ext>
              </a:extLst>
            </p:cNvPr>
            <p:cNvGrpSpPr/>
            <p:nvPr/>
          </p:nvGrpSpPr>
          <p:grpSpPr>
            <a:xfrm>
              <a:off x="-2121267" y="3629946"/>
              <a:ext cx="372133" cy="201240"/>
              <a:chOff x="-2685119" y="3629946"/>
              <a:chExt cx="372133" cy="201240"/>
            </a:xfrm>
          </p:grpSpPr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5586B2D6-3702-5D56-9AAE-A8D54F4DCC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4502FE8-73AB-C15D-02B1-C07F3F9A85A7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226591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카페</a:t>
                </a: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8F717BC0-BF95-23FB-AB5E-2D0A2962CCC9}"/>
                </a:ext>
              </a:extLst>
            </p:cNvPr>
            <p:cNvGrpSpPr/>
            <p:nvPr/>
          </p:nvGrpSpPr>
          <p:grpSpPr>
            <a:xfrm>
              <a:off x="-1603777" y="3629946"/>
              <a:ext cx="526022" cy="201240"/>
              <a:chOff x="-2685119" y="3629946"/>
              <a:chExt cx="526022" cy="201240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5003C17D-06E0-F81E-16CF-A3A25994D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1EA4F0B-86CA-3162-6A46-1F9C5515F2E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80480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커뮤니티</a:t>
                </a: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B9F23EA3-ACCE-85E4-DE41-32786D7FC34A}"/>
                </a:ext>
              </a:extLst>
            </p:cNvPr>
            <p:cNvGrpSpPr/>
            <p:nvPr/>
          </p:nvGrpSpPr>
          <p:grpSpPr>
            <a:xfrm>
              <a:off x="-3197979" y="3862862"/>
              <a:ext cx="449078" cy="201240"/>
              <a:chOff x="-2685119" y="3629946"/>
              <a:chExt cx="449078" cy="201240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1A9AD4D5-E9C7-F065-470B-6F5563AF4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6B5120-ADB0-CC32-859F-B44E37955590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b="0" dirty="0"/>
                  <a:t>유튜브</a:t>
                </a: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95C661BC-8AF7-4DAC-E5F7-CE0D9EDA1B7A}"/>
                </a:ext>
              </a:extLst>
            </p:cNvPr>
            <p:cNvGrpSpPr/>
            <p:nvPr/>
          </p:nvGrpSpPr>
          <p:grpSpPr>
            <a:xfrm>
              <a:off x="-2598219" y="3862862"/>
              <a:ext cx="602966" cy="201240"/>
              <a:chOff x="-2685119" y="3629946"/>
              <a:chExt cx="602966" cy="201240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4CBF96A0-8C2E-3B61-575F-E745A12160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10C8D54-CD65-0259-E793-F52E7CCC8DC6}"/>
                  </a:ext>
                </a:extLst>
              </p:cNvPr>
              <p:cNvSpPr txBox="1"/>
              <p:nvPr/>
            </p:nvSpPr>
            <p:spPr>
              <a:xfrm>
                <a:off x="-2539576" y="3629946"/>
                <a:ext cx="457423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인스타그램</a:t>
                </a:r>
                <a:endParaRPr lang="ko-KR" altLang="en-US" sz="600" b="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8700831-D957-C901-1066-D6B9B14C3A8F}"/>
                </a:ext>
              </a:extLst>
            </p:cNvPr>
            <p:cNvGrpSpPr/>
            <p:nvPr/>
          </p:nvGrpSpPr>
          <p:grpSpPr>
            <a:xfrm>
              <a:off x="-1824161" y="3862862"/>
              <a:ext cx="449078" cy="201240"/>
              <a:chOff x="-2685119" y="3629946"/>
              <a:chExt cx="449078" cy="201240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0E463093-5A12-87C3-D1E3-B2C4B840B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685119" y="3679903"/>
                <a:ext cx="145542" cy="151283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B4FA8-39B0-B45C-CD9C-1FB23CBECC09}"/>
                  </a:ext>
                </a:extLst>
              </p:cNvPr>
              <p:cNvSpPr txBox="1"/>
              <p:nvPr/>
            </p:nvSpPr>
            <p:spPr>
              <a:xfrm>
                <a:off x="-2539577" y="3629946"/>
                <a:ext cx="303536" cy="165036"/>
              </a:xfrm>
              <a:prstGeom prst="rect">
                <a:avLst/>
              </a:prstGeom>
              <a:noFill/>
            </p:spPr>
            <p:txBody>
              <a:bodyPr wrap="none" lIns="36000" tIns="36000" rIns="36000" bIns="36000" rtlCol="0">
                <a:spAutoFit/>
              </a:bodyPr>
              <a:lstStyle/>
              <a:p>
                <a:r>
                  <a:rPr lang="ko-KR" altLang="en-US" sz="600" dirty="0"/>
                  <a:t>트위터</a:t>
                </a:r>
                <a:endParaRPr lang="ko-KR" altLang="en-US" sz="600" b="0" dirty="0"/>
              </a:p>
            </p:txBody>
          </p:sp>
        </p:grp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1E9C11-D126-0763-2BF3-021CC732B768}"/>
              </a:ext>
            </a:extLst>
          </p:cNvPr>
          <p:cNvSpPr/>
          <p:nvPr/>
        </p:nvSpPr>
        <p:spPr>
          <a:xfrm>
            <a:off x="3264227" y="2557631"/>
            <a:ext cx="2475284" cy="44526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선택 키워드</a:t>
            </a:r>
          </a:p>
        </p:txBody>
      </p:sp>
      <p:sp>
        <p:nvSpPr>
          <p:cNvPr id="27" name="모서리가 둥근 직사각형 501">
            <a:extLst>
              <a:ext uri="{FF2B5EF4-FFF2-40B4-BE49-F238E27FC236}">
                <a16:creationId xmlns:a16="http://schemas.microsoft.com/office/drawing/2014/main" id="{C2C49A3F-3A67-1B24-0426-ED2D48EA69D9}"/>
              </a:ext>
            </a:extLst>
          </p:cNvPr>
          <p:cNvSpPr/>
          <p:nvPr/>
        </p:nvSpPr>
        <p:spPr>
          <a:xfrm>
            <a:off x="3280479" y="3440886"/>
            <a:ext cx="647658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제목 </a:t>
            </a:r>
            <a:r>
              <a:rPr lang="en-US" altLang="ko-KR" sz="600" dirty="0">
                <a:solidFill>
                  <a:schemeClr val="tx1"/>
                </a:solidFill>
              </a:rPr>
              <a:t>+ </a:t>
            </a:r>
            <a:r>
              <a:rPr lang="ko-KR" altLang="en-US" sz="600" dirty="0">
                <a:solidFill>
                  <a:schemeClr val="tx1"/>
                </a:solidFill>
              </a:rPr>
              <a:t>내용  ▼</a:t>
            </a:r>
          </a:p>
        </p:txBody>
      </p:sp>
      <p:sp>
        <p:nvSpPr>
          <p:cNvPr id="28" name="모서리가 둥근 직사각형 501">
            <a:extLst>
              <a:ext uri="{FF2B5EF4-FFF2-40B4-BE49-F238E27FC236}">
                <a16:creationId xmlns:a16="http://schemas.microsoft.com/office/drawing/2014/main" id="{3537863C-FF41-B8F4-B71D-F49014355FA5}"/>
              </a:ext>
            </a:extLst>
          </p:cNvPr>
          <p:cNvSpPr/>
          <p:nvPr/>
        </p:nvSpPr>
        <p:spPr>
          <a:xfrm>
            <a:off x="3268617" y="3655911"/>
            <a:ext cx="659520" cy="175079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인접  ▼</a:t>
            </a:r>
          </a:p>
        </p:txBody>
      </p:sp>
      <p:sp>
        <p:nvSpPr>
          <p:cNvPr id="29" name="모서리가 둥근 직사각형 501">
            <a:extLst>
              <a:ext uri="{FF2B5EF4-FFF2-40B4-BE49-F238E27FC236}">
                <a16:creationId xmlns:a16="http://schemas.microsoft.com/office/drawing/2014/main" id="{14BEF591-BF9F-8400-FB2A-2047CB6C2685}"/>
              </a:ext>
            </a:extLst>
          </p:cNvPr>
          <p:cNvSpPr/>
          <p:nvPr/>
        </p:nvSpPr>
        <p:spPr>
          <a:xfrm>
            <a:off x="3983723" y="3445191"/>
            <a:ext cx="767955" cy="173806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특수기호 포함  </a:t>
            </a:r>
            <a:r>
              <a:rPr lang="ko-KR" altLang="en-US" sz="6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AACEA65-9AB8-A37E-C1A5-0E90020CC247}"/>
              </a:ext>
            </a:extLst>
          </p:cNvPr>
          <p:cNvSpPr/>
          <p:nvPr/>
        </p:nvSpPr>
        <p:spPr>
          <a:xfrm>
            <a:off x="3976483" y="3647800"/>
            <a:ext cx="43253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앞길이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16E3898-2032-5806-B0EB-AB05383BF43D}"/>
              </a:ext>
            </a:extLst>
          </p:cNvPr>
          <p:cNvSpPr/>
          <p:nvPr/>
        </p:nvSpPr>
        <p:spPr>
          <a:xfrm>
            <a:off x="4763856" y="3645061"/>
            <a:ext cx="416989" cy="19468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>
                <a:solidFill>
                  <a:schemeClr val="tx1"/>
                </a:solidFill>
              </a:rPr>
              <a:t>뒷길이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2609BD8-8350-6E68-2280-57D719642B6B}"/>
              </a:ext>
            </a:extLst>
          </p:cNvPr>
          <p:cNvSpPr txBox="1"/>
          <p:nvPr/>
        </p:nvSpPr>
        <p:spPr>
          <a:xfrm>
            <a:off x="4376778" y="3646783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키워드</a:t>
            </a: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77D33025-2D0E-FBC8-AC3C-E6AAAAE925B9}"/>
              </a:ext>
            </a:extLst>
          </p:cNvPr>
          <p:cNvSpPr/>
          <p:nvPr/>
        </p:nvSpPr>
        <p:spPr>
          <a:xfrm>
            <a:off x="3147372" y="304550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FE2F8250-8643-2D42-5AB3-25AFFCAC39FA}"/>
              </a:ext>
            </a:extLst>
          </p:cNvPr>
          <p:cNvSpPr/>
          <p:nvPr/>
        </p:nvSpPr>
        <p:spPr>
          <a:xfrm>
            <a:off x="3140141" y="33686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DF018079-AA3C-30DC-254F-D435A4238032}"/>
              </a:ext>
            </a:extLst>
          </p:cNvPr>
          <p:cNvSpPr/>
          <p:nvPr/>
        </p:nvSpPr>
        <p:spPr>
          <a:xfrm>
            <a:off x="4646693" y="334412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E03827EA-23A4-B8C1-3583-5568B025A6B7}"/>
              </a:ext>
            </a:extLst>
          </p:cNvPr>
          <p:cNvSpPr/>
          <p:nvPr/>
        </p:nvSpPr>
        <p:spPr>
          <a:xfrm>
            <a:off x="3154082" y="374571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A75ABEC7-7BE9-54D2-B6EA-863A4052A7B1}"/>
              </a:ext>
            </a:extLst>
          </p:cNvPr>
          <p:cNvSpPr/>
          <p:nvPr/>
        </p:nvSpPr>
        <p:spPr>
          <a:xfrm>
            <a:off x="3893963" y="377083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97" name="모서리가 둥근 직사각형 163">
            <a:extLst>
              <a:ext uri="{FF2B5EF4-FFF2-40B4-BE49-F238E27FC236}">
                <a16:creationId xmlns:a16="http://schemas.microsoft.com/office/drawing/2014/main" id="{1D7E10E8-E3E5-9D67-C415-ED3E2F667866}"/>
              </a:ext>
            </a:extLst>
          </p:cNvPr>
          <p:cNvSpPr/>
          <p:nvPr/>
        </p:nvSpPr>
        <p:spPr>
          <a:xfrm>
            <a:off x="3191557" y="3027889"/>
            <a:ext cx="2294533" cy="86535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사각형: 둥근 모서리 11">
            <a:extLst>
              <a:ext uri="{FF2B5EF4-FFF2-40B4-BE49-F238E27FC236}">
                <a16:creationId xmlns:a16="http://schemas.microsoft.com/office/drawing/2014/main" id="{9D12CDF4-3F5D-1CD1-4E3B-2102A3834E48}"/>
              </a:ext>
            </a:extLst>
          </p:cNvPr>
          <p:cNvSpPr/>
          <p:nvPr/>
        </p:nvSpPr>
        <p:spPr>
          <a:xfrm>
            <a:off x="5486090" y="3185710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항목이 많지 않으면</a:t>
            </a:r>
            <a:r>
              <a:rPr lang="en-US" altLang="ko-KR" sz="600" b="1" dirty="0"/>
              <a:t>,</a:t>
            </a:r>
          </a:p>
          <a:p>
            <a:pPr algn="ctr"/>
            <a:r>
              <a:rPr lang="ko-KR" altLang="en-US" sz="600" b="1" dirty="0"/>
              <a:t>컴포넌트는 체크 </a:t>
            </a:r>
            <a:r>
              <a:rPr lang="en-US" altLang="ko-KR" sz="600" b="1" dirty="0"/>
              <a:t>or </a:t>
            </a:r>
            <a:r>
              <a:rPr lang="ko-KR" altLang="en-US" sz="600" b="1" dirty="0"/>
              <a:t>라디오로 사용</a:t>
            </a:r>
            <a:endParaRPr lang="en-US" altLang="ko-KR" sz="600" b="1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A109C070-F692-B0A9-AD4E-6834749E68E7}"/>
              </a:ext>
            </a:extLst>
          </p:cNvPr>
          <p:cNvGrpSpPr/>
          <p:nvPr/>
        </p:nvGrpSpPr>
        <p:grpSpPr>
          <a:xfrm>
            <a:off x="3264227" y="2329169"/>
            <a:ext cx="180975" cy="94551"/>
            <a:chOff x="7912894" y="3801174"/>
            <a:chExt cx="180975" cy="94551"/>
          </a:xfrm>
        </p:grpSpPr>
        <p:sp>
          <p:nvSpPr>
            <p:cNvPr id="106" name="사각형: 둥근 모서리 730">
              <a:extLst>
                <a:ext uri="{FF2B5EF4-FFF2-40B4-BE49-F238E27FC236}">
                  <a16:creationId xmlns:a16="http://schemas.microsoft.com/office/drawing/2014/main" id="{929A4FED-1C02-A2D8-C5DC-EC33D77F1102}"/>
                </a:ext>
              </a:extLst>
            </p:cNvPr>
            <p:cNvSpPr/>
            <p:nvPr/>
          </p:nvSpPr>
          <p:spPr>
            <a:xfrm>
              <a:off x="7912894" y="3801174"/>
              <a:ext cx="180975" cy="94551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20000"/>
                <a:lumOff val="80000"/>
              </a:schemeClr>
            </a:solidFill>
            <a:ln w="31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36000" rIns="36000" bIns="36000" rtlCol="0" anchor="ctr"/>
            <a:lstStyle/>
            <a:p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08" name="사각형: 둥근 모서리 731">
              <a:extLst>
                <a:ext uri="{FF2B5EF4-FFF2-40B4-BE49-F238E27FC236}">
                  <a16:creationId xmlns:a16="http://schemas.microsoft.com/office/drawing/2014/main" id="{CA6DC7E1-FBEA-BFD3-9D2F-5FBF11714E67}"/>
                </a:ext>
              </a:extLst>
            </p:cNvPr>
            <p:cNvSpPr/>
            <p:nvPr/>
          </p:nvSpPr>
          <p:spPr>
            <a:xfrm>
              <a:off x="8005876" y="3812804"/>
              <a:ext cx="71220" cy="7103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09" name="모서리가 둥근 직사각형 205">
            <a:extLst>
              <a:ext uri="{FF2B5EF4-FFF2-40B4-BE49-F238E27FC236}">
                <a16:creationId xmlns:a16="http://schemas.microsoft.com/office/drawing/2014/main" id="{C55B5F03-F4E9-128A-48DE-DADA618FDDCE}"/>
              </a:ext>
            </a:extLst>
          </p:cNvPr>
          <p:cNvSpPr/>
          <p:nvPr/>
        </p:nvSpPr>
        <p:spPr>
          <a:xfrm>
            <a:off x="3179752" y="2259650"/>
            <a:ext cx="387907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사각형: 둥근 모서리 11">
            <a:extLst>
              <a:ext uri="{FF2B5EF4-FFF2-40B4-BE49-F238E27FC236}">
                <a16:creationId xmlns:a16="http://schemas.microsoft.com/office/drawing/2014/main" id="{063D6292-62AB-A16C-235F-2E6C18FE0C88}"/>
              </a:ext>
            </a:extLst>
          </p:cNvPr>
          <p:cNvSpPr/>
          <p:nvPr/>
        </p:nvSpPr>
        <p:spPr>
          <a:xfrm>
            <a:off x="1575559" y="2055912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키워드 사용 여부</a:t>
            </a:r>
            <a:endParaRPr lang="en-US" altLang="ko-KR" sz="600" b="1" dirty="0"/>
          </a:p>
          <a:p>
            <a:pPr algn="ctr"/>
            <a:r>
              <a:rPr lang="ko-KR" altLang="en-US" sz="600" b="1" dirty="0"/>
              <a:t>미 사용시 전체 </a:t>
            </a:r>
            <a:r>
              <a:rPr lang="ko-KR" altLang="en-US" sz="600" b="1" dirty="0" err="1"/>
              <a:t>인터렉션</a:t>
            </a:r>
            <a:r>
              <a:rPr lang="ko-KR" altLang="en-US" sz="600" b="1" dirty="0"/>
              <a:t> 영역 </a:t>
            </a:r>
            <a:r>
              <a:rPr lang="en-US" altLang="ko-KR" sz="600" b="1" dirty="0"/>
              <a:t>disabled</a:t>
            </a:r>
          </a:p>
        </p:txBody>
      </p: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D9D9AB8A-B675-048E-8BC2-2EEB4502BD95}"/>
              </a:ext>
            </a:extLst>
          </p:cNvPr>
          <p:cNvGrpSpPr/>
          <p:nvPr/>
        </p:nvGrpSpPr>
        <p:grpSpPr>
          <a:xfrm>
            <a:off x="5053202" y="4050072"/>
            <a:ext cx="673312" cy="180694"/>
            <a:chOff x="3090491" y="11602926"/>
            <a:chExt cx="854925" cy="206835"/>
          </a:xfrm>
        </p:grpSpPr>
        <p:sp>
          <p:nvSpPr>
            <p:cNvPr id="113" name="사각형: 둥근 모서리 627">
              <a:extLst>
                <a:ext uri="{FF2B5EF4-FFF2-40B4-BE49-F238E27FC236}">
                  <a16:creationId xmlns:a16="http://schemas.microsoft.com/office/drawing/2014/main" id="{9C82BA5C-A595-938C-40A9-7CA4254065E5}"/>
                </a:ext>
              </a:extLst>
            </p:cNvPr>
            <p:cNvSpPr/>
            <p:nvPr/>
          </p:nvSpPr>
          <p:spPr>
            <a:xfrm>
              <a:off x="3539919" y="11602926"/>
              <a:ext cx="405497" cy="206835"/>
            </a:xfrm>
            <a:prstGeom prst="roundRect">
              <a:avLst/>
            </a:prstGeom>
            <a:solidFill>
              <a:srgbClr val="0070C0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>
                  <a:solidFill>
                    <a:schemeClr val="bg1"/>
                  </a:solidFill>
                </a:rPr>
                <a:t>저장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4" name="사각형: 둥근 모서리 628">
              <a:extLst>
                <a:ext uri="{FF2B5EF4-FFF2-40B4-BE49-F238E27FC236}">
                  <a16:creationId xmlns:a16="http://schemas.microsoft.com/office/drawing/2014/main" id="{8A781B11-FF81-57F6-0E67-82117C65BC7E}"/>
                </a:ext>
              </a:extLst>
            </p:cNvPr>
            <p:cNvSpPr/>
            <p:nvPr/>
          </p:nvSpPr>
          <p:spPr>
            <a:xfrm>
              <a:off x="3090491" y="11602926"/>
              <a:ext cx="413676" cy="206835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초기화</a:t>
              </a:r>
            </a:p>
          </p:txBody>
        </p:sp>
      </p:grpSp>
      <p:sp>
        <p:nvSpPr>
          <p:cNvPr id="115" name="타원 114">
            <a:extLst>
              <a:ext uri="{FF2B5EF4-FFF2-40B4-BE49-F238E27FC236}">
                <a16:creationId xmlns:a16="http://schemas.microsoft.com/office/drawing/2014/main" id="{BADED13D-D8A5-EBA8-4514-A9686F4466F7}"/>
              </a:ext>
            </a:extLst>
          </p:cNvPr>
          <p:cNvSpPr/>
          <p:nvPr/>
        </p:nvSpPr>
        <p:spPr>
          <a:xfrm>
            <a:off x="5109923" y="416439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E23B9CD9-612E-F1DA-CF55-CEDDDDC0F61E}"/>
              </a:ext>
            </a:extLst>
          </p:cNvPr>
          <p:cNvSpPr/>
          <p:nvPr/>
        </p:nvSpPr>
        <p:spPr>
          <a:xfrm>
            <a:off x="5663512" y="416752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사각형: 둥근 모서리 628">
            <a:extLst>
              <a:ext uri="{FF2B5EF4-FFF2-40B4-BE49-F238E27FC236}">
                <a16:creationId xmlns:a16="http://schemas.microsoft.com/office/drawing/2014/main" id="{D52906EC-0475-B0F4-BF2D-4BE28CA31E74}"/>
              </a:ext>
            </a:extLst>
          </p:cNvPr>
          <p:cNvSpPr/>
          <p:nvPr/>
        </p:nvSpPr>
        <p:spPr>
          <a:xfrm>
            <a:off x="3933697" y="200224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66" name="모서리가 둥근 직사각형 178">
            <a:extLst>
              <a:ext uri="{FF2B5EF4-FFF2-40B4-BE49-F238E27FC236}">
                <a16:creationId xmlns:a16="http://schemas.microsoft.com/office/drawing/2014/main" id="{1FC2A5FA-4A8E-F1CF-CE68-1DF6DED17D7C}"/>
              </a:ext>
            </a:extLst>
          </p:cNvPr>
          <p:cNvSpPr/>
          <p:nvPr/>
        </p:nvSpPr>
        <p:spPr>
          <a:xfrm>
            <a:off x="3887213" y="199354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사각형: 둥근 모서리 11">
            <a:extLst>
              <a:ext uri="{FF2B5EF4-FFF2-40B4-BE49-F238E27FC236}">
                <a16:creationId xmlns:a16="http://schemas.microsoft.com/office/drawing/2014/main" id="{9757ADC7-A692-5DB7-F9C2-A5CF5F6674B3}"/>
              </a:ext>
            </a:extLst>
          </p:cNvPr>
          <p:cNvSpPr/>
          <p:nvPr/>
        </p:nvSpPr>
        <p:spPr>
          <a:xfrm>
            <a:off x="3887212" y="170776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68" name="사각형: 둥근 모서리 627">
            <a:extLst>
              <a:ext uri="{FF2B5EF4-FFF2-40B4-BE49-F238E27FC236}">
                <a16:creationId xmlns:a16="http://schemas.microsoft.com/office/drawing/2014/main" id="{11F9610D-D52C-E3B2-4146-E4B7685A1CDA}"/>
              </a:ext>
            </a:extLst>
          </p:cNvPr>
          <p:cNvSpPr/>
          <p:nvPr/>
        </p:nvSpPr>
        <p:spPr>
          <a:xfrm>
            <a:off x="4701124" y="4047617"/>
            <a:ext cx="319357" cy="180694"/>
          </a:xfrm>
          <a:prstGeom prst="roundRect">
            <a:avLst/>
          </a:prstGeom>
          <a:solidFill>
            <a:srgbClr val="FF0000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bg1"/>
                </a:solidFill>
              </a:rPr>
              <a:t>삭제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130A5A96-B531-0761-7253-70159E9669B1}"/>
              </a:ext>
            </a:extLst>
          </p:cNvPr>
          <p:cNvSpPr/>
          <p:nvPr/>
        </p:nvSpPr>
        <p:spPr>
          <a:xfrm>
            <a:off x="4649408" y="420115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9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3E9559E7-ED48-A686-88AA-ABAFC2B93542}"/>
              </a:ext>
            </a:extLst>
          </p:cNvPr>
          <p:cNvSpPr/>
          <p:nvPr/>
        </p:nvSpPr>
        <p:spPr>
          <a:xfrm>
            <a:off x="3147372" y="267089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201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cxnSp>
        <p:nvCxnSpPr>
          <p:cNvPr id="185" name="직선 연결선 184"/>
          <p:cNvCxnSpPr/>
          <p:nvPr/>
        </p:nvCxnSpPr>
        <p:spPr>
          <a:xfrm>
            <a:off x="9059107" y="707720"/>
            <a:ext cx="0" cy="5854995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오른쪽 화살표 185"/>
          <p:cNvSpPr/>
          <p:nvPr/>
        </p:nvSpPr>
        <p:spPr>
          <a:xfrm>
            <a:off x="9159674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오른쪽 화살표 186"/>
          <p:cNvSpPr/>
          <p:nvPr/>
        </p:nvSpPr>
        <p:spPr>
          <a:xfrm rot="10800000">
            <a:off x="8668037" y="5769312"/>
            <a:ext cx="306542" cy="224554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/>
          <p:cNvSpPr/>
          <p:nvPr/>
        </p:nvSpPr>
        <p:spPr>
          <a:xfrm>
            <a:off x="8062945" y="6078380"/>
            <a:ext cx="1954470" cy="46324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좌우 드래그 이동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영역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</a:t>
            </a:r>
            <a:endParaRPr lang="en-US" altLang="ko-KR" sz="900" b="1" dirty="0"/>
          </a:p>
          <a:p>
            <a:pPr algn="ctr"/>
            <a:r>
              <a:rPr lang="ko-KR" altLang="en-US" sz="900" b="1" dirty="0" err="1"/>
              <a:t>폴딩버튼을</a:t>
            </a:r>
            <a:r>
              <a:rPr lang="ko-KR" altLang="en-US" sz="900" b="1" dirty="0"/>
              <a:t> 통환 확장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축소</a:t>
            </a:r>
            <a:endParaRPr lang="en-US" altLang="ko-KR" sz="900" b="1" dirty="0"/>
          </a:p>
          <a:p>
            <a:pPr algn="ctr"/>
            <a:r>
              <a:rPr lang="en-US" altLang="ko-KR" sz="900" b="1" dirty="0"/>
              <a:t>– </a:t>
            </a:r>
            <a:r>
              <a:rPr lang="ko-KR" altLang="en-US" sz="900" b="1" dirty="0"/>
              <a:t>개인화 저장</a:t>
            </a:r>
            <a:endParaRPr lang="en-US" altLang="ko-KR" sz="900" b="1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319634" y="922008"/>
            <a:ext cx="8483354" cy="4762791"/>
            <a:chOff x="319634" y="922008"/>
            <a:chExt cx="8483354" cy="4762791"/>
          </a:xfrm>
        </p:grpSpPr>
        <p:grpSp>
          <p:nvGrpSpPr>
            <p:cNvPr id="66" name="그룹 65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8" name="직선 연결선 67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3426902" y="3070071"/>
              <a:ext cx="2268817" cy="56514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3200" b="0" dirty="0">
                  <a:solidFill>
                    <a:schemeClr val="bg1">
                      <a:lumMod val="50000"/>
                    </a:schemeClr>
                  </a:solidFill>
                </a:rPr>
                <a:t>사용자 목록</a:t>
              </a: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265512" y="922009"/>
            <a:ext cx="2607993" cy="1464200"/>
            <a:chOff x="319634" y="922008"/>
            <a:chExt cx="8483354" cy="4762791"/>
          </a:xfrm>
        </p:grpSpPr>
        <p:grpSp>
          <p:nvGrpSpPr>
            <p:cNvPr id="82" name="그룹 81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5" name="직선 연결선 84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2881383" y="2858859"/>
              <a:ext cx="3359853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그룹</a:t>
              </a: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9265410" y="2571303"/>
            <a:ext cx="2607993" cy="1464200"/>
            <a:chOff x="319634" y="922008"/>
            <a:chExt cx="8483354" cy="4762791"/>
          </a:xfrm>
        </p:grpSpPr>
        <p:grpSp>
          <p:nvGrpSpPr>
            <p:cNvPr id="88" name="그룹 87"/>
            <p:cNvGrpSpPr/>
            <p:nvPr/>
          </p:nvGrpSpPr>
          <p:grpSpPr>
            <a:xfrm>
              <a:off x="319634" y="922008"/>
              <a:ext cx="8483354" cy="4762791"/>
              <a:chOff x="9148396" y="922008"/>
              <a:chExt cx="2603337" cy="1690569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0CA7AFA1-2861-0FD7-BD24-855187A58A82}"/>
                  </a:ext>
                </a:extLst>
              </p:cNvPr>
              <p:cNvSpPr/>
              <p:nvPr/>
            </p:nvSpPr>
            <p:spPr>
              <a:xfrm>
                <a:off x="9148396" y="922008"/>
                <a:ext cx="2603337" cy="169056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1" name="직선 연결선 90"/>
              <p:cNvCxnSpPr/>
              <p:nvPr/>
            </p:nvCxnSpPr>
            <p:spPr>
              <a:xfrm>
                <a:off x="9148396" y="922008"/>
                <a:ext cx="2603337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/>
              <p:cNvCxnSpPr/>
              <p:nvPr/>
            </p:nvCxnSpPr>
            <p:spPr>
              <a:xfrm flipV="1">
                <a:off x="9159674" y="922008"/>
                <a:ext cx="2592059" cy="169056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9" name="TextBox 88"/>
            <p:cNvSpPr txBox="1"/>
            <p:nvPr/>
          </p:nvSpPr>
          <p:spPr>
            <a:xfrm>
              <a:off x="2182669" y="2858859"/>
              <a:ext cx="4757284" cy="9372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36000" rtlCol="0">
              <a:spAutoFit/>
            </a:bodyPr>
            <a:lstStyle/>
            <a:p>
              <a:pPr algn="ctr"/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사용자 등록</a:t>
              </a:r>
              <a:r>
                <a:rPr lang="en-US" altLang="ko-KR" sz="1400" b="0" dirty="0">
                  <a:solidFill>
                    <a:schemeClr val="bg1">
                      <a:lumMod val="50000"/>
                    </a:schemeClr>
                  </a:solidFill>
                </a:rPr>
                <a:t>/</a:t>
              </a:r>
              <a:r>
                <a:rPr lang="ko-KR" altLang="en-US" sz="1400" b="0" dirty="0">
                  <a:solidFill>
                    <a:schemeClr val="bg1">
                      <a:lumMod val="50000"/>
                    </a:schemeClr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887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설계</a:t>
            </a:r>
            <a:endParaRPr lang="en-US" altLang="ko-KR" dirty="0"/>
          </a:p>
        </p:txBody>
      </p:sp>
      <p:sp>
        <p:nvSpPr>
          <p:cNvPr id="5" name="순서도: 데이터 4"/>
          <p:cNvSpPr/>
          <p:nvPr/>
        </p:nvSpPr>
        <p:spPr>
          <a:xfrm>
            <a:off x="3042188" y="2643962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sp>
        <p:nvSpPr>
          <p:cNvPr id="6" name="순서도: 처리 5"/>
          <p:cNvSpPr/>
          <p:nvPr/>
        </p:nvSpPr>
        <p:spPr>
          <a:xfrm>
            <a:off x="5457611" y="2629786"/>
            <a:ext cx="2298345" cy="1091609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5" idx="5"/>
          </p:cNvCxnSpPr>
          <p:nvPr/>
        </p:nvCxnSpPr>
        <p:spPr>
          <a:xfrm flipV="1">
            <a:off x="4802939" y="2842436"/>
            <a:ext cx="654672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순서도: 데이터 31"/>
          <p:cNvSpPr/>
          <p:nvPr/>
        </p:nvSpPr>
        <p:spPr>
          <a:xfrm>
            <a:off x="3042188" y="1823828"/>
            <a:ext cx="1956390" cy="396949"/>
          </a:xfrm>
          <a:prstGeom prst="flowChartInputOutpu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 </a:t>
            </a:r>
            <a:r>
              <a:rPr lang="en-US" altLang="ko-KR" sz="800" dirty="0">
                <a:solidFill>
                  <a:schemeClr val="tx1"/>
                </a:solidFill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</a:rPr>
              <a:t>데이터</a:t>
            </a:r>
          </a:p>
        </p:txBody>
      </p:sp>
      <p:cxnSp>
        <p:nvCxnSpPr>
          <p:cNvPr id="33" name="직선 화살표 연결선 32"/>
          <p:cNvCxnSpPr>
            <a:stCxn id="32" idx="4"/>
            <a:endCxn id="5" idx="1"/>
          </p:cNvCxnSpPr>
          <p:nvPr/>
        </p:nvCxnSpPr>
        <p:spPr>
          <a:xfrm>
            <a:off x="4020383" y="2220777"/>
            <a:ext cx="0" cy="42318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순서도: 문서 14"/>
          <p:cNvSpPr/>
          <p:nvPr/>
        </p:nvSpPr>
        <p:spPr>
          <a:xfrm>
            <a:off x="3042188" y="3786616"/>
            <a:ext cx="1956390" cy="1027814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목록</a:t>
            </a:r>
          </a:p>
        </p:txBody>
      </p:sp>
      <p:cxnSp>
        <p:nvCxnSpPr>
          <p:cNvPr id="39" name="직선 화살표 연결선 38"/>
          <p:cNvCxnSpPr>
            <a:stCxn id="5" idx="4"/>
            <a:endCxn id="15" idx="0"/>
          </p:cNvCxnSpPr>
          <p:nvPr/>
        </p:nvCxnSpPr>
        <p:spPr>
          <a:xfrm>
            <a:off x="4020383" y="3040911"/>
            <a:ext cx="0" cy="74570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순서도: 문서 41"/>
          <p:cNvSpPr/>
          <p:nvPr/>
        </p:nvSpPr>
        <p:spPr>
          <a:xfrm>
            <a:off x="8410628" y="262978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그룹</a:t>
            </a:r>
          </a:p>
        </p:txBody>
      </p:sp>
      <p:cxnSp>
        <p:nvCxnSpPr>
          <p:cNvPr id="43" name="직선 화살표 연결선 42"/>
          <p:cNvCxnSpPr/>
          <p:nvPr/>
        </p:nvCxnSpPr>
        <p:spPr>
          <a:xfrm>
            <a:off x="7022723" y="2842436"/>
            <a:ext cx="1387905" cy="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순서도: 문서 43"/>
          <p:cNvSpPr/>
          <p:nvPr/>
        </p:nvSpPr>
        <p:spPr>
          <a:xfrm>
            <a:off x="7311930" y="3946276"/>
            <a:ext cx="1956390" cy="645042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  <a:r>
              <a:rPr lang="en-US" altLang="ko-KR" sz="800" dirty="0">
                <a:solidFill>
                  <a:schemeClr val="tx1"/>
                </a:solidFill>
              </a:rPr>
              <a:t>/</a:t>
            </a:r>
            <a:r>
              <a:rPr lang="ko-KR" altLang="en-US" sz="8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8" name="순서도: 자기 디스크 17"/>
          <p:cNvSpPr/>
          <p:nvPr/>
        </p:nvSpPr>
        <p:spPr>
          <a:xfrm>
            <a:off x="1232111" y="2022302"/>
            <a:ext cx="1155405" cy="820134"/>
          </a:xfrm>
          <a:prstGeom prst="flowChartMagneticDisk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API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</a:p>
        </p:txBody>
      </p:sp>
      <p:cxnSp>
        <p:nvCxnSpPr>
          <p:cNvPr id="20" name="직선 화살표 연결선 19"/>
          <p:cNvCxnSpPr>
            <a:stCxn id="32" idx="2"/>
            <a:endCxn id="18" idx="4"/>
          </p:cNvCxnSpPr>
          <p:nvPr/>
        </p:nvCxnSpPr>
        <p:spPr>
          <a:xfrm flipH="1">
            <a:off x="2387516" y="2022303"/>
            <a:ext cx="850311" cy="41006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>
            <a:stCxn id="5" idx="2"/>
            <a:endCxn id="18" idx="4"/>
          </p:cNvCxnSpPr>
          <p:nvPr/>
        </p:nvCxnSpPr>
        <p:spPr>
          <a:xfrm flipH="1" flipV="1">
            <a:off x="2387516" y="2432369"/>
            <a:ext cx="850311" cy="41006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664314" y="2744529"/>
            <a:ext cx="1358409" cy="19581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/>
              <a:t>사용자 그룹별 사용자 수</a:t>
            </a:r>
            <a:endParaRPr lang="en-US" altLang="ko-KR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657293" y="3067318"/>
            <a:ext cx="1898979" cy="318924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직급 목록화</a:t>
            </a:r>
            <a:endParaRPr lang="en-US" altLang="ko-KR" sz="800" dirty="0"/>
          </a:p>
          <a:p>
            <a:r>
              <a:rPr lang="ko-KR" altLang="en-US" sz="800" dirty="0" err="1"/>
              <a:t>자동완성용</a:t>
            </a:r>
            <a:r>
              <a:rPr lang="ko-KR" altLang="en-US" sz="800" dirty="0"/>
              <a:t> 부서 목록화</a:t>
            </a:r>
            <a:endParaRPr lang="en-US" altLang="ko-KR" sz="800" dirty="0"/>
          </a:p>
        </p:txBody>
      </p:sp>
      <p:cxnSp>
        <p:nvCxnSpPr>
          <p:cNvPr id="29" name="꺾인 연결선 28"/>
          <p:cNvCxnSpPr>
            <a:stCxn id="53" idx="2"/>
            <a:endCxn id="44" idx="1"/>
          </p:cNvCxnSpPr>
          <p:nvPr/>
        </p:nvCxnSpPr>
        <p:spPr>
          <a:xfrm rot="16200000" flipH="1">
            <a:off x="6518079" y="3474945"/>
            <a:ext cx="882555" cy="70514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꺾인 연결선 58"/>
          <p:cNvCxnSpPr>
            <a:stCxn id="42" idx="0"/>
            <a:endCxn id="18" idx="1"/>
          </p:cNvCxnSpPr>
          <p:nvPr/>
        </p:nvCxnSpPr>
        <p:spPr>
          <a:xfrm rot="16200000" flipV="1">
            <a:off x="5295577" y="-1463461"/>
            <a:ext cx="607484" cy="7579009"/>
          </a:xfrm>
          <a:prstGeom prst="bentConnector3">
            <a:avLst>
              <a:gd name="adj1" fmla="val 205308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196734" y="1279086"/>
            <a:ext cx="519941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>
                <a:solidFill>
                  <a:schemeClr val="bg1"/>
                </a:solidFill>
              </a:rPr>
              <a:t>그룹 추가</a:t>
            </a:r>
            <a:endParaRPr lang="ko-KR" altLang="en-US" sz="800" b="0" dirty="0">
              <a:solidFill>
                <a:schemeClr val="bg1"/>
              </a:solidFill>
            </a:endParaRPr>
          </a:p>
        </p:txBody>
      </p:sp>
      <p:cxnSp>
        <p:nvCxnSpPr>
          <p:cNvPr id="63" name="꺾인 연결선 62"/>
          <p:cNvCxnSpPr>
            <a:stCxn id="44" idx="2"/>
            <a:endCxn id="18" idx="3"/>
          </p:cNvCxnSpPr>
          <p:nvPr/>
        </p:nvCxnSpPr>
        <p:spPr>
          <a:xfrm rot="5400000" flipH="1">
            <a:off x="4196851" y="455400"/>
            <a:ext cx="1706238" cy="6480311"/>
          </a:xfrm>
          <a:prstGeom prst="bentConnector3">
            <a:avLst>
              <a:gd name="adj1" fmla="val -35423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529999" y="5056765"/>
            <a:ext cx="867793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추가</a:t>
            </a:r>
            <a:r>
              <a:rPr lang="en-US" altLang="ko-KR" sz="800" b="0" dirty="0">
                <a:solidFill>
                  <a:schemeClr val="bg1"/>
                </a:solidFill>
              </a:rPr>
              <a:t>/</a:t>
            </a:r>
            <a:r>
              <a:rPr lang="ko-KR" altLang="en-US" sz="800" b="0" dirty="0">
                <a:solidFill>
                  <a:schemeClr val="bg1"/>
                </a:solidFill>
              </a:rPr>
              <a:t>수정</a:t>
            </a:r>
          </a:p>
        </p:txBody>
      </p:sp>
      <p:cxnSp>
        <p:nvCxnSpPr>
          <p:cNvPr id="71" name="꺾인 연결선 70"/>
          <p:cNvCxnSpPr>
            <a:stCxn id="15" idx="1"/>
          </p:cNvCxnSpPr>
          <p:nvPr/>
        </p:nvCxnSpPr>
        <p:spPr>
          <a:xfrm rot="10800000">
            <a:off x="1927616" y="2841379"/>
            <a:ext cx="1114573" cy="145914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2186621" y="4197644"/>
            <a:ext cx="622534" cy="19581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lIns="36000" tIns="36000" rIns="36000" bIns="36000" rtlCol="0">
            <a:spAutoFit/>
          </a:bodyPr>
          <a:lstStyle/>
          <a:p>
            <a:pPr algn="ctr"/>
            <a:r>
              <a:rPr lang="ko-KR" altLang="en-US" sz="800" b="0" dirty="0">
                <a:solidFill>
                  <a:schemeClr val="bg1"/>
                </a:solidFill>
              </a:rPr>
              <a:t>사용자 삭제</a:t>
            </a:r>
          </a:p>
        </p:txBody>
      </p:sp>
    </p:spTree>
    <p:extLst>
      <p:ext uri="{BB962C8B-B14F-4D97-AF65-F5344CB8AC3E}">
        <p14:creationId xmlns:p14="http://schemas.microsoft.com/office/powerpoint/2010/main" val="93990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04310"/>
              </p:ext>
            </p:extLst>
          </p:nvPr>
        </p:nvGraphicFramePr>
        <p:xfrm>
          <a:off x="8840606" y="843525"/>
          <a:ext cx="3194323" cy="2678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등록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활성화 및 포커스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검색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연락처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이메일에서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전체 등록 건수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페이징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없음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게시판 설정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개수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컬럼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개인화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정렬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필터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Row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사이드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&gt;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수정 </a:t>
                      </a:r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UI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활성화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으로 삭제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할건지 한번 더 확인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graphicFrame>
        <p:nvGraphicFramePr>
          <p:cNvPr id="334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10873"/>
              </p:ext>
            </p:extLst>
          </p:nvPr>
        </p:nvGraphicFramePr>
        <p:xfrm>
          <a:off x="8844305" y="4558605"/>
          <a:ext cx="3194323" cy="1974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020843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44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직급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17750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부서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전화번호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핸드폰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E-Mail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+mn-lt"/>
                        </a:rPr>
                        <a:t>*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+mn-lt"/>
                        </a:rPr>
                        <a:t>삭제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+mn-lt"/>
                        </a:rPr>
                        <a:t>*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1922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6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8800682" y="4292630"/>
            <a:ext cx="1229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/>
              <a:t>필드명</a:t>
            </a:r>
            <a:r>
              <a:rPr lang="ko-KR" altLang="en-US" sz="900" b="1" dirty="0"/>
              <a:t>  </a:t>
            </a:r>
            <a:r>
              <a:rPr lang="ko-KR" altLang="en-US" sz="700" b="1" dirty="0">
                <a:solidFill>
                  <a:srgbClr val="FF0000"/>
                </a:solidFill>
              </a:rPr>
              <a:t> </a:t>
            </a:r>
            <a:r>
              <a:rPr lang="en-US" altLang="ko-KR" sz="700" dirty="0">
                <a:solidFill>
                  <a:srgbClr val="FF0000"/>
                </a:solidFill>
              </a:rPr>
              <a:t>* </a:t>
            </a:r>
            <a:r>
              <a:rPr lang="ko-KR" altLang="en-US" sz="600" dirty="0">
                <a:solidFill>
                  <a:srgbClr val="FF0000"/>
                </a:solidFill>
              </a:rPr>
              <a:t>기본</a:t>
            </a:r>
            <a:r>
              <a:rPr lang="en-US" altLang="ko-KR" sz="600" dirty="0">
                <a:solidFill>
                  <a:srgbClr val="FF0000"/>
                </a:solidFill>
              </a:rPr>
              <a:t> </a:t>
            </a:r>
            <a:r>
              <a:rPr lang="ko-KR" altLang="en-US" sz="600" dirty="0">
                <a:solidFill>
                  <a:srgbClr val="FF0000"/>
                </a:solidFill>
              </a:rPr>
              <a:t>도출 항목</a:t>
            </a:r>
            <a:endParaRPr lang="ko-KR" altLang="en-US" sz="80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EE36EAA3-D140-69C2-0851-81ED70200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185059"/>
              </p:ext>
            </p:extLst>
          </p:nvPr>
        </p:nvGraphicFramePr>
        <p:xfrm>
          <a:off x="388307" y="1550245"/>
          <a:ext cx="8264013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357">
                  <a:extLst>
                    <a:ext uri="{9D8B030D-6E8A-4147-A177-3AD203B41FA5}">
                      <a16:colId xmlns:a16="http://schemas.microsoft.com/office/drawing/2014/main" val="1230691676"/>
                    </a:ext>
                  </a:extLst>
                </a:gridCol>
                <a:gridCol w="1692663">
                  <a:extLst>
                    <a:ext uri="{9D8B030D-6E8A-4147-A177-3AD203B41FA5}">
                      <a16:colId xmlns:a16="http://schemas.microsoft.com/office/drawing/2014/main" val="146261784"/>
                    </a:ext>
                  </a:extLst>
                </a:gridCol>
                <a:gridCol w="1302996">
                  <a:extLst>
                    <a:ext uri="{9D8B030D-6E8A-4147-A177-3AD203B41FA5}">
                      <a16:colId xmlns:a16="http://schemas.microsoft.com/office/drawing/2014/main" val="3301004088"/>
                    </a:ext>
                  </a:extLst>
                </a:gridCol>
                <a:gridCol w="808888">
                  <a:extLst>
                    <a:ext uri="{9D8B030D-6E8A-4147-A177-3AD203B41FA5}">
                      <a16:colId xmlns:a16="http://schemas.microsoft.com/office/drawing/2014/main" val="1241873099"/>
                    </a:ext>
                  </a:extLst>
                </a:gridCol>
                <a:gridCol w="720639">
                  <a:extLst>
                    <a:ext uri="{9D8B030D-6E8A-4147-A177-3AD203B41FA5}">
                      <a16:colId xmlns:a16="http://schemas.microsoft.com/office/drawing/2014/main" val="3231404360"/>
                    </a:ext>
                  </a:extLst>
                </a:gridCol>
                <a:gridCol w="1789604">
                  <a:extLst>
                    <a:ext uri="{9D8B030D-6E8A-4147-A177-3AD203B41FA5}">
                      <a16:colId xmlns:a16="http://schemas.microsoft.com/office/drawing/2014/main" val="1669371387"/>
                    </a:ext>
                  </a:extLst>
                </a:gridCol>
                <a:gridCol w="883278">
                  <a:extLst>
                    <a:ext uri="{9D8B030D-6E8A-4147-A177-3AD203B41FA5}">
                      <a16:colId xmlns:a16="http://schemas.microsoft.com/office/drawing/2014/main" val="119582633"/>
                    </a:ext>
                  </a:extLst>
                </a:gridCol>
                <a:gridCol w="414588">
                  <a:extLst>
                    <a:ext uri="{9D8B030D-6E8A-4147-A177-3AD203B41FA5}">
                      <a16:colId xmlns:a16="http://schemas.microsoft.com/office/drawing/2014/main" val="918885546"/>
                    </a:ext>
                  </a:extLst>
                </a:gridCol>
              </a:tblGrid>
              <a:tr h="330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사용자 그룹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아이디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이름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부서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j-lt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연락처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+mj-lt"/>
                        </a:rPr>
                        <a:t>E-Mail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등록일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j-lt"/>
                        </a:rPr>
                        <a:t>삭제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7082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hooggildong</a:t>
                      </a:r>
                      <a:endParaRPr lang="en-US" sz="7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8143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52833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4464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2248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3880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69031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08987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1" u="sng" dirty="0">
                        <a:solidFill>
                          <a:schemeClr val="bg1">
                            <a:lumMod val="50000"/>
                          </a:schemeClr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7577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9193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892118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개발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161375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관리자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0276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302020204030204"/>
                          <a:ea typeface="맑은 고딕" panose="020B0503020000020004" pitchFamily="50" charset="-127"/>
                          <a:cs typeface="+mn-cs"/>
                        </a:rPr>
                        <a:t>hooggildong</a:t>
                      </a: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3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홍길동</a:t>
                      </a:r>
                      <a:endParaRPr 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서비스 개발</a:t>
                      </a:r>
                      <a:endParaRPr lang="en-US" altLang="ko-KR" sz="7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hong@realsn.com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2023-01-01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326062"/>
                  </a:ext>
                </a:extLst>
              </a:tr>
            </a:tbl>
          </a:graphicData>
        </a:graphic>
      </p:graphicFrame>
      <p:sp>
        <p:nvSpPr>
          <p:cNvPr id="119" name="타원 118"/>
          <p:cNvSpPr/>
          <p:nvPr/>
        </p:nvSpPr>
        <p:spPr>
          <a:xfrm>
            <a:off x="8376749" y="194940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8376749" y="223380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3" name="타원 122"/>
          <p:cNvSpPr/>
          <p:nvPr/>
        </p:nvSpPr>
        <p:spPr>
          <a:xfrm>
            <a:off x="8376749" y="2548366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8" name="타원 127"/>
          <p:cNvSpPr/>
          <p:nvPr/>
        </p:nvSpPr>
        <p:spPr>
          <a:xfrm>
            <a:off x="8376749" y="2832771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8376749" y="3115657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8376749" y="3400062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3" name="타원 132"/>
          <p:cNvSpPr/>
          <p:nvPr/>
        </p:nvSpPr>
        <p:spPr>
          <a:xfrm>
            <a:off x="8376749" y="368627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4" name="타원 133"/>
          <p:cNvSpPr/>
          <p:nvPr/>
        </p:nvSpPr>
        <p:spPr>
          <a:xfrm>
            <a:off x="8376749" y="397067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5" name="타원 134"/>
          <p:cNvSpPr/>
          <p:nvPr/>
        </p:nvSpPr>
        <p:spPr>
          <a:xfrm>
            <a:off x="8376749" y="425508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8376749" y="453948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8376749" y="485404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8376749" y="513845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0" name="타원 139"/>
          <p:cNvSpPr/>
          <p:nvPr/>
        </p:nvSpPr>
        <p:spPr>
          <a:xfrm>
            <a:off x="8376749" y="5399120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D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388307" y="926645"/>
            <a:ext cx="8264013" cy="28795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사각형: 둥근 모서리 280">
            <a:extLst>
              <a:ext uri="{FF2B5EF4-FFF2-40B4-BE49-F238E27FC236}">
                <a16:creationId xmlns:a16="http://schemas.microsoft.com/office/drawing/2014/main" id="{480176BD-12C7-E6EA-0A8F-962EC4C3E097}"/>
              </a:ext>
            </a:extLst>
          </p:cNvPr>
          <p:cNvSpPr/>
          <p:nvPr/>
        </p:nvSpPr>
        <p:spPr>
          <a:xfrm>
            <a:off x="444506" y="982243"/>
            <a:ext cx="689113" cy="18358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 등록</a:t>
            </a:r>
          </a:p>
        </p:txBody>
      </p:sp>
      <p:sp>
        <p:nvSpPr>
          <p:cNvPr id="143" name="타원 142"/>
          <p:cNvSpPr/>
          <p:nvPr/>
        </p:nvSpPr>
        <p:spPr>
          <a:xfrm>
            <a:off x="8491982" y="1342935"/>
            <a:ext cx="154551" cy="15455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grpSp>
        <p:nvGrpSpPr>
          <p:cNvPr id="144" name="그룹 143"/>
          <p:cNvGrpSpPr/>
          <p:nvPr/>
        </p:nvGrpSpPr>
        <p:grpSpPr>
          <a:xfrm>
            <a:off x="6208878" y="966489"/>
            <a:ext cx="2389399" cy="208265"/>
            <a:chOff x="5816600" y="1098519"/>
            <a:chExt cx="2389399" cy="208265"/>
          </a:xfrm>
        </p:grpSpPr>
        <p:sp>
          <p:nvSpPr>
            <p:cNvPr id="145" name="사각형: 둥근 모서리 122">
              <a:extLst>
                <a:ext uri="{FF2B5EF4-FFF2-40B4-BE49-F238E27FC236}">
                  <a16:creationId xmlns:a16="http://schemas.microsoft.com/office/drawing/2014/main" id="{D4B8CF2D-0C2B-4820-60E2-12C1646A674C}"/>
                </a:ext>
              </a:extLst>
            </p:cNvPr>
            <p:cNvSpPr/>
            <p:nvPr/>
          </p:nvSpPr>
          <p:spPr>
            <a:xfrm>
              <a:off x="5816600" y="1098519"/>
              <a:ext cx="2389399" cy="208265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endPara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115E5CAE-46CD-BF29-5091-B8E3304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0597" y="1147458"/>
              <a:ext cx="110387" cy="110387"/>
            </a:xfrm>
            <a:prstGeom prst="rect">
              <a:avLst/>
            </a:prstGeom>
          </p:spPr>
        </p:pic>
        <p:sp>
          <p:nvSpPr>
            <p:cNvPr id="147" name="TextBox 146"/>
            <p:cNvSpPr txBox="1"/>
            <p:nvPr/>
          </p:nvSpPr>
          <p:spPr>
            <a:xfrm>
              <a:off x="5858612" y="1107681"/>
              <a:ext cx="1621204" cy="195814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이름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아이디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연락처</a:t>
              </a:r>
              <a:r>
                <a:rPr lang="en-US" altLang="ko-KR" sz="800" b="0" dirty="0">
                  <a:solidFill>
                    <a:schemeClr val="bg1">
                      <a:lumMod val="85000"/>
                    </a:schemeClr>
                  </a:solidFill>
                </a:rPr>
                <a:t>, </a:t>
              </a:r>
              <a:r>
                <a:rPr lang="ko-KR" altLang="en-US" sz="800" b="0" dirty="0">
                  <a:solidFill>
                    <a:schemeClr val="bg1">
                      <a:lumMod val="85000"/>
                    </a:schemeClr>
                  </a:solidFill>
                </a:rPr>
                <a:t>이메일 검색</a:t>
              </a:r>
            </a:p>
          </p:txBody>
        </p:sp>
      </p:grpSp>
      <p:grpSp>
        <p:nvGrpSpPr>
          <p:cNvPr id="148" name="그룹 147"/>
          <p:cNvGrpSpPr/>
          <p:nvPr/>
        </p:nvGrpSpPr>
        <p:grpSpPr>
          <a:xfrm>
            <a:off x="2592594" y="1652168"/>
            <a:ext cx="61761" cy="115124"/>
            <a:chOff x="6094143" y="1825666"/>
            <a:chExt cx="61761" cy="115124"/>
          </a:xfrm>
        </p:grpSpPr>
        <p:sp>
          <p:nvSpPr>
            <p:cNvPr id="149" name="순서도: 병합 148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순서도: 병합 149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1" name="그룹 150"/>
          <p:cNvGrpSpPr/>
          <p:nvPr/>
        </p:nvGrpSpPr>
        <p:grpSpPr>
          <a:xfrm>
            <a:off x="3923123" y="1664011"/>
            <a:ext cx="61761" cy="115124"/>
            <a:chOff x="6094143" y="1825666"/>
            <a:chExt cx="61761" cy="115124"/>
          </a:xfrm>
        </p:grpSpPr>
        <p:sp>
          <p:nvSpPr>
            <p:cNvPr id="152" name="순서도: 병합 151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3" name="순서도: 병합 152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4" name="그룹 153"/>
          <p:cNvGrpSpPr/>
          <p:nvPr/>
        </p:nvGrpSpPr>
        <p:grpSpPr>
          <a:xfrm>
            <a:off x="8121428" y="1664450"/>
            <a:ext cx="61761" cy="115124"/>
            <a:chOff x="6094143" y="1825666"/>
            <a:chExt cx="61761" cy="115124"/>
          </a:xfrm>
        </p:grpSpPr>
        <p:sp>
          <p:nvSpPr>
            <p:cNvPr id="155" name="순서도: 병합 154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95230" y="1895071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6" name="순서도: 병합 155">
              <a:extLst>
                <a:ext uri="{FF2B5EF4-FFF2-40B4-BE49-F238E27FC236}">
                  <a16:creationId xmlns:a16="http://schemas.microsoft.com/office/drawing/2014/main" id="{7796FAD6-E015-FA08-29B6-F1C01D4252D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6094143" y="1825666"/>
              <a:ext cx="60674" cy="45719"/>
            </a:xfrm>
            <a:prstGeom prst="flowChartMerg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7" name="TextBox 156"/>
          <p:cNvSpPr txBox="1"/>
          <p:nvPr/>
        </p:nvSpPr>
        <p:spPr>
          <a:xfrm>
            <a:off x="308410" y="1330987"/>
            <a:ext cx="6639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dirty="0"/>
              <a:t>총 </a:t>
            </a:r>
            <a:r>
              <a:rPr lang="en-US" altLang="ko-KR" sz="700" dirty="0"/>
              <a:t>33,542</a:t>
            </a:r>
            <a:r>
              <a:rPr lang="ko-KR" altLang="en-US" sz="700" dirty="0"/>
              <a:t>건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308410" y="1839509"/>
            <a:ext cx="889379" cy="1747815"/>
            <a:chOff x="308410" y="1839509"/>
            <a:chExt cx="889379" cy="1747815"/>
          </a:xfrm>
        </p:grpSpPr>
        <p:grpSp>
          <p:nvGrpSpPr>
            <p:cNvPr id="158" name="그룹 157"/>
            <p:cNvGrpSpPr/>
            <p:nvPr/>
          </p:nvGrpSpPr>
          <p:grpSpPr>
            <a:xfrm>
              <a:off x="308410" y="1839509"/>
              <a:ext cx="889379" cy="1747815"/>
              <a:chOff x="2066441" y="1936087"/>
              <a:chExt cx="889379" cy="1747815"/>
            </a:xfrm>
          </p:grpSpPr>
          <p:sp>
            <p:nvSpPr>
              <p:cNvPr id="159" name="이등변 삼각형 15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개발</a:t>
                </a:r>
              </a:p>
            </p:txBody>
          </p:sp>
          <p:sp>
            <p:nvSpPr>
              <p:cNvPr id="16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관리</a:t>
                </a:r>
              </a:p>
            </p:txBody>
          </p:sp>
          <p:sp>
            <p:nvSpPr>
              <p:cNvPr id="16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공통</a:t>
                </a:r>
              </a:p>
            </p:txBody>
          </p:sp>
          <p:sp>
            <p:nvSpPr>
              <p:cNvPr id="16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78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371008" y="3272904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79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764368" y="3272229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983797" y="1808185"/>
            <a:ext cx="889379" cy="1747815"/>
            <a:chOff x="3983797" y="1808185"/>
            <a:chExt cx="889379" cy="1747815"/>
          </a:xfrm>
        </p:grpSpPr>
        <p:grpSp>
          <p:nvGrpSpPr>
            <p:cNvPr id="168" name="그룹 167"/>
            <p:cNvGrpSpPr/>
            <p:nvPr/>
          </p:nvGrpSpPr>
          <p:grpSpPr>
            <a:xfrm>
              <a:off x="3983797" y="1808185"/>
              <a:ext cx="889379" cy="1747815"/>
              <a:chOff x="2066441" y="1936087"/>
              <a:chExt cx="889379" cy="1747815"/>
            </a:xfrm>
          </p:grpSpPr>
          <p:sp>
            <p:nvSpPr>
              <p:cNvPr id="169" name="이등변 삼각형 168">
                <a:extLst>
                  <a:ext uri="{FF2B5EF4-FFF2-40B4-BE49-F238E27FC236}">
                    <a16:creationId xmlns:a16="http://schemas.microsoft.com/office/drawing/2014/main" id="{D1FF8FFD-E920-86B3-A885-12C20B1C0B29}"/>
                  </a:ext>
                </a:extLst>
              </p:cNvPr>
              <p:cNvSpPr/>
              <p:nvPr/>
            </p:nvSpPr>
            <p:spPr>
              <a:xfrm>
                <a:off x="2431157" y="1936087"/>
                <a:ext cx="177544" cy="140363"/>
              </a:xfrm>
              <a:prstGeom prst="triangl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0" name="사각형: 둥근 모서리 457">
                <a:extLst>
                  <a:ext uri="{FF2B5EF4-FFF2-40B4-BE49-F238E27FC236}">
                    <a16:creationId xmlns:a16="http://schemas.microsoft.com/office/drawing/2014/main" id="{57752A14-8CDD-D555-BBD6-2DCDE9F62DB5}"/>
                  </a:ext>
                </a:extLst>
              </p:cNvPr>
              <p:cNvSpPr/>
              <p:nvPr/>
            </p:nvSpPr>
            <p:spPr>
              <a:xfrm>
                <a:off x="2066441" y="2054065"/>
                <a:ext cx="889379" cy="1629837"/>
              </a:xfrm>
              <a:prstGeom prst="roundRect">
                <a:avLst>
                  <a:gd name="adj" fmla="val 3733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CAE36EF9-5AAC-84AC-2B09-B494A1CE8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29445" y="3292251"/>
                <a:ext cx="74341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549835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기획</a:t>
                </a:r>
              </a:p>
            </p:txBody>
          </p:sp>
          <p:sp>
            <p:nvSpPr>
              <p:cNvPr id="174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767430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tx1"/>
                    </a:solidFill>
                  </a:rPr>
                  <a:t>홍보</a:t>
                </a:r>
              </a:p>
            </p:txBody>
          </p:sp>
          <p:sp>
            <p:nvSpPr>
              <p:cNvPr id="175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039" y="2990534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…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6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29445" y="2328663"/>
                <a:ext cx="743825" cy="199563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 err="1">
                    <a:solidFill>
                      <a:schemeClr val="tx1"/>
                    </a:solidFill>
                  </a:rPr>
                  <a:t>서비스개발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사각형: 둥근 모서리 450">
                <a:extLst>
                  <a:ext uri="{FF2B5EF4-FFF2-40B4-BE49-F238E27FC236}">
                    <a16:creationId xmlns:a16="http://schemas.microsoft.com/office/drawing/2014/main" id="{3F8605B0-F1DF-BC6C-857F-BE6E8FDE6D28}"/>
                  </a:ext>
                </a:extLst>
              </p:cNvPr>
              <p:cNvSpPr/>
              <p:nvPr/>
            </p:nvSpPr>
            <p:spPr>
              <a:xfrm>
                <a:off x="2132111" y="2114161"/>
                <a:ext cx="743825" cy="199563"/>
              </a:xfrm>
              <a:prstGeom prst="roundRect">
                <a:avLst/>
              </a:prstGeom>
              <a:solidFill>
                <a:schemeClr val="accent1"/>
              </a:solidFill>
              <a:ln w="31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600" dirty="0">
                    <a:solidFill>
                      <a:schemeClr val="bg1"/>
                    </a:solidFill>
                  </a:rPr>
                  <a:t>전체</a:t>
                </a:r>
              </a:p>
            </p:txBody>
          </p:sp>
        </p:grpSp>
        <p:sp>
          <p:nvSpPr>
            <p:cNvPr id="180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039414" y="3238567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적용</a:t>
              </a:r>
            </a:p>
          </p:txBody>
        </p:sp>
        <p:sp>
          <p:nvSpPr>
            <p:cNvPr id="181" name="사각형: 둥근 모서리 450">
              <a:extLst>
                <a:ext uri="{FF2B5EF4-FFF2-40B4-BE49-F238E27FC236}">
                  <a16:creationId xmlns:a16="http://schemas.microsoft.com/office/drawing/2014/main" id="{3F8605B0-F1DF-BC6C-857F-BE6E8FDE6D28}"/>
                </a:ext>
              </a:extLst>
            </p:cNvPr>
            <p:cNvSpPr/>
            <p:nvPr/>
          </p:nvSpPr>
          <p:spPr>
            <a:xfrm>
              <a:off x="4432774" y="3237892"/>
              <a:ext cx="357446" cy="243890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취소</a:t>
              </a:r>
            </a:p>
          </p:txBody>
        </p:sp>
      </p:grpSp>
      <p:sp>
        <p:nvSpPr>
          <p:cNvPr id="183" name="타원 18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9754" y="897491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4" name="타원 18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6151862" y="858572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5" name="타원 184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5002" y="127264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6" name="타원 1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36512" y="184159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901393" y="183828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6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8" name="타원 18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507842" y="150552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89" name="타원 18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838371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0" name="타원 18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393316" y="1242359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1" name="타원 190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7998853" y="152248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5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92" name="타원 19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8497043" y="279557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8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03498" y="1914506"/>
            <a:ext cx="942753" cy="234843"/>
          </a:xfrm>
          <a:prstGeom prst="rect">
            <a:avLst/>
          </a:prstGeom>
          <a:solidFill>
            <a:srgbClr val="FF0000">
              <a:alpha val="20000"/>
            </a:srgbClr>
          </a:solidFill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93" name="타원 192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1290642" y="1793614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7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73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/>
              <a:t>사용자 목록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049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21159"/>
              </p:ext>
            </p:extLst>
          </p:nvPr>
        </p:nvGraphicFramePr>
        <p:xfrm>
          <a:off x="8840606" y="843525"/>
          <a:ext cx="3194323" cy="4059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ListGrp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컴포넌트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추가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삭제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소속 사용자 인원에 따라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Confirm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내용이 다름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</a:t>
                      </a:r>
                      <a:r>
                        <a:rPr lang="ko-KR" altLang="en-US" sz="800" b="0" dirty="0" err="1">
                          <a:solidFill>
                            <a:schemeClr val="tx1"/>
                          </a:solidFill>
                          <a:latin typeface="+mn-lt"/>
                        </a:rPr>
                        <a:t>삭제시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 소속 사용자도 삭제 됨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1"/>
            <a:ext cx="2603337" cy="1493621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그룹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1989357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/>
              <a:t>목록</a:t>
            </a:r>
          </a:p>
        </p:txBody>
      </p:sp>
      <p:sp>
        <p:nvSpPr>
          <p:cNvPr id="125" name="직사각형 124"/>
          <p:cNvSpPr/>
          <p:nvPr/>
        </p:nvSpPr>
        <p:spPr>
          <a:xfrm>
            <a:off x="2812381" y="2204946"/>
            <a:ext cx="2471303" cy="108371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목록</a:t>
            </a: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DC5E33F-6323-7BEE-EA85-FC0ADC201EA2}"/>
              </a:ext>
            </a:extLst>
          </p:cNvPr>
          <p:cNvSpPr/>
          <p:nvPr/>
        </p:nvSpPr>
        <p:spPr>
          <a:xfrm>
            <a:off x="5190950" y="2233092"/>
            <a:ext cx="53212" cy="1003912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15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5023348" y="1964956"/>
            <a:ext cx="246162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추가</a:t>
            </a: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A13D27F4-0219-532C-F7D9-E5D20A68FE96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 flipV="1">
            <a:off x="1992689" y="2327743"/>
            <a:ext cx="887764" cy="29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이등변 삼각형 108">
            <a:extLst>
              <a:ext uri="{FF2B5EF4-FFF2-40B4-BE49-F238E27FC236}">
                <a16:creationId xmlns:a16="http://schemas.microsoft.com/office/drawing/2014/main" id="{424B64D7-4F24-0E31-6F67-D3EACA9BEA6D}"/>
              </a:ext>
            </a:extLst>
          </p:cNvPr>
          <p:cNvSpPr/>
          <p:nvPr/>
        </p:nvSpPr>
        <p:spPr>
          <a:xfrm>
            <a:off x="1903917" y="2327743"/>
            <a:ext cx="177544" cy="171827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sp>
        <p:nvSpPr>
          <p:cNvPr id="110" name="사각형: 둥근 모서리 1255">
            <a:extLst>
              <a:ext uri="{FF2B5EF4-FFF2-40B4-BE49-F238E27FC236}">
                <a16:creationId xmlns:a16="http://schemas.microsoft.com/office/drawing/2014/main" id="{02C6D05F-0487-1411-821F-C8DBA8A0C59D}"/>
              </a:ext>
            </a:extLst>
          </p:cNvPr>
          <p:cNvSpPr/>
          <p:nvPr/>
        </p:nvSpPr>
        <p:spPr>
          <a:xfrm>
            <a:off x="483030" y="2445722"/>
            <a:ext cx="1803421" cy="663696"/>
          </a:xfrm>
          <a:prstGeom prst="roundRect">
            <a:avLst>
              <a:gd name="adj" fmla="val 3733"/>
            </a:avLst>
          </a:prstGeom>
          <a:solidFill>
            <a:schemeClr val="accent1">
              <a:lumMod val="20000"/>
              <a:lumOff val="8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800" u="sng" dirty="0">
              <a:solidFill>
                <a:schemeClr val="tx1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>
            <a:off x="545191" y="2778032"/>
            <a:ext cx="1657350" cy="234742"/>
            <a:chOff x="1245462" y="4251440"/>
            <a:chExt cx="1657350" cy="234742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165735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03687"/>
              <a:ext cx="778539" cy="182495"/>
              <a:chOff x="3182538" y="9921379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21379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21379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140" name="직사각형 139"/>
          <p:cNvSpPr/>
          <p:nvPr/>
        </p:nvSpPr>
        <p:spPr>
          <a:xfrm>
            <a:off x="871745" y="2509091"/>
            <a:ext cx="1324196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481895" y="2489598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이름</a:t>
            </a:r>
          </a:p>
        </p:txBody>
      </p: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30" name="직사각형 129"/>
          <p:cNvSpPr/>
          <p:nvPr/>
        </p:nvSpPr>
        <p:spPr>
          <a:xfrm>
            <a:off x="2869586" y="2267916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공통 </a:t>
            </a:r>
            <a:r>
              <a:rPr lang="en-US" altLang="ko-KR" sz="700" dirty="0">
                <a:solidFill>
                  <a:schemeClr val="tx1"/>
                </a:solidFill>
              </a:rPr>
              <a:t>(10)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5" name="직사각형 144"/>
          <p:cNvSpPr/>
          <p:nvPr/>
        </p:nvSpPr>
        <p:spPr>
          <a:xfrm>
            <a:off x="2864579" y="2506072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개발 </a:t>
            </a:r>
            <a:r>
              <a:rPr lang="en-US" altLang="ko-KR" sz="700" dirty="0">
                <a:solidFill>
                  <a:schemeClr val="tx1"/>
                </a:solidFill>
              </a:rPr>
              <a:t>(5)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48" name="직사각형 147"/>
          <p:cNvSpPr/>
          <p:nvPr/>
        </p:nvSpPr>
        <p:spPr>
          <a:xfrm>
            <a:off x="2864579" y="2750254"/>
            <a:ext cx="2247988" cy="188815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관리자  </a:t>
            </a:r>
            <a:r>
              <a:rPr lang="en-US" altLang="ko-KR" sz="700" dirty="0">
                <a:solidFill>
                  <a:schemeClr val="tx1"/>
                </a:solidFill>
              </a:rPr>
              <a:t>(0)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sp>
        <p:nvSpPr>
          <p:cNvPr id="158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9754" y="2521322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2745312" y="209363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921784" y="185535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2" name="타원 1"/>
          <p:cNvSpPr/>
          <p:nvPr/>
        </p:nvSpPr>
        <p:spPr>
          <a:xfrm>
            <a:off x="2404802" y="2263141"/>
            <a:ext cx="171382" cy="171382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C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5036226" y="241481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53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4846657" y="2765717"/>
            <a:ext cx="241534" cy="15635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4722714" y="2673846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112567" y="1632406"/>
            <a:ext cx="3280986" cy="1154034"/>
            <a:chOff x="5112567" y="1632406"/>
            <a:chExt cx="3280986" cy="1154034"/>
          </a:xfrm>
        </p:grpSpPr>
        <p:grpSp>
          <p:nvGrpSpPr>
            <p:cNvPr id="4" name="그룹 3"/>
            <p:cNvGrpSpPr/>
            <p:nvPr/>
          </p:nvGrpSpPr>
          <p:grpSpPr>
            <a:xfrm>
              <a:off x="5824331" y="1632406"/>
              <a:ext cx="2569222" cy="1154034"/>
              <a:chOff x="6120054" y="2082970"/>
              <a:chExt cx="2569222" cy="1154034"/>
            </a:xfrm>
          </p:grpSpPr>
          <p:sp>
            <p:nvSpPr>
              <p:cNvPr id="56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115403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7" name="그룹 56"/>
              <p:cNvGrpSpPr/>
              <p:nvPr/>
            </p:nvGrpSpPr>
            <p:grpSpPr>
              <a:xfrm>
                <a:off x="6183350" y="2859953"/>
                <a:ext cx="2371986" cy="279773"/>
                <a:chOff x="1245462" y="4251440"/>
                <a:chExt cx="2371986" cy="279773"/>
              </a:xfrm>
            </p:grpSpPr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4251440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4348718"/>
                  <a:ext cx="778539" cy="182495"/>
                  <a:chOff x="3182538" y="9972416"/>
                  <a:chExt cx="1141552" cy="206835"/>
                </a:xfrm>
              </p:grpSpPr>
              <p:sp>
                <p:nvSpPr>
                  <p:cNvPr id="60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972416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61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972416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63" name="TextBox 62"/>
              <p:cNvSpPr txBox="1"/>
              <p:nvPr/>
            </p:nvSpPr>
            <p:spPr>
              <a:xfrm>
                <a:off x="6120054" y="2126846"/>
                <a:ext cx="243528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에 </a:t>
                </a:r>
                <a:r>
                  <a:rPr lang="en-US" altLang="ko-KR" sz="800" dirty="0"/>
                  <a:t>10</a:t>
                </a:r>
                <a:r>
                  <a:rPr lang="ko-KR" altLang="en-US" sz="800" dirty="0"/>
                  <a:t>명의 사용자가 있습니다</a:t>
                </a:r>
                <a:r>
                  <a:rPr lang="en-US" altLang="ko-KR" sz="800" dirty="0"/>
                  <a:t>.</a:t>
                </a:r>
              </a:p>
              <a:p>
                <a:pPr algn="ctr"/>
                <a:r>
                  <a:rPr lang="ko-KR" altLang="en-US" sz="800" dirty="0">
                    <a:solidFill>
                      <a:srgbClr val="FF0000"/>
                    </a:solidFill>
                  </a:rPr>
                  <a:t>삭제할 경우 사용자도 같이 삭제 됩니다</a:t>
                </a:r>
                <a:r>
                  <a:rPr lang="en-US" altLang="ko-KR" sz="800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6" name="직선 화살표 연결선 5"/>
            <p:cNvCxnSpPr>
              <a:stCxn id="145" idx="3"/>
            </p:cNvCxnSpPr>
            <p:nvPr/>
          </p:nvCxnSpPr>
          <p:spPr>
            <a:xfrm flipV="1">
              <a:off x="5112567" y="2204946"/>
              <a:ext cx="657430" cy="395534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그룹 68"/>
          <p:cNvGrpSpPr/>
          <p:nvPr/>
        </p:nvGrpSpPr>
        <p:grpSpPr>
          <a:xfrm>
            <a:off x="5088191" y="2843895"/>
            <a:ext cx="3160219" cy="1383639"/>
            <a:chOff x="5233334" y="1100171"/>
            <a:chExt cx="3160219" cy="1383639"/>
          </a:xfrm>
        </p:grpSpPr>
        <p:grpSp>
          <p:nvGrpSpPr>
            <p:cNvPr id="70" name="그룹 69"/>
            <p:cNvGrpSpPr/>
            <p:nvPr/>
          </p:nvGrpSpPr>
          <p:grpSpPr>
            <a:xfrm>
              <a:off x="5825466" y="1632406"/>
              <a:ext cx="2568087" cy="851404"/>
              <a:chOff x="6121189" y="2082970"/>
              <a:chExt cx="2568087" cy="851404"/>
            </a:xfrm>
          </p:grpSpPr>
          <p:sp>
            <p:nvSpPr>
              <p:cNvPr id="72" name="사각형: 둥근 모서리 1255">
                <a:extLst>
                  <a:ext uri="{FF2B5EF4-FFF2-40B4-BE49-F238E27FC236}">
                    <a16:creationId xmlns:a16="http://schemas.microsoft.com/office/drawing/2014/main" id="{02C6D05F-0487-1411-821F-C8DBA8A0C59D}"/>
                  </a:ext>
                </a:extLst>
              </p:cNvPr>
              <p:cNvSpPr/>
              <p:nvPr/>
            </p:nvSpPr>
            <p:spPr>
              <a:xfrm>
                <a:off x="6121189" y="2082970"/>
                <a:ext cx="2568087" cy="851404"/>
              </a:xfrm>
              <a:prstGeom prst="roundRect">
                <a:avLst>
                  <a:gd name="adj" fmla="val 373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 sz="800" u="sng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3" name="그룹 72"/>
              <p:cNvGrpSpPr/>
              <p:nvPr/>
            </p:nvGrpSpPr>
            <p:grpSpPr>
              <a:xfrm>
                <a:off x="6183350" y="2511075"/>
                <a:ext cx="2371986" cy="279773"/>
                <a:chOff x="1245462" y="3902562"/>
                <a:chExt cx="2371986" cy="279773"/>
              </a:xfrm>
            </p:grpSpPr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B0A66E08-77FA-F6CD-1966-649A764A34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45462" y="3902562"/>
                  <a:ext cx="2371986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6013B3A0-8F2B-E251-4066-E869C161E7B1}"/>
                    </a:ext>
                  </a:extLst>
                </p:cNvPr>
                <p:cNvGrpSpPr/>
                <p:nvPr/>
              </p:nvGrpSpPr>
              <p:grpSpPr>
                <a:xfrm>
                  <a:off x="2111960" y="3999840"/>
                  <a:ext cx="778539" cy="182495"/>
                  <a:chOff x="3182538" y="9577007"/>
                  <a:chExt cx="1141552" cy="206835"/>
                </a:xfrm>
              </p:grpSpPr>
              <p:sp>
                <p:nvSpPr>
                  <p:cNvPr id="77" name="사각형: 둥근 모서리 1238">
                    <a:extLst>
                      <a:ext uri="{FF2B5EF4-FFF2-40B4-BE49-F238E27FC236}">
                        <a16:creationId xmlns:a16="http://schemas.microsoft.com/office/drawing/2014/main" id="{C0880A66-6F60-EA57-E4DC-47E3FD4958DA}"/>
                      </a:ext>
                    </a:extLst>
                  </p:cNvPr>
                  <p:cNvSpPr/>
                  <p:nvPr/>
                </p:nvSpPr>
                <p:spPr>
                  <a:xfrm>
                    <a:off x="3784090" y="9577007"/>
                    <a:ext cx="540000" cy="206835"/>
                  </a:xfrm>
                  <a:prstGeom prst="roundRect">
                    <a:avLst/>
                  </a:prstGeom>
                  <a:solidFill>
                    <a:srgbClr val="FF0000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bg1"/>
                        </a:solidFill>
                      </a:rPr>
                      <a:t>삭제</a:t>
                    </a:r>
                  </a:p>
                </p:txBody>
              </p:sp>
              <p:sp>
                <p:nvSpPr>
                  <p:cNvPr id="78" name="사각형: 둥근 모서리 1239">
                    <a:extLst>
                      <a:ext uri="{FF2B5EF4-FFF2-40B4-BE49-F238E27FC236}">
                        <a16:creationId xmlns:a16="http://schemas.microsoft.com/office/drawing/2014/main" id="{5F057254-8E57-CB84-A138-91A9CE0883DC}"/>
                      </a:ext>
                    </a:extLst>
                  </p:cNvPr>
                  <p:cNvSpPr/>
                  <p:nvPr/>
                </p:nvSpPr>
                <p:spPr>
                  <a:xfrm>
                    <a:off x="3182538" y="9577007"/>
                    <a:ext cx="540000" cy="206835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1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36000" tIns="36000" rIns="36000" bIns="36000" rtlCol="0" anchor="ctr"/>
                  <a:lstStyle/>
                  <a:p>
                    <a:pPr algn="ctr"/>
                    <a:r>
                      <a:rPr lang="ko-KR" altLang="en-US" sz="700" u="sng" dirty="0">
                        <a:solidFill>
                          <a:schemeClr val="tx1"/>
                        </a:solidFill>
                      </a:rPr>
                      <a:t>취소</a:t>
                    </a:r>
                  </a:p>
                </p:txBody>
              </p:sp>
            </p:grpSp>
          </p:grpSp>
          <p:sp>
            <p:nvSpPr>
              <p:cNvPr id="74" name="TextBox 73"/>
              <p:cNvSpPr txBox="1"/>
              <p:nvPr/>
            </p:nvSpPr>
            <p:spPr>
              <a:xfrm>
                <a:off x="6290773" y="2198354"/>
                <a:ext cx="209384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800" dirty="0"/>
                  <a:t>사용자 그룹 </a:t>
                </a:r>
                <a:r>
                  <a:rPr lang="en-US" altLang="ko-KR" sz="800" b="1" dirty="0"/>
                  <a:t>[</a:t>
                </a:r>
                <a:r>
                  <a:rPr lang="ko-KR" altLang="en-US" sz="800" b="1" dirty="0"/>
                  <a:t>개발</a:t>
                </a:r>
                <a:r>
                  <a:rPr lang="en-US" altLang="ko-KR" sz="800" b="1" dirty="0"/>
                  <a:t>]</a:t>
                </a:r>
                <a:r>
                  <a:rPr lang="ko-KR" altLang="en-US" sz="800" dirty="0"/>
                  <a:t>을 삭제 하시겠습니까</a:t>
                </a:r>
                <a:r>
                  <a:rPr lang="en-US" altLang="ko-KR" sz="800" dirty="0"/>
                  <a:t>?</a:t>
                </a:r>
                <a:endParaRPr lang="ko-KR" altLang="en-US" sz="800" dirty="0"/>
              </a:p>
            </p:txBody>
          </p:sp>
        </p:grpSp>
        <p:cxnSp>
          <p:nvCxnSpPr>
            <p:cNvPr id="71" name="직선 화살표 연결선 70"/>
            <p:cNvCxnSpPr>
              <a:stCxn id="53" idx="3"/>
              <a:endCxn id="72" idx="1"/>
            </p:cNvCxnSpPr>
            <p:nvPr/>
          </p:nvCxnSpPr>
          <p:spPr>
            <a:xfrm>
              <a:off x="5233334" y="1100171"/>
              <a:ext cx="592132" cy="957937"/>
            </a:xfrm>
            <a:prstGeom prst="straightConnector1">
              <a:avLst/>
            </a:prstGeom>
            <a:ln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그룹</a:t>
            </a:r>
          </a:p>
        </p:txBody>
      </p:sp>
    </p:spTree>
    <p:extLst>
      <p:ext uri="{BB962C8B-B14F-4D97-AF65-F5344CB8AC3E}">
        <p14:creationId xmlns:p14="http://schemas.microsoft.com/office/powerpoint/2010/main" val="1102106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382431"/>
              </p:ext>
            </p:extLst>
          </p:nvPr>
        </p:nvGraphicFramePr>
        <p:xfrm>
          <a:off x="8840606" y="843525"/>
          <a:ext cx="3194323" cy="3842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581819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2765103" y="2173600"/>
            <a:ext cx="47801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grpSp>
        <p:nvGrpSpPr>
          <p:cNvPr id="119" name="그룹 118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186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187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초기화</a:t>
                </a:r>
              </a:p>
            </p:txBody>
          </p:sp>
        </p:grpSp>
      </p:grpSp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55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2765103" y="2601252"/>
            <a:ext cx="40107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91" name="직사각형 90"/>
          <p:cNvSpPr/>
          <p:nvPr/>
        </p:nvSpPr>
        <p:spPr>
          <a:xfrm>
            <a:off x="3357820" y="216829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357820" y="259902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6" name="직사각형 95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104" name="모서리가 둥근 직사각형 103"/>
          <p:cNvSpPr/>
          <p:nvPr/>
        </p:nvSpPr>
        <p:spPr>
          <a:xfrm>
            <a:off x="3299687" y="2151478"/>
            <a:ext cx="2011348" cy="20456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08925" y="1987955"/>
            <a:ext cx="1004193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중복 체크</a:t>
            </a:r>
            <a:br>
              <a:rPr lang="en-US" altLang="ko-KR" sz="600" b="1" dirty="0"/>
            </a:br>
            <a:r>
              <a:rPr lang="en-US" altLang="ko-KR" sz="600" dirty="0"/>
              <a:t>API </a:t>
            </a:r>
            <a:r>
              <a:rPr lang="ko-KR" altLang="en-US" sz="600" dirty="0"/>
              <a:t>사용</a:t>
            </a:r>
            <a:endParaRPr lang="en-US" altLang="ko-KR" sz="600" dirty="0"/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등록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36" name="직사각형 35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</p:spTree>
    <p:extLst>
      <p:ext uri="{BB962C8B-B14F-4D97-AF65-F5344CB8AC3E}">
        <p14:creationId xmlns:p14="http://schemas.microsoft.com/office/powerpoint/2010/main" val="28412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8" name="표 42">
            <a:extLst>
              <a:ext uri="{FF2B5EF4-FFF2-40B4-BE49-F238E27FC236}">
                <a16:creationId xmlns:a16="http://schemas.microsoft.com/office/drawing/2014/main" id="{E68C88FC-3CE3-E75E-92D2-614BC7E96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856317"/>
              </p:ext>
            </p:extLst>
          </p:nvPr>
        </p:nvGraphicFramePr>
        <p:xfrm>
          <a:off x="8840606" y="843525"/>
          <a:ext cx="3194323" cy="4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23">
                  <a:extLst>
                    <a:ext uri="{9D8B030D-6E8A-4147-A177-3AD203B41FA5}">
                      <a16:colId xmlns:a16="http://schemas.microsoft.com/office/drawing/2014/main" val="3487788544"/>
                    </a:ext>
                  </a:extLst>
                </a:gridCol>
                <a:gridCol w="2840400">
                  <a:extLst>
                    <a:ext uri="{9D8B030D-6E8A-4147-A177-3AD203B41FA5}">
                      <a16:colId xmlns:a16="http://schemas.microsoft.com/office/drawing/2014/main" val="562244703"/>
                    </a:ext>
                  </a:extLst>
                </a:gridCol>
              </a:tblGrid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사용자 그룹 목록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1077513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아이디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13814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이름</a:t>
                      </a:r>
                      <a:endParaRPr lang="en-US" altLang="ko-KR" sz="800" b="1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수정 불가능</a:t>
                      </a:r>
                      <a:endParaRPr lang="en-US" altLang="ko-KR" sz="800" b="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0019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+mn-lt"/>
                        </a:rPr>
                        <a:t>취소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+mn-lt"/>
                        </a:rPr>
                        <a:t>-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+mn-lt"/>
                        </a:rPr>
                        <a:t>취소 시 기존 입력 값으로 돌아 감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720256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306362"/>
                  </a:ext>
                </a:extLst>
              </a:tr>
              <a:tr h="220404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dirty="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800" b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800" b="0" baseline="0" dirty="0" err="1">
                          <a:solidFill>
                            <a:schemeClr val="tx1"/>
                          </a:solidFill>
                          <a:latin typeface="+mn-lt"/>
                        </a:rPr>
                        <a:t>필수입력</a:t>
                      </a:r>
                      <a:endParaRPr lang="ko-KR" altLang="en-US" sz="7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10277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0121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4059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77279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1278730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870795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75247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369144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2984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01622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0103932"/>
                  </a:ext>
                </a:extLst>
              </a:tr>
              <a:tr h="220404"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6352089"/>
                  </a:ext>
                </a:extLst>
              </a:tr>
            </a:tbl>
          </a:graphicData>
        </a:graphic>
      </p:graphicFrame>
      <p:sp>
        <p:nvSpPr>
          <p:cNvPr id="195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232111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관리</a:t>
            </a:r>
          </a:p>
        </p:txBody>
      </p:sp>
      <p:sp>
        <p:nvSpPr>
          <p:cNvPr id="11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102212" y="353187"/>
            <a:ext cx="1800000" cy="216000"/>
          </a:xfrm>
        </p:spPr>
        <p:txBody>
          <a:bodyPr/>
          <a:lstStyle/>
          <a:p>
            <a:r>
              <a:rPr lang="ko-KR" altLang="en-US" dirty="0"/>
              <a:t>사용자 수정</a:t>
            </a:r>
            <a:endParaRPr lang="en-US" altLang="ko-KR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CA7AFA1-2861-0FD7-BD24-855187A58A82}"/>
              </a:ext>
            </a:extLst>
          </p:cNvPr>
          <p:cNvSpPr/>
          <p:nvPr/>
        </p:nvSpPr>
        <p:spPr>
          <a:xfrm>
            <a:off x="2753723" y="1875880"/>
            <a:ext cx="2603337" cy="264197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67E8910-4292-AC9C-2E88-DA8B1D0E081D}"/>
              </a:ext>
            </a:extLst>
          </p:cNvPr>
          <p:cNvSpPr/>
          <p:nvPr/>
        </p:nvSpPr>
        <p:spPr>
          <a:xfrm>
            <a:off x="2753722" y="1632406"/>
            <a:ext cx="2603337" cy="256182"/>
          </a:xfrm>
          <a:prstGeom prst="rect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0" rIns="0" bIns="0" rtlCol="0" anchor="ctr"/>
          <a:lstStyle/>
          <a:p>
            <a:r>
              <a:rPr lang="ko-KR" altLang="en-US" sz="700" b="1" dirty="0">
                <a:solidFill>
                  <a:schemeClr val="bg1"/>
                </a:solidFill>
              </a:rPr>
              <a:t>사용자 등록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65103" y="2173600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아이디</a:t>
            </a:r>
          </a:p>
        </p:txBody>
      </p:sp>
      <p:grpSp>
        <p:nvGrpSpPr>
          <p:cNvPr id="42" name="그룹 41"/>
          <p:cNvGrpSpPr/>
          <p:nvPr/>
        </p:nvGrpSpPr>
        <p:grpSpPr>
          <a:xfrm>
            <a:off x="2833232" y="4088924"/>
            <a:ext cx="2433963" cy="272320"/>
            <a:chOff x="1245462" y="4251440"/>
            <a:chExt cx="2433963" cy="272320"/>
          </a:xfrm>
        </p:grpSpPr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B0A66E08-77FA-F6CD-1966-649A764A3492}"/>
                </a:ext>
              </a:extLst>
            </p:cNvPr>
            <p:cNvCxnSpPr>
              <a:cxnSpLocks/>
            </p:cNvCxnSpPr>
            <p:nvPr/>
          </p:nvCxnSpPr>
          <p:spPr>
            <a:xfrm>
              <a:off x="1245462" y="4251440"/>
              <a:ext cx="243396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6013B3A0-8F2B-E251-4066-E869C161E7B1}"/>
                </a:ext>
              </a:extLst>
            </p:cNvPr>
            <p:cNvGrpSpPr/>
            <p:nvPr/>
          </p:nvGrpSpPr>
          <p:grpSpPr>
            <a:xfrm>
              <a:off x="2111960" y="4341265"/>
              <a:ext cx="778539" cy="182495"/>
              <a:chOff x="3182538" y="9963967"/>
              <a:chExt cx="1141552" cy="206835"/>
            </a:xfrm>
          </p:grpSpPr>
          <p:sp>
            <p:nvSpPr>
              <p:cNvPr id="45" name="사각형: 둥근 모서리 1238">
                <a:extLst>
                  <a:ext uri="{FF2B5EF4-FFF2-40B4-BE49-F238E27FC236}">
                    <a16:creationId xmlns:a16="http://schemas.microsoft.com/office/drawing/2014/main" id="{C0880A66-6F60-EA57-E4DC-47E3FD4958DA}"/>
                  </a:ext>
                </a:extLst>
              </p:cNvPr>
              <p:cNvSpPr/>
              <p:nvPr/>
            </p:nvSpPr>
            <p:spPr>
              <a:xfrm>
                <a:off x="3784090" y="9963967"/>
                <a:ext cx="540000" cy="206835"/>
              </a:xfrm>
              <a:prstGeom prst="roundRect">
                <a:avLst/>
              </a:prstGeom>
              <a:solidFill>
                <a:srgbClr val="0070C0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bg1"/>
                    </a:solidFill>
                  </a:rPr>
                  <a:t>저장</a:t>
                </a:r>
              </a:p>
            </p:txBody>
          </p:sp>
          <p:sp>
            <p:nvSpPr>
              <p:cNvPr id="46" name="사각형: 둥근 모서리 1239">
                <a:extLst>
                  <a:ext uri="{FF2B5EF4-FFF2-40B4-BE49-F238E27FC236}">
                    <a16:creationId xmlns:a16="http://schemas.microsoft.com/office/drawing/2014/main" id="{5F057254-8E57-CB84-A138-91A9CE0883DC}"/>
                  </a:ext>
                </a:extLst>
              </p:cNvPr>
              <p:cNvSpPr/>
              <p:nvPr/>
            </p:nvSpPr>
            <p:spPr>
              <a:xfrm>
                <a:off x="3182538" y="9963967"/>
                <a:ext cx="540000" cy="206835"/>
              </a:xfrm>
              <a:prstGeom prst="roundRect">
                <a:avLst/>
              </a:prstGeom>
              <a:solidFill>
                <a:schemeClr val="bg1"/>
              </a:solidFill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700" u="sng" dirty="0">
                    <a:solidFill>
                      <a:schemeClr val="tx1"/>
                    </a:solidFill>
                  </a:rPr>
                  <a:t>취소</a:t>
                </a:r>
              </a:p>
            </p:txBody>
          </p:sp>
        </p:grpSp>
      </p:grpSp>
      <p:sp>
        <p:nvSpPr>
          <p:cNvPr id="47" name="모서리가 둥근 직사각형 501">
            <a:extLst>
              <a:ext uri="{FF2B5EF4-FFF2-40B4-BE49-F238E27FC236}">
                <a16:creationId xmlns:a16="http://schemas.microsoft.com/office/drawing/2014/main" id="{03A80424-40B0-3511-3CFA-77A21EC8728E}"/>
              </a:ext>
            </a:extLst>
          </p:cNvPr>
          <p:cNvSpPr/>
          <p:nvPr/>
        </p:nvSpPr>
        <p:spPr>
          <a:xfrm>
            <a:off x="3357820" y="1952558"/>
            <a:ext cx="1909375" cy="16569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ctr"/>
          <a:lstStyle/>
          <a:p>
            <a:r>
              <a:rPr lang="ko-KR" altLang="en-US" sz="600" dirty="0">
                <a:solidFill>
                  <a:schemeClr val="tx1"/>
                </a:solidFill>
              </a:rPr>
              <a:t>현재 카테고리                                              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99687" y="1854948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765103" y="1944534"/>
            <a:ext cx="6591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사용자 그룹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765103" y="2601252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이름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765103" y="2830318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직급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765103" y="3059384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부서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65103" y="3288450"/>
            <a:ext cx="4924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전화번호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765103" y="3517516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핸드폰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765103" y="3746583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/>
              <a:t>E-Mail</a:t>
            </a:r>
            <a:endParaRPr lang="ko-KR" altLang="en-US" sz="600" b="1" dirty="0"/>
          </a:p>
        </p:txBody>
      </p:sp>
      <p:sp>
        <p:nvSpPr>
          <p:cNvPr id="59" name="직사각형 58"/>
          <p:cNvSpPr/>
          <p:nvPr/>
        </p:nvSpPr>
        <p:spPr>
          <a:xfrm>
            <a:off x="3357820" y="2831166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0" name="직사각형 59"/>
          <p:cNvSpPr/>
          <p:nvPr/>
        </p:nvSpPr>
        <p:spPr>
          <a:xfrm>
            <a:off x="3357820" y="3063307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3357820" y="3295448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3357820" y="3527589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3357820" y="3759730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3306833" y="2784622"/>
            <a:ext cx="2002092" cy="503827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5318182" y="2830317"/>
            <a:ext cx="1658815" cy="39347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/>
              <a:t>자동완성 사용</a:t>
            </a:r>
            <a:endParaRPr lang="en-US" altLang="ko-KR" sz="600" b="1" dirty="0"/>
          </a:p>
          <a:p>
            <a:pPr algn="ctr"/>
            <a:r>
              <a:rPr lang="ko-KR" altLang="en-US" sz="600" dirty="0"/>
              <a:t>현재 데이터를 이용해서 자동완성 사용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765103" y="2384502"/>
            <a:ext cx="5549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/>
              <a:t>비밀번호</a:t>
            </a:r>
            <a:r>
              <a:rPr lang="ko-KR" altLang="en-US" sz="600" b="1" dirty="0">
                <a:solidFill>
                  <a:srgbClr val="FF0000"/>
                </a:solidFill>
              </a:rPr>
              <a:t> </a:t>
            </a:r>
            <a:r>
              <a:rPr lang="en-US" altLang="ko-KR" sz="600" b="1" dirty="0">
                <a:solidFill>
                  <a:srgbClr val="FF0000"/>
                </a:solidFill>
              </a:rPr>
              <a:t>*</a:t>
            </a:r>
            <a:endParaRPr lang="ko-KR" altLang="en-US" sz="600" b="1" dirty="0"/>
          </a:p>
        </p:txBody>
      </p:sp>
      <p:sp>
        <p:nvSpPr>
          <p:cNvPr id="75" name="직사각형 74"/>
          <p:cNvSpPr/>
          <p:nvPr/>
        </p:nvSpPr>
        <p:spPr>
          <a:xfrm>
            <a:off x="3357820" y="2382275"/>
            <a:ext cx="1909375" cy="160486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</a:rPr>
              <a:t>사용자 이름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3301363" y="2133709"/>
            <a:ext cx="33534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 err="1">
                <a:solidFill>
                  <a:schemeClr val="accent1">
                    <a:lumMod val="75000"/>
                  </a:schemeClr>
                </a:solidFill>
              </a:rPr>
              <a:t>rsn</a:t>
            </a:r>
            <a:endParaRPr lang="ko-KR" altLang="en-US" sz="8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128417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2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2" name="사각형: 둥근 모서리 628">
            <a:extLst>
              <a:ext uri="{FF2B5EF4-FFF2-40B4-BE49-F238E27FC236}">
                <a16:creationId xmlns:a16="http://schemas.microsoft.com/office/drawing/2014/main" id="{501952F1-FB42-2992-08A3-87AF34025C64}"/>
              </a:ext>
            </a:extLst>
          </p:cNvPr>
          <p:cNvSpPr/>
          <p:nvPr/>
        </p:nvSpPr>
        <p:spPr>
          <a:xfrm>
            <a:off x="3463332" y="1674351"/>
            <a:ext cx="418488" cy="180694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600">
                <a:solidFill>
                  <a:schemeClr val="tx1"/>
                </a:solidFill>
              </a:rPr>
              <a:t>등록하기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83" name="모서리가 둥근 직사각형 82"/>
          <p:cNvSpPr/>
          <p:nvPr/>
        </p:nvSpPr>
        <p:spPr>
          <a:xfrm>
            <a:off x="3416848" y="1665656"/>
            <a:ext cx="527369" cy="228462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1">
            <a:extLst>
              <a:ext uri="{FF2B5EF4-FFF2-40B4-BE49-F238E27FC236}">
                <a16:creationId xmlns:a16="http://schemas.microsoft.com/office/drawing/2014/main" id="{2DBE899F-1E87-9863-2626-6EC1CF579038}"/>
              </a:ext>
            </a:extLst>
          </p:cNvPr>
          <p:cNvSpPr/>
          <p:nvPr/>
        </p:nvSpPr>
        <p:spPr>
          <a:xfrm>
            <a:off x="3416847" y="1379875"/>
            <a:ext cx="1598878" cy="28249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600" b="1" dirty="0" err="1"/>
              <a:t>수정모드</a:t>
            </a:r>
            <a:r>
              <a:rPr lang="ko-KR" altLang="en-US" sz="600" b="1" dirty="0"/>
              <a:t> </a:t>
            </a:r>
            <a:r>
              <a:rPr lang="en-US" altLang="ko-KR" sz="600" b="1" dirty="0"/>
              <a:t>-&gt; </a:t>
            </a:r>
            <a:r>
              <a:rPr lang="ko-KR" altLang="en-US" sz="600" b="1" dirty="0"/>
              <a:t>등록 모드로 변경</a:t>
            </a:r>
            <a:endParaRPr lang="en-US" altLang="ko-KR" sz="600" b="1" dirty="0"/>
          </a:p>
        </p:txBody>
      </p:sp>
      <p:sp>
        <p:nvSpPr>
          <p:cNvPr id="85" name="직사각형 84"/>
          <p:cNvSpPr/>
          <p:nvPr/>
        </p:nvSpPr>
        <p:spPr>
          <a:xfrm>
            <a:off x="3295658" y="2575562"/>
            <a:ext cx="453970" cy="2000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00" b="1">
                <a:solidFill>
                  <a:schemeClr val="accent1">
                    <a:lumMod val="75000"/>
                  </a:schemeClr>
                </a:solidFill>
              </a:rPr>
              <a:t>홍길동</a:t>
            </a:r>
            <a:endParaRPr lang="ko-KR" altLang="en-US" sz="7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235311" y="2568563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3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DB4B3E15-17DA-6C24-AD06-231D91FF913E}"/>
              </a:ext>
            </a:extLst>
          </p:cNvPr>
          <p:cNvSpPr/>
          <p:nvPr/>
        </p:nvSpPr>
        <p:spPr>
          <a:xfrm>
            <a:off x="3587824" y="4086905"/>
            <a:ext cx="169504" cy="169504"/>
          </a:xfrm>
          <a:prstGeom prst="ellipse">
            <a:avLst/>
          </a:prstGeom>
          <a:solidFill>
            <a:srgbClr val="FF0000"/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4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570559"/>
      </p:ext>
    </p:extLst>
  </p:cSld>
  <p:clrMapOvr>
    <a:masterClrMapping/>
  </p:clrMapOvr>
</p:sld>
</file>

<file path=ppt/theme/theme1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 w="3175">
          <a:solidFill>
            <a:schemeClr val="bg1">
              <a:lumMod val="50000"/>
            </a:schemeClr>
          </a:solidFill>
        </a:ln>
      </a:spPr>
      <a:bodyPr lIns="0" tIns="0" rIns="0" bIns="0" rtlCol="0" anchor="ctr"/>
      <a:lstStyle>
        <a:defPPr algn="ctr">
          <a:defRPr sz="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36000" tIns="36000" rIns="36000" bIns="36000" rtlCol="0">
        <a:spAutoFit/>
      </a:bodyPr>
      <a:lstStyle>
        <a:defPPr algn="ctr">
          <a:defRPr sz="8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18826</TotalTime>
  <Words>4764</Words>
  <Application>Microsoft Office PowerPoint</Application>
  <PresentationFormat>와이드스크린</PresentationFormat>
  <Paragraphs>2251</Paragraphs>
  <Slides>35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35</vt:i4>
      </vt:variant>
    </vt:vector>
  </HeadingPairs>
  <TitlesOfParts>
    <vt:vector size="39" baseType="lpstr">
      <vt:lpstr>맑은 고딕</vt:lpstr>
      <vt:lpstr>Arial</vt:lpstr>
      <vt:lpstr>1_디자인 사용자 지정</vt:lpstr>
      <vt:lpstr>디자인 사용자 지정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GUNI</dc:creator>
  <cp:lastModifiedBy>효성 이</cp:lastModifiedBy>
  <cp:revision>217</cp:revision>
  <dcterms:created xsi:type="dcterms:W3CDTF">2023-10-30T01:56:32Z</dcterms:created>
  <dcterms:modified xsi:type="dcterms:W3CDTF">2024-01-09T05:07:45Z</dcterms:modified>
</cp:coreProperties>
</file>