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3EE33-4826-7FD7-F600-BCCA18F81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4937C3-70FF-2637-5BB5-EB52EE30C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507DC4-EE1D-FBD3-4C5B-638119BD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338D-656E-48C8-81E5-B8FB68FBCB69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78D25E-BD28-B3A5-71BA-516A1E8A2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4B8F4-5D27-BFB8-66B7-DC80D3F9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77A-FCAD-4269-BDBB-0EDB3206D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73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5D360-EBE6-1189-F6C9-1B7721260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D1C7DD-CFC2-2D8D-2921-FD5BB7F8B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C35CF4-3899-C3F0-6CBF-C4F5E8990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338D-656E-48C8-81E5-B8FB68FBCB69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3C49D5-79A0-5A7D-0258-E696D62A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FB0F7C-CF9F-0308-08D3-C16B334E2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77A-FCAD-4269-BDBB-0EDB3206D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01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F8EDD0-6071-B6EC-C7BB-F13AE58F4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1337D0-D21D-B824-CADF-BEE4D42D0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20334-46AF-3731-ED0C-B6D2D955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338D-656E-48C8-81E5-B8FB68FBCB69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FCB1EF-CD42-477A-C559-D90FECCD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7D8748-371A-2973-49DB-EC3DD9736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77A-FCAD-4269-BDBB-0EDB3206D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20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C0A41-ED43-B7C0-1F20-41BE6CF3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42F73D-AB33-B34C-4FF6-746CC419B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9B5A04-76A8-6ABD-974B-2475C062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338D-656E-48C8-81E5-B8FB68FBCB69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8963B8-D7E1-A4B1-9B36-ED5F4768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C6CAA6-06CE-53EB-15A5-F8BD3B01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77A-FCAD-4269-BDBB-0EDB3206D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20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35E83-263C-7BAF-B044-C4B30586D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32691-862A-9DB8-7059-C0319E57D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B28A63-DA9B-774B-CC48-296DC0E4E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338D-656E-48C8-81E5-B8FB68FBCB69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45F59E-2E28-363A-F53B-8A42BD93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5650AB-3BB2-B5BB-C5A0-334810CB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77A-FCAD-4269-BDBB-0EDB3206D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25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475A0-7DCF-6E9F-8BE4-436DCD0D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2CB86C-B619-BDC7-1213-4A742E221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DE473-0CB9-0A52-53D2-93C3E3717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6E309B-2B7B-9E74-F46C-BB74B652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338D-656E-48C8-81E5-B8FB68FBCB69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3ABCEC-789A-3565-4231-74D4C30C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B7201A-2399-08C6-4E15-0FCF062B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77A-FCAD-4269-BDBB-0EDB3206D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60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AB3A0-0B22-483C-163E-8D10D355F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B9371E-2C95-8A82-DE68-682F1F3D1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EC721A-5802-E509-F4B0-FA3970BF2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0B750C-3AA5-2C2F-767F-D21652D0E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BEE7D6-529D-4DF1-4C5A-2C2F9B620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0D3B85-113E-1A6F-BF02-2F86F59E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338D-656E-48C8-81E5-B8FB68FBCB69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E1E6E8-63E8-8720-0BB1-434CD540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1E635E-0805-6C80-B224-2E42CAEE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77A-FCAD-4269-BDBB-0EDB3206D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41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9FEEE-A5D7-FD51-0ADC-38556975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66C356-8052-7F29-37A7-8B55FB91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338D-656E-48C8-81E5-B8FB68FBCB69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702444-CA5A-40D7-D796-2A4EC715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A9B5C3-FDDA-9D98-CC76-935B26B5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77A-FCAD-4269-BDBB-0EDB3206D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01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12D388-87D5-1EA0-A3B2-3DB9CDF3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338D-656E-48C8-81E5-B8FB68FBCB69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8C60CC-217B-C9E2-62AB-95EC7DF6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E91CF2-92F5-93B4-C6EB-1E588C93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77A-FCAD-4269-BDBB-0EDB3206D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83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22C87-F213-E8B1-AFB9-3FDD17E85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2CE88-348C-8A84-8E5B-5E77BB8C6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D224EE-98BE-91E0-E819-2188CA9D5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E329FB-CB0F-B714-85E8-954DB8C0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338D-656E-48C8-81E5-B8FB68FBCB69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E08F4C-06D2-51F3-1796-5C6D4AA6A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B2CF1E-6731-E55E-2108-F79EC6C0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77A-FCAD-4269-BDBB-0EDB3206D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80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2D1C2-95AD-C4CB-21AD-D121C0412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E8615A-FD5E-9570-B968-926183D5C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B03115-6540-150A-6CBE-A1B42F893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770749-3F0F-62AA-C14D-CEA39571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338D-656E-48C8-81E5-B8FB68FBCB69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D04857-B6B1-2BE6-2F1F-B48A61AC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F431B4-4E2E-C0B5-953B-A6656CE7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B877A-FCAD-4269-BDBB-0EDB3206D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87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D75027-E06F-CF35-62B4-60E76100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EEFF7-EEF9-1F94-BD0C-40367D97A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3AF56-8900-369F-6F46-0D62F8F65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7338D-656E-48C8-81E5-B8FB68FBCB69}" type="datetimeFigureOut">
              <a:rPr lang="ko-KR" altLang="en-US" smtClean="0"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9B8740-7688-CEB1-94A2-EA6D16F4A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B47F8A-CF7D-CEA5-C0B9-CC290EB27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B877A-FCAD-4269-BDBB-0EDB3206D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77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A7E892-26E4-6575-9EAB-63417802C7C5}"/>
              </a:ext>
            </a:extLst>
          </p:cNvPr>
          <p:cNvSpPr/>
          <p:nvPr/>
        </p:nvSpPr>
        <p:spPr>
          <a:xfrm>
            <a:off x="0" y="0"/>
            <a:ext cx="12192000" cy="36911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ADMIN   </a:t>
            </a:r>
            <a:r>
              <a:rPr lang="ko-KR" altLang="en-US" sz="1100" dirty="0">
                <a:solidFill>
                  <a:schemeClr val="tx1"/>
                </a:solidFill>
                <a:highlight>
                  <a:srgbClr val="FFFF00"/>
                </a:highlight>
              </a:rPr>
              <a:t>신규등록</a:t>
            </a:r>
            <a:r>
              <a:rPr lang="ko-KR" altLang="en-US" sz="1100" dirty="0"/>
              <a:t>   </a:t>
            </a:r>
            <a:r>
              <a:rPr lang="ko-KR" altLang="en-US" sz="1100" dirty="0" err="1"/>
              <a:t>최종검수</a:t>
            </a:r>
            <a:r>
              <a:rPr lang="ko-KR" altLang="en-US" sz="1100" dirty="0"/>
              <a:t>   등록통계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3E281EB-1D02-4CA3-01D8-BFD4D4131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683342"/>
              </p:ext>
            </p:extLst>
          </p:nvPr>
        </p:nvGraphicFramePr>
        <p:xfrm>
          <a:off x="190390" y="1923423"/>
          <a:ext cx="11664186" cy="4770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94">
                  <a:extLst>
                    <a:ext uri="{9D8B030D-6E8A-4147-A177-3AD203B41FA5}">
                      <a16:colId xmlns:a16="http://schemas.microsoft.com/office/drawing/2014/main" val="1254694268"/>
                    </a:ext>
                  </a:extLst>
                </a:gridCol>
                <a:gridCol w="727234">
                  <a:extLst>
                    <a:ext uri="{9D8B030D-6E8A-4147-A177-3AD203B41FA5}">
                      <a16:colId xmlns:a16="http://schemas.microsoft.com/office/drawing/2014/main" val="1692243499"/>
                    </a:ext>
                  </a:extLst>
                </a:gridCol>
                <a:gridCol w="1384184">
                  <a:extLst>
                    <a:ext uri="{9D8B030D-6E8A-4147-A177-3AD203B41FA5}">
                      <a16:colId xmlns:a16="http://schemas.microsoft.com/office/drawing/2014/main" val="384164196"/>
                    </a:ext>
                  </a:extLst>
                </a:gridCol>
                <a:gridCol w="2517629">
                  <a:extLst>
                    <a:ext uri="{9D8B030D-6E8A-4147-A177-3AD203B41FA5}">
                      <a16:colId xmlns:a16="http://schemas.microsoft.com/office/drawing/2014/main" val="476890467"/>
                    </a:ext>
                  </a:extLst>
                </a:gridCol>
                <a:gridCol w="3028426">
                  <a:extLst>
                    <a:ext uri="{9D8B030D-6E8A-4147-A177-3AD203B41FA5}">
                      <a16:colId xmlns:a16="http://schemas.microsoft.com/office/drawing/2014/main" val="1854519958"/>
                    </a:ext>
                  </a:extLst>
                </a:gridCol>
                <a:gridCol w="805343">
                  <a:extLst>
                    <a:ext uri="{9D8B030D-6E8A-4147-A177-3AD203B41FA5}">
                      <a16:colId xmlns:a16="http://schemas.microsoft.com/office/drawing/2014/main" val="4134443813"/>
                    </a:ext>
                  </a:extLst>
                </a:gridCol>
                <a:gridCol w="783940">
                  <a:extLst>
                    <a:ext uri="{9D8B030D-6E8A-4147-A177-3AD203B41FA5}">
                      <a16:colId xmlns:a16="http://schemas.microsoft.com/office/drawing/2014/main" val="2134871080"/>
                    </a:ext>
                  </a:extLst>
                </a:gridCol>
                <a:gridCol w="906188">
                  <a:extLst>
                    <a:ext uri="{9D8B030D-6E8A-4147-A177-3AD203B41FA5}">
                      <a16:colId xmlns:a16="http://schemas.microsoft.com/office/drawing/2014/main" val="797161379"/>
                    </a:ext>
                  </a:extLst>
                </a:gridCol>
                <a:gridCol w="918848">
                  <a:extLst>
                    <a:ext uri="{9D8B030D-6E8A-4147-A177-3AD203B41FA5}">
                      <a16:colId xmlns:a16="http://schemas.microsoft.com/office/drawing/2014/main" val="3679898385"/>
                    </a:ext>
                  </a:extLst>
                </a:gridCol>
              </a:tblGrid>
              <a:tr h="761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seq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Site_name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en-US" altLang="ko-KR" sz="1000" dirty="0"/>
                        <a:t>country</a:t>
                      </a:r>
                    </a:p>
                    <a:p>
                      <a:pPr algn="l" latinLnBrk="1"/>
                      <a:r>
                        <a:rPr lang="en-US" altLang="ko-KR" sz="1000" dirty="0"/>
                        <a:t>Brand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title</a:t>
                      </a:r>
                    </a:p>
                    <a:p>
                      <a:pPr algn="l" latinLnBrk="1"/>
                      <a:r>
                        <a:rPr lang="en-US" altLang="ko-KR" sz="1000" dirty="0" err="1"/>
                        <a:t>Site_url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mkt_name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RAM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Dual_sim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WON</a:t>
                      </a:r>
                    </a:p>
                    <a:p>
                      <a:pPr algn="l" latinLnBrk="1"/>
                      <a:r>
                        <a:rPr lang="en-US" altLang="ko-KR" sz="1000" dirty="0"/>
                        <a:t>RPA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마스터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ko-KR" altLang="en-US" sz="10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508732"/>
                  </a:ext>
                </a:extLst>
              </a:tr>
              <a:tr h="1184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2323084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gazelle.com(D)</a:t>
                      </a:r>
                    </a:p>
                    <a:p>
                      <a:pPr algn="l" latinLnBrk="1"/>
                      <a:r>
                        <a:rPr lang="en-US" altLang="ko-KR" sz="1000" dirty="0"/>
                        <a:t>United States of America</a:t>
                      </a:r>
                    </a:p>
                    <a:p>
                      <a:pPr algn="l" latinLnBrk="1"/>
                      <a:r>
                        <a:rPr lang="en-US" altLang="ko-KR" sz="1000" dirty="0"/>
                        <a:t>MOBILE_GOOGLE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de-DE" altLang="ko-KR" sz="1000" b="1" dirty="0"/>
                        <a:t>Pixel 7a 128GB (Unlocked)</a:t>
                      </a:r>
                    </a:p>
                    <a:p>
                      <a:pPr algn="l" latinLnBrk="1"/>
                      <a:r>
                        <a:rPr lang="de-DE" altLang="ko-KR" sz="1000" u="sng" dirty="0">
                          <a:solidFill>
                            <a:srgbClr val="00B0F0"/>
                          </a:solidFill>
                        </a:rPr>
                        <a:t>https://www.gazelle.com/sell/cell-phone/google/unlocked/pixel-7a-128gb-unlocked/498617-gpid</a:t>
                      </a:r>
                      <a:r>
                        <a:rPr lang="de-DE" altLang="ko-KR" sz="1000" b="1" u="sng" dirty="0">
                          <a:solidFill>
                            <a:srgbClr val="FF0000"/>
                          </a:solidFill>
                        </a:rPr>
                        <a:t>#D#gazelle.com(D)</a:t>
                      </a:r>
                      <a:endParaRPr lang="ko-KR" altLang="en-US" sz="1000" b="1" u="sng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   </a:t>
                      </a:r>
                      <a:r>
                        <a:rPr lang="en-US" altLang="ko-KR" sz="1000" dirty="0" err="1"/>
                        <a:t>Iphone</a:t>
                      </a:r>
                      <a:r>
                        <a:rPr lang="en-US" altLang="ko-KR" sz="1000" dirty="0"/>
                        <a:t> 13 pro 128GB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500,000</a:t>
                      </a:r>
                    </a:p>
                    <a:p>
                      <a:pPr algn="r" latinLnBrk="1"/>
                      <a:r>
                        <a:rPr lang="en-US" altLang="ko-KR" sz="1000" dirty="0"/>
                        <a:t>26.50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2023-08-07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387497"/>
                  </a:ext>
                </a:extLst>
              </a:tr>
              <a:tr h="564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□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720989"/>
                  </a:ext>
                </a:extLst>
              </a:tr>
              <a:tr h="564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□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4496499"/>
                  </a:ext>
                </a:extLst>
              </a:tr>
              <a:tr h="564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□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0272281"/>
                  </a:ext>
                </a:extLst>
              </a:tr>
              <a:tr h="564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□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4341460"/>
                  </a:ext>
                </a:extLst>
              </a:tr>
              <a:tr h="564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984794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317355D4-D8F2-E9D3-7446-BF30DF76F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035140"/>
              </p:ext>
            </p:extLst>
          </p:nvPr>
        </p:nvGraphicFramePr>
        <p:xfrm>
          <a:off x="281738" y="561469"/>
          <a:ext cx="4553359" cy="640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23597">
                  <a:extLst>
                    <a:ext uri="{9D8B030D-6E8A-4147-A177-3AD203B41FA5}">
                      <a16:colId xmlns:a16="http://schemas.microsoft.com/office/drawing/2014/main" val="1766290741"/>
                    </a:ext>
                  </a:extLst>
                </a:gridCol>
                <a:gridCol w="3229762">
                  <a:extLst>
                    <a:ext uri="{9D8B030D-6E8A-4147-A177-3AD203B41FA5}">
                      <a16:colId xmlns:a16="http://schemas.microsoft.com/office/drawing/2014/main" val="3773535395"/>
                    </a:ext>
                  </a:extLst>
                </a:gridCol>
              </a:tblGrid>
              <a:tr h="2033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제품군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PHONE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☑ 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TABLET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☑ 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WATCH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496256"/>
                  </a:ext>
                </a:extLst>
              </a:tr>
              <a:tr h="209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사이트구분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일반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☑ 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브랜드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☑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중고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☑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TCO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813389"/>
                  </a:ext>
                </a:extLst>
              </a:tr>
              <a:tr h="209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검색어선택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   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90748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B3E9E98-1565-F39E-14C4-75242396839E}"/>
              </a:ext>
            </a:extLst>
          </p:cNvPr>
          <p:cNvSpPr txBox="1"/>
          <p:nvPr/>
        </p:nvSpPr>
        <p:spPr>
          <a:xfrm>
            <a:off x="2004125" y="262231"/>
            <a:ext cx="2563547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-</a:t>
            </a:r>
            <a:r>
              <a:rPr lang="ko-KR" altLang="en-US" sz="800" dirty="0"/>
              <a:t> 디폴트 </a:t>
            </a:r>
            <a:r>
              <a:rPr lang="en-US" altLang="ko-KR" sz="800" dirty="0"/>
              <a:t>: </a:t>
            </a:r>
            <a:r>
              <a:rPr lang="ko-KR" altLang="en-US" sz="800" dirty="0"/>
              <a:t>체크박스 전체선택</a:t>
            </a:r>
            <a:endParaRPr lang="en-US" altLang="ko-KR" sz="800" dirty="0"/>
          </a:p>
          <a:p>
            <a:r>
              <a:rPr lang="en-US" altLang="ko-KR" sz="800" dirty="0"/>
              <a:t> - </a:t>
            </a:r>
            <a:r>
              <a:rPr lang="ko-KR" altLang="en-US" sz="800" dirty="0"/>
              <a:t>체크 선택</a:t>
            </a:r>
            <a:r>
              <a:rPr lang="en-US" altLang="ko-KR" sz="800" dirty="0"/>
              <a:t>/</a:t>
            </a:r>
            <a:r>
              <a:rPr lang="ko-KR" altLang="en-US" sz="800" dirty="0"/>
              <a:t>해제 시 바로 노출</a:t>
            </a:r>
            <a:r>
              <a:rPr lang="en-US" altLang="ko-KR" sz="800" dirty="0"/>
              <a:t>,</a:t>
            </a:r>
            <a:r>
              <a:rPr lang="ko-KR" altLang="en-US" sz="800" dirty="0"/>
              <a:t> </a:t>
            </a:r>
            <a:r>
              <a:rPr lang="en-US" altLang="ko-KR" sz="800" dirty="0"/>
              <a:t>PC</a:t>
            </a:r>
            <a:r>
              <a:rPr lang="ko-KR" altLang="en-US" sz="800" dirty="0"/>
              <a:t>별 </a:t>
            </a:r>
            <a:r>
              <a:rPr lang="ko-KR" altLang="en-US" sz="800" dirty="0" err="1"/>
              <a:t>선택값</a:t>
            </a:r>
            <a:r>
              <a:rPr lang="ko-KR" altLang="en-US" sz="800" dirty="0"/>
              <a:t> 기억</a:t>
            </a:r>
            <a:endParaRPr lang="en-US" altLang="ko-KR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39D4B8-08AF-8BB5-320E-374A5F946D80}"/>
              </a:ext>
            </a:extLst>
          </p:cNvPr>
          <p:cNvSpPr txBox="1"/>
          <p:nvPr/>
        </p:nvSpPr>
        <p:spPr>
          <a:xfrm>
            <a:off x="1790335" y="1128483"/>
            <a:ext cx="2563548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-</a:t>
            </a:r>
            <a:r>
              <a:rPr lang="ko-KR" altLang="en-US" sz="800" dirty="0"/>
              <a:t> </a:t>
            </a:r>
            <a:r>
              <a:rPr lang="ko-KR" altLang="en-US" sz="800" dirty="0" err="1"/>
              <a:t>검색어선택</a:t>
            </a:r>
            <a:r>
              <a:rPr lang="ko-KR" altLang="en-US" sz="800" dirty="0"/>
              <a:t> 항목 </a:t>
            </a:r>
            <a:r>
              <a:rPr lang="en-US" altLang="ko-KR" sz="800" dirty="0"/>
              <a:t>: [</a:t>
            </a:r>
            <a:r>
              <a:rPr lang="ko-KR" altLang="en-US" sz="800" dirty="0"/>
              <a:t>사이트명</a:t>
            </a:r>
            <a:r>
              <a:rPr lang="en-US" altLang="ko-KR" sz="800" dirty="0"/>
              <a:t>, </a:t>
            </a:r>
            <a:r>
              <a:rPr lang="ko-KR" altLang="en-US" sz="800" dirty="0"/>
              <a:t>제목</a:t>
            </a:r>
            <a:r>
              <a:rPr lang="en-US" altLang="ko-KR" sz="800" dirty="0"/>
              <a:t>, </a:t>
            </a:r>
            <a:r>
              <a:rPr lang="ko-KR" altLang="en-US" sz="800" dirty="0"/>
              <a:t>링크</a:t>
            </a:r>
            <a:r>
              <a:rPr lang="en-US" altLang="ko-KR" sz="800" dirty="0"/>
              <a:t>]</a:t>
            </a:r>
          </a:p>
          <a:p>
            <a:r>
              <a:rPr lang="en-US" altLang="ko-KR" sz="800" dirty="0"/>
              <a:t> - </a:t>
            </a:r>
            <a:r>
              <a:rPr lang="ko-KR" altLang="en-US" sz="800" dirty="0"/>
              <a:t>검색 버튼 클릭 시 검색 노출</a:t>
            </a:r>
            <a:r>
              <a:rPr lang="en-US" altLang="ko-KR" sz="800" dirty="0"/>
              <a:t>, PC</a:t>
            </a:r>
            <a:r>
              <a:rPr lang="ko-KR" altLang="en-US" sz="800" dirty="0"/>
              <a:t>별 </a:t>
            </a:r>
            <a:r>
              <a:rPr lang="ko-KR" altLang="en-US" sz="800" dirty="0" err="1"/>
              <a:t>선택값</a:t>
            </a:r>
            <a:r>
              <a:rPr lang="ko-KR" altLang="en-US" sz="800" dirty="0"/>
              <a:t> 기억</a:t>
            </a:r>
          </a:p>
        </p:txBody>
      </p:sp>
      <p:graphicFrame>
        <p:nvGraphicFramePr>
          <p:cNvPr id="22" name="표 7">
            <a:extLst>
              <a:ext uri="{FF2B5EF4-FFF2-40B4-BE49-F238E27FC236}">
                <a16:creationId xmlns:a16="http://schemas.microsoft.com/office/drawing/2014/main" id="{387607E2-C951-2523-089F-3F8E8D241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222"/>
              </p:ext>
            </p:extLst>
          </p:nvPr>
        </p:nvGraphicFramePr>
        <p:xfrm>
          <a:off x="4906986" y="997500"/>
          <a:ext cx="618680" cy="21544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18680">
                  <a:extLst>
                    <a:ext uri="{9D8B030D-6E8A-4147-A177-3AD203B41FA5}">
                      <a16:colId xmlns:a16="http://schemas.microsoft.com/office/drawing/2014/main" val="1766290741"/>
                    </a:ext>
                  </a:extLst>
                </a:gridCol>
              </a:tblGrid>
              <a:tr h="2154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49625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75FEF7A-05F8-DE88-6954-C1B41F7E7011}"/>
              </a:ext>
            </a:extLst>
          </p:cNvPr>
          <p:cNvSpPr txBox="1"/>
          <p:nvPr/>
        </p:nvSpPr>
        <p:spPr>
          <a:xfrm>
            <a:off x="8673587" y="348232"/>
            <a:ext cx="3339751" cy="215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- </a:t>
            </a:r>
            <a:r>
              <a:rPr lang="ko-KR" altLang="en-US" sz="800" dirty="0"/>
              <a:t>제품선택 후 일괄적용 누르면 해당 기입정보로 일괄적용 및 저장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1E89BC-33BF-D7F3-310A-1465579C1F8B}"/>
              </a:ext>
            </a:extLst>
          </p:cNvPr>
          <p:cNvSpPr txBox="1"/>
          <p:nvPr/>
        </p:nvSpPr>
        <p:spPr>
          <a:xfrm>
            <a:off x="9345865" y="1370072"/>
            <a:ext cx="1604402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- </a:t>
            </a:r>
            <a:r>
              <a:rPr lang="ko-KR" altLang="en-US" sz="800" dirty="0"/>
              <a:t>상단으로 이동</a:t>
            </a:r>
            <a:endParaRPr lang="en-US" altLang="ko-KR" sz="800" dirty="0"/>
          </a:p>
          <a:p>
            <a:r>
              <a:rPr lang="en-US" altLang="ko-KR" sz="800" dirty="0"/>
              <a:t> - 1p</a:t>
            </a:r>
            <a:r>
              <a:rPr lang="ko-KR" altLang="en-US" sz="800" dirty="0"/>
              <a:t>당 디폴트 건수 </a:t>
            </a:r>
            <a:r>
              <a:rPr lang="en-US" altLang="ko-KR" sz="800" dirty="0"/>
              <a:t>: 150</a:t>
            </a:r>
            <a:r>
              <a:rPr lang="ko-KR" altLang="en-US" sz="800" dirty="0"/>
              <a:t>건</a:t>
            </a:r>
            <a:endParaRPr lang="en-US" altLang="ko-KR" sz="8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B2D5C4F-A942-4797-DF45-49EB14511C06}"/>
              </a:ext>
            </a:extLst>
          </p:cNvPr>
          <p:cNvSpPr/>
          <p:nvPr/>
        </p:nvSpPr>
        <p:spPr>
          <a:xfrm>
            <a:off x="5525666" y="3091275"/>
            <a:ext cx="2763949" cy="3630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8AAD9575-E0A6-04E7-4F25-EE97176E9D5B}"/>
              </a:ext>
            </a:extLst>
          </p:cNvPr>
          <p:cNvSpPr/>
          <p:nvPr/>
        </p:nvSpPr>
        <p:spPr>
          <a:xfrm>
            <a:off x="8496304" y="3057800"/>
            <a:ext cx="713064" cy="3965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4DEBEC8-2DFC-6D4D-C506-B4E6F5174187}"/>
              </a:ext>
            </a:extLst>
          </p:cNvPr>
          <p:cNvSpPr/>
          <p:nvPr/>
        </p:nvSpPr>
        <p:spPr>
          <a:xfrm>
            <a:off x="9306773" y="3057800"/>
            <a:ext cx="639187" cy="3712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D300DBF-4BB0-A3ED-BBAF-F21E3C522C7D}"/>
              </a:ext>
            </a:extLst>
          </p:cNvPr>
          <p:cNvSpPr txBox="1"/>
          <p:nvPr/>
        </p:nvSpPr>
        <p:spPr>
          <a:xfrm>
            <a:off x="7302659" y="1827691"/>
            <a:ext cx="1772448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b="0" i="0" u="none" strike="noStrike" dirty="0">
                <a:effectLst/>
                <a:latin typeface="Arial" panose="020B0604020202020204" pitchFamily="34" charset="0"/>
              </a:rPr>
              <a:t>오름</a:t>
            </a:r>
            <a:r>
              <a:rPr lang="en-US" altLang="ko-KR" sz="800" b="0" i="0" u="none" strike="noStrike" dirty="0">
                <a:effectLst/>
                <a:latin typeface="Arial" panose="020B0604020202020204" pitchFamily="34" charset="0"/>
              </a:rPr>
              <a:t>/</a:t>
            </a:r>
            <a:r>
              <a:rPr lang="ko-KR" altLang="en-US" sz="800" b="0" i="0" u="none" strike="noStrike" dirty="0">
                <a:effectLst/>
                <a:latin typeface="Arial" panose="020B0604020202020204" pitchFamily="34" charset="0"/>
              </a:rPr>
              <a:t>내림차순 우선순위설정 </a:t>
            </a:r>
            <a:r>
              <a:rPr lang="en-US" altLang="ko-KR" sz="800" b="0" i="0" u="none" strike="noStrike" dirty="0">
                <a:effectLst/>
                <a:latin typeface="Arial" panose="020B0604020202020204" pitchFamily="34" charset="0"/>
              </a:rPr>
              <a:t>: </a:t>
            </a:r>
          </a:p>
          <a:p>
            <a:r>
              <a:rPr lang="ko-KR" altLang="en-US" sz="800" b="1" dirty="0">
                <a:latin typeface="Arial" panose="020B0604020202020204" pitchFamily="34" charset="0"/>
              </a:rPr>
              <a:t>디폴트 </a:t>
            </a:r>
            <a:r>
              <a:rPr lang="en-US" altLang="ko-KR" sz="800" b="1" dirty="0">
                <a:latin typeface="Arial" panose="020B0604020202020204" pitchFamily="34" charset="0"/>
              </a:rPr>
              <a:t>1</a:t>
            </a:r>
            <a:r>
              <a:rPr lang="ko-KR" altLang="en-US" sz="800" b="1" dirty="0">
                <a:latin typeface="Arial" panose="020B0604020202020204" pitchFamily="34" charset="0"/>
              </a:rPr>
              <a:t>순위 </a:t>
            </a:r>
            <a:r>
              <a:rPr lang="en-US" altLang="ko-KR" sz="800" b="1" dirty="0">
                <a:latin typeface="Arial" panose="020B0604020202020204" pitchFamily="34" charset="0"/>
              </a:rPr>
              <a:t>: </a:t>
            </a:r>
            <a:r>
              <a:rPr lang="ko-KR" altLang="en-US" sz="800" b="1" i="0" u="none" strike="noStrike" dirty="0">
                <a:effectLst/>
                <a:latin typeface="Arial" panose="020B0604020202020204" pitchFamily="34" charset="0"/>
              </a:rPr>
              <a:t>가격 내림차순</a:t>
            </a:r>
            <a:endParaRPr lang="en-US" altLang="ko-KR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2F79BF-F277-5ABC-726B-62C863310720}"/>
              </a:ext>
            </a:extLst>
          </p:cNvPr>
          <p:cNvSpPr txBox="1"/>
          <p:nvPr/>
        </p:nvSpPr>
        <p:spPr>
          <a:xfrm>
            <a:off x="3832368" y="3716579"/>
            <a:ext cx="1411720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글자색</a:t>
            </a:r>
            <a:endParaRPr lang="en-US" altLang="ko-KR" sz="800" dirty="0"/>
          </a:p>
          <a:p>
            <a:r>
              <a:rPr lang="ko-KR" altLang="en-US" sz="800" dirty="0"/>
              <a:t>타이틀 </a:t>
            </a:r>
            <a:r>
              <a:rPr lang="en-US" altLang="ko-KR" sz="800" dirty="0"/>
              <a:t>: </a:t>
            </a:r>
            <a:r>
              <a:rPr lang="ko-KR" altLang="en-US" sz="800" dirty="0"/>
              <a:t>볼드 검정색</a:t>
            </a:r>
            <a:endParaRPr lang="en-US" altLang="ko-KR" sz="800" dirty="0"/>
          </a:p>
          <a:p>
            <a:r>
              <a:rPr lang="ko-KR" altLang="en-US" sz="800" dirty="0"/>
              <a:t>링크 </a:t>
            </a:r>
            <a:r>
              <a:rPr lang="en-US" altLang="ko-KR" sz="800" dirty="0"/>
              <a:t>: </a:t>
            </a:r>
            <a:r>
              <a:rPr lang="ko-KR" altLang="en-US" sz="800" dirty="0"/>
              <a:t>파란색</a:t>
            </a:r>
            <a:endParaRPr lang="en-US" altLang="ko-KR" sz="800" dirty="0"/>
          </a:p>
          <a:p>
            <a:r>
              <a:rPr lang="ko-KR" altLang="en-US" sz="800" dirty="0"/>
              <a:t>링크 뒤 </a:t>
            </a:r>
            <a:r>
              <a:rPr lang="en-US" altLang="ko-KR" sz="800" dirty="0"/>
              <a:t># : </a:t>
            </a:r>
            <a:r>
              <a:rPr lang="ko-KR" altLang="en-US" sz="800" dirty="0"/>
              <a:t>볼드 빨간색</a:t>
            </a:r>
            <a:endParaRPr lang="en-US" altLang="ko-KR" sz="800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9003F20F-EF24-E47C-2B21-30C3546A1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82" y="2056792"/>
            <a:ext cx="219075" cy="32385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832A201E-1E0C-2C52-85FC-A999FA1E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416" y="2056792"/>
            <a:ext cx="219075" cy="32385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837B7F35-83D0-D2CA-3878-90717F239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286" y="2056792"/>
            <a:ext cx="219075" cy="32385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ED0D0CFF-9226-C932-8027-132B01245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127" y="2056792"/>
            <a:ext cx="219075" cy="32385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7F83FCD9-CCD0-0780-4CA9-B2136B175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2345" y="2056792"/>
            <a:ext cx="219075" cy="323850"/>
          </a:xfrm>
          <a:prstGeom prst="rect">
            <a:avLst/>
          </a:prstGeom>
        </p:spPr>
      </p:pic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FD835D8D-86CE-F227-5B91-DCE641C9CE4D}"/>
              </a:ext>
            </a:extLst>
          </p:cNvPr>
          <p:cNvCxnSpPr/>
          <p:nvPr/>
        </p:nvCxnSpPr>
        <p:spPr>
          <a:xfrm>
            <a:off x="0" y="2685601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5A3F98F-11E4-9FC3-8F5A-0BB7C52404F1}"/>
              </a:ext>
            </a:extLst>
          </p:cNvPr>
          <p:cNvSpPr txBox="1"/>
          <p:nvPr/>
        </p:nvSpPr>
        <p:spPr>
          <a:xfrm>
            <a:off x="10592127" y="2677536"/>
            <a:ext cx="1500112" cy="215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타이틀까지 스크롤 시 고정</a:t>
            </a:r>
            <a:endParaRPr lang="en-US" altLang="ko-KR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C46CC42-C914-2448-545E-1401599C78AE}"/>
              </a:ext>
            </a:extLst>
          </p:cNvPr>
          <p:cNvSpPr txBox="1"/>
          <p:nvPr/>
        </p:nvSpPr>
        <p:spPr>
          <a:xfrm>
            <a:off x="5525666" y="4172399"/>
            <a:ext cx="668043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800" b="0" i="0" dirty="0">
                <a:effectLst/>
                <a:latin typeface="Arial" panose="020B0604020202020204" pitchFamily="34" charset="0"/>
              </a:rPr>
              <a:t>RAM, SIM : </a:t>
            </a:r>
            <a:r>
              <a:rPr lang="ko-KR" altLang="en-US" sz="800" b="0" i="0" dirty="0">
                <a:effectLst/>
                <a:latin typeface="Arial" panose="020B0604020202020204" pitchFamily="34" charset="0"/>
              </a:rPr>
              <a:t>사이트에 </a:t>
            </a:r>
            <a:r>
              <a:rPr lang="ko-KR" altLang="en-US" sz="800" b="0" i="0" dirty="0" err="1">
                <a:effectLst/>
                <a:latin typeface="Arial" panose="020B0604020202020204" pitchFamily="34" charset="0"/>
              </a:rPr>
              <a:t>없는경우</a:t>
            </a:r>
            <a:r>
              <a:rPr lang="en-US" altLang="ko-KR" sz="800" b="0" i="0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800" b="0" i="0" dirty="0">
                <a:effectLst/>
                <a:latin typeface="Arial" panose="020B0604020202020204" pitchFamily="34" charset="0"/>
              </a:rPr>
              <a:t>전체 제품마스터에서 해당 모델명 탐색 </a:t>
            </a:r>
            <a:r>
              <a:rPr lang="en-US" altLang="ko-KR" sz="800" b="0" i="0" dirty="0">
                <a:effectLst/>
                <a:latin typeface="Arial" panose="020B0604020202020204" pitchFamily="34" charset="0"/>
              </a:rPr>
              <a:t>-&gt; RAM,SIM </a:t>
            </a:r>
            <a:r>
              <a:rPr lang="ko-KR" altLang="en-US" sz="800" b="0" i="0" dirty="0">
                <a:effectLst/>
                <a:latin typeface="Arial" panose="020B0604020202020204" pitchFamily="34" charset="0"/>
              </a:rPr>
              <a:t>칸에서 화살표 아래버튼 </a:t>
            </a:r>
            <a:r>
              <a:rPr lang="en-US" altLang="ko-KR" sz="800" b="0" i="0" dirty="0">
                <a:effectLst/>
                <a:latin typeface="Arial" panose="020B0604020202020204" pitchFamily="34" charset="0"/>
              </a:rPr>
              <a:t>-&gt; </a:t>
            </a:r>
            <a:r>
              <a:rPr lang="ko-KR" altLang="en-US" sz="800" b="0" i="0" dirty="0" err="1">
                <a:effectLst/>
                <a:latin typeface="Arial" panose="020B0604020202020204" pitchFamily="34" charset="0"/>
              </a:rPr>
              <a:t>연관어</a:t>
            </a:r>
            <a:r>
              <a:rPr lang="ko-KR" altLang="en-US" sz="800" b="0" i="0" dirty="0">
                <a:effectLst/>
                <a:latin typeface="Arial" panose="020B0604020202020204" pitchFamily="34" charset="0"/>
              </a:rPr>
              <a:t> 전부 표시 </a:t>
            </a:r>
            <a:endParaRPr lang="en-US" altLang="ko-KR" sz="800" b="0" i="0" dirty="0">
              <a:effectLst/>
              <a:latin typeface="Arial" panose="020B0604020202020204" pitchFamily="34" charset="0"/>
            </a:endParaRPr>
          </a:p>
          <a:p>
            <a:r>
              <a:rPr lang="ko-KR" altLang="en-US" sz="800" b="0" i="0" dirty="0">
                <a:effectLst/>
                <a:latin typeface="Arial" panose="020B0604020202020204" pitchFamily="34" charset="0"/>
              </a:rPr>
              <a:t>현재 </a:t>
            </a:r>
            <a:r>
              <a:rPr lang="en-US" altLang="ko-KR" sz="800" b="0" i="0" dirty="0">
                <a:effectLst/>
                <a:latin typeface="Arial" panose="020B0604020202020204" pitchFamily="34" charset="0"/>
              </a:rPr>
              <a:t>-&gt; Apple iPhone 13 128GB </a:t>
            </a:r>
            <a:r>
              <a:rPr lang="ko-KR" altLang="en-US" sz="800" b="0" i="0" dirty="0">
                <a:effectLst/>
                <a:latin typeface="Arial" panose="020B0604020202020204" pitchFamily="34" charset="0"/>
              </a:rPr>
              <a:t>제품의 </a:t>
            </a:r>
            <a:r>
              <a:rPr lang="en-US" altLang="ko-KR" sz="800" b="0" i="0" dirty="0">
                <a:effectLst/>
                <a:latin typeface="Arial" panose="020B0604020202020204" pitchFamily="34" charset="0"/>
              </a:rPr>
              <a:t>RAM</a:t>
            </a:r>
            <a:r>
              <a:rPr lang="ko-KR" altLang="en-US" sz="800" b="0" i="0" dirty="0">
                <a:effectLst/>
                <a:latin typeface="Arial" panose="020B0604020202020204" pitchFamily="34" charset="0"/>
              </a:rPr>
              <a:t>이 </a:t>
            </a:r>
            <a:r>
              <a:rPr lang="en-US" altLang="ko-KR" sz="800" b="0" i="0" dirty="0">
                <a:effectLst/>
                <a:latin typeface="Arial" panose="020B0604020202020204" pitchFamily="34" charset="0"/>
              </a:rPr>
              <a:t>4.0</a:t>
            </a:r>
            <a:r>
              <a:rPr lang="ko-KR" altLang="en-US" sz="800" b="0" i="0" dirty="0">
                <a:effectLst/>
                <a:latin typeface="Arial" panose="020B0604020202020204" pitchFamily="34" charset="0"/>
              </a:rPr>
              <a:t>밖에 될 수 없으나</a:t>
            </a:r>
            <a:r>
              <a:rPr lang="en-US" altLang="ko-KR" sz="800" b="0" i="0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800" b="0" i="0" dirty="0">
                <a:effectLst/>
                <a:latin typeface="Arial" panose="020B0604020202020204" pitchFamily="34" charset="0"/>
              </a:rPr>
              <a:t>일부 사이트에서 해당 모델을 등록한이력이 하나도 없어서 </a:t>
            </a:r>
            <a:r>
              <a:rPr lang="ko-KR" altLang="en-US" sz="800" b="0" i="0" dirty="0" err="1">
                <a:effectLst/>
                <a:latin typeface="Arial" panose="020B0604020202020204" pitchFamily="34" charset="0"/>
              </a:rPr>
              <a:t>연관어에</a:t>
            </a:r>
            <a:r>
              <a:rPr lang="ko-KR" altLang="en-US" sz="800" b="0" i="0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800" b="0" i="0" dirty="0" err="1">
                <a:effectLst/>
                <a:latin typeface="Arial" panose="020B0604020202020204" pitchFamily="34" charset="0"/>
              </a:rPr>
              <a:t>안뜸</a:t>
            </a:r>
            <a:r>
              <a:rPr lang="ko-KR" altLang="en-US" sz="800" b="0" i="0" dirty="0">
                <a:effectLst/>
                <a:latin typeface="Arial" panose="020B0604020202020204" pitchFamily="34" charset="0"/>
              </a:rPr>
              <a:t> </a:t>
            </a:r>
            <a:endParaRPr lang="en-US" altLang="ko-KR" sz="800" b="0" i="0" dirty="0">
              <a:effectLst/>
              <a:latin typeface="Arial" panose="020B0604020202020204" pitchFamily="34" charset="0"/>
            </a:endParaRPr>
          </a:p>
          <a:p>
            <a:r>
              <a:rPr lang="ko-KR" altLang="en-US" sz="800" b="0" i="0" dirty="0">
                <a:effectLst/>
                <a:latin typeface="Arial" panose="020B0604020202020204" pitchFamily="34" charset="0"/>
              </a:rPr>
              <a:t>변경 </a:t>
            </a:r>
            <a:r>
              <a:rPr lang="en-US" altLang="ko-KR" sz="800" b="0" i="0" dirty="0">
                <a:effectLst/>
                <a:latin typeface="Arial" panose="020B0604020202020204" pitchFamily="34" charset="0"/>
              </a:rPr>
              <a:t>-&gt; Apple iPhone 13 128GB </a:t>
            </a:r>
            <a:r>
              <a:rPr lang="ko-KR" altLang="en-US" sz="800" b="0" i="0" dirty="0">
                <a:effectLst/>
                <a:latin typeface="Arial" panose="020B0604020202020204" pitchFamily="34" charset="0"/>
              </a:rPr>
              <a:t>제품등록 후 </a:t>
            </a:r>
            <a:r>
              <a:rPr lang="en-US" altLang="ko-KR" sz="800" b="0" i="0" dirty="0">
                <a:effectLst/>
                <a:latin typeface="Arial" panose="020B0604020202020204" pitchFamily="34" charset="0"/>
              </a:rPr>
              <a:t>RAM, SIM</a:t>
            </a:r>
            <a:r>
              <a:rPr lang="ko-KR" altLang="en-US" sz="800" b="0" i="0" dirty="0">
                <a:effectLst/>
                <a:latin typeface="Arial" panose="020B0604020202020204" pitchFamily="34" charset="0"/>
              </a:rPr>
              <a:t>에서 화살표 아래 타이핑 시</a:t>
            </a:r>
            <a:r>
              <a:rPr lang="en-US" altLang="ko-KR" sz="800" b="0" i="0" dirty="0">
                <a:effectLst/>
                <a:latin typeface="Arial" panose="020B0604020202020204" pitchFamily="34" charset="0"/>
              </a:rPr>
              <a:t>, RAM</a:t>
            </a:r>
            <a:r>
              <a:rPr lang="ko-KR" altLang="en-US" sz="800" b="0" i="0" dirty="0">
                <a:effectLst/>
                <a:latin typeface="Arial" panose="020B0604020202020204" pitchFamily="34" charset="0"/>
              </a:rPr>
              <a:t>은 </a:t>
            </a:r>
            <a:r>
              <a:rPr lang="en-US" altLang="ko-KR" sz="800" b="0" i="0" dirty="0">
                <a:effectLst/>
                <a:latin typeface="Arial" panose="020B0604020202020204" pitchFamily="34" charset="0"/>
              </a:rPr>
              <a:t>4.0, SIM</a:t>
            </a:r>
            <a:r>
              <a:rPr lang="ko-KR" altLang="en-US" sz="800" b="0" i="0" dirty="0">
                <a:effectLst/>
                <a:latin typeface="Arial" panose="020B0604020202020204" pitchFamily="34" charset="0"/>
              </a:rPr>
              <a:t>은 </a:t>
            </a:r>
            <a:r>
              <a:rPr lang="en-US" altLang="ko-KR" sz="800" b="0" i="0" dirty="0">
                <a:effectLst/>
                <a:latin typeface="Arial" panose="020B0604020202020204" pitchFamily="34" charset="0"/>
              </a:rPr>
              <a:t>Y,N </a:t>
            </a:r>
            <a:r>
              <a:rPr lang="ko-KR" altLang="en-US" sz="800" b="0" i="0" dirty="0">
                <a:effectLst/>
                <a:latin typeface="Arial" panose="020B0604020202020204" pitchFamily="34" charset="0"/>
              </a:rPr>
              <a:t>연관어로 뜸</a:t>
            </a:r>
            <a:endParaRPr lang="en-US" altLang="ko-KR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DE3CF12-62EF-3422-3C0D-3DF3F61241C9}"/>
              </a:ext>
            </a:extLst>
          </p:cNvPr>
          <p:cNvSpPr txBox="1"/>
          <p:nvPr/>
        </p:nvSpPr>
        <p:spPr>
          <a:xfrm>
            <a:off x="11022156" y="1866452"/>
            <a:ext cx="1113998" cy="215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/>
              <a:t>마스터 등록일 추가</a:t>
            </a:r>
            <a:endParaRPr lang="en-US" altLang="ko-KR" sz="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180AC26-ADFA-3C13-6484-0D749CDA446C}"/>
              </a:ext>
            </a:extLst>
          </p:cNvPr>
          <p:cNvSpPr txBox="1"/>
          <p:nvPr/>
        </p:nvSpPr>
        <p:spPr>
          <a:xfrm>
            <a:off x="10492344" y="1460941"/>
            <a:ext cx="1604402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r>
              <a:rPr lang="en-US" altLang="ko-KR" sz="1050" b="1" dirty="0"/>
              <a:t>&lt; 1p/10p &gt;</a:t>
            </a:r>
            <a:r>
              <a:rPr lang="en-US" altLang="ko-KR" sz="800" dirty="0"/>
              <a:t>    1,500</a:t>
            </a:r>
            <a:r>
              <a:rPr lang="ko-KR" altLang="en-US" sz="800" dirty="0"/>
              <a:t>건</a:t>
            </a:r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4A70563B-9E30-8E6F-FEBA-93C4FFAEC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474640"/>
              </p:ext>
            </p:extLst>
          </p:nvPr>
        </p:nvGraphicFramePr>
        <p:xfrm>
          <a:off x="6396908" y="567392"/>
          <a:ext cx="4553359" cy="45888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04075">
                  <a:extLst>
                    <a:ext uri="{9D8B030D-6E8A-4147-A177-3AD203B41FA5}">
                      <a16:colId xmlns:a16="http://schemas.microsoft.com/office/drawing/2014/main" val="1766290741"/>
                    </a:ext>
                  </a:extLst>
                </a:gridCol>
                <a:gridCol w="889233">
                  <a:extLst>
                    <a:ext uri="{9D8B030D-6E8A-4147-A177-3AD203B41FA5}">
                      <a16:colId xmlns:a16="http://schemas.microsoft.com/office/drawing/2014/main" val="3773535395"/>
                    </a:ext>
                  </a:extLst>
                </a:gridCol>
                <a:gridCol w="1060051">
                  <a:extLst>
                    <a:ext uri="{9D8B030D-6E8A-4147-A177-3AD203B41FA5}">
                      <a16:colId xmlns:a16="http://schemas.microsoft.com/office/drawing/2014/main" val="41249553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mkt_name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RAM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Dual_sim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496256"/>
                  </a:ext>
                </a:extLst>
              </a:tr>
              <a:tr h="245526"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813389"/>
                  </a:ext>
                </a:extLst>
              </a:tr>
            </a:tbl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693DA95-D25C-FA78-F920-4E16FE04261C}"/>
              </a:ext>
            </a:extLst>
          </p:cNvPr>
          <p:cNvSpPr/>
          <p:nvPr/>
        </p:nvSpPr>
        <p:spPr>
          <a:xfrm>
            <a:off x="6436321" y="811340"/>
            <a:ext cx="2473120" cy="18495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E6BB94F-2072-3683-2BF0-4F88ABEED4FA}"/>
              </a:ext>
            </a:extLst>
          </p:cNvPr>
          <p:cNvSpPr/>
          <p:nvPr/>
        </p:nvSpPr>
        <p:spPr>
          <a:xfrm>
            <a:off x="9075107" y="811340"/>
            <a:ext cx="764776" cy="18495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1081B19-B8EC-0BF4-A0FB-902E58BB493F}"/>
              </a:ext>
            </a:extLst>
          </p:cNvPr>
          <p:cNvSpPr/>
          <p:nvPr/>
        </p:nvSpPr>
        <p:spPr>
          <a:xfrm>
            <a:off x="10001053" y="811340"/>
            <a:ext cx="764776" cy="18495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8FCAFC96-C6A2-CB05-A078-E70177E60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3194"/>
              </p:ext>
            </p:extLst>
          </p:nvPr>
        </p:nvGraphicFramePr>
        <p:xfrm>
          <a:off x="11022156" y="802420"/>
          <a:ext cx="919818" cy="21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19818">
                  <a:extLst>
                    <a:ext uri="{9D8B030D-6E8A-4147-A177-3AD203B41FA5}">
                      <a16:colId xmlns:a16="http://schemas.microsoft.com/office/drawing/2014/main" val="1766290741"/>
                    </a:ext>
                  </a:extLst>
                </a:gridCol>
              </a:tblGrid>
              <a:tr h="2044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선택 일괄적용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49625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DD194E4-997C-AD07-968D-0938A7868F78}"/>
              </a:ext>
            </a:extLst>
          </p:cNvPr>
          <p:cNvSpPr txBox="1"/>
          <p:nvPr/>
        </p:nvSpPr>
        <p:spPr>
          <a:xfrm>
            <a:off x="6243311" y="3550078"/>
            <a:ext cx="3102554" cy="215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</a:t>
            </a:r>
            <a:r>
              <a:rPr lang="en-US" altLang="ko-KR" sz="800" dirty="0"/>
              <a:t>- </a:t>
            </a:r>
            <a:r>
              <a:rPr lang="ko-KR" altLang="en-US" sz="800" dirty="0"/>
              <a:t>값을 넣어 저장된 경우</a:t>
            </a:r>
            <a:r>
              <a:rPr lang="en-US" altLang="ko-KR" sz="800" dirty="0"/>
              <a:t>, </a:t>
            </a:r>
            <a:r>
              <a:rPr lang="ko-KR" altLang="en-US" sz="800" dirty="0" err="1"/>
              <a:t>빨간칠이</a:t>
            </a:r>
            <a:r>
              <a:rPr lang="ko-KR" altLang="en-US" sz="800" dirty="0"/>
              <a:t> 아닌 파란색 칠로 변경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37591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A7E892-26E4-6575-9EAB-63417802C7C5}"/>
              </a:ext>
            </a:extLst>
          </p:cNvPr>
          <p:cNvSpPr/>
          <p:nvPr/>
        </p:nvSpPr>
        <p:spPr>
          <a:xfrm>
            <a:off x="0" y="0"/>
            <a:ext cx="12192000" cy="36911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ADMIN   </a:t>
            </a:r>
            <a:r>
              <a:rPr lang="ko-KR" altLang="en-US" sz="1100" dirty="0">
                <a:solidFill>
                  <a:schemeClr val="bg1"/>
                </a:solidFill>
              </a:rPr>
              <a:t>신규등록</a:t>
            </a:r>
            <a:r>
              <a:rPr lang="ko-KR" altLang="en-US" sz="1100" dirty="0"/>
              <a:t>   </a:t>
            </a:r>
            <a:r>
              <a:rPr lang="ko-KR" altLang="en-US" sz="1100" dirty="0" err="1">
                <a:solidFill>
                  <a:schemeClr val="tx1"/>
                </a:solidFill>
                <a:highlight>
                  <a:srgbClr val="FFFF00"/>
                </a:highlight>
              </a:rPr>
              <a:t>최종검수</a:t>
            </a:r>
            <a:r>
              <a:rPr lang="ko-KR" altLang="en-US" sz="1100" dirty="0"/>
              <a:t>   등록통계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5A063D-F988-C0EE-3465-9EC250B85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828" y="32158"/>
            <a:ext cx="1028700" cy="304800"/>
          </a:xfrm>
          <a:prstGeom prst="rect">
            <a:avLst/>
          </a:prstGeom>
        </p:spPr>
      </p:pic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1D5DACEC-4319-0097-F20C-C98FBB306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175300"/>
              </p:ext>
            </p:extLst>
          </p:nvPr>
        </p:nvGraphicFramePr>
        <p:xfrm>
          <a:off x="196795" y="2250596"/>
          <a:ext cx="11798409" cy="2882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310">
                  <a:extLst>
                    <a:ext uri="{9D8B030D-6E8A-4147-A177-3AD203B41FA5}">
                      <a16:colId xmlns:a16="http://schemas.microsoft.com/office/drawing/2014/main" val="1254694268"/>
                    </a:ext>
                  </a:extLst>
                </a:gridCol>
                <a:gridCol w="679254">
                  <a:extLst>
                    <a:ext uri="{9D8B030D-6E8A-4147-A177-3AD203B41FA5}">
                      <a16:colId xmlns:a16="http://schemas.microsoft.com/office/drawing/2014/main" val="1692243499"/>
                    </a:ext>
                  </a:extLst>
                </a:gridCol>
                <a:gridCol w="2351523">
                  <a:extLst>
                    <a:ext uri="{9D8B030D-6E8A-4147-A177-3AD203B41FA5}">
                      <a16:colId xmlns:a16="http://schemas.microsoft.com/office/drawing/2014/main" val="476890467"/>
                    </a:ext>
                  </a:extLst>
                </a:gridCol>
                <a:gridCol w="2164037">
                  <a:extLst>
                    <a:ext uri="{9D8B030D-6E8A-4147-A177-3AD203B41FA5}">
                      <a16:colId xmlns:a16="http://schemas.microsoft.com/office/drawing/2014/main" val="1854519958"/>
                    </a:ext>
                  </a:extLst>
                </a:gridCol>
                <a:gridCol w="835110">
                  <a:extLst>
                    <a:ext uri="{9D8B030D-6E8A-4147-A177-3AD203B41FA5}">
                      <a16:colId xmlns:a16="http://schemas.microsoft.com/office/drawing/2014/main" val="4134443813"/>
                    </a:ext>
                  </a:extLst>
                </a:gridCol>
                <a:gridCol w="744896">
                  <a:extLst>
                    <a:ext uri="{9D8B030D-6E8A-4147-A177-3AD203B41FA5}">
                      <a16:colId xmlns:a16="http://schemas.microsoft.com/office/drawing/2014/main" val="2134871080"/>
                    </a:ext>
                  </a:extLst>
                </a:gridCol>
                <a:gridCol w="1301220">
                  <a:extLst>
                    <a:ext uri="{9D8B030D-6E8A-4147-A177-3AD203B41FA5}">
                      <a16:colId xmlns:a16="http://schemas.microsoft.com/office/drawing/2014/main" val="3339050891"/>
                    </a:ext>
                  </a:extLst>
                </a:gridCol>
                <a:gridCol w="732217">
                  <a:extLst>
                    <a:ext uri="{9D8B030D-6E8A-4147-A177-3AD203B41FA5}">
                      <a16:colId xmlns:a16="http://schemas.microsoft.com/office/drawing/2014/main" val="2954761814"/>
                    </a:ext>
                  </a:extLst>
                </a:gridCol>
                <a:gridCol w="732217">
                  <a:extLst>
                    <a:ext uri="{9D8B030D-6E8A-4147-A177-3AD203B41FA5}">
                      <a16:colId xmlns:a16="http://schemas.microsoft.com/office/drawing/2014/main" val="1964796485"/>
                    </a:ext>
                  </a:extLst>
                </a:gridCol>
                <a:gridCol w="846400">
                  <a:extLst>
                    <a:ext uri="{9D8B030D-6E8A-4147-A177-3AD203B41FA5}">
                      <a16:colId xmlns:a16="http://schemas.microsoft.com/office/drawing/2014/main" val="797161379"/>
                    </a:ext>
                  </a:extLst>
                </a:gridCol>
                <a:gridCol w="858225">
                  <a:extLst>
                    <a:ext uri="{9D8B030D-6E8A-4147-A177-3AD203B41FA5}">
                      <a16:colId xmlns:a16="http://schemas.microsoft.com/office/drawing/2014/main" val="3679898385"/>
                    </a:ext>
                  </a:extLst>
                </a:gridCol>
              </a:tblGrid>
              <a:tr h="4014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seq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title</a:t>
                      </a:r>
                    </a:p>
                    <a:p>
                      <a:pPr algn="l" latinLnBrk="1"/>
                      <a:r>
                        <a:rPr lang="en-US" altLang="ko-KR" sz="1000" dirty="0" err="1"/>
                        <a:t>Site_url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mkt_name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RAM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Dual_sim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mkt_name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최종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RAM </a:t>
                      </a:r>
                    </a:p>
                    <a:p>
                      <a:pPr algn="l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최종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/>
                        <a:t>Dual_sim</a:t>
                      </a:r>
                      <a:r>
                        <a:rPr lang="en-US" altLang="ko-KR" sz="1000" dirty="0"/>
                        <a:t> (</a:t>
                      </a:r>
                      <a:r>
                        <a:rPr lang="ko-KR" altLang="en-US" sz="1000" dirty="0"/>
                        <a:t>최종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WON</a:t>
                      </a:r>
                    </a:p>
                    <a:p>
                      <a:pPr algn="l" latinLnBrk="1"/>
                      <a:r>
                        <a:rPr lang="en-US" altLang="ko-KR" sz="1000" dirty="0"/>
                        <a:t>RPA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마스터</a:t>
                      </a:r>
                      <a:endParaRPr lang="en-US" altLang="ko-KR" sz="1000" dirty="0"/>
                    </a:p>
                    <a:p>
                      <a:pPr algn="l" latinLnBrk="1"/>
                      <a:r>
                        <a:rPr lang="ko-KR" altLang="en-US" sz="1000" dirty="0"/>
                        <a:t>등록일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508732"/>
                  </a:ext>
                </a:extLst>
              </a:tr>
              <a:tr h="40698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□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2323084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de-DE" altLang="ko-KR" sz="1000" b="1" dirty="0"/>
                        <a:t>Pixel 7a 128GB (Unlocked)</a:t>
                      </a:r>
                    </a:p>
                    <a:p>
                      <a:pPr algn="l" latinLnBrk="1"/>
                      <a:r>
                        <a:rPr lang="de-DE" altLang="ko-KR" sz="1000" dirty="0">
                          <a:solidFill>
                            <a:srgbClr val="00B0F0"/>
                          </a:solidFill>
                        </a:rPr>
                        <a:t>https://www.gazelle.com/sell/cell-phone/google/unlocked/pixel-7a-128gb-unlocked/498617-gpid</a:t>
                      </a:r>
                      <a:r>
                        <a:rPr lang="de-DE" altLang="ko-KR" sz="1000" b="1" dirty="0">
                          <a:solidFill>
                            <a:srgbClr val="FF0000"/>
                          </a:solidFill>
                        </a:rPr>
                        <a:t>#D#gazelle.com(D)</a:t>
                      </a:r>
                      <a:endParaRPr lang="ko-KR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Pixel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7a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128GB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6.0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FA8A7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Y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Pixel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7a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128GB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>
                    <a:solidFill>
                      <a:srgbClr val="FA8A7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 Y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500,000</a:t>
                      </a:r>
                    </a:p>
                    <a:p>
                      <a:pPr algn="r" latinLnBrk="1"/>
                      <a:r>
                        <a:rPr lang="en-US" altLang="ko-KR" sz="1000" dirty="0"/>
                        <a:t>26.50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2023-08-07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387497"/>
                  </a:ext>
                </a:extLst>
              </a:tr>
              <a:tr h="406986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□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Pixel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7a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128GB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4.0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rgbClr val="FA8A7E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Y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r" latinLnBrk="1"/>
                      <a:r>
                        <a:rPr lang="en-US" altLang="ko-KR" sz="1000" dirty="0"/>
                        <a:t>500,000</a:t>
                      </a:r>
                    </a:p>
                    <a:p>
                      <a:pPr algn="r" latinLnBrk="1"/>
                      <a:r>
                        <a:rPr lang="en-US" altLang="ko-KR" sz="1000" dirty="0"/>
                        <a:t>26.50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720989"/>
                  </a:ext>
                </a:extLst>
              </a:tr>
              <a:tr h="406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□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496499"/>
                  </a:ext>
                </a:extLst>
              </a:tr>
              <a:tr h="406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□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272281"/>
                  </a:ext>
                </a:extLst>
              </a:tr>
              <a:tr h="406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□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41460"/>
                  </a:ext>
                </a:extLst>
              </a:tr>
              <a:tr h="406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□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984794"/>
                  </a:ext>
                </a:extLst>
              </a:tr>
            </a:tbl>
          </a:graphicData>
        </a:graphic>
      </p:graphicFrame>
      <p:graphicFrame>
        <p:nvGraphicFramePr>
          <p:cNvPr id="16" name="표 7">
            <a:extLst>
              <a:ext uri="{FF2B5EF4-FFF2-40B4-BE49-F238E27FC236}">
                <a16:creationId xmlns:a16="http://schemas.microsoft.com/office/drawing/2014/main" id="{7C0A6704-D3B5-2C50-3953-71A305FFD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296097"/>
              </p:ext>
            </p:extLst>
          </p:nvPr>
        </p:nvGraphicFramePr>
        <p:xfrm>
          <a:off x="196795" y="930673"/>
          <a:ext cx="1975954" cy="23878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02163">
                  <a:extLst>
                    <a:ext uri="{9D8B030D-6E8A-4147-A177-3AD203B41FA5}">
                      <a16:colId xmlns:a16="http://schemas.microsoft.com/office/drawing/2014/main" val="1766290741"/>
                    </a:ext>
                  </a:extLst>
                </a:gridCol>
                <a:gridCol w="1073791">
                  <a:extLst>
                    <a:ext uri="{9D8B030D-6E8A-4147-A177-3AD203B41FA5}">
                      <a16:colId xmlns:a16="http://schemas.microsoft.com/office/drawing/2014/main" val="3773535395"/>
                    </a:ext>
                  </a:extLst>
                </a:gridCol>
              </a:tblGrid>
              <a:tr h="238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작업자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1,2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□  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3,4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496256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2A787970-23DB-49DD-7DC3-AF8A429F134C}"/>
              </a:ext>
            </a:extLst>
          </p:cNvPr>
          <p:cNvSpPr txBox="1"/>
          <p:nvPr/>
        </p:nvSpPr>
        <p:spPr>
          <a:xfrm>
            <a:off x="1920145" y="648109"/>
            <a:ext cx="2563547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-</a:t>
            </a:r>
            <a:r>
              <a:rPr lang="ko-KR" altLang="en-US" sz="800" dirty="0"/>
              <a:t> 디폴트 </a:t>
            </a:r>
            <a:r>
              <a:rPr lang="en-US" altLang="ko-KR" sz="800" dirty="0"/>
              <a:t>: </a:t>
            </a:r>
            <a:r>
              <a:rPr lang="ko-KR" altLang="en-US" sz="800" dirty="0"/>
              <a:t>체크박스 전체 해제</a:t>
            </a:r>
            <a:endParaRPr lang="en-US" altLang="ko-KR" sz="800" dirty="0"/>
          </a:p>
          <a:p>
            <a:r>
              <a:rPr lang="en-US" altLang="ko-KR" sz="800" dirty="0"/>
              <a:t> - </a:t>
            </a:r>
            <a:r>
              <a:rPr lang="ko-KR" altLang="en-US" sz="800" dirty="0"/>
              <a:t>체크 선택</a:t>
            </a:r>
            <a:r>
              <a:rPr lang="en-US" altLang="ko-KR" sz="800" dirty="0"/>
              <a:t>/</a:t>
            </a:r>
            <a:r>
              <a:rPr lang="ko-KR" altLang="en-US" sz="800" dirty="0"/>
              <a:t>해제 시 바로 노출</a:t>
            </a:r>
            <a:r>
              <a:rPr lang="en-US" altLang="ko-KR" sz="800" dirty="0"/>
              <a:t>, PC</a:t>
            </a:r>
            <a:r>
              <a:rPr lang="ko-KR" altLang="en-US" sz="800" dirty="0"/>
              <a:t>별 </a:t>
            </a:r>
            <a:r>
              <a:rPr lang="ko-KR" altLang="en-US" sz="800" dirty="0" err="1"/>
              <a:t>선택값</a:t>
            </a:r>
            <a:r>
              <a:rPr lang="ko-KR" altLang="en-US" sz="800" dirty="0"/>
              <a:t> 기억</a:t>
            </a:r>
          </a:p>
        </p:txBody>
      </p:sp>
      <p:graphicFrame>
        <p:nvGraphicFramePr>
          <p:cNvPr id="34" name="표 7">
            <a:extLst>
              <a:ext uri="{FF2B5EF4-FFF2-40B4-BE49-F238E27FC236}">
                <a16:creationId xmlns:a16="http://schemas.microsoft.com/office/drawing/2014/main" id="{C59857ED-8A30-2484-E1FE-DC860783D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333152"/>
              </p:ext>
            </p:extLst>
          </p:nvPr>
        </p:nvGraphicFramePr>
        <p:xfrm>
          <a:off x="1027305" y="1792969"/>
          <a:ext cx="694181" cy="259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4181">
                  <a:extLst>
                    <a:ext uri="{9D8B030D-6E8A-4147-A177-3AD203B41FA5}">
                      <a16:colId xmlns:a16="http://schemas.microsoft.com/office/drawing/2014/main" val="1766290741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초기화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496256"/>
                  </a:ext>
                </a:extLst>
              </a:tr>
            </a:tbl>
          </a:graphicData>
        </a:graphic>
      </p:graphicFrame>
      <p:graphicFrame>
        <p:nvGraphicFramePr>
          <p:cNvPr id="36" name="표 7">
            <a:extLst>
              <a:ext uri="{FF2B5EF4-FFF2-40B4-BE49-F238E27FC236}">
                <a16:creationId xmlns:a16="http://schemas.microsoft.com/office/drawing/2014/main" id="{A42FC490-0FB5-DB03-F60E-9976C99C7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757396"/>
              </p:ext>
            </p:extLst>
          </p:nvPr>
        </p:nvGraphicFramePr>
        <p:xfrm>
          <a:off x="196795" y="1792969"/>
          <a:ext cx="694181" cy="259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4181">
                  <a:extLst>
                    <a:ext uri="{9D8B030D-6E8A-4147-A177-3AD203B41FA5}">
                      <a16:colId xmlns:a16="http://schemas.microsoft.com/office/drawing/2014/main" val="1766290741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496256"/>
                  </a:ext>
                </a:extLst>
              </a:tr>
            </a:tbl>
          </a:graphicData>
        </a:graphic>
      </p:graphicFrame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E2E91D7-48F3-5A6B-9153-E7DC978D9CA7}"/>
              </a:ext>
            </a:extLst>
          </p:cNvPr>
          <p:cNvSpPr/>
          <p:nvPr/>
        </p:nvSpPr>
        <p:spPr>
          <a:xfrm>
            <a:off x="7583647" y="2942607"/>
            <a:ext cx="1191237" cy="34453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544F462-1F9B-7C9E-4737-7508F4DE2F46}"/>
              </a:ext>
            </a:extLst>
          </p:cNvPr>
          <p:cNvSpPr/>
          <p:nvPr/>
        </p:nvSpPr>
        <p:spPr>
          <a:xfrm>
            <a:off x="8929105" y="2926985"/>
            <a:ext cx="500122" cy="36015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27CE9DF-AA4C-80BD-750C-FF0997C3E25D}"/>
              </a:ext>
            </a:extLst>
          </p:cNvPr>
          <p:cNvSpPr/>
          <p:nvPr/>
        </p:nvSpPr>
        <p:spPr>
          <a:xfrm>
            <a:off x="9658947" y="2926985"/>
            <a:ext cx="500122" cy="36015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ED55B9-67C6-6735-ADAC-093A768B6E42}"/>
              </a:ext>
            </a:extLst>
          </p:cNvPr>
          <p:cNvSpPr txBox="1"/>
          <p:nvPr/>
        </p:nvSpPr>
        <p:spPr>
          <a:xfrm>
            <a:off x="6095999" y="3464092"/>
            <a:ext cx="1680595" cy="215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-</a:t>
            </a:r>
            <a:r>
              <a:rPr lang="ko-KR" altLang="en-US" sz="800" dirty="0"/>
              <a:t> 틀린 항목에만 빨간색칠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23145-6AAD-60AC-F0F3-393C729E31D6}"/>
              </a:ext>
            </a:extLst>
          </p:cNvPr>
          <p:cNvSpPr txBox="1"/>
          <p:nvPr/>
        </p:nvSpPr>
        <p:spPr>
          <a:xfrm>
            <a:off x="9526333" y="3438869"/>
            <a:ext cx="1680595" cy="215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- </a:t>
            </a:r>
            <a:r>
              <a:rPr lang="ko-KR" altLang="en-US" sz="800" dirty="0"/>
              <a:t> 틀린 항목에만 빨간색칠</a:t>
            </a:r>
            <a:endParaRPr lang="en-US" altLang="ko-KR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6B7D6FD-C54F-8E59-AB8D-5C1D417AE60A}"/>
              </a:ext>
            </a:extLst>
          </p:cNvPr>
          <p:cNvSpPr txBox="1"/>
          <p:nvPr/>
        </p:nvSpPr>
        <p:spPr>
          <a:xfrm>
            <a:off x="1836444" y="1529316"/>
            <a:ext cx="410886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</a:t>
            </a:r>
            <a:r>
              <a:rPr lang="en-US" altLang="ko-KR" sz="800" dirty="0"/>
              <a:t>- </a:t>
            </a:r>
            <a:r>
              <a:rPr lang="ko-KR" altLang="en-US" sz="800" dirty="0"/>
              <a:t>버튼 위치변경</a:t>
            </a:r>
            <a:endParaRPr lang="en-US" altLang="ko-KR" sz="800" dirty="0"/>
          </a:p>
          <a:p>
            <a:r>
              <a:rPr lang="en-US" altLang="ko-KR" sz="800" dirty="0"/>
              <a:t> - </a:t>
            </a:r>
            <a:r>
              <a:rPr lang="ko-KR" altLang="en-US" sz="800" dirty="0"/>
              <a:t>수락</a:t>
            </a:r>
            <a:r>
              <a:rPr lang="en-US" altLang="ko-KR" sz="800" dirty="0"/>
              <a:t>, </a:t>
            </a:r>
            <a:r>
              <a:rPr lang="ko-KR" altLang="en-US" sz="800" dirty="0"/>
              <a:t>초기화버튼 모두 관리자 아이디만 노출</a:t>
            </a:r>
            <a:endParaRPr lang="en-US" altLang="ko-KR" sz="800" dirty="0"/>
          </a:p>
          <a:p>
            <a:r>
              <a:rPr lang="en-US" altLang="ko-KR" sz="800" dirty="0"/>
              <a:t> - </a:t>
            </a:r>
            <a:r>
              <a:rPr lang="ko-KR" altLang="en-US" sz="800" dirty="0"/>
              <a:t>관리자가 수락버튼 클릭 시</a:t>
            </a:r>
            <a:r>
              <a:rPr lang="en-US" altLang="ko-KR" sz="800" dirty="0"/>
              <a:t>, </a:t>
            </a:r>
            <a:r>
              <a:rPr lang="ko-KR" altLang="en-US" sz="800" dirty="0"/>
              <a:t>해당제품들을 작업자에게 노출</a:t>
            </a:r>
            <a:endParaRPr lang="en-US" altLang="ko-KR" sz="800" dirty="0"/>
          </a:p>
          <a:p>
            <a:r>
              <a:rPr lang="ko-KR" altLang="en-US" sz="800" dirty="0"/>
              <a:t> </a:t>
            </a:r>
            <a:r>
              <a:rPr lang="en-US" altLang="ko-KR" sz="800" dirty="0"/>
              <a:t>- </a:t>
            </a:r>
            <a:r>
              <a:rPr lang="ko-KR" altLang="en-US" sz="800" dirty="0"/>
              <a:t>관리자가 초기화 버튼 클릭 시</a:t>
            </a:r>
            <a:r>
              <a:rPr lang="en-US" altLang="ko-KR" sz="800" dirty="0"/>
              <a:t>, </a:t>
            </a:r>
            <a:r>
              <a:rPr lang="ko-KR" altLang="en-US" sz="800" dirty="0"/>
              <a:t>해당제품들은 다시 신규등록에 초기화되어 노출</a:t>
            </a: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94B08CD2-D7DF-FA5D-B9EE-74D873C2E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320" y="2285099"/>
            <a:ext cx="219075" cy="32385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1DA77103-947A-AD50-B93A-75CA95BEC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237" y="2285099"/>
            <a:ext cx="219075" cy="32385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181543EA-BCE9-43E4-6242-48510F638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605" y="2285099"/>
            <a:ext cx="219075" cy="32385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8342BA10-2F02-217D-5D0F-C16E9C25A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2082" y="2285099"/>
            <a:ext cx="219075" cy="323850"/>
          </a:xfrm>
          <a:prstGeom prst="rect">
            <a:avLst/>
          </a:prstGeom>
        </p:spPr>
      </p:pic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BC56A63-3106-5AFD-4D20-EEC8E8AF9F92}"/>
              </a:ext>
            </a:extLst>
          </p:cNvPr>
          <p:cNvCxnSpPr/>
          <p:nvPr/>
        </p:nvCxnSpPr>
        <p:spPr>
          <a:xfrm>
            <a:off x="0" y="2669596"/>
            <a:ext cx="121920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13D5DFE-B94F-D8AE-773C-DCAD42BAC22A}"/>
              </a:ext>
            </a:extLst>
          </p:cNvPr>
          <p:cNvSpPr txBox="1"/>
          <p:nvPr/>
        </p:nvSpPr>
        <p:spPr>
          <a:xfrm>
            <a:off x="10766577" y="2711541"/>
            <a:ext cx="1500112" cy="215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타이틀까지 스크롤 시 고정</a:t>
            </a:r>
            <a:endParaRPr lang="en-US" altLang="ko-KR" sz="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C07581F-88D3-385C-4132-2B2489AF7194}"/>
              </a:ext>
            </a:extLst>
          </p:cNvPr>
          <p:cNvSpPr txBox="1"/>
          <p:nvPr/>
        </p:nvSpPr>
        <p:spPr>
          <a:xfrm>
            <a:off x="11151638" y="2091935"/>
            <a:ext cx="1113998" cy="215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/>
              <a:t>마스터 등록일 추가</a:t>
            </a:r>
            <a:endParaRPr lang="en-US" altLang="ko-KR" sz="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0A8412-0477-EA3E-0F26-59F70E243DD2}"/>
              </a:ext>
            </a:extLst>
          </p:cNvPr>
          <p:cNvSpPr txBox="1"/>
          <p:nvPr/>
        </p:nvSpPr>
        <p:spPr>
          <a:xfrm>
            <a:off x="9226332" y="1639032"/>
            <a:ext cx="1604402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- </a:t>
            </a:r>
            <a:r>
              <a:rPr lang="ko-KR" altLang="en-US" sz="800" dirty="0"/>
              <a:t>상단으로 이동</a:t>
            </a:r>
            <a:endParaRPr lang="en-US" altLang="ko-KR" sz="800" dirty="0"/>
          </a:p>
          <a:p>
            <a:r>
              <a:rPr lang="en-US" altLang="ko-KR" sz="800" dirty="0"/>
              <a:t> - 1p</a:t>
            </a:r>
            <a:r>
              <a:rPr lang="ko-KR" altLang="en-US" sz="800" dirty="0"/>
              <a:t>당 디폴트 건수 </a:t>
            </a:r>
            <a:r>
              <a:rPr lang="en-US" altLang="ko-KR" sz="800" dirty="0"/>
              <a:t>: 150</a:t>
            </a:r>
            <a:r>
              <a:rPr lang="ko-KR" altLang="en-US" sz="800" dirty="0"/>
              <a:t>건</a:t>
            </a:r>
            <a:endParaRPr lang="en-US" altLang="ko-KR" sz="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F27355-C7DC-D433-528A-388619FF4E4E}"/>
              </a:ext>
            </a:extLst>
          </p:cNvPr>
          <p:cNvSpPr txBox="1"/>
          <p:nvPr/>
        </p:nvSpPr>
        <p:spPr>
          <a:xfrm>
            <a:off x="10492344" y="1721000"/>
            <a:ext cx="1604402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r>
              <a:rPr lang="en-US" altLang="ko-KR" sz="1050" b="1" dirty="0"/>
              <a:t>&lt; 1p/15p &gt;</a:t>
            </a:r>
            <a:r>
              <a:rPr lang="en-US" altLang="ko-KR" sz="800" dirty="0"/>
              <a:t>    1,500</a:t>
            </a:r>
            <a:r>
              <a:rPr lang="ko-KR" altLang="en-US" sz="800" dirty="0"/>
              <a:t>건</a:t>
            </a:r>
          </a:p>
        </p:txBody>
      </p:sp>
    </p:spTree>
    <p:extLst>
      <p:ext uri="{BB962C8B-B14F-4D97-AF65-F5344CB8AC3E}">
        <p14:creationId xmlns:p14="http://schemas.microsoft.com/office/powerpoint/2010/main" val="41554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A7E892-26E4-6575-9EAB-63417802C7C5}"/>
              </a:ext>
            </a:extLst>
          </p:cNvPr>
          <p:cNvSpPr/>
          <p:nvPr/>
        </p:nvSpPr>
        <p:spPr>
          <a:xfrm>
            <a:off x="0" y="0"/>
            <a:ext cx="12192000" cy="369116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ADMIN   </a:t>
            </a:r>
            <a:r>
              <a:rPr lang="ko-KR" altLang="en-US" sz="1100" dirty="0">
                <a:solidFill>
                  <a:schemeClr val="bg1"/>
                </a:solidFill>
              </a:rPr>
              <a:t>신규등록</a:t>
            </a:r>
            <a:r>
              <a:rPr lang="ko-KR" altLang="en-US" sz="1100" dirty="0"/>
              <a:t>   </a:t>
            </a:r>
            <a:r>
              <a:rPr lang="ko-KR" altLang="en-US" sz="1100" dirty="0" err="1">
                <a:solidFill>
                  <a:schemeClr val="bg1"/>
                </a:solidFill>
              </a:rPr>
              <a:t>최종검수</a:t>
            </a:r>
            <a:r>
              <a:rPr lang="ko-KR" altLang="en-US" sz="1100" dirty="0"/>
              <a:t>   </a:t>
            </a:r>
            <a:r>
              <a:rPr lang="ko-KR" altLang="en-US" sz="1100" dirty="0">
                <a:solidFill>
                  <a:schemeClr val="tx1"/>
                </a:solidFill>
                <a:highlight>
                  <a:srgbClr val="FFFF00"/>
                </a:highlight>
              </a:rPr>
              <a:t>등록통계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65A063D-F988-C0EE-3465-9EC250B85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828" y="32158"/>
            <a:ext cx="1028700" cy="304800"/>
          </a:xfrm>
          <a:prstGeom prst="rect">
            <a:avLst/>
          </a:prstGeom>
        </p:spPr>
      </p:pic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1D5DACEC-4319-0097-F20C-C98FBB306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17415"/>
              </p:ext>
            </p:extLst>
          </p:nvPr>
        </p:nvGraphicFramePr>
        <p:xfrm>
          <a:off x="297463" y="2109247"/>
          <a:ext cx="11480680" cy="4454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282">
                  <a:extLst>
                    <a:ext uri="{9D8B030D-6E8A-4147-A177-3AD203B41FA5}">
                      <a16:colId xmlns:a16="http://schemas.microsoft.com/office/drawing/2014/main" val="1692243499"/>
                    </a:ext>
                  </a:extLst>
                </a:gridCol>
                <a:gridCol w="1333849">
                  <a:extLst>
                    <a:ext uri="{9D8B030D-6E8A-4147-A177-3AD203B41FA5}">
                      <a16:colId xmlns:a16="http://schemas.microsoft.com/office/drawing/2014/main" val="384164196"/>
                    </a:ext>
                  </a:extLst>
                </a:gridCol>
                <a:gridCol w="2256639">
                  <a:extLst>
                    <a:ext uri="{9D8B030D-6E8A-4147-A177-3AD203B41FA5}">
                      <a16:colId xmlns:a16="http://schemas.microsoft.com/office/drawing/2014/main" val="476890467"/>
                    </a:ext>
                  </a:extLst>
                </a:gridCol>
                <a:gridCol w="2097248">
                  <a:extLst>
                    <a:ext uri="{9D8B030D-6E8A-4147-A177-3AD203B41FA5}">
                      <a16:colId xmlns:a16="http://schemas.microsoft.com/office/drawing/2014/main" val="1854519958"/>
                    </a:ext>
                  </a:extLst>
                </a:gridCol>
                <a:gridCol w="2130803">
                  <a:extLst>
                    <a:ext uri="{9D8B030D-6E8A-4147-A177-3AD203B41FA5}">
                      <a16:colId xmlns:a16="http://schemas.microsoft.com/office/drawing/2014/main" val="4134443813"/>
                    </a:ext>
                  </a:extLst>
                </a:gridCol>
                <a:gridCol w="2088859">
                  <a:extLst>
                    <a:ext uri="{9D8B030D-6E8A-4147-A177-3AD203B41FA5}">
                      <a16:colId xmlns:a16="http://schemas.microsoft.com/office/drawing/2014/main" val="2134871080"/>
                    </a:ext>
                  </a:extLst>
                </a:gridCol>
              </a:tblGrid>
              <a:tr h="3667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작업자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Y (</a:t>
                      </a:r>
                      <a:r>
                        <a:rPr lang="ko-KR" altLang="en-US" sz="1000" dirty="0"/>
                        <a:t>제품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 (</a:t>
                      </a:r>
                      <a:r>
                        <a:rPr lang="ko-KR" altLang="en-US" sz="1000" dirty="0"/>
                        <a:t>보류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 (</a:t>
                      </a:r>
                      <a:r>
                        <a:rPr lang="ko-KR" altLang="en-US" sz="1000" dirty="0"/>
                        <a:t>삭제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508732"/>
                  </a:ext>
                </a:extLst>
              </a:tr>
              <a:tr h="366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2023-08-08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1,2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496499"/>
                  </a:ext>
                </a:extLst>
              </a:tr>
              <a:tr h="4206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/>
                        <a:t>2023-08-08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3,4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272281"/>
                  </a:ext>
                </a:extLst>
              </a:tr>
              <a:tr h="366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2023-08-07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1,2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41460"/>
                  </a:ext>
                </a:extLst>
              </a:tr>
              <a:tr h="3667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/>
                        <a:t>2023-08-07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3,4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984794"/>
                  </a:ext>
                </a:extLst>
              </a:tr>
              <a:tr h="366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2023-08-06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1,2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525308"/>
                  </a:ext>
                </a:extLst>
              </a:tr>
              <a:tr h="3667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/>
                        <a:t>2023-08-06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3,4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290901"/>
                  </a:ext>
                </a:extLst>
              </a:tr>
              <a:tr h="366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2023-08-05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1,2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961312"/>
                  </a:ext>
                </a:extLst>
              </a:tr>
              <a:tr h="3667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/>
                        <a:t>2023-08-05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3,4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821479"/>
                  </a:ext>
                </a:extLst>
              </a:tr>
              <a:tr h="366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2023-08-04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1,2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533753"/>
                  </a:ext>
                </a:extLst>
              </a:tr>
              <a:tr h="3667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/>
                        <a:t>2023-08-04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3,4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314526"/>
                  </a:ext>
                </a:extLst>
              </a:tr>
              <a:tr h="366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Total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020556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879911E-65C5-18FE-2D9D-3A9D1D5F9061}"/>
              </a:ext>
            </a:extLst>
          </p:cNvPr>
          <p:cNvSpPr txBox="1"/>
          <p:nvPr/>
        </p:nvSpPr>
        <p:spPr>
          <a:xfrm>
            <a:off x="10055022" y="1430993"/>
            <a:ext cx="25873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통계작성시간 </a:t>
            </a:r>
            <a:r>
              <a:rPr lang="en-US" altLang="ko-KR" sz="800" dirty="0"/>
              <a:t>: [2023-08-08 / 09:55)</a:t>
            </a:r>
            <a:endParaRPr lang="ko-KR" altLang="en-US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5CC8B6-D74E-7B9A-8B70-00FEAEA0675F}"/>
              </a:ext>
            </a:extLst>
          </p:cNvPr>
          <p:cNvSpPr txBox="1"/>
          <p:nvPr/>
        </p:nvSpPr>
        <p:spPr>
          <a:xfrm>
            <a:off x="3606331" y="1838297"/>
            <a:ext cx="2563547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- Y P N </a:t>
            </a:r>
            <a:r>
              <a:rPr lang="ko-KR" altLang="en-US" sz="800" dirty="0" err="1"/>
              <a:t>메뉴명</a:t>
            </a:r>
            <a:r>
              <a:rPr lang="en-US" altLang="ko-KR" sz="800" dirty="0"/>
              <a:t> </a:t>
            </a:r>
            <a:r>
              <a:rPr lang="ko-KR" altLang="en-US" sz="800" dirty="0"/>
              <a:t>순서변경</a:t>
            </a:r>
            <a:endParaRPr lang="en-US" altLang="ko-KR" sz="800" dirty="0"/>
          </a:p>
          <a:p>
            <a:r>
              <a:rPr lang="en-US" altLang="ko-KR" sz="800" dirty="0"/>
              <a:t> - </a:t>
            </a:r>
            <a:r>
              <a:rPr lang="ko-KR" altLang="en-US" sz="800" dirty="0"/>
              <a:t>작업자 열 추가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8CFA94-0E9E-0CE4-7058-C70074B64E72}"/>
              </a:ext>
            </a:extLst>
          </p:cNvPr>
          <p:cNvSpPr txBox="1"/>
          <p:nvPr/>
        </p:nvSpPr>
        <p:spPr>
          <a:xfrm>
            <a:off x="6935135" y="1758328"/>
            <a:ext cx="2563547" cy="215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- TOTAL </a:t>
            </a:r>
            <a:r>
              <a:rPr lang="ko-KR" altLang="en-US" sz="800" dirty="0"/>
              <a:t>칸 노란색칠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378FA-7F19-5CBE-F86F-E1298B83BB38}"/>
              </a:ext>
            </a:extLst>
          </p:cNvPr>
          <p:cNvSpPr txBox="1"/>
          <p:nvPr/>
        </p:nvSpPr>
        <p:spPr>
          <a:xfrm>
            <a:off x="10861460" y="1689329"/>
            <a:ext cx="1034129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r>
              <a:rPr lang="en-US" altLang="ko-KR" sz="1050" b="1" dirty="0"/>
              <a:t>&lt; 1p/15p &gt;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07118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574</Words>
  <Application>Microsoft Office PowerPoint</Application>
  <PresentationFormat>와이드스크린</PresentationFormat>
  <Paragraphs>149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연재</dc:creator>
  <cp:lastModifiedBy>연재</cp:lastModifiedBy>
  <cp:revision>25</cp:revision>
  <dcterms:created xsi:type="dcterms:W3CDTF">2023-08-08T00:32:39Z</dcterms:created>
  <dcterms:modified xsi:type="dcterms:W3CDTF">2023-08-08T06:25:37Z</dcterms:modified>
</cp:coreProperties>
</file>