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5" r:id="rId3"/>
    <p:sldId id="286" r:id="rId4"/>
    <p:sldId id="28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9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4CF9C-ADFF-4BF3-9EEF-F92ECD834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699A7D-412F-41CD-9CA9-5994C5A4F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86673E-83D2-489E-B05C-66E1DF0E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0752-C687-4262-A751-6772D23F4BC9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569A6F-CC69-4D18-9B83-C41D5B4B7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B4AEBE-2F66-400D-8C4B-B0499EE7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FCF4-0D0E-43FE-BF6B-91D82DAB7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73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8F9EB-D100-4542-ABA8-68FF96A74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734038-B059-47E5-A4C7-3FCE53C92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A656B0-55EE-48E4-A885-DB8EB4D23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0752-C687-4262-A751-6772D23F4BC9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9799A2-BAF5-4607-914D-A6D646A75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344E5A-3866-490E-A259-6B4BE7DB3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FCF4-0D0E-43FE-BF6B-91D82DAB7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463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5F1559-8C41-49BD-9D40-DBD885FF4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9E2548-733E-46D7-A383-A43CAA4E1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D7CDA9-DCE6-4113-B7A2-FC83F282C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0752-C687-4262-A751-6772D23F4BC9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063E1A-413F-4350-B459-080568C4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28B1F-6E55-4C9A-8936-5CFAE024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FCF4-0D0E-43FE-BF6B-91D82DAB7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4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/2 액자 6"/>
          <p:cNvSpPr/>
          <p:nvPr userDrawn="1"/>
        </p:nvSpPr>
        <p:spPr>
          <a:xfrm rot="16200000" flipV="1">
            <a:off x="11545111" y="6211111"/>
            <a:ext cx="408561" cy="885217"/>
          </a:xfrm>
          <a:prstGeom prst="halfFrame">
            <a:avLst>
              <a:gd name="adj1" fmla="val 14285"/>
              <a:gd name="adj2" fmla="val 11904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63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E1A77-C35D-4C9A-ABF1-F9CD147E4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68A91-4F46-4B33-939C-0E4E6B80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AFDE32-055E-4A1B-9631-2B2D95137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0752-C687-4262-A751-6772D23F4BC9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2369EC-A2C0-4C86-BEF5-28667A93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FA5370-200D-438C-8F28-5D7D0B1FA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FCF4-0D0E-43FE-BF6B-91D82DAB7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5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225EA5-E4D8-4EB2-B790-DDD039B54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9C0759-A7D1-4E9D-A689-A2AA08BB9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31BC1-8485-4612-B3E4-C0A0DF821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0752-C687-4262-A751-6772D23F4BC9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6A565F-E5D3-4B33-AB12-730146DE3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28A8D7-2B54-4F12-9779-6D0BE602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FCF4-0D0E-43FE-BF6B-91D82DAB7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7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4D290-7E69-4BE2-A94B-DE215612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D4443E-A843-4B1A-9EDF-FC30A7A03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274688-D6E3-48F3-AD8B-C3DB02599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89860D-AE99-4389-AD57-D0D03DFB3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0752-C687-4262-A751-6772D23F4BC9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19C88B-8A06-4388-BE32-0530929BD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F241DD-40E4-4DFA-A15A-92F8AE8F6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FCF4-0D0E-43FE-BF6B-91D82DAB7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49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BA21B-A26B-44E9-B431-E8A15A701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668D79-9871-454E-B676-92E7D72FE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A897B3-A894-4C45-8B31-C35B94798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2EE730-9BF4-4F14-965A-2308E5E8A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59F979-C428-4906-A71A-81164929C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CB11DF-C444-4E40-A016-485527FD9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0752-C687-4262-A751-6772D23F4BC9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EB5059-9241-474C-A251-957B56909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74A550-3CE5-4527-A7D1-4580B9E4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FCF4-0D0E-43FE-BF6B-91D82DAB7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984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6F07D-0860-493C-982D-1970D71F6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DCCF9D-4C77-4A0F-BE3F-331A4B214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0752-C687-4262-A751-6772D23F4BC9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E4B5B3-97F7-4402-AE7E-1C04A1892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74D21B-E72F-46BC-A877-77CD340A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FCF4-0D0E-43FE-BF6B-91D82DAB7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98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2D8310-A2CD-4AB9-A375-922683070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0752-C687-4262-A751-6772D23F4BC9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ACFFEB-EC0C-4B73-BA0E-EF74E0350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9333BE-EDB7-43EF-9A38-AC4A45A35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FCF4-0D0E-43FE-BF6B-91D82DAB7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84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5BF8F-F426-41AC-943D-ED773BB96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E5D2D-B355-4447-B1C8-FE301825C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F81D78-A22A-4173-9F85-09CA76220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3EDDC9-5DF3-449A-8433-1F1861FF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0752-C687-4262-A751-6772D23F4BC9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DD279-7E2F-47FE-BC5F-94814D0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73C06E-9530-4708-9413-03654205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FCF4-0D0E-43FE-BF6B-91D82DAB7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14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53C88-FFC7-4B5E-BD36-DAC3CF53E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AE115B-BEB1-48EE-998A-DB495DCE4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253295-CB42-4940-BE00-B28754A2B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1BBFC5-3CCE-4ADE-B1F3-3497D439B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0752-C687-4262-A751-6772D23F4BC9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7A5600-9238-4163-8E83-6DCA5D95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EA22D0-DF48-4CA0-9CB3-DC2660C2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FCF4-0D0E-43FE-BF6B-91D82DAB7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78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4E4910-30F1-4EC5-9B50-6582117BF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DB554C-7C3C-492C-B336-F19D2B4A3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DA5F3B-087B-484F-B691-D7C943E62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D0752-C687-4262-A751-6772D23F4BC9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D3EF6-BD7F-45F9-8FFB-736C57426C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A44B8F-8BEE-4281-A41B-6C2695FF3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EFCF4-0D0E-43FE-BF6B-91D82DAB7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59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A7D69B-CD93-48F6-8114-641DB7E99507}"/>
              </a:ext>
            </a:extLst>
          </p:cNvPr>
          <p:cNvSpPr txBox="1"/>
          <p:nvPr/>
        </p:nvSpPr>
        <p:spPr>
          <a:xfrm>
            <a:off x="1658176" y="2456871"/>
            <a:ext cx="654217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상태 변수를 하나 설정 하여 </a:t>
            </a: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Update() 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함수에서 처리</a:t>
            </a:r>
            <a:endParaRPr lang="en-US" altLang="ko-KR" sz="2000" dirty="0">
              <a:solidFill>
                <a:srgbClr val="333333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Enum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을 사용하여 상태를 확인하기 쉽게 처리</a:t>
            </a:r>
            <a:endParaRPr lang="en-US" altLang="ko-KR" sz="2000" dirty="0">
              <a:solidFill>
                <a:srgbClr val="333333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Jump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를 구현한다면</a:t>
            </a: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? 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이단 점프는 어떻게 막지</a:t>
            </a: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333333"/>
                </a:solidFill>
                <a:highlight>
                  <a:srgbClr val="FFFF00"/>
                </a:highlight>
                <a:latin typeface="넥슨Lv1고딕" panose="00000500000000000000" pitchFamily="2" charset="-127"/>
                <a:ea typeface="넥슨Lv1고딕" panose="00000500000000000000" pitchFamily="2" charset="-127"/>
              </a:rPr>
              <a:t>If</a:t>
            </a: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(jump == false &amp;&amp; </a:t>
            </a:r>
            <a:r>
              <a:rPr lang="en-US" altLang="ko-KR" sz="2000" dirty="0" err="1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attact</a:t>
            </a: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!= false … ) </a:t>
            </a:r>
          </a:p>
          <a:p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   { </a:t>
            </a:r>
          </a:p>
          <a:p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        state = </a:t>
            </a:r>
            <a:r>
              <a:rPr lang="en-US" altLang="ko-KR" sz="2000" dirty="0" err="1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eState.Jump</a:t>
            </a: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;</a:t>
            </a:r>
          </a:p>
          <a:p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        break;</a:t>
            </a:r>
          </a:p>
          <a:p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  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2C0D3D-3539-4A6E-A4CB-9BA26D0CBAB0}"/>
              </a:ext>
            </a:extLst>
          </p:cNvPr>
          <p:cNvSpPr txBox="1"/>
          <p:nvPr/>
        </p:nvSpPr>
        <p:spPr>
          <a:xfrm>
            <a:off x="1738966" y="1766606"/>
            <a:ext cx="7711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고전적인 방법 </a:t>
            </a:r>
            <a:r>
              <a:rPr kumimoji="1" lang="en-US" altLang="ko-KR" sz="2400" b="1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(</a:t>
            </a:r>
            <a:r>
              <a:rPr kumimoji="1" lang="ko-KR" altLang="en-US" sz="2400" b="1" dirty="0" err="1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횡스크롤</a:t>
            </a:r>
            <a:r>
              <a:rPr kumimoji="1" lang="ko-KR" altLang="en-US" sz="2400" b="1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 게임을 만든다고 생각해보자</a:t>
            </a:r>
            <a:r>
              <a:rPr kumimoji="1" lang="en-US" altLang="ko-KR" sz="2400" b="1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)</a:t>
            </a:r>
            <a:endParaRPr kumimoji="1" lang="ko-Kore-KR" altLang="en-US" sz="2400" b="1" dirty="0"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DF2913-16F3-439A-BC63-868455B52372}"/>
              </a:ext>
            </a:extLst>
          </p:cNvPr>
          <p:cNvSpPr txBox="1"/>
          <p:nvPr/>
        </p:nvSpPr>
        <p:spPr>
          <a:xfrm>
            <a:off x="2647760" y="5564653"/>
            <a:ext cx="8213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>
                <a:solidFill>
                  <a:schemeClr val="accent1">
                    <a:lumMod val="75000"/>
                  </a:schemeClr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* </a:t>
            </a:r>
            <a:r>
              <a:rPr kumimoji="1" lang="ko-KR" altLang="en-US" sz="3200" b="1" dirty="0">
                <a:solidFill>
                  <a:schemeClr val="accent1">
                    <a:lumMod val="75000"/>
                  </a:schemeClr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조건이 많을수록 점점 복잡해 진다</a:t>
            </a:r>
            <a:r>
              <a:rPr kumimoji="1" lang="en-US" altLang="ko-KR" sz="3200" b="1" dirty="0">
                <a:solidFill>
                  <a:schemeClr val="accent1">
                    <a:lumMod val="75000"/>
                  </a:schemeClr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…</a:t>
            </a:r>
            <a:endParaRPr kumimoji="1" lang="ko-Kore-KR" altLang="en-US" sz="3200" b="1" dirty="0">
              <a:solidFill>
                <a:schemeClr val="accent1">
                  <a:lumMod val="75000"/>
                </a:schemeClr>
              </a:solidFill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9B668-7E43-F442-8290-F1BBC14DCD1F}"/>
              </a:ext>
            </a:extLst>
          </p:cNvPr>
          <p:cNvSpPr txBox="1"/>
          <p:nvPr/>
        </p:nvSpPr>
        <p:spPr>
          <a:xfrm>
            <a:off x="753762" y="444843"/>
            <a:ext cx="332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State Pattern #1/4</a:t>
            </a:r>
            <a:endParaRPr kumimoji="1" lang="ko-Kore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968062"/>
            <a:ext cx="5489609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62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F0762CB-8290-4F9C-A3C4-5E9AB7327181}"/>
              </a:ext>
            </a:extLst>
          </p:cNvPr>
          <p:cNvSpPr txBox="1"/>
          <p:nvPr/>
        </p:nvSpPr>
        <p:spPr>
          <a:xfrm>
            <a:off x="1513274" y="1468304"/>
            <a:ext cx="6572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개선 아이디어</a:t>
            </a:r>
            <a:endParaRPr kumimoji="1" lang="ko-Kore-KR" altLang="en-US" sz="2400" b="1" dirty="0"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FAB0AB-4869-48C7-93DF-48A2E15F3E21}"/>
              </a:ext>
            </a:extLst>
          </p:cNvPr>
          <p:cNvSpPr txBox="1"/>
          <p:nvPr/>
        </p:nvSpPr>
        <p:spPr>
          <a:xfrm>
            <a:off x="1513274" y="1929969"/>
            <a:ext cx="66282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FSM(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유한 상태 기계</a:t>
            </a: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)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를 사용하도록 처리하면 어떨까</a:t>
            </a: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StateMachine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이란 </a:t>
            </a: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OpenGL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을 생각하면 됨 </a:t>
            </a:r>
            <a:endParaRPr lang="en-US" altLang="ko-KR" sz="2000" dirty="0">
              <a:solidFill>
                <a:srgbClr val="333333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쉽게 열거형으로 생각하면 됨</a:t>
            </a:r>
            <a:endParaRPr lang="en-US" altLang="ko-KR" sz="2000" dirty="0">
              <a:solidFill>
                <a:srgbClr val="333333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   (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누가 먼저 때렸을까</a:t>
            </a: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?)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18BD5F4-6E15-472A-B5DB-8D0EE1381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011" y="3424136"/>
            <a:ext cx="4494165" cy="226579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1C7486-F72F-45D4-BAFF-8277FAB3B84C}"/>
              </a:ext>
            </a:extLst>
          </p:cNvPr>
          <p:cNvSpPr txBox="1"/>
          <p:nvPr/>
        </p:nvSpPr>
        <p:spPr>
          <a:xfrm>
            <a:off x="7814611" y="1021326"/>
            <a:ext cx="4377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>
                <a:solidFill>
                  <a:schemeClr val="accent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* </a:t>
            </a:r>
            <a:r>
              <a:rPr kumimoji="1" lang="ko-KR" altLang="en-US" sz="1600" b="1" dirty="0">
                <a:solidFill>
                  <a:schemeClr val="accent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유니티 애니메이션도 일종의 유한상태기계</a:t>
            </a:r>
            <a:endParaRPr kumimoji="1" lang="ko-Kore-KR" altLang="en-US" sz="1600" b="1" dirty="0">
              <a:solidFill>
                <a:schemeClr val="accent1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FD3981-8C46-4FA4-9D4D-7AFA13CB7ACC}"/>
              </a:ext>
            </a:extLst>
          </p:cNvPr>
          <p:cNvSpPr txBox="1"/>
          <p:nvPr/>
        </p:nvSpPr>
        <p:spPr>
          <a:xfrm>
            <a:off x="2050463" y="5834671"/>
            <a:ext cx="9106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400" b="1" dirty="0">
                <a:solidFill>
                  <a:schemeClr val="accent1">
                    <a:lumMod val="75000"/>
                  </a:schemeClr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그러나 한 조건에서 시간을 끌어야 한다며 머리가 아파진다</a:t>
            </a:r>
            <a:endParaRPr kumimoji="1" lang="en-US" altLang="ko-KR" sz="2400" b="1" dirty="0">
              <a:solidFill>
                <a:schemeClr val="accent1">
                  <a:lumMod val="75000"/>
                </a:schemeClr>
              </a:solidFill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400" b="1" dirty="0">
                <a:solidFill>
                  <a:schemeClr val="accent1">
                    <a:lumMod val="75000"/>
                  </a:schemeClr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시간을 계속 관리해야 하기 때문</a:t>
            </a:r>
            <a:r>
              <a:rPr kumimoji="1" lang="en-US" altLang="ko-KR" sz="2400" b="1" dirty="0">
                <a:solidFill>
                  <a:schemeClr val="accent1">
                    <a:lumMod val="75000"/>
                  </a:schemeClr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….</a:t>
            </a:r>
            <a:endParaRPr kumimoji="1" lang="ko-Kore-KR" altLang="en-US" sz="2400" b="1" dirty="0">
              <a:solidFill>
                <a:schemeClr val="accent1">
                  <a:lumMod val="75000"/>
                </a:schemeClr>
              </a:solidFill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39B668-7E43-F442-8290-F1BBC14DCD1F}"/>
              </a:ext>
            </a:extLst>
          </p:cNvPr>
          <p:cNvSpPr txBox="1"/>
          <p:nvPr/>
        </p:nvSpPr>
        <p:spPr>
          <a:xfrm>
            <a:off x="753762" y="444843"/>
            <a:ext cx="332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State Pattern #2/4</a:t>
            </a:r>
            <a:endParaRPr kumimoji="1" lang="ko-Kore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968062"/>
            <a:ext cx="5489609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49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A7D69B-CD93-48F6-8114-641DB7E99507}"/>
              </a:ext>
            </a:extLst>
          </p:cNvPr>
          <p:cNvSpPr txBox="1"/>
          <p:nvPr/>
        </p:nvSpPr>
        <p:spPr>
          <a:xfrm>
            <a:off x="1333417" y="2124360"/>
            <a:ext cx="10208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상태를 별도의 클래스로 캡슐화 한 다음 현재 상태를 나타내는 객체에게 행동을 위임</a:t>
            </a:r>
            <a:endParaRPr lang="en-US" altLang="ko-KR" sz="2000" dirty="0">
              <a:solidFill>
                <a:srgbClr val="333333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2C0D3D-3539-4A6E-A4CB-9BA26D0CBAB0}"/>
              </a:ext>
            </a:extLst>
          </p:cNvPr>
          <p:cNvSpPr txBox="1"/>
          <p:nvPr/>
        </p:nvSpPr>
        <p:spPr>
          <a:xfrm>
            <a:off x="1279310" y="1657243"/>
            <a:ext cx="6572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정의</a:t>
            </a:r>
            <a:endParaRPr kumimoji="1" lang="ko-Kore-KR" altLang="en-US" sz="2400" b="1" dirty="0"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0762CB-8290-4F9C-A3C4-5E9AB7327181}"/>
              </a:ext>
            </a:extLst>
          </p:cNvPr>
          <p:cNvSpPr txBox="1"/>
          <p:nvPr/>
        </p:nvSpPr>
        <p:spPr>
          <a:xfrm>
            <a:off x="1279310" y="3090779"/>
            <a:ext cx="6572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특징</a:t>
            </a:r>
            <a:endParaRPr kumimoji="1" lang="ko-Kore-KR" altLang="en-US" sz="2400" b="1" dirty="0"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FAB0AB-4869-48C7-93DF-48A2E15F3E21}"/>
              </a:ext>
            </a:extLst>
          </p:cNvPr>
          <p:cNvSpPr txBox="1"/>
          <p:nvPr/>
        </p:nvSpPr>
        <p:spPr>
          <a:xfrm>
            <a:off x="1279310" y="3552444"/>
            <a:ext cx="893706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동적으로 행동을 교체 할 수 있다</a:t>
            </a:r>
            <a:endParaRPr lang="en-US" altLang="ko-KR" sz="2000" dirty="0">
              <a:solidFill>
                <a:srgbClr val="333333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전략 패턴과 구조는 비슷하나 쓰임의 용도가 다르다</a:t>
            </a:r>
            <a:endParaRPr lang="en-US" altLang="ko-KR" sz="2000" dirty="0">
              <a:solidFill>
                <a:srgbClr val="333333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GoF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의 정의는 다음과 같다</a:t>
            </a:r>
            <a:endParaRPr lang="en-US" altLang="ko-KR" sz="2000" dirty="0">
              <a:solidFill>
                <a:srgbClr val="333333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     ”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객체의 내부 상태에 따라 스스로 행동을 변경할 수 있게 허가하는 패턴으로</a:t>
            </a: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,</a:t>
            </a:r>
          </a:p>
          <a:p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      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이렇게 하면 객체는 마치 자신의 클래스를 바꾸는 것처럼 보인다</a:t>
            </a: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?”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B46D8-F631-47A6-BE3E-A6B9A200A0E0}"/>
              </a:ext>
            </a:extLst>
          </p:cNvPr>
          <p:cNvSpPr txBox="1"/>
          <p:nvPr/>
        </p:nvSpPr>
        <p:spPr>
          <a:xfrm>
            <a:off x="2158678" y="6026495"/>
            <a:ext cx="8213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>
                <a:solidFill>
                  <a:schemeClr val="accent1">
                    <a:lumMod val="75000"/>
                  </a:schemeClr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* </a:t>
            </a:r>
            <a:r>
              <a:rPr kumimoji="1" lang="ko-KR" altLang="en-US" sz="3200" b="1" dirty="0">
                <a:solidFill>
                  <a:schemeClr val="accent1">
                    <a:lumMod val="75000"/>
                  </a:schemeClr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상태 처리를 </a:t>
            </a:r>
            <a:r>
              <a:rPr kumimoji="1" lang="en-US" altLang="ko-KR" sz="3200" b="1" dirty="0">
                <a:solidFill>
                  <a:schemeClr val="accent1">
                    <a:lumMod val="75000"/>
                  </a:schemeClr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Class</a:t>
            </a:r>
            <a:r>
              <a:rPr kumimoji="1" lang="ko-KR" altLang="en-US" sz="3200" b="1" dirty="0">
                <a:solidFill>
                  <a:schemeClr val="accent1">
                    <a:lumMod val="75000"/>
                  </a:schemeClr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와 한다 생각하면 됨</a:t>
            </a:r>
            <a:endParaRPr kumimoji="1" lang="ko-Kore-KR" altLang="en-US" sz="3200" b="1" dirty="0">
              <a:solidFill>
                <a:schemeClr val="accent1">
                  <a:lumMod val="75000"/>
                </a:schemeClr>
              </a:solidFill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39B668-7E43-F442-8290-F1BBC14DCD1F}"/>
              </a:ext>
            </a:extLst>
          </p:cNvPr>
          <p:cNvSpPr txBox="1"/>
          <p:nvPr/>
        </p:nvSpPr>
        <p:spPr>
          <a:xfrm>
            <a:off x="753762" y="444843"/>
            <a:ext cx="332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State Pattern #3/4</a:t>
            </a:r>
            <a:endParaRPr kumimoji="1" lang="ko-Kore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968062"/>
            <a:ext cx="5489609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94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A7D69B-CD93-48F6-8114-641DB7E99507}"/>
              </a:ext>
            </a:extLst>
          </p:cNvPr>
          <p:cNvSpPr txBox="1"/>
          <p:nvPr/>
        </p:nvSpPr>
        <p:spPr>
          <a:xfrm>
            <a:off x="531034" y="2749759"/>
            <a:ext cx="47644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Context 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는 상태를 사용하는 주체 </a:t>
            </a:r>
            <a:endParaRPr lang="en-US" altLang="ko-KR" sz="2000" dirty="0">
              <a:solidFill>
                <a:srgbClr val="333333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   (setter, getter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를 갖는다</a:t>
            </a: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State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는 상태 추상 클래스 </a:t>
            </a:r>
            <a:endParaRPr lang="en-US" altLang="ko-KR" sz="2000" dirty="0">
              <a:solidFill>
                <a:srgbClr val="333333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2C0D3D-3539-4A6E-A4CB-9BA26D0CBAB0}"/>
              </a:ext>
            </a:extLst>
          </p:cNvPr>
          <p:cNvSpPr txBox="1"/>
          <p:nvPr/>
        </p:nvSpPr>
        <p:spPr>
          <a:xfrm>
            <a:off x="531034" y="2288094"/>
            <a:ext cx="6572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UML Diagram</a:t>
            </a:r>
            <a:endParaRPr kumimoji="1" lang="ko-Kore-KR" altLang="en-US" sz="2400" b="1" dirty="0"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DF765A-B5F2-42DF-AE4F-D1E8543D40BD}"/>
              </a:ext>
            </a:extLst>
          </p:cNvPr>
          <p:cNvSpPr txBox="1"/>
          <p:nvPr/>
        </p:nvSpPr>
        <p:spPr>
          <a:xfrm>
            <a:off x="1709594" y="5499027"/>
            <a:ext cx="9246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ko-KR" altLang="en-US" sz="2400" b="1" dirty="0">
                <a:solidFill>
                  <a:schemeClr val="accent1">
                    <a:lumMod val="75000"/>
                  </a:schemeClr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각 상태를 클래스로 캡슐화 하여 국지화</a:t>
            </a:r>
            <a:endParaRPr kumimoji="1" lang="en-US" altLang="ko-KR" sz="2400" b="1" dirty="0">
              <a:solidFill>
                <a:schemeClr val="accent1">
                  <a:lumMod val="75000"/>
                </a:schemeClr>
              </a:solidFill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ko-KR" altLang="en-US" sz="2400" b="1" dirty="0">
                <a:solidFill>
                  <a:schemeClr val="accent1">
                    <a:lumMod val="75000"/>
                  </a:schemeClr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상태가 많아질수록 클래스가 많아지는 단점</a:t>
            </a:r>
            <a:r>
              <a:rPr kumimoji="1" lang="en-US" altLang="ko-KR" sz="2400" b="1" dirty="0">
                <a:solidFill>
                  <a:schemeClr val="accent1">
                    <a:lumMod val="75000"/>
                  </a:schemeClr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?</a:t>
            </a:r>
            <a:r>
              <a:rPr kumimoji="1" lang="ko-KR" altLang="en-US" sz="2400" b="1" dirty="0">
                <a:solidFill>
                  <a:schemeClr val="accent1">
                    <a:lumMod val="75000"/>
                  </a:schemeClr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도 있다</a:t>
            </a:r>
            <a:endParaRPr kumimoji="1" lang="en-US" altLang="ko-KR" sz="2400" b="1" dirty="0">
              <a:solidFill>
                <a:schemeClr val="accent1">
                  <a:lumMod val="75000"/>
                </a:schemeClr>
              </a:solidFill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ko-KR" altLang="en-US" sz="2400" b="1" dirty="0">
                <a:solidFill>
                  <a:schemeClr val="accent1">
                    <a:lumMod val="75000"/>
                  </a:schemeClr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클래스의 빈번한 생성 삭제로 약간의 지연 발생 가능성 있음</a:t>
            </a:r>
            <a:endParaRPr kumimoji="1" lang="ko-Kore-KR" altLang="en-US" sz="2400" b="1" dirty="0">
              <a:solidFill>
                <a:schemeClr val="accent1">
                  <a:lumMod val="75000"/>
                </a:schemeClr>
              </a:solidFill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39B668-7E43-F442-8290-F1BBC14DCD1F}"/>
              </a:ext>
            </a:extLst>
          </p:cNvPr>
          <p:cNvSpPr txBox="1"/>
          <p:nvPr/>
        </p:nvSpPr>
        <p:spPr>
          <a:xfrm>
            <a:off x="753762" y="444843"/>
            <a:ext cx="332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State Pattern #4/4</a:t>
            </a:r>
            <a:endParaRPr kumimoji="1" lang="ko-Kore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085301" y="3988705"/>
            <a:ext cx="1647962" cy="843049"/>
            <a:chOff x="7911172" y="3179478"/>
            <a:chExt cx="1647962" cy="843049"/>
          </a:xfrm>
        </p:grpSpPr>
        <p:sp>
          <p:nvSpPr>
            <p:cNvPr id="4" name="모서리가 접힌 도형 3"/>
            <p:cNvSpPr/>
            <p:nvPr/>
          </p:nvSpPr>
          <p:spPr>
            <a:xfrm flipV="1">
              <a:off x="7911172" y="3179478"/>
              <a:ext cx="1647962" cy="843049"/>
            </a:xfrm>
            <a:prstGeom prst="foldedCorner">
              <a:avLst>
                <a:gd name="adj" fmla="val 4076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122310" y="3444373"/>
              <a:ext cx="12256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solidFill>
                    <a:schemeClr val="bg1"/>
                  </a:solidFill>
                </a:rPr>
                <a:t>State.Handle</a:t>
              </a:r>
              <a:r>
                <a:rPr lang="en-US" altLang="ko-KR" sz="1400" dirty="0">
                  <a:solidFill>
                    <a:schemeClr val="bg1"/>
                  </a:solidFill>
                </a:rPr>
                <a:t>()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268014" y="1537621"/>
          <a:ext cx="127461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610">
                  <a:extLst>
                    <a:ext uri="{9D8B030D-6E8A-4147-A177-3AD203B41FA5}">
                      <a16:colId xmlns:a16="http://schemas.microsoft.com/office/drawing/2014/main" val="469032793"/>
                    </a:ext>
                  </a:extLst>
                </a:gridCol>
              </a:tblGrid>
              <a:tr h="253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Context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326119"/>
                  </a:ext>
                </a:extLst>
              </a:tr>
              <a:tr h="25351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109090"/>
                  </a:ext>
                </a:extLst>
              </a:tr>
              <a:tr h="2535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+Request()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05331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192638" y="1537620"/>
          <a:ext cx="127461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610">
                  <a:extLst>
                    <a:ext uri="{9D8B030D-6E8A-4147-A177-3AD203B41FA5}">
                      <a16:colId xmlns:a16="http://schemas.microsoft.com/office/drawing/2014/main" val="469032793"/>
                    </a:ext>
                  </a:extLst>
                </a:gridCol>
              </a:tblGrid>
              <a:tr h="253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326119"/>
                  </a:ext>
                </a:extLst>
              </a:tr>
              <a:tr h="25351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109090"/>
                  </a:ext>
                </a:extLst>
              </a:tr>
              <a:tr h="2535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+Handle()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05331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8053890" y="3765421"/>
          <a:ext cx="167315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157">
                  <a:extLst>
                    <a:ext uri="{9D8B030D-6E8A-4147-A177-3AD203B41FA5}">
                      <a16:colId xmlns:a16="http://schemas.microsoft.com/office/drawing/2014/main" val="469032793"/>
                    </a:ext>
                  </a:extLst>
                </a:gridCol>
              </a:tblGrid>
              <a:tr h="253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ConcreteStateA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326119"/>
                  </a:ext>
                </a:extLst>
              </a:tr>
              <a:tr h="25351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109090"/>
                  </a:ext>
                </a:extLst>
              </a:tr>
              <a:tr h="2535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+Handle()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05331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9999034" y="3765422"/>
          <a:ext cx="167315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157">
                  <a:extLst>
                    <a:ext uri="{9D8B030D-6E8A-4147-A177-3AD203B41FA5}">
                      <a16:colId xmlns:a16="http://schemas.microsoft.com/office/drawing/2014/main" val="469032793"/>
                    </a:ext>
                  </a:extLst>
                </a:gridCol>
              </a:tblGrid>
              <a:tr h="253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ConcreteStateB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326119"/>
                  </a:ext>
                </a:extLst>
              </a:tr>
              <a:tr h="25351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109090"/>
                  </a:ext>
                </a:extLst>
              </a:tr>
              <a:tr h="2535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+Handle()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05331"/>
                  </a:ext>
                </a:extLst>
              </a:tr>
            </a:tbl>
          </a:graphicData>
        </a:graphic>
      </p:graphicFrame>
      <p:cxnSp>
        <p:nvCxnSpPr>
          <p:cNvPr id="16" name="꺾인 연결선 15"/>
          <p:cNvCxnSpPr>
            <a:stCxn id="14" idx="0"/>
            <a:endCxn id="12" idx="2"/>
          </p:cNvCxnSpPr>
          <p:nvPr/>
        </p:nvCxnSpPr>
        <p:spPr>
          <a:xfrm rot="16200000" flipV="1">
            <a:off x="9767517" y="2697326"/>
            <a:ext cx="1130522" cy="10056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3" idx="0"/>
            <a:endCxn id="12" idx="2"/>
          </p:cNvCxnSpPr>
          <p:nvPr/>
        </p:nvCxnSpPr>
        <p:spPr>
          <a:xfrm rot="5400000" flipH="1" flipV="1">
            <a:off x="8794945" y="2730424"/>
            <a:ext cx="1130521" cy="9394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4" idx="2"/>
            <a:endCxn id="11" idx="2"/>
          </p:cNvCxnSpPr>
          <p:nvPr/>
        </p:nvCxnSpPr>
        <p:spPr>
          <a:xfrm flipH="1" flipV="1">
            <a:off x="6905319" y="2634901"/>
            <a:ext cx="3963" cy="13538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순서도: 판단 34"/>
          <p:cNvSpPr/>
          <p:nvPr/>
        </p:nvSpPr>
        <p:spPr>
          <a:xfrm>
            <a:off x="7542624" y="1998711"/>
            <a:ext cx="359924" cy="18482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>
            <a:stCxn id="35" idx="3"/>
            <a:endCxn id="12" idx="1"/>
          </p:cNvCxnSpPr>
          <p:nvPr/>
        </p:nvCxnSpPr>
        <p:spPr>
          <a:xfrm flipV="1">
            <a:off x="7902548" y="2086260"/>
            <a:ext cx="1290090" cy="4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578514" y="1721712"/>
            <a:ext cx="690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state</a:t>
            </a:r>
            <a:endParaRPr lang="ko-KR" altLang="en-US" sz="1200" b="1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5642043" y="1225685"/>
            <a:ext cx="6429983" cy="39591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0" y="968062"/>
            <a:ext cx="5489609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05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258</Words>
  <Application>Microsoft Office PowerPoint</Application>
  <PresentationFormat>와이드스크린</PresentationFormat>
  <Paragraphs>48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넥슨Lv1고딕</vt:lpstr>
      <vt:lpstr>넥슨Lv1고딕 Bold</vt:lpstr>
      <vt:lpstr>넥슨Lv1고딕 OTF Bold</vt:lpstr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호생</dc:creator>
  <cp:lastModifiedBy>최 호생</cp:lastModifiedBy>
  <cp:revision>2</cp:revision>
  <dcterms:created xsi:type="dcterms:W3CDTF">2021-04-05T03:33:22Z</dcterms:created>
  <dcterms:modified xsi:type="dcterms:W3CDTF">2021-04-05T03:38:09Z</dcterms:modified>
</cp:coreProperties>
</file>