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3"/>
    <p:sldId id="266" r:id="rId4"/>
    <p:sldId id="257" r:id="rId5"/>
    <p:sldId id="258" r:id="rId6"/>
    <p:sldId id="259" r:id="rId7"/>
    <p:sldId id="260" r:id="rId8"/>
    <p:sldId id="261" r:id="rId9"/>
    <p:sldId id="262" r:id="rId10"/>
    <p:sldId id="263" r:id="rId11"/>
    <p:sldId id="264"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69" autoAdjust="0"/>
    <p:restoredTop sz="94635" autoAdjust="0"/>
  </p:normalViewPr>
  <p:slideViewPr>
    <p:cSldViewPr>
      <p:cViewPr varScale="1">
        <p:scale>
          <a:sx n="84" d="100"/>
          <a:sy n="84" d="100"/>
        </p:scale>
        <p:origin x="-1134"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E2DABA2-AC7E-4873-ADF9-9B61C0A1AE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C9EF94-4527-46B2-8B7F-4E4CDAA178A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E2DABA2-AC7E-4873-ADF9-9B61C0A1AE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C9EF94-4527-46B2-8B7F-4E4CDAA178A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E2DABA2-AC7E-4873-ADF9-9B61C0A1AE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C9EF94-4527-46B2-8B7F-4E4CDAA178A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E2DABA2-AC7E-4873-ADF9-9B61C0A1AE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C9EF94-4527-46B2-8B7F-4E4CDAA178A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E2DABA2-AC7E-4873-ADF9-9B61C0A1AE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C9EF94-4527-46B2-8B7F-4E4CDAA178A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E2DABA2-AC7E-4873-ADF9-9B61C0A1AE2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C9EF94-4527-46B2-8B7F-4E4CDAA178A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E2DABA2-AC7E-4873-ADF9-9B61C0A1AE2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5C9EF94-4527-46B2-8B7F-4E4CDAA178A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E2DABA2-AC7E-4873-ADF9-9B61C0A1AE2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5C9EF94-4527-46B2-8B7F-4E4CDAA178A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E2DABA2-AC7E-4873-ADF9-9B61C0A1AE2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5C9EF94-4527-46B2-8B7F-4E4CDAA178A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E2DABA2-AC7E-4873-ADF9-9B61C0A1AE2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C9EF94-4527-46B2-8B7F-4E4CDAA178AA}"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E2DABA2-AC7E-4873-ADF9-9B61C0A1AE2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C9EF94-4527-46B2-8B7F-4E4CDAA178A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2DABA2-AC7E-4873-ADF9-9B61C0A1AE27}"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C9EF94-4527-46B2-8B7F-4E4CDAA178A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5.xml"/><Relationship Id="rId5" Type="http://schemas.openxmlformats.org/officeDocument/2006/relationships/image" Target="../media/image8.jpeg"/><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hyperlink" Target="http://www.pharmnet.com.cn/" TargetMode="External"/><Relationship Id="rId1" Type="http://schemas.openxmlformats.org/officeDocument/2006/relationships/hyperlink" Target="http://china.chemnet.com/" TargetMode="Externa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jpeg"/><Relationship Id="rId1" Type="http://schemas.openxmlformats.org/officeDocument/2006/relationships/image" Target="../media/image13.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jpeg"/><Relationship Id="rId1" Type="http://schemas.openxmlformats.org/officeDocument/2006/relationships/image" Target="../media/image16.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jpeg"/><Relationship Id="rId1" Type="http://schemas.openxmlformats.org/officeDocument/2006/relationships/image" Target="../media/image19.jpe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jpeg"/><Relationship Id="rId1" Type="http://schemas.openxmlformats.org/officeDocument/2006/relationships/image" Target="../media/image24.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7.jpeg"/><Relationship Id="rId1" Type="http://schemas.openxmlformats.org/officeDocument/2006/relationships/image" Target="../media/image26.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docs.oracle.com/cd/E19078-01/mysql/mysql-refman-5.0/server-administration.html#sysvar_net_read_timeout" TargetMode="Externa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docs.oracle.com/cd/E19078-01/mysql/mysql-refman-5.0/error-handling.html#error-lost-connection" TargetMode="Externa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jpeg"/><Relationship Id="rId3" Type="http://schemas.openxmlformats.org/officeDocument/2006/relationships/image" Target="../media/image1.jpeg"/><Relationship Id="rId2" Type="http://schemas.openxmlformats.org/officeDocument/2006/relationships/hyperlink" Target="http://www.mysqlpub.com/" TargetMode="External"/><Relationship Id="rId1" Type="http://schemas.openxmlformats.org/officeDocument/2006/relationships/hyperlink" Target="http://www.mysql.com/" TargetMode="Externa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数据库技术课堂讨论</a:t>
            </a:r>
            <a:endParaRPr lang="zh-CN" altLang="en-US" dirty="0"/>
          </a:p>
        </p:txBody>
      </p:sp>
      <p:sp>
        <p:nvSpPr>
          <p:cNvPr id="3" name="副标题 2"/>
          <p:cNvSpPr>
            <a:spLocks noGrp="1"/>
          </p:cNvSpPr>
          <p:nvPr>
            <p:ph type="subTitle" idx="1"/>
          </p:nvPr>
        </p:nvSpPr>
        <p:spPr>
          <a:xfrm>
            <a:off x="1371600" y="3886200"/>
            <a:ext cx="6400800" cy="1614502"/>
          </a:xfrm>
        </p:spPr>
        <p:txBody>
          <a:bodyPr>
            <a:normAutofit/>
          </a:bodyPr>
          <a:lstStyle/>
          <a:p>
            <a:r>
              <a:rPr lang="zh-CN" altLang="en-US" sz="1600" dirty="0" smtClean="0">
                <a:solidFill>
                  <a:schemeClr val="tx2">
                    <a:lumMod val="40000"/>
                    <a:lumOff val="60000"/>
                  </a:schemeClr>
                </a:solidFill>
              </a:rPr>
              <a:t> 计算机在职研 </a:t>
            </a:r>
            <a:r>
              <a:rPr lang="en-US" altLang="zh-CN" sz="1600" dirty="0" smtClean="0">
                <a:solidFill>
                  <a:schemeClr val="tx2">
                    <a:lumMod val="40000"/>
                    <a:lumOff val="60000"/>
                  </a:schemeClr>
                </a:solidFill>
              </a:rPr>
              <a:t>2014</a:t>
            </a:r>
            <a:r>
              <a:rPr lang="zh-CN" altLang="en-US" sz="1600" dirty="0" smtClean="0">
                <a:solidFill>
                  <a:schemeClr val="tx2">
                    <a:lumMod val="40000"/>
                    <a:lumOff val="60000"/>
                  </a:schemeClr>
                </a:solidFill>
              </a:rPr>
              <a:t>级</a:t>
            </a:r>
            <a:endParaRPr lang="en-US" altLang="zh-CN" sz="1600" dirty="0" smtClean="0">
              <a:solidFill>
                <a:schemeClr val="tx2">
                  <a:lumMod val="40000"/>
                  <a:lumOff val="60000"/>
                </a:schemeClr>
              </a:solidFill>
            </a:endParaRPr>
          </a:p>
          <a:p>
            <a:r>
              <a:rPr lang="zh-CN" altLang="en-US" sz="1600" dirty="0" smtClean="0">
                <a:solidFill>
                  <a:schemeClr val="tx2">
                    <a:lumMod val="40000"/>
                    <a:lumOff val="60000"/>
                  </a:schemeClr>
                </a:solidFill>
              </a:rPr>
              <a:t>黄成效</a:t>
            </a:r>
            <a:endParaRPr lang="en-US" altLang="zh-CN" sz="1600" dirty="0" smtClean="0">
              <a:solidFill>
                <a:schemeClr val="tx2">
                  <a:lumMod val="40000"/>
                  <a:lumOff val="6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25470"/>
          </a:xfrm>
        </p:spPr>
        <p:txBody>
          <a:bodyPr>
            <a:normAutofit fontScale="90000"/>
          </a:bodyPr>
          <a:lstStyle/>
          <a:p>
            <a:r>
              <a:rPr lang="zh-CN" altLang="en-US" dirty="0" smtClean="0"/>
              <a:t>网盛简介</a:t>
            </a:r>
            <a:endParaRPr lang="zh-CN" altLang="en-US" dirty="0"/>
          </a:p>
        </p:txBody>
      </p:sp>
      <p:sp>
        <p:nvSpPr>
          <p:cNvPr id="3" name="文本占位符 2"/>
          <p:cNvSpPr>
            <a:spLocks noGrp="1"/>
          </p:cNvSpPr>
          <p:nvPr>
            <p:ph type="body" idx="1"/>
          </p:nvPr>
        </p:nvSpPr>
        <p:spPr>
          <a:xfrm>
            <a:off x="285720" y="1357298"/>
            <a:ext cx="4040188" cy="428628"/>
          </a:xfrm>
        </p:spPr>
        <p:txBody>
          <a:bodyPr>
            <a:normAutofit lnSpcReduction="10000"/>
          </a:bodyPr>
          <a:lstStyle/>
          <a:p>
            <a:r>
              <a:rPr lang="zh-CN" altLang="en-US" dirty="0" smtClean="0"/>
              <a:t>生意宝公司简介</a:t>
            </a:r>
            <a:endParaRPr lang="zh-CN" altLang="en-US" dirty="0"/>
          </a:p>
        </p:txBody>
      </p:sp>
      <p:sp>
        <p:nvSpPr>
          <p:cNvPr id="4" name="内容占位符 3"/>
          <p:cNvSpPr>
            <a:spLocks noGrp="1"/>
          </p:cNvSpPr>
          <p:nvPr>
            <p:ph sz="half" idx="2"/>
          </p:nvPr>
        </p:nvSpPr>
        <p:spPr>
          <a:xfrm>
            <a:off x="457200" y="1785926"/>
            <a:ext cx="4040188" cy="4572032"/>
          </a:xfrm>
        </p:spPr>
        <p:txBody>
          <a:bodyPr>
            <a:noAutofit/>
          </a:bodyPr>
          <a:lstStyle/>
          <a:p>
            <a:r>
              <a:rPr lang="zh-CN" altLang="en-US" sz="1800" dirty="0" smtClean="0"/>
              <a:t>浙江网盛生意宝股份有限公司（原浙江网盛科技股份有限公司）是一家专业从事互联网信息服务、电子商务和企业应用软件开发的高科技企业</a:t>
            </a:r>
            <a:endParaRPr lang="en-US" altLang="zh-CN" sz="1800" dirty="0" smtClean="0"/>
          </a:p>
          <a:p>
            <a:r>
              <a:rPr lang="zh-CN" altLang="en-US" sz="1800" dirty="0" smtClean="0"/>
              <a:t>公司创建并运营了中国化工网、全球化工网、中国纺织网等多个国内外知名的专业电子商务网站以及国内最大的专业化工搜索引擎</a:t>
            </a:r>
            <a:r>
              <a:rPr lang="en-US" altLang="zh-CN" sz="1800" dirty="0" err="1" smtClean="0"/>
              <a:t>ChemIndex</a:t>
            </a:r>
            <a:r>
              <a:rPr lang="zh-CN" altLang="en-US" sz="1800" dirty="0" smtClean="0"/>
              <a:t>。公司旗下的中国化工网是国内第一家专业化工网站，也是目前国内客户量最大、数据最丰富、访问量最高的化工网站，日访问量已突破百万人次，是行业人士进行网络贸易、技术研发的首选平台。</a:t>
            </a:r>
            <a:endParaRPr lang="zh-CN" altLang="en-US" sz="1800" dirty="0"/>
          </a:p>
        </p:txBody>
      </p:sp>
      <p:sp>
        <p:nvSpPr>
          <p:cNvPr id="6" name="内容占位符 5"/>
          <p:cNvSpPr>
            <a:spLocks noGrp="1"/>
          </p:cNvSpPr>
          <p:nvPr>
            <p:ph sz="quarter" idx="4"/>
          </p:nvPr>
        </p:nvSpPr>
        <p:spPr>
          <a:xfrm>
            <a:off x="4645025" y="1285860"/>
            <a:ext cx="4041775" cy="4840303"/>
          </a:xfrm>
        </p:spPr>
        <p:txBody>
          <a:bodyPr/>
          <a:lstStyle/>
          <a:p>
            <a:r>
              <a:rPr lang="zh-CN" altLang="en-US" sz="1800" dirty="0" smtClean="0"/>
              <a:t>中国化工网 （</a:t>
            </a:r>
            <a:r>
              <a:rPr lang="en-US" altLang="zh-CN" sz="1800" dirty="0" smtClean="0">
                <a:hlinkClick r:id="rId1"/>
              </a:rPr>
              <a:t>china.chemnet.com</a:t>
            </a:r>
            <a:r>
              <a:rPr lang="zh-CN" altLang="en-US" sz="1800" dirty="0" smtClean="0"/>
              <a:t>）</a:t>
            </a:r>
            <a:endParaRPr lang="en-US" altLang="zh-CN" sz="1800" dirty="0" smtClean="0"/>
          </a:p>
          <a:p>
            <a:endParaRPr lang="en-US" altLang="zh-CN" sz="1800" dirty="0" smtClean="0"/>
          </a:p>
          <a:p>
            <a:endParaRPr lang="en-US" altLang="zh-CN" sz="1800" dirty="0" smtClean="0"/>
          </a:p>
          <a:p>
            <a:endParaRPr lang="en-US" altLang="zh-CN" sz="1800" dirty="0" smtClean="0"/>
          </a:p>
          <a:p>
            <a:endParaRPr lang="en-US" altLang="zh-CN" sz="1800" dirty="0" smtClean="0"/>
          </a:p>
          <a:p>
            <a:r>
              <a:rPr lang="zh-CN" altLang="en-US" sz="1800" dirty="0" smtClean="0"/>
              <a:t>中国医药网</a:t>
            </a:r>
            <a:r>
              <a:rPr lang="en-US" altLang="zh-CN" sz="1600" dirty="0" smtClean="0"/>
              <a:t>(</a:t>
            </a:r>
            <a:r>
              <a:rPr lang="en-US" altLang="zh-CN" sz="1600" dirty="0" smtClean="0">
                <a:hlinkClick r:id="rId2"/>
              </a:rPr>
              <a:t>www.pharmnet.com.cn</a:t>
            </a:r>
            <a:r>
              <a:rPr lang="en-US" altLang="zh-CN" sz="1600" dirty="0" smtClean="0"/>
              <a:t>)</a:t>
            </a:r>
            <a:endParaRPr lang="en-US" altLang="zh-CN" sz="1600" dirty="0" smtClean="0"/>
          </a:p>
          <a:p>
            <a:endParaRPr lang="en-US" altLang="zh-CN" sz="1600" dirty="0" smtClean="0"/>
          </a:p>
          <a:p>
            <a:endParaRPr lang="en-US" altLang="zh-CN" dirty="0" smtClean="0"/>
          </a:p>
          <a:p>
            <a:endParaRPr lang="en-US" altLang="zh-CN" dirty="0" smtClean="0"/>
          </a:p>
          <a:p>
            <a:endParaRPr lang="en-US" altLang="zh-CN" dirty="0" smtClean="0"/>
          </a:p>
          <a:p>
            <a:r>
              <a:rPr lang="zh-CN" altLang="en-US" sz="1800" dirty="0" smtClean="0"/>
              <a:t>生意宝</a:t>
            </a:r>
            <a:r>
              <a:rPr lang="en-US" altLang="zh-CN" sz="1800" dirty="0" smtClean="0"/>
              <a:t>(china.toocle.com)</a:t>
            </a:r>
            <a:endParaRPr lang="en-US" altLang="zh-CN" sz="1800" dirty="0" smtClean="0"/>
          </a:p>
          <a:p>
            <a:endParaRPr lang="en-US" altLang="zh-CN" sz="1800" dirty="0" smtClean="0"/>
          </a:p>
          <a:p>
            <a:endParaRPr lang="en-US" altLang="zh-CN" sz="1800" dirty="0" smtClean="0"/>
          </a:p>
          <a:p>
            <a:endParaRPr lang="zh-CN" altLang="en-US" sz="1800" dirty="0"/>
          </a:p>
        </p:txBody>
      </p:sp>
      <p:pic>
        <p:nvPicPr>
          <p:cNvPr id="7" name="图片 6" descr="chemnet.jpg"/>
          <p:cNvPicPr>
            <a:picLocks noChangeAspect="1"/>
          </p:cNvPicPr>
          <p:nvPr/>
        </p:nvPicPr>
        <p:blipFill>
          <a:blip r:embed="rId3"/>
          <a:stretch>
            <a:fillRect/>
          </a:stretch>
        </p:blipFill>
        <p:spPr>
          <a:xfrm>
            <a:off x="5143504" y="1643050"/>
            <a:ext cx="2743347" cy="1214446"/>
          </a:xfrm>
          <a:prstGeom prst="rect">
            <a:avLst/>
          </a:prstGeom>
        </p:spPr>
      </p:pic>
      <p:pic>
        <p:nvPicPr>
          <p:cNvPr id="8" name="图片 7" descr="pharmnet.com.cn.jpg"/>
          <p:cNvPicPr>
            <a:picLocks noChangeAspect="1"/>
          </p:cNvPicPr>
          <p:nvPr/>
        </p:nvPicPr>
        <p:blipFill>
          <a:blip r:embed="rId4"/>
          <a:stretch>
            <a:fillRect/>
          </a:stretch>
        </p:blipFill>
        <p:spPr>
          <a:xfrm>
            <a:off x="5500694" y="3357563"/>
            <a:ext cx="2928958" cy="1214446"/>
          </a:xfrm>
          <a:prstGeom prst="rect">
            <a:avLst/>
          </a:prstGeom>
        </p:spPr>
      </p:pic>
      <p:pic>
        <p:nvPicPr>
          <p:cNvPr id="9" name="图片 8" descr="toocle.cn.jpg"/>
          <p:cNvPicPr>
            <a:picLocks noChangeAspect="1"/>
          </p:cNvPicPr>
          <p:nvPr/>
        </p:nvPicPr>
        <p:blipFill>
          <a:blip r:embed="rId5"/>
          <a:stretch>
            <a:fillRect/>
          </a:stretch>
        </p:blipFill>
        <p:spPr>
          <a:xfrm>
            <a:off x="5643570" y="5286388"/>
            <a:ext cx="2571768" cy="94297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数据库集群架构</a:t>
            </a:r>
            <a:endParaRPr lang="zh-CN" altLang="en-US" dirty="0"/>
          </a:p>
        </p:txBody>
      </p:sp>
      <p:sp>
        <p:nvSpPr>
          <p:cNvPr id="3" name="内容占位符 2"/>
          <p:cNvSpPr>
            <a:spLocks noGrp="1"/>
          </p:cNvSpPr>
          <p:nvPr>
            <p:ph idx="1"/>
          </p:nvPr>
        </p:nvSpPr>
        <p:spPr/>
        <p:txBody>
          <a:bodyPr/>
          <a:lstStyle/>
          <a:p>
            <a:r>
              <a:rPr lang="zh-CN" altLang="en-US" dirty="0" smtClean="0"/>
              <a:t> </a:t>
            </a:r>
            <a:r>
              <a:rPr lang="zh-CN" altLang="en-US" sz="2000" dirty="0" smtClean="0"/>
              <a:t>网站运维要求</a:t>
            </a:r>
            <a:endParaRPr lang="en-US" altLang="zh-CN" sz="2000" dirty="0" smtClean="0"/>
          </a:p>
          <a:p>
            <a:endParaRPr lang="en-US" altLang="zh-CN" sz="2000" dirty="0" smtClean="0"/>
          </a:p>
          <a:p>
            <a:endParaRPr lang="en-US" altLang="zh-CN" sz="2000" dirty="0" smtClean="0"/>
          </a:p>
          <a:p>
            <a:endParaRPr lang="en-US" altLang="zh-CN" sz="2000" dirty="0" smtClean="0"/>
          </a:p>
          <a:p>
            <a:r>
              <a:rPr lang="en-US" sz="2000" dirty="0" smtClean="0"/>
              <a:t>(1)</a:t>
            </a:r>
            <a:r>
              <a:rPr lang="zh-CN" altLang="en-US" sz="2000" dirty="0" smtClean="0"/>
              <a:t>高可用性</a:t>
            </a:r>
            <a:r>
              <a:rPr lang="en-US" sz="2000" dirty="0" smtClean="0"/>
              <a:t>(Availability</a:t>
            </a:r>
            <a:r>
              <a:rPr lang="zh-CN" altLang="en-US" sz="2000" dirty="0" smtClean="0"/>
              <a:t>）：尽管部分硬件和软件会发生故障，整个系统的服务必须是每天</a:t>
            </a:r>
            <a:r>
              <a:rPr lang="en-US" sz="2000" dirty="0" smtClean="0"/>
              <a:t>24</a:t>
            </a:r>
            <a:r>
              <a:rPr lang="zh-CN" altLang="en-US" sz="2000" dirty="0" smtClean="0"/>
              <a:t>小时每星期</a:t>
            </a:r>
            <a:r>
              <a:rPr lang="en-US" sz="2000" dirty="0" smtClean="0"/>
              <a:t>7</a:t>
            </a:r>
            <a:r>
              <a:rPr lang="zh-CN" altLang="en-US" sz="2000" dirty="0" smtClean="0"/>
              <a:t>天可用的。</a:t>
            </a:r>
            <a:endParaRPr lang="zh-CN" altLang="en-US" sz="2000" dirty="0" smtClean="0"/>
          </a:p>
          <a:p>
            <a:r>
              <a:rPr lang="en-US" sz="2000" dirty="0" smtClean="0"/>
              <a:t> (2)</a:t>
            </a:r>
            <a:r>
              <a:rPr lang="zh-CN" altLang="en-US" sz="2000" dirty="0" smtClean="0"/>
              <a:t>高性能</a:t>
            </a:r>
            <a:r>
              <a:rPr lang="en-US" sz="2000" dirty="0" smtClean="0"/>
              <a:t>(Performance): </a:t>
            </a:r>
            <a:r>
              <a:rPr lang="zh-CN" altLang="en-US" sz="2000" dirty="0" smtClean="0"/>
              <a:t>针对一个网站的服务器集群系统，可以定义：为完成某件任务所需要的时间质量。数据库服务器的目的是执行</a:t>
            </a:r>
            <a:r>
              <a:rPr lang="en-US" sz="2000" dirty="0" smtClean="0"/>
              <a:t>SQL</a:t>
            </a:r>
            <a:r>
              <a:rPr lang="zh-CN" altLang="en-US" sz="2000" dirty="0" smtClean="0"/>
              <a:t>语句，数据库服务器的性能用查询的相应时间来衡量。</a:t>
            </a:r>
            <a:endParaRPr lang="zh-CN" altLang="en-US" sz="2000" dirty="0" smtClean="0"/>
          </a:p>
          <a:p>
            <a:r>
              <a:rPr lang="en-US" sz="2000" dirty="0" smtClean="0"/>
              <a:t>(3)</a:t>
            </a:r>
            <a:r>
              <a:rPr lang="zh-CN" altLang="en-US" sz="2000" dirty="0" smtClean="0"/>
              <a:t>可伸缩性</a:t>
            </a:r>
            <a:r>
              <a:rPr lang="en-US" sz="2000" dirty="0" smtClean="0"/>
              <a:t>(Scalability):</a:t>
            </a:r>
            <a:r>
              <a:rPr lang="zh-CN" altLang="en-US" sz="2000" dirty="0" smtClean="0"/>
              <a:t>当服务的负载增长时，系统能被扩展来满足需求，且不降低服务质量的程度。</a:t>
            </a:r>
            <a:endParaRPr lang="zh-CN" altLang="en-US" sz="2000" dirty="0" smtClean="0"/>
          </a:p>
          <a:p>
            <a:endParaRPr lang="en-US" altLang="zh-CN" sz="2000" dirty="0" smtClean="0"/>
          </a:p>
          <a:p>
            <a:endParaRPr lang="zh-CN" altLang="en-US" sz="2000" dirty="0"/>
          </a:p>
        </p:txBody>
      </p:sp>
      <p:pic>
        <p:nvPicPr>
          <p:cNvPr id="4" name="图片 3" descr="tong.jpg"/>
          <p:cNvPicPr>
            <a:picLocks noChangeAspect="1"/>
          </p:cNvPicPr>
          <p:nvPr/>
        </p:nvPicPr>
        <p:blipFill>
          <a:blip r:embed="rId1"/>
          <a:stretch>
            <a:fillRect/>
          </a:stretch>
        </p:blipFill>
        <p:spPr>
          <a:xfrm>
            <a:off x="1071538" y="2071678"/>
            <a:ext cx="5715040" cy="101917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影响网站性能的一些因</a:t>
            </a:r>
            <a:r>
              <a:rPr lang="zh-CN" altLang="en-US" sz="3600" dirty="0" smtClean="0"/>
              <a:t>素</a:t>
            </a:r>
            <a:endParaRPr lang="zh-CN" altLang="en-US" sz="3600" dirty="0"/>
          </a:p>
        </p:txBody>
      </p:sp>
      <p:sp>
        <p:nvSpPr>
          <p:cNvPr id="3" name="内容占位符 2"/>
          <p:cNvSpPr>
            <a:spLocks noGrp="1"/>
          </p:cNvSpPr>
          <p:nvPr>
            <p:ph idx="1"/>
          </p:nvPr>
        </p:nvSpPr>
        <p:spPr>
          <a:xfrm>
            <a:off x="457200" y="1142984"/>
            <a:ext cx="8229600" cy="5000660"/>
          </a:xfrm>
        </p:spPr>
        <p:txBody>
          <a:bodyPr>
            <a:normAutofit/>
          </a:bodyPr>
          <a:lstStyle/>
          <a:p>
            <a:r>
              <a:rPr lang="en-US" altLang="zh-CN" sz="2400" dirty="0" smtClean="0"/>
              <a:t>1.</a:t>
            </a:r>
            <a:r>
              <a:rPr lang="zh-CN" altLang="en-US" sz="2400" dirty="0" smtClean="0"/>
              <a:t>什么是性能</a:t>
            </a:r>
            <a:r>
              <a:rPr lang="en-US" altLang="zh-CN" sz="2400" dirty="0" smtClean="0"/>
              <a:t>?</a:t>
            </a:r>
            <a:endParaRPr lang="en-US" altLang="zh-CN" sz="2400" dirty="0" smtClean="0"/>
          </a:p>
          <a:p>
            <a:r>
              <a:rPr lang="zh-CN" altLang="en-US" sz="2000" dirty="0" smtClean="0"/>
              <a:t>可以将性能定义为完成某件任务所需要的时间度量</a:t>
            </a:r>
            <a:r>
              <a:rPr lang="en-US" altLang="zh-CN" sz="2000" dirty="0" smtClean="0"/>
              <a:t>,</a:t>
            </a:r>
            <a:r>
              <a:rPr lang="zh-CN" altLang="en-US" sz="2000" dirty="0" smtClean="0"/>
              <a:t>换句话说</a:t>
            </a:r>
            <a:r>
              <a:rPr lang="en-US" altLang="zh-CN" sz="2000" dirty="0" smtClean="0"/>
              <a:t>,</a:t>
            </a:r>
            <a:r>
              <a:rPr lang="zh-CN" altLang="en-US" sz="2000" dirty="0" smtClean="0"/>
              <a:t>性能即响应时间</a:t>
            </a:r>
            <a:r>
              <a:rPr lang="en-US" altLang="zh-CN" sz="2000" dirty="0" smtClean="0"/>
              <a:t>.</a:t>
            </a:r>
            <a:r>
              <a:rPr lang="zh-CN" altLang="en-US" sz="2000" dirty="0" smtClean="0"/>
              <a:t>简单的说，</a:t>
            </a:r>
            <a:r>
              <a:rPr lang="en-US" altLang="zh-CN" sz="2000" dirty="0" smtClean="0"/>
              <a:t>WEB</a:t>
            </a:r>
            <a:r>
              <a:rPr lang="zh-CN" altLang="en-US" sz="2000" dirty="0" smtClean="0"/>
              <a:t>网站的性能可以用打开页面的时间来衡量。</a:t>
            </a:r>
            <a:endParaRPr lang="en-US" altLang="zh-CN" sz="2000" dirty="0" smtClean="0"/>
          </a:p>
          <a:p>
            <a:endParaRPr lang="en-US" altLang="zh-CN" sz="2000" dirty="0" smtClean="0"/>
          </a:p>
          <a:p>
            <a:endParaRPr lang="zh-CN" altLang="en-US" sz="2000" dirty="0"/>
          </a:p>
        </p:txBody>
      </p:sp>
      <p:pic>
        <p:nvPicPr>
          <p:cNvPr id="4" name="图片 3" descr="MySQL性能.jpg"/>
          <p:cNvPicPr>
            <a:picLocks noChangeAspect="1"/>
          </p:cNvPicPr>
          <p:nvPr/>
        </p:nvPicPr>
        <p:blipFill>
          <a:blip r:embed="rId1"/>
          <a:stretch>
            <a:fillRect/>
          </a:stretch>
        </p:blipFill>
        <p:spPr>
          <a:xfrm>
            <a:off x="857224" y="2857496"/>
            <a:ext cx="7715304" cy="3378723"/>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性能和业务量的关系</a:t>
            </a:r>
            <a:endParaRPr lang="zh-CN" altLang="en-US" sz="3200" dirty="0"/>
          </a:p>
        </p:txBody>
      </p:sp>
      <p:sp>
        <p:nvSpPr>
          <p:cNvPr id="3" name="内容占位符 2"/>
          <p:cNvSpPr>
            <a:spLocks noGrp="1"/>
          </p:cNvSpPr>
          <p:nvPr>
            <p:ph idx="1"/>
          </p:nvPr>
        </p:nvSpPr>
        <p:spPr>
          <a:xfrm>
            <a:off x="457200" y="1285860"/>
            <a:ext cx="8229600" cy="4840303"/>
          </a:xfrm>
        </p:spPr>
        <p:txBody>
          <a:bodyPr>
            <a:normAutofit fontScale="92500" lnSpcReduction="20000"/>
          </a:bodyPr>
          <a:lstStyle/>
          <a:p>
            <a:pPr lvl="0"/>
            <a:r>
              <a:rPr lang="en-US" altLang="zh-CN" dirty="0" smtClean="0"/>
              <a:t>1.</a:t>
            </a:r>
            <a:r>
              <a:rPr lang="zh-CN" altLang="en-US" sz="2800" dirty="0" smtClean="0"/>
              <a:t>性能和用户访问量的关系 </a:t>
            </a:r>
            <a:endParaRPr lang="zh-CN" altLang="en-US" sz="2800" dirty="0" smtClean="0"/>
          </a:p>
          <a:p>
            <a:pPr lvl="0"/>
            <a:r>
              <a:rPr lang="en-US" dirty="0" smtClean="0"/>
              <a:t>1.1  </a:t>
            </a:r>
            <a:r>
              <a:rPr lang="zh-CN" altLang="en-US" sz="2800" dirty="0" smtClean="0"/>
              <a:t>访问次数有关系</a:t>
            </a:r>
            <a:endParaRPr lang="en-US" altLang="zh-CN" sz="2800" dirty="0" smtClean="0"/>
          </a:p>
          <a:p>
            <a:pPr lvl="0"/>
            <a:r>
              <a:rPr lang="en-US" altLang="zh-CN" sz="2200" dirty="0" smtClean="0"/>
              <a:t>          </a:t>
            </a:r>
            <a:r>
              <a:rPr lang="zh-CN" altLang="en-US" sz="2200" dirty="0" smtClean="0">
                <a:solidFill>
                  <a:schemeClr val="tx2"/>
                </a:solidFill>
              </a:rPr>
              <a:t>日百万</a:t>
            </a:r>
            <a:r>
              <a:rPr lang="en-US" sz="2200" dirty="0" smtClean="0">
                <a:solidFill>
                  <a:schemeClr val="tx2"/>
                </a:solidFill>
              </a:rPr>
              <a:t>PV(page view </a:t>
            </a:r>
            <a:r>
              <a:rPr lang="zh-CN" altLang="en-US" sz="2200" dirty="0" smtClean="0">
                <a:solidFill>
                  <a:schemeClr val="tx2"/>
                </a:solidFill>
              </a:rPr>
              <a:t>综合浏览量</a:t>
            </a:r>
            <a:r>
              <a:rPr lang="en-US" sz="2200" dirty="0" smtClean="0">
                <a:solidFill>
                  <a:schemeClr val="tx2"/>
                </a:solidFill>
              </a:rPr>
              <a:t>)</a:t>
            </a:r>
            <a:r>
              <a:rPr lang="zh-CN" altLang="en-US" sz="2200" dirty="0" smtClean="0">
                <a:solidFill>
                  <a:schemeClr val="tx2"/>
                </a:solidFill>
              </a:rPr>
              <a:t>和</a:t>
            </a:r>
            <a:r>
              <a:rPr lang="en-US" sz="2200" dirty="0" smtClean="0">
                <a:solidFill>
                  <a:schemeClr val="tx2"/>
                </a:solidFill>
              </a:rPr>
              <a:t>20</a:t>
            </a:r>
            <a:r>
              <a:rPr lang="zh-CN" altLang="en-US" sz="2200" dirty="0" smtClean="0">
                <a:solidFill>
                  <a:schemeClr val="tx2"/>
                </a:solidFill>
              </a:rPr>
              <a:t>万</a:t>
            </a:r>
            <a:r>
              <a:rPr lang="en-US" sz="2200" dirty="0" smtClean="0">
                <a:solidFill>
                  <a:schemeClr val="tx2"/>
                </a:solidFill>
              </a:rPr>
              <a:t>PV</a:t>
            </a:r>
            <a:r>
              <a:rPr lang="zh-CN" altLang="en-US" sz="2200" dirty="0" smtClean="0">
                <a:solidFill>
                  <a:schemeClr val="tx2"/>
                </a:solidFill>
              </a:rPr>
              <a:t>不同 </a:t>
            </a:r>
            <a:endParaRPr lang="en-US" altLang="zh-CN" sz="2200" dirty="0" smtClean="0">
              <a:solidFill>
                <a:schemeClr val="tx2"/>
              </a:solidFill>
            </a:endParaRPr>
          </a:p>
          <a:p>
            <a:pPr lvl="0"/>
            <a:r>
              <a:rPr lang="zh-CN" altLang="en-US" sz="2200" dirty="0" smtClean="0">
                <a:solidFill>
                  <a:schemeClr val="tx2"/>
                </a:solidFill>
              </a:rPr>
              <a:t>          峰值每秒</a:t>
            </a:r>
            <a:r>
              <a:rPr lang="en-US" altLang="zh-CN" sz="2200" dirty="0" smtClean="0">
                <a:solidFill>
                  <a:schemeClr val="tx2"/>
                </a:solidFill>
              </a:rPr>
              <a:t>1000</a:t>
            </a:r>
            <a:r>
              <a:rPr lang="zh-CN" altLang="en-US" sz="2200" dirty="0" smtClean="0">
                <a:solidFill>
                  <a:schemeClr val="tx2"/>
                </a:solidFill>
              </a:rPr>
              <a:t>次访问和空闲期每秒</a:t>
            </a:r>
            <a:r>
              <a:rPr lang="en-US" altLang="zh-CN" sz="2200" dirty="0" smtClean="0">
                <a:solidFill>
                  <a:schemeClr val="tx2"/>
                </a:solidFill>
              </a:rPr>
              <a:t>10</a:t>
            </a:r>
            <a:r>
              <a:rPr lang="zh-CN" altLang="en-US" sz="2200" dirty="0" smtClean="0">
                <a:solidFill>
                  <a:schemeClr val="tx2"/>
                </a:solidFill>
              </a:rPr>
              <a:t>次访问不同</a:t>
            </a:r>
            <a:endParaRPr lang="zh-CN" altLang="en-US" sz="2200" dirty="0" smtClean="0">
              <a:solidFill>
                <a:schemeClr val="tx2"/>
              </a:solidFill>
            </a:endParaRPr>
          </a:p>
          <a:p>
            <a:pPr lvl="0"/>
            <a:r>
              <a:rPr lang="en-US" dirty="0" smtClean="0"/>
              <a:t>1.2  </a:t>
            </a:r>
            <a:r>
              <a:rPr lang="zh-CN" altLang="en-US" sz="2800" dirty="0" smtClean="0"/>
              <a:t>访问流量有关系</a:t>
            </a:r>
            <a:r>
              <a:rPr lang="en-US" sz="2800" dirty="0" smtClean="0"/>
              <a:t>  </a:t>
            </a:r>
            <a:endParaRPr lang="en-US" sz="2800" dirty="0" smtClean="0"/>
          </a:p>
          <a:p>
            <a:pPr lvl="0"/>
            <a:r>
              <a:rPr lang="zh-CN" altLang="en-US" sz="2200" dirty="0" smtClean="0"/>
              <a:t>            </a:t>
            </a:r>
            <a:r>
              <a:rPr lang="zh-CN" altLang="en-US" sz="2200" dirty="0" smtClean="0">
                <a:solidFill>
                  <a:schemeClr val="tx2"/>
                </a:solidFill>
              </a:rPr>
              <a:t>每日</a:t>
            </a:r>
            <a:r>
              <a:rPr lang="en-US" sz="2200" dirty="0" smtClean="0">
                <a:solidFill>
                  <a:schemeClr val="tx2"/>
                </a:solidFill>
              </a:rPr>
              <a:t>5G</a:t>
            </a:r>
            <a:r>
              <a:rPr lang="zh-CN" altLang="en-US" sz="2200" dirty="0" smtClean="0">
                <a:solidFill>
                  <a:schemeClr val="tx2"/>
                </a:solidFill>
              </a:rPr>
              <a:t>数据流量和每日</a:t>
            </a:r>
            <a:r>
              <a:rPr lang="en-US" sz="2200" dirty="0" smtClean="0">
                <a:solidFill>
                  <a:schemeClr val="tx2"/>
                </a:solidFill>
              </a:rPr>
              <a:t>50G</a:t>
            </a:r>
            <a:r>
              <a:rPr lang="zh-CN" altLang="en-US" sz="2200" dirty="0" smtClean="0">
                <a:solidFill>
                  <a:schemeClr val="tx2"/>
                </a:solidFill>
              </a:rPr>
              <a:t>数据流量不同 </a:t>
            </a:r>
            <a:endParaRPr lang="zh-CN" altLang="en-US" sz="2200" dirty="0" smtClean="0">
              <a:solidFill>
                <a:schemeClr val="tx2"/>
              </a:solidFill>
            </a:endParaRPr>
          </a:p>
          <a:p>
            <a:r>
              <a:rPr lang="en-US" dirty="0" smtClean="0"/>
              <a:t> 2. </a:t>
            </a:r>
            <a:r>
              <a:rPr lang="zh-CN" altLang="en-US" sz="2800" dirty="0" smtClean="0"/>
              <a:t>性能和系统数据量的关系 </a:t>
            </a:r>
            <a:endParaRPr lang="zh-CN" altLang="en-US" sz="2800" dirty="0" smtClean="0"/>
          </a:p>
          <a:p>
            <a:pPr>
              <a:buNone/>
            </a:pPr>
            <a:r>
              <a:rPr lang="zh-CN" altLang="en-US" dirty="0" smtClean="0">
                <a:solidFill>
                  <a:schemeClr val="tx2"/>
                </a:solidFill>
              </a:rPr>
              <a:t>        </a:t>
            </a:r>
            <a:r>
              <a:rPr lang="zh-CN" altLang="en-US" sz="2200" dirty="0" smtClean="0">
                <a:solidFill>
                  <a:schemeClr val="tx2"/>
                </a:solidFill>
              </a:rPr>
              <a:t>系统刚开始的时候，用户数量不多，所有的数据都放在了同一个数据库中，此时因为用户少压力小，一个数据库完全可以应付的了。但是随着用户数量不断增加，数据库压力也与日俱增。 </a:t>
            </a:r>
            <a:endParaRPr lang="zh-CN" altLang="en-US" sz="2200" dirty="0" smtClean="0">
              <a:solidFill>
                <a:schemeClr val="tx2"/>
              </a:solidFill>
            </a:endParaRPr>
          </a:p>
          <a:p>
            <a:pPr lvl="0"/>
            <a:r>
              <a:rPr lang="zh-CN" altLang="en-US" dirty="0" smtClean="0">
                <a:solidFill>
                  <a:srgbClr val="FF0000"/>
                </a:solidFill>
              </a:rPr>
              <a:t>一个生产系统总会经历一个业务量由小变大的过程，那么怎么办呢？</a:t>
            </a:r>
            <a:endParaRPr lang="zh-CN" altLang="en-US" dirty="0" smtClean="0">
              <a:solidFill>
                <a:srgbClr val="FF0000"/>
              </a:solidFill>
            </a:endParaRPr>
          </a:p>
          <a:p>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39784"/>
          </a:xfrm>
        </p:spPr>
        <p:txBody>
          <a:bodyPr>
            <a:normAutofit/>
          </a:bodyPr>
          <a:lstStyle/>
          <a:p>
            <a:r>
              <a:rPr lang="zh-CN" altLang="en-US" sz="2800" dirty="0" smtClean="0"/>
              <a:t>服务器集群架构扩展</a:t>
            </a:r>
            <a:endParaRPr lang="zh-CN" altLang="en-US" sz="2800" dirty="0"/>
          </a:p>
        </p:txBody>
      </p:sp>
      <p:sp>
        <p:nvSpPr>
          <p:cNvPr id="3" name="内容占位符 2"/>
          <p:cNvSpPr>
            <a:spLocks noGrp="1"/>
          </p:cNvSpPr>
          <p:nvPr>
            <p:ph idx="1"/>
          </p:nvPr>
        </p:nvSpPr>
        <p:spPr>
          <a:xfrm>
            <a:off x="457200" y="1071546"/>
            <a:ext cx="8229600" cy="5054617"/>
          </a:xfrm>
        </p:spPr>
        <p:txBody>
          <a:bodyPr>
            <a:normAutofit/>
          </a:bodyPr>
          <a:lstStyle/>
          <a:p>
            <a:r>
              <a:rPr lang="zh-CN" altLang="en-US" sz="2000" dirty="0" smtClean="0"/>
              <a:t>如果说性能是汽车的时速，</a:t>
            </a:r>
            <a:endParaRPr lang="zh-CN" altLang="en-US" sz="2000" dirty="0" smtClean="0"/>
          </a:p>
          <a:p>
            <a:r>
              <a:rPr lang="zh-CN" altLang="en-US" sz="2000" dirty="0" smtClean="0"/>
              <a:t>那么可扩展性就是在不减慢交通的情况下，能增加更多车和车道的程度。            </a:t>
            </a:r>
            <a:endParaRPr lang="en-US" altLang="zh-CN" sz="2000" dirty="0" smtClean="0"/>
          </a:p>
          <a:p>
            <a:r>
              <a:rPr lang="zh-CN" altLang="en-US" sz="2000" dirty="0" smtClean="0"/>
              <a:t>                                                          </a:t>
            </a:r>
            <a:endParaRPr lang="zh-CN" altLang="en-US" sz="2000" dirty="0" smtClean="0"/>
          </a:p>
          <a:p>
            <a:r>
              <a:rPr lang="zh-CN" altLang="en-US" dirty="0" smtClean="0"/>
              <a:t>                                   </a:t>
            </a:r>
            <a:endParaRPr lang="en-US" altLang="zh-CN" dirty="0" smtClean="0"/>
          </a:p>
          <a:p>
            <a:r>
              <a:rPr lang="zh-CN" altLang="en-US" dirty="0" smtClean="0"/>
              <a:t>                                   </a:t>
            </a:r>
            <a:endParaRPr lang="en-US" altLang="zh-CN" dirty="0" smtClean="0"/>
          </a:p>
          <a:p>
            <a:r>
              <a:rPr lang="en-US" altLang="zh-CN" sz="2000" dirty="0" smtClean="0"/>
              <a:t>Scale Up</a:t>
            </a:r>
            <a:r>
              <a:rPr lang="zh-CN" altLang="en-US" sz="2000" dirty="0" smtClean="0"/>
              <a:t>：纵向扩展，通过提升单个节点的处理能力达到提升整体处理能力的目的</a:t>
            </a:r>
            <a:endParaRPr lang="en-US" altLang="zh-CN" sz="2000" dirty="0" smtClean="0"/>
          </a:p>
          <a:p>
            <a:pPr>
              <a:buNone/>
            </a:pPr>
            <a:r>
              <a:rPr lang="zh-CN" altLang="en-US" sz="2000" dirty="0" smtClean="0"/>
              <a:t>      </a:t>
            </a:r>
            <a:r>
              <a:rPr lang="en-US" altLang="zh-CN" sz="2000" dirty="0" smtClean="0"/>
              <a:t>Scale Out</a:t>
            </a:r>
            <a:r>
              <a:rPr lang="zh-CN" altLang="en-US" sz="2000" dirty="0" smtClean="0"/>
              <a:t>：横向扩展，增加处理节点提高整体处理能力</a:t>
            </a:r>
            <a:br>
              <a:rPr lang="zh-CN" altLang="en-US" sz="2000" dirty="0" smtClean="0"/>
            </a:br>
            <a:r>
              <a:rPr lang="en-US" sz="2000" dirty="0" smtClean="0"/>
              <a:t> Data </a:t>
            </a:r>
            <a:r>
              <a:rPr lang="en-US" sz="2000" dirty="0" err="1" smtClean="0"/>
              <a:t>Sharding</a:t>
            </a:r>
            <a:r>
              <a:rPr lang="zh-CN" altLang="en-US" sz="2000" dirty="0" smtClean="0"/>
              <a:t>（数据分片）：</a:t>
            </a:r>
            <a:r>
              <a:rPr lang="en-US" sz="2000" b="1" dirty="0" err="1" smtClean="0"/>
              <a:t>Sharding</a:t>
            </a:r>
            <a:r>
              <a:rPr lang="zh-CN" altLang="en-US" sz="2000" b="1" dirty="0" smtClean="0"/>
              <a:t>的基本思想就要把一个数据库切分成多个部分放到不同的数据库</a:t>
            </a:r>
            <a:r>
              <a:rPr lang="en-US" sz="2000" b="1" dirty="0" smtClean="0"/>
              <a:t>(server)</a:t>
            </a:r>
            <a:r>
              <a:rPr lang="zh-CN" altLang="en-US" sz="2000" b="1" dirty="0" smtClean="0"/>
              <a:t>上，从而缓解单一数据库的性能问题。</a:t>
            </a:r>
            <a:endParaRPr lang="en-US" altLang="zh-CN" sz="2000" b="1" dirty="0" smtClean="0"/>
          </a:p>
          <a:p>
            <a:pPr>
              <a:buNone/>
            </a:pPr>
            <a:r>
              <a:rPr lang="zh-CN" altLang="en-US" sz="2000" b="1" dirty="0" smtClean="0"/>
              <a:t>            </a:t>
            </a:r>
            <a:r>
              <a:rPr lang="zh-CN" altLang="en-US" sz="2000" dirty="0" smtClean="0"/>
              <a:t>简单的一句话：读写分离，垂直切分，水平扩展。</a:t>
            </a:r>
            <a:endParaRPr lang="zh-CN" altLang="en-US" sz="2000" dirty="0" smtClean="0"/>
          </a:p>
          <a:p>
            <a:endParaRPr lang="zh-CN" altLang="en-US" sz="2000" dirty="0"/>
          </a:p>
        </p:txBody>
      </p:sp>
      <p:pic>
        <p:nvPicPr>
          <p:cNvPr id="4" name="图片 3" descr="car-1.jpg"/>
          <p:cNvPicPr>
            <a:picLocks noChangeAspect="1"/>
          </p:cNvPicPr>
          <p:nvPr/>
        </p:nvPicPr>
        <p:blipFill>
          <a:blip r:embed="rId1" cstate="print"/>
          <a:stretch>
            <a:fillRect/>
          </a:stretch>
        </p:blipFill>
        <p:spPr>
          <a:xfrm>
            <a:off x="1571604" y="1785926"/>
            <a:ext cx="2357454" cy="1735675"/>
          </a:xfrm>
          <a:prstGeom prst="rect">
            <a:avLst/>
          </a:prstGeom>
        </p:spPr>
      </p:pic>
      <p:pic>
        <p:nvPicPr>
          <p:cNvPr id="5" name="图片 4" descr="car-2.jpg"/>
          <p:cNvPicPr>
            <a:picLocks noChangeAspect="1"/>
          </p:cNvPicPr>
          <p:nvPr/>
        </p:nvPicPr>
        <p:blipFill>
          <a:blip r:embed="rId2"/>
          <a:stretch>
            <a:fillRect/>
          </a:stretch>
        </p:blipFill>
        <p:spPr>
          <a:xfrm>
            <a:off x="4500562" y="1928802"/>
            <a:ext cx="3286147" cy="1571636"/>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82594"/>
          </a:xfrm>
        </p:spPr>
        <p:txBody>
          <a:bodyPr>
            <a:normAutofit/>
          </a:bodyPr>
          <a:lstStyle/>
          <a:p>
            <a:r>
              <a:rPr lang="en-US" altLang="zh-CN" sz="3200" dirty="0" smtClean="0"/>
              <a:t>WEB</a:t>
            </a:r>
            <a:r>
              <a:rPr lang="zh-CN" altLang="en-US" sz="3200" dirty="0" smtClean="0"/>
              <a:t>服务和</a:t>
            </a:r>
            <a:r>
              <a:rPr lang="en-US" altLang="zh-CN" sz="3200" dirty="0" smtClean="0"/>
              <a:t>DB</a:t>
            </a:r>
            <a:r>
              <a:rPr lang="zh-CN" altLang="en-US" sz="3200" dirty="0" smtClean="0"/>
              <a:t>服务分开在不同服务器上</a:t>
            </a:r>
            <a:endParaRPr lang="zh-CN" altLang="en-US" sz="3200" dirty="0"/>
          </a:p>
        </p:txBody>
      </p:sp>
      <p:pic>
        <p:nvPicPr>
          <p:cNvPr id="10" name="图片 9" descr="5w.jpg"/>
          <p:cNvPicPr>
            <a:picLocks noChangeAspect="1"/>
          </p:cNvPicPr>
          <p:nvPr/>
        </p:nvPicPr>
        <p:blipFill>
          <a:blip r:embed="rId1"/>
          <a:stretch>
            <a:fillRect/>
          </a:stretch>
        </p:blipFill>
        <p:spPr>
          <a:xfrm>
            <a:off x="500034" y="1214422"/>
            <a:ext cx="3429024" cy="4143404"/>
          </a:xfrm>
          <a:prstGeom prst="rect">
            <a:avLst/>
          </a:prstGeom>
        </p:spPr>
      </p:pic>
      <p:sp>
        <p:nvSpPr>
          <p:cNvPr id="13" name="右箭头 12"/>
          <p:cNvSpPr/>
          <p:nvPr/>
        </p:nvSpPr>
        <p:spPr>
          <a:xfrm>
            <a:off x="4000496" y="3143248"/>
            <a:ext cx="928694" cy="500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descr="10w.jpg"/>
          <p:cNvPicPr>
            <a:picLocks noChangeAspect="1"/>
          </p:cNvPicPr>
          <p:nvPr/>
        </p:nvPicPr>
        <p:blipFill>
          <a:blip r:embed="rId2"/>
          <a:stretch>
            <a:fillRect/>
          </a:stretch>
        </p:blipFill>
        <p:spPr>
          <a:xfrm>
            <a:off x="5214942" y="1571612"/>
            <a:ext cx="3713296" cy="3571900"/>
          </a:xfrm>
          <a:prstGeom prst="rect">
            <a:avLst/>
          </a:prstGeom>
        </p:spPr>
      </p:pic>
      <p:sp>
        <p:nvSpPr>
          <p:cNvPr id="24" name="TextBox 23"/>
          <p:cNvSpPr txBox="1"/>
          <p:nvPr/>
        </p:nvSpPr>
        <p:spPr>
          <a:xfrm>
            <a:off x="571472" y="5429264"/>
            <a:ext cx="3429024" cy="830997"/>
          </a:xfrm>
          <a:prstGeom prst="rect">
            <a:avLst/>
          </a:prstGeom>
          <a:noFill/>
        </p:spPr>
        <p:txBody>
          <a:bodyPr wrap="square" rtlCol="0">
            <a:spAutoFit/>
          </a:bodyPr>
          <a:lstStyle/>
          <a:p>
            <a:r>
              <a:rPr lang="en-US" altLang="zh-CN" sz="1600" dirty="0" smtClean="0"/>
              <a:t>5</a:t>
            </a:r>
            <a:r>
              <a:rPr lang="zh-CN" altLang="en-US" sz="1600" dirty="0" smtClean="0"/>
              <a:t>万</a:t>
            </a:r>
            <a:r>
              <a:rPr lang="en-US" altLang="zh-CN" sz="1600" dirty="0" smtClean="0"/>
              <a:t>PV</a:t>
            </a:r>
            <a:r>
              <a:rPr lang="zh-CN" altLang="en-US" sz="1600" dirty="0" smtClean="0"/>
              <a:t>以下项目</a:t>
            </a:r>
            <a:r>
              <a:rPr lang="en-US" altLang="zh-CN" sz="1600" dirty="0" smtClean="0"/>
              <a:t>WEB</a:t>
            </a:r>
            <a:r>
              <a:rPr lang="zh-CN" altLang="en-US" sz="1600" dirty="0" smtClean="0"/>
              <a:t>服务和 </a:t>
            </a:r>
            <a:r>
              <a:rPr lang="en-US" altLang="zh-CN" sz="1600" dirty="0" smtClean="0"/>
              <a:t>DB</a:t>
            </a:r>
            <a:r>
              <a:rPr lang="zh-CN" altLang="en-US" sz="1600" dirty="0" smtClean="0"/>
              <a:t>服务在同一台服务器上。数据库根据内容垂直分库分表</a:t>
            </a:r>
            <a:endParaRPr lang="zh-CN" altLang="en-US" sz="1600" dirty="0"/>
          </a:p>
        </p:txBody>
      </p:sp>
      <p:sp>
        <p:nvSpPr>
          <p:cNvPr id="25" name="TextBox 24"/>
          <p:cNvSpPr txBox="1"/>
          <p:nvPr/>
        </p:nvSpPr>
        <p:spPr>
          <a:xfrm>
            <a:off x="5072066" y="5357826"/>
            <a:ext cx="3643338" cy="1077218"/>
          </a:xfrm>
          <a:prstGeom prst="rect">
            <a:avLst/>
          </a:prstGeom>
          <a:noFill/>
        </p:spPr>
        <p:txBody>
          <a:bodyPr wrap="square" rtlCol="0">
            <a:spAutoFit/>
          </a:bodyPr>
          <a:lstStyle/>
          <a:p>
            <a:r>
              <a:rPr lang="en-US" altLang="zh-CN" sz="1600" dirty="0" smtClean="0"/>
              <a:t>WEB</a:t>
            </a:r>
            <a:r>
              <a:rPr lang="zh-CN" altLang="en-US" sz="1600" dirty="0" smtClean="0"/>
              <a:t>服务和</a:t>
            </a:r>
            <a:r>
              <a:rPr lang="en-US" altLang="zh-CN" sz="1600" dirty="0" smtClean="0"/>
              <a:t>DB</a:t>
            </a:r>
            <a:r>
              <a:rPr lang="zh-CN" altLang="en-US" sz="1600" dirty="0" smtClean="0"/>
              <a:t>服务分离在不同服务器上。在单个节点的数据库服务器上数据库根据内容种类的不同垂直分库分表。</a:t>
            </a:r>
            <a:endParaRPr lang="zh-CN" altLang="en-US" sz="1600" dirty="0" smtClean="0"/>
          </a:p>
          <a:p>
            <a:endParaRPr lang="zh-CN" altLang="en-US" sz="1600" dirty="0"/>
          </a:p>
        </p:txBody>
      </p:sp>
      <p:sp>
        <p:nvSpPr>
          <p:cNvPr id="26" name="右箭头 25"/>
          <p:cNvSpPr/>
          <p:nvPr/>
        </p:nvSpPr>
        <p:spPr>
          <a:xfrm>
            <a:off x="4071934" y="5429264"/>
            <a:ext cx="928694" cy="500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82594"/>
          </a:xfrm>
        </p:spPr>
        <p:txBody>
          <a:bodyPr>
            <a:normAutofit fontScale="90000"/>
          </a:bodyPr>
          <a:lstStyle/>
          <a:p>
            <a:r>
              <a:rPr lang="zh-CN" altLang="en-US" dirty="0" smtClean="0"/>
              <a:t>简单的主从结构</a:t>
            </a:r>
            <a:endParaRPr lang="zh-CN" altLang="en-US" dirty="0"/>
          </a:p>
        </p:txBody>
      </p:sp>
      <p:sp>
        <p:nvSpPr>
          <p:cNvPr id="3" name="内容占位符 2"/>
          <p:cNvSpPr>
            <a:spLocks noGrp="1"/>
          </p:cNvSpPr>
          <p:nvPr>
            <p:ph idx="1"/>
          </p:nvPr>
        </p:nvSpPr>
        <p:spPr>
          <a:xfrm>
            <a:off x="457200" y="1142984"/>
            <a:ext cx="8229600" cy="5143536"/>
          </a:xfrm>
        </p:spPr>
        <p:txBody>
          <a:bodyPr>
            <a:normAutofit fontScale="85000" lnSpcReduction="20000"/>
          </a:bodyPr>
          <a:lstStyle/>
          <a:p>
            <a:pPr>
              <a:buNone/>
            </a:pPr>
            <a:r>
              <a:rPr lang="zh-CN" altLang="en-US" dirty="0" smtClean="0"/>
              <a:t> </a:t>
            </a: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r>
              <a:rPr lang="zh-CN" altLang="en-US" dirty="0" smtClean="0"/>
              <a:t>     </a:t>
            </a:r>
            <a:endParaRPr lang="en-US" altLang="zh-CN" dirty="0" smtClean="0"/>
          </a:p>
          <a:p>
            <a:pPr>
              <a:buNone/>
            </a:pPr>
            <a:r>
              <a:rPr lang="zh-CN" altLang="en-US" sz="1900" dirty="0" smtClean="0"/>
              <a:t>          </a:t>
            </a:r>
            <a:endParaRPr lang="en-US" altLang="zh-CN" sz="1900" dirty="0" smtClean="0"/>
          </a:p>
          <a:p>
            <a:pPr>
              <a:buNone/>
            </a:pPr>
            <a:r>
              <a:rPr lang="zh-CN" altLang="en-US" sz="1900" dirty="0" smtClean="0"/>
              <a:t>               使用</a:t>
            </a:r>
            <a:r>
              <a:rPr lang="en-US" sz="1900" dirty="0" err="1" smtClean="0"/>
              <a:t>MySQL</a:t>
            </a:r>
            <a:r>
              <a:rPr lang="zh-CN" altLang="en-US" sz="1900" dirty="0" smtClean="0"/>
              <a:t>数据库复制功能把一台数据库服务器扩展成一台主库和一台从库。同时部分实现读写分离，更新操作在</a:t>
            </a:r>
            <a:r>
              <a:rPr lang="en-US" sz="1900" dirty="0" smtClean="0"/>
              <a:t>master</a:t>
            </a:r>
            <a:r>
              <a:rPr lang="zh-CN" altLang="en-US" sz="1900" dirty="0" smtClean="0"/>
              <a:t>库中进行，数据内容改变快的表主要从</a:t>
            </a:r>
            <a:r>
              <a:rPr lang="en-US" sz="1900" dirty="0" smtClean="0"/>
              <a:t>slave</a:t>
            </a:r>
            <a:r>
              <a:rPr lang="zh-CN" altLang="en-US" sz="1900" dirty="0" smtClean="0"/>
              <a:t>库上读取。</a:t>
            </a:r>
            <a:endParaRPr lang="en-US" altLang="zh-CN" sz="1900" dirty="0" smtClean="0"/>
          </a:p>
          <a:p>
            <a:pPr>
              <a:buNone/>
            </a:pPr>
            <a:r>
              <a:rPr lang="zh-CN" altLang="en-US" sz="1700" dirty="0" smtClean="0"/>
              <a:t>      </a:t>
            </a:r>
            <a:endParaRPr lang="en-US" altLang="zh-CN" sz="1700" dirty="0" smtClean="0"/>
          </a:p>
          <a:p>
            <a:pPr>
              <a:buNone/>
            </a:pPr>
            <a:r>
              <a:rPr lang="zh-CN" altLang="en-US" sz="1700" dirty="0" smtClean="0"/>
              <a:t>  </a:t>
            </a:r>
            <a:endParaRPr lang="zh-CN" altLang="en-US" sz="1700" dirty="0" smtClean="0"/>
          </a:p>
          <a:p>
            <a:endParaRPr lang="en-US" altLang="zh-CN" dirty="0" smtClean="0"/>
          </a:p>
          <a:p>
            <a:endParaRPr lang="zh-CN" altLang="en-US" dirty="0"/>
          </a:p>
        </p:txBody>
      </p:sp>
      <p:pic>
        <p:nvPicPr>
          <p:cNvPr id="4" name="图片 3" descr="20pv.jpg"/>
          <p:cNvPicPr>
            <a:picLocks noChangeAspect="1"/>
          </p:cNvPicPr>
          <p:nvPr/>
        </p:nvPicPr>
        <p:blipFill>
          <a:blip r:embed="rId1"/>
          <a:stretch>
            <a:fillRect/>
          </a:stretch>
        </p:blipFill>
        <p:spPr>
          <a:xfrm>
            <a:off x="1500166" y="1285861"/>
            <a:ext cx="5786477" cy="3786213"/>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group.jpg"/>
          <p:cNvPicPr>
            <a:picLocks noChangeAspect="1"/>
          </p:cNvPicPr>
          <p:nvPr/>
        </p:nvPicPr>
        <p:blipFill>
          <a:blip r:embed="rId1"/>
          <a:stretch>
            <a:fillRect/>
          </a:stretch>
        </p:blipFill>
        <p:spPr>
          <a:xfrm>
            <a:off x="357158" y="1285860"/>
            <a:ext cx="4000527" cy="3786213"/>
          </a:xfrm>
          <a:prstGeom prst="rect">
            <a:avLst/>
          </a:prstGeom>
        </p:spPr>
      </p:pic>
      <p:pic>
        <p:nvPicPr>
          <p:cNvPr id="7" name="图片 6" descr="group2.jpg"/>
          <p:cNvPicPr>
            <a:picLocks noChangeAspect="1"/>
          </p:cNvPicPr>
          <p:nvPr/>
        </p:nvPicPr>
        <p:blipFill>
          <a:blip r:embed="rId2"/>
          <a:stretch>
            <a:fillRect/>
          </a:stretch>
        </p:blipFill>
        <p:spPr>
          <a:xfrm>
            <a:off x="4500562" y="1357298"/>
            <a:ext cx="4351073" cy="3643338"/>
          </a:xfrm>
          <a:prstGeom prst="rect">
            <a:avLst/>
          </a:prstGeom>
        </p:spPr>
      </p:pic>
      <p:sp>
        <p:nvSpPr>
          <p:cNvPr id="23" name="标题 1"/>
          <p:cNvSpPr>
            <a:spLocks noGrp="1"/>
          </p:cNvSpPr>
          <p:nvPr>
            <p:ph type="title"/>
          </p:nvPr>
        </p:nvSpPr>
        <p:spPr>
          <a:xfrm>
            <a:off x="457200" y="274638"/>
            <a:ext cx="8229600" cy="796908"/>
          </a:xfrm>
        </p:spPr>
        <p:txBody>
          <a:bodyPr>
            <a:normAutofit/>
          </a:bodyPr>
          <a:lstStyle/>
          <a:p>
            <a:r>
              <a:rPr lang="zh-CN" altLang="en-US" sz="2800" dirty="0" smtClean="0"/>
              <a:t>    数据库集群架构（化工网）</a:t>
            </a:r>
            <a:endParaRPr lang="zh-CN" altLang="en-US" sz="2800" dirty="0"/>
          </a:p>
        </p:txBody>
      </p:sp>
      <p:sp>
        <p:nvSpPr>
          <p:cNvPr id="24" name="TextBox 23"/>
          <p:cNvSpPr txBox="1"/>
          <p:nvPr/>
        </p:nvSpPr>
        <p:spPr>
          <a:xfrm>
            <a:off x="642910" y="5143512"/>
            <a:ext cx="7358114" cy="1200329"/>
          </a:xfrm>
          <a:prstGeom prst="rect">
            <a:avLst/>
          </a:prstGeom>
          <a:noFill/>
        </p:spPr>
        <p:txBody>
          <a:bodyPr wrap="square" rtlCol="0">
            <a:spAutoFit/>
          </a:bodyPr>
          <a:lstStyle/>
          <a:p>
            <a:r>
              <a:rPr lang="zh-CN" altLang="en-US" dirty="0" smtClean="0"/>
              <a:t>      项目数据库集群按数据内容垂直分成</a:t>
            </a:r>
            <a:r>
              <a:rPr lang="en-US" altLang="zh-CN" dirty="0" smtClean="0"/>
              <a:t>2</a:t>
            </a:r>
            <a:r>
              <a:rPr lang="zh-CN" altLang="en-US" dirty="0" smtClean="0"/>
              <a:t>个子组，在子组内的</a:t>
            </a:r>
            <a:r>
              <a:rPr lang="en-US" dirty="0" smtClean="0"/>
              <a:t>DB</a:t>
            </a:r>
            <a:r>
              <a:rPr lang="zh-CN" altLang="en-US" dirty="0" smtClean="0"/>
              <a:t>再使用</a:t>
            </a:r>
            <a:r>
              <a:rPr lang="en-US" dirty="0" smtClean="0"/>
              <a:t>replication</a:t>
            </a:r>
            <a:r>
              <a:rPr lang="zh-CN" altLang="en-US" dirty="0" smtClean="0"/>
              <a:t>水平扩展。每一个组内的数据库和表是一致的。前台的动态页面使用</a:t>
            </a:r>
            <a:r>
              <a:rPr lang="en-US" dirty="0" err="1" smtClean="0"/>
              <a:t>Perl+CGI</a:t>
            </a:r>
            <a:r>
              <a:rPr lang="zh-CN" altLang="en-US" dirty="0" smtClean="0"/>
              <a:t>程序，查询嵌套在程序中，通过在程序中决定查询的</a:t>
            </a:r>
            <a:r>
              <a:rPr lang="en-US" dirty="0" smtClean="0"/>
              <a:t>D</a:t>
            </a:r>
            <a:r>
              <a:rPr lang="en-US" altLang="zh-CN" dirty="0" smtClean="0"/>
              <a:t>B</a:t>
            </a:r>
            <a:r>
              <a:rPr lang="zh-CN" altLang="en-US" dirty="0" smtClean="0"/>
              <a:t>来部分实现读写分离和负载均衡的功能。</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96908"/>
          </a:xfrm>
        </p:spPr>
        <p:txBody>
          <a:bodyPr>
            <a:noAutofit/>
          </a:bodyPr>
          <a:lstStyle/>
          <a:p>
            <a:pPr lvl="1" algn="ctr" rtl="0">
              <a:spcBef>
                <a:spcPct val="0"/>
              </a:spcBef>
            </a:pPr>
            <a:r>
              <a:rPr lang="en-US" sz="3200" dirty="0"/>
              <a:t>MySQL </a:t>
            </a:r>
            <a:r>
              <a:rPr lang="zh-CN" sz="3200" dirty="0"/>
              <a:t>的复制技术及其故障处理</a:t>
            </a:r>
            <a:br>
              <a:rPr lang="zh-CN" sz="3200" dirty="0"/>
            </a:br>
            <a:endParaRPr lang="zh-CN" altLang="en-US" sz="3200" dirty="0"/>
          </a:p>
        </p:txBody>
      </p:sp>
      <p:sp>
        <p:nvSpPr>
          <p:cNvPr id="3" name="内容占位符 2"/>
          <p:cNvSpPr>
            <a:spLocks noGrp="1"/>
          </p:cNvSpPr>
          <p:nvPr>
            <p:ph idx="1"/>
          </p:nvPr>
        </p:nvSpPr>
        <p:spPr>
          <a:xfrm>
            <a:off x="457200" y="1071547"/>
            <a:ext cx="8229600" cy="4714908"/>
          </a:xfrm>
        </p:spPr>
        <p:txBody>
          <a:bodyPr>
            <a:normAutofit fontScale="77500" lnSpcReduction="20000"/>
          </a:bodyPr>
          <a:lstStyle/>
          <a:p>
            <a:pPr lvl="0"/>
            <a:r>
              <a:rPr lang="en-US" dirty="0" smtClean="0"/>
              <a:t>1.MySQL</a:t>
            </a:r>
            <a:r>
              <a:rPr lang="zh-CN" altLang="en-US" dirty="0" smtClean="0"/>
              <a:t>内建的复制功能是构建基于</a:t>
            </a:r>
            <a:r>
              <a:rPr lang="en-US" dirty="0" smtClean="0"/>
              <a:t>MySQL</a:t>
            </a:r>
            <a:r>
              <a:rPr lang="zh-CN" altLang="en-US" dirty="0" smtClean="0"/>
              <a:t>的大规模、高性能应用的基础，这类应用使用所谓的“水平扩展”的架构。通过为主服务器配置一个或多个备库的方式来进行数据同步。同步复制的方式，</a:t>
            </a:r>
            <a:r>
              <a:rPr lang="en-US" dirty="0" smtClean="0"/>
              <a:t>MySQL</a:t>
            </a:r>
            <a:r>
              <a:rPr lang="zh-CN" altLang="en-US" dirty="0" smtClean="0"/>
              <a:t>支持两种复制方式：基于</a:t>
            </a:r>
            <a:r>
              <a:rPr lang="en-US" dirty="0" smtClean="0"/>
              <a:t>SQL</a:t>
            </a:r>
            <a:r>
              <a:rPr lang="zh-CN" altLang="en-US" dirty="0" smtClean="0"/>
              <a:t>语句的复制和基于行的复制。</a:t>
            </a:r>
            <a:endParaRPr lang="zh-CN" altLang="en-US" dirty="0" smtClean="0"/>
          </a:p>
          <a:p>
            <a:pPr lvl="0"/>
            <a:r>
              <a:rPr lang="en-US" altLang="zh-CN" dirty="0" smtClean="0"/>
              <a:t>2.</a:t>
            </a:r>
            <a:r>
              <a:rPr lang="zh-CN" altLang="en-US" dirty="0" smtClean="0"/>
              <a:t>复制的原理：</a:t>
            </a:r>
            <a:endParaRPr lang="en-US" altLang="zh-CN" dirty="0" smtClean="0"/>
          </a:p>
          <a:p>
            <a:pPr lvl="0"/>
            <a:r>
              <a:rPr lang="zh-CN" altLang="en-US" dirty="0" smtClean="0"/>
              <a:t>首先，</a:t>
            </a:r>
            <a:r>
              <a:rPr lang="en-US" altLang="zh-CN" dirty="0" smtClean="0"/>
              <a:t>slave</a:t>
            </a:r>
            <a:r>
              <a:rPr lang="zh-CN" altLang="en-US" dirty="0" smtClean="0"/>
              <a:t>会启动一个工作线程，称为</a:t>
            </a:r>
            <a:r>
              <a:rPr lang="en-US" dirty="0" smtClean="0">
                <a:solidFill>
                  <a:schemeClr val="tx2"/>
                </a:solidFill>
              </a:rPr>
              <a:t>I/O</a:t>
            </a:r>
            <a:r>
              <a:rPr lang="zh-CN" altLang="en-US" dirty="0" smtClean="0">
                <a:solidFill>
                  <a:schemeClr val="tx2"/>
                </a:solidFill>
              </a:rPr>
              <a:t>线程</a:t>
            </a:r>
            <a:r>
              <a:rPr lang="zh-CN" altLang="en-US" dirty="0" smtClean="0"/>
              <a:t>，</a:t>
            </a:r>
            <a:r>
              <a:rPr lang="en-US" dirty="0" smtClean="0"/>
              <a:t>I/O</a:t>
            </a:r>
            <a:r>
              <a:rPr lang="zh-CN" altLang="en-US" dirty="0" smtClean="0"/>
              <a:t>线程跟主库建立一个普通的客户端连接，然后在主库上启动一个特殊的二进制转储</a:t>
            </a:r>
            <a:r>
              <a:rPr lang="en-US" dirty="0" smtClean="0"/>
              <a:t>(</a:t>
            </a:r>
            <a:r>
              <a:rPr lang="en-US" dirty="0" smtClean="0">
                <a:solidFill>
                  <a:schemeClr val="tx2"/>
                </a:solidFill>
              </a:rPr>
              <a:t>binlog dump</a:t>
            </a:r>
            <a:r>
              <a:rPr lang="en-US" dirty="0" smtClean="0"/>
              <a:t>)</a:t>
            </a:r>
            <a:r>
              <a:rPr lang="zh-CN" altLang="en-US" dirty="0" smtClean="0"/>
              <a:t>线程</a:t>
            </a:r>
            <a:r>
              <a:rPr lang="en-US" dirty="0" smtClean="0"/>
              <a:t>(</a:t>
            </a:r>
            <a:r>
              <a:rPr lang="zh-CN" altLang="en-US" dirty="0" smtClean="0"/>
              <a:t>该线程没有对应的</a:t>
            </a:r>
            <a:r>
              <a:rPr lang="en-US" dirty="0" smtClean="0"/>
              <a:t>SQL</a:t>
            </a:r>
            <a:r>
              <a:rPr lang="zh-CN" altLang="en-US" dirty="0" smtClean="0"/>
              <a:t>命令</a:t>
            </a:r>
            <a:r>
              <a:rPr lang="en-US" dirty="0" smtClean="0"/>
              <a:t>)</a:t>
            </a:r>
            <a:r>
              <a:rPr lang="zh-CN" altLang="en-US" dirty="0" smtClean="0"/>
              <a:t>，这个二进制转储</a:t>
            </a:r>
            <a:r>
              <a:rPr lang="en-US" altLang="zh-CN" dirty="0" smtClean="0"/>
              <a:t>(</a:t>
            </a:r>
            <a:r>
              <a:rPr lang="en-US" dirty="0" smtClean="0"/>
              <a:t>binlog dump)</a:t>
            </a:r>
            <a:r>
              <a:rPr lang="zh-CN" altLang="en-US" dirty="0" smtClean="0"/>
              <a:t>线程会读取主库上的二进制日志</a:t>
            </a:r>
            <a:r>
              <a:rPr lang="en-US" altLang="zh-CN" dirty="0" smtClean="0"/>
              <a:t>(binlog)</a:t>
            </a:r>
            <a:r>
              <a:rPr lang="zh-CN" altLang="en-US" dirty="0" smtClean="0"/>
              <a:t>发给从库。从库将主库的二进制日志复制到本地的中继日志</a:t>
            </a:r>
            <a:r>
              <a:rPr lang="en-US" altLang="zh-CN" dirty="0" smtClean="0"/>
              <a:t>(relay log)</a:t>
            </a:r>
            <a:r>
              <a:rPr lang="zh-CN" altLang="en-US" dirty="0" smtClean="0"/>
              <a:t>中。 </a:t>
            </a:r>
            <a:r>
              <a:rPr lang="en-US" altLang="zh-CN" dirty="0" smtClean="0"/>
              <a:t>s</a:t>
            </a:r>
            <a:r>
              <a:rPr lang="en-US" dirty="0" smtClean="0"/>
              <a:t>lave</a:t>
            </a:r>
            <a:r>
              <a:rPr lang="zh-CN" altLang="en-US" dirty="0" smtClean="0"/>
              <a:t>的</a:t>
            </a:r>
            <a:r>
              <a:rPr lang="en-US" altLang="zh-CN" dirty="0" smtClean="0">
                <a:solidFill>
                  <a:schemeClr val="tx2"/>
                </a:solidFill>
              </a:rPr>
              <a:t>SQL</a:t>
            </a:r>
            <a:r>
              <a:rPr lang="zh-CN" altLang="en-US" dirty="0" smtClean="0">
                <a:solidFill>
                  <a:schemeClr val="tx2"/>
                </a:solidFill>
              </a:rPr>
              <a:t>线程</a:t>
            </a:r>
            <a:r>
              <a:rPr lang="zh-CN" altLang="en-US" dirty="0" smtClean="0"/>
              <a:t>在从库上重做中继日志</a:t>
            </a:r>
            <a:r>
              <a:rPr lang="en-US" altLang="zh-CN" dirty="0" smtClean="0"/>
              <a:t>(relay log)</a:t>
            </a:r>
            <a:r>
              <a:rPr lang="zh-CN" altLang="en-US" dirty="0" smtClean="0"/>
              <a:t>中的事件。</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96908"/>
          </a:xfrm>
        </p:spPr>
        <p:txBody>
          <a:bodyPr>
            <a:normAutofit/>
          </a:bodyPr>
          <a:lstStyle/>
          <a:p>
            <a:r>
              <a:rPr lang="en-US" altLang="zh-CN" sz="3200" dirty="0" smtClean="0"/>
              <a:t>MySQL</a:t>
            </a:r>
            <a:r>
              <a:rPr lang="zh-CN" altLang="en-US" sz="3200" dirty="0" smtClean="0"/>
              <a:t>复制拓扑</a:t>
            </a:r>
            <a:endParaRPr lang="zh-CN" altLang="en-US" sz="3200" dirty="0"/>
          </a:p>
        </p:txBody>
      </p:sp>
      <p:pic>
        <p:nvPicPr>
          <p:cNvPr id="4" name="内容占位符 3" descr="QQ截图20160304160025.jpg"/>
          <p:cNvPicPr>
            <a:picLocks noGrp="1" noChangeAspect="1"/>
          </p:cNvPicPr>
          <p:nvPr>
            <p:ph idx="1"/>
          </p:nvPr>
        </p:nvPicPr>
        <p:blipFill>
          <a:blip r:embed="rId1"/>
          <a:stretch>
            <a:fillRect/>
          </a:stretch>
        </p:blipFill>
        <p:spPr>
          <a:xfrm>
            <a:off x="928662" y="1214422"/>
            <a:ext cx="6905370" cy="4071966"/>
          </a:xfrm>
        </p:spPr>
      </p:pic>
      <p:sp>
        <p:nvSpPr>
          <p:cNvPr id="10" name="TextBox 9"/>
          <p:cNvSpPr txBox="1"/>
          <p:nvPr/>
        </p:nvSpPr>
        <p:spPr>
          <a:xfrm>
            <a:off x="714348" y="5286388"/>
            <a:ext cx="7858180" cy="923330"/>
          </a:xfrm>
          <a:prstGeom prst="rect">
            <a:avLst/>
          </a:prstGeom>
          <a:noFill/>
        </p:spPr>
        <p:txBody>
          <a:bodyPr wrap="square" rtlCol="0">
            <a:spAutoFit/>
          </a:bodyPr>
          <a:lstStyle/>
          <a:p>
            <a:r>
              <a:rPr lang="zh-CN" altLang="en-US" dirty="0" smtClean="0"/>
              <a:t>（</a:t>
            </a:r>
            <a:r>
              <a:rPr lang="en-US" altLang="zh-CN" dirty="0" smtClean="0"/>
              <a:t>1</a:t>
            </a:r>
            <a:r>
              <a:rPr lang="zh-CN" altLang="en-US" dirty="0" smtClean="0"/>
              <a:t>）</a:t>
            </a:r>
            <a:r>
              <a:rPr lang="en-US" dirty="0" smtClean="0"/>
              <a:t>master</a:t>
            </a:r>
            <a:r>
              <a:rPr lang="zh-CN" altLang="en-US" dirty="0" smtClean="0"/>
              <a:t>的</a:t>
            </a:r>
            <a:r>
              <a:rPr lang="en-US" altLang="zh-CN" dirty="0" smtClean="0"/>
              <a:t>binlog dump</a:t>
            </a:r>
            <a:r>
              <a:rPr lang="zh-CN" altLang="en-US" dirty="0" smtClean="0"/>
              <a:t>线程将改变记录到</a:t>
            </a:r>
            <a:r>
              <a:rPr lang="en-US" altLang="zh-CN" dirty="0" err="1" smtClean="0"/>
              <a:t>binarylog</a:t>
            </a:r>
            <a:r>
              <a:rPr lang="zh-CN" altLang="en-US" dirty="0" smtClean="0"/>
              <a:t>中</a:t>
            </a:r>
            <a:endParaRPr lang="en-US" altLang="zh-CN" dirty="0" smtClean="0"/>
          </a:p>
          <a:p>
            <a:r>
              <a:rPr lang="zh-CN" altLang="en-US" dirty="0" smtClean="0"/>
              <a:t>（</a:t>
            </a:r>
            <a:r>
              <a:rPr lang="en-US" altLang="zh-CN" dirty="0" smtClean="0"/>
              <a:t>2</a:t>
            </a:r>
            <a:r>
              <a:rPr lang="zh-CN" altLang="en-US" dirty="0" smtClean="0"/>
              <a:t>）</a:t>
            </a:r>
            <a:r>
              <a:rPr lang="en-US" dirty="0" smtClean="0"/>
              <a:t> slave</a:t>
            </a:r>
            <a:r>
              <a:rPr lang="zh-CN" altLang="en-US" dirty="0" smtClean="0"/>
              <a:t>的</a:t>
            </a:r>
            <a:r>
              <a:rPr lang="en-US" altLang="zh-CN" dirty="0" smtClean="0"/>
              <a:t>IO</a:t>
            </a:r>
            <a:r>
              <a:rPr lang="zh-CN" altLang="en-US" dirty="0" smtClean="0"/>
              <a:t> 线程将</a:t>
            </a:r>
            <a:r>
              <a:rPr lang="en-US" dirty="0" smtClean="0"/>
              <a:t>master</a:t>
            </a:r>
            <a:r>
              <a:rPr lang="zh-CN" altLang="en-US" dirty="0" smtClean="0"/>
              <a:t>的</a:t>
            </a:r>
            <a:r>
              <a:rPr lang="en-US" dirty="0" smtClean="0"/>
              <a:t>binary log</a:t>
            </a:r>
            <a:r>
              <a:rPr lang="zh-CN" altLang="en-US" dirty="0" smtClean="0"/>
              <a:t>拷贝到它的中继日志</a:t>
            </a:r>
            <a:r>
              <a:rPr lang="en-US" dirty="0" smtClean="0"/>
              <a:t>(relay log)</a:t>
            </a:r>
            <a:r>
              <a:rPr lang="zh-CN" altLang="en-US" dirty="0" smtClean="0"/>
              <a:t>；</a:t>
            </a:r>
            <a:endParaRPr lang="en-US" altLang="zh-CN" dirty="0" smtClean="0"/>
          </a:p>
          <a:p>
            <a:r>
              <a:rPr lang="zh-CN" altLang="en-US" dirty="0" smtClean="0"/>
              <a:t> （</a:t>
            </a:r>
            <a:r>
              <a:rPr lang="en-US" altLang="zh-CN" dirty="0" smtClean="0"/>
              <a:t>3</a:t>
            </a:r>
            <a:r>
              <a:rPr lang="zh-CN" altLang="en-US" dirty="0" smtClean="0"/>
              <a:t>）</a:t>
            </a:r>
            <a:r>
              <a:rPr lang="en-US" altLang="zh-CN" dirty="0" smtClean="0"/>
              <a:t>slave </a:t>
            </a:r>
            <a:r>
              <a:rPr lang="zh-CN" altLang="en-US" dirty="0" smtClean="0"/>
              <a:t>的</a:t>
            </a:r>
            <a:r>
              <a:rPr lang="en-US" altLang="zh-CN" dirty="0" smtClean="0"/>
              <a:t>SQL</a:t>
            </a:r>
            <a:r>
              <a:rPr lang="zh-CN" altLang="en-US" dirty="0" smtClean="0"/>
              <a:t>线程将更新重放执行。</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96908"/>
          </a:xfrm>
        </p:spPr>
        <p:txBody>
          <a:bodyPr>
            <a:normAutofit/>
          </a:bodyPr>
          <a:lstStyle/>
          <a:p>
            <a:r>
              <a:rPr lang="en-US" altLang="zh-CN" sz="3200" dirty="0" smtClean="0"/>
              <a:t>Master </a:t>
            </a:r>
            <a:r>
              <a:rPr lang="zh-CN" altLang="en-US" sz="3200" dirty="0" smtClean="0"/>
              <a:t>上的状态</a:t>
            </a:r>
            <a:endParaRPr lang="zh-CN" altLang="en-US" sz="3200" dirty="0"/>
          </a:p>
        </p:txBody>
      </p:sp>
      <p:pic>
        <p:nvPicPr>
          <p:cNvPr id="4" name="内容占位符 3" descr="master.jpg"/>
          <p:cNvPicPr>
            <a:picLocks noGrp="1" noChangeAspect="1"/>
          </p:cNvPicPr>
          <p:nvPr>
            <p:ph idx="1"/>
          </p:nvPr>
        </p:nvPicPr>
        <p:blipFill>
          <a:blip r:embed="rId1"/>
          <a:stretch>
            <a:fillRect/>
          </a:stretch>
        </p:blipFill>
        <p:spPr>
          <a:xfrm>
            <a:off x="714349" y="1142985"/>
            <a:ext cx="7358114" cy="3429023"/>
          </a:xfrm>
        </p:spPr>
      </p:pic>
      <p:pic>
        <p:nvPicPr>
          <p:cNvPr id="6" name="图片 5" descr="master-2.jpg"/>
          <p:cNvPicPr>
            <a:picLocks noChangeAspect="1"/>
          </p:cNvPicPr>
          <p:nvPr/>
        </p:nvPicPr>
        <p:blipFill>
          <a:blip r:embed="rId2"/>
          <a:stretch>
            <a:fillRect/>
          </a:stretch>
        </p:blipFill>
        <p:spPr>
          <a:xfrm>
            <a:off x="666537" y="4857760"/>
            <a:ext cx="7405926" cy="1000133"/>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214290"/>
            <a:ext cx="8229600" cy="654032"/>
          </a:xfrm>
        </p:spPr>
        <p:txBody>
          <a:bodyPr>
            <a:normAutofit fontScale="90000"/>
          </a:bodyPr>
          <a:lstStyle/>
          <a:p>
            <a:r>
              <a:rPr lang="en-US" altLang="zh-CN" dirty="0" smtClean="0"/>
              <a:t>Slave</a:t>
            </a:r>
            <a:r>
              <a:rPr lang="zh-CN" altLang="en-US" dirty="0" smtClean="0"/>
              <a:t>上的复制状态查看</a:t>
            </a:r>
            <a:endParaRPr lang="zh-CN" altLang="en-US" dirty="0"/>
          </a:p>
        </p:txBody>
      </p:sp>
      <p:pic>
        <p:nvPicPr>
          <p:cNvPr id="4" name="内容占位符 3" descr="slave-1.jpg"/>
          <p:cNvPicPr>
            <a:picLocks noGrp="1" noChangeAspect="1"/>
          </p:cNvPicPr>
          <p:nvPr>
            <p:ph idx="1"/>
          </p:nvPr>
        </p:nvPicPr>
        <p:blipFill>
          <a:blip r:embed="rId1"/>
          <a:stretch>
            <a:fillRect/>
          </a:stretch>
        </p:blipFill>
        <p:spPr>
          <a:xfrm>
            <a:off x="357158" y="1214422"/>
            <a:ext cx="4886004" cy="4857784"/>
          </a:xfrm>
        </p:spPr>
      </p:pic>
      <p:sp>
        <p:nvSpPr>
          <p:cNvPr id="5" name="TextBox 4"/>
          <p:cNvSpPr txBox="1"/>
          <p:nvPr/>
        </p:nvSpPr>
        <p:spPr>
          <a:xfrm>
            <a:off x="6429388" y="1214422"/>
            <a:ext cx="2214578" cy="923330"/>
          </a:xfrm>
          <a:prstGeom prst="rect">
            <a:avLst/>
          </a:prstGeom>
          <a:noFill/>
        </p:spPr>
        <p:txBody>
          <a:bodyPr wrap="square" rtlCol="0">
            <a:spAutoFit/>
          </a:bodyPr>
          <a:lstStyle/>
          <a:p>
            <a:r>
              <a:rPr lang="en-US" altLang="zh-CN" b="1" dirty="0" smtClean="0"/>
              <a:t>172.20.15.13</a:t>
            </a:r>
            <a:r>
              <a:rPr lang="zh-CN" altLang="en-US" b="1" dirty="0" smtClean="0"/>
              <a:t>上</a:t>
            </a:r>
            <a:endParaRPr lang="en-US" altLang="zh-CN" b="1" dirty="0" smtClean="0"/>
          </a:p>
          <a:p>
            <a:r>
              <a:rPr lang="en-US" altLang="zh-CN" dirty="0" err="1" smtClean="0"/>
              <a:t>Master_log_File</a:t>
            </a:r>
            <a:endParaRPr lang="en-US" altLang="zh-CN" dirty="0" smtClean="0"/>
          </a:p>
          <a:p>
            <a:r>
              <a:rPr lang="en-US" altLang="zh-CN" dirty="0" smtClean="0">
                <a:solidFill>
                  <a:schemeClr val="tx2"/>
                </a:solidFill>
              </a:rPr>
              <a:t>mysql-bin.000534</a:t>
            </a:r>
            <a:endParaRPr lang="zh-CN" altLang="en-US" dirty="0">
              <a:solidFill>
                <a:schemeClr val="tx2"/>
              </a:solidFill>
            </a:endParaRPr>
          </a:p>
        </p:txBody>
      </p:sp>
      <p:pic>
        <p:nvPicPr>
          <p:cNvPr id="33794" name="Picture 2"/>
          <p:cNvPicPr>
            <a:picLocks noChangeAspect="1" noChangeArrowheads="1"/>
          </p:cNvPicPr>
          <p:nvPr/>
        </p:nvPicPr>
        <p:blipFill>
          <a:blip r:embed="rId2"/>
          <a:srcRect/>
          <a:stretch>
            <a:fillRect/>
          </a:stretch>
        </p:blipFill>
        <p:spPr bwMode="auto">
          <a:xfrm>
            <a:off x="5572132" y="1500174"/>
            <a:ext cx="828675" cy="800100"/>
          </a:xfrm>
          <a:prstGeom prst="rect">
            <a:avLst/>
          </a:prstGeom>
          <a:noFill/>
          <a:ln w="9525">
            <a:noFill/>
            <a:miter lim="800000"/>
            <a:headEnd/>
            <a:tailEnd/>
          </a:ln>
          <a:effectLst/>
        </p:spPr>
      </p:pic>
      <p:pic>
        <p:nvPicPr>
          <p:cNvPr id="33796" name="Picture 4"/>
          <p:cNvPicPr>
            <a:picLocks noChangeAspect="1" noChangeArrowheads="1"/>
          </p:cNvPicPr>
          <p:nvPr/>
        </p:nvPicPr>
        <p:blipFill>
          <a:blip r:embed="rId3"/>
          <a:srcRect/>
          <a:stretch>
            <a:fillRect/>
          </a:stretch>
        </p:blipFill>
        <p:spPr bwMode="auto">
          <a:xfrm>
            <a:off x="6429388" y="3071810"/>
            <a:ext cx="1419225" cy="809625"/>
          </a:xfrm>
          <a:prstGeom prst="rect">
            <a:avLst/>
          </a:prstGeom>
          <a:noFill/>
          <a:ln w="9525">
            <a:noFill/>
            <a:miter lim="800000"/>
            <a:headEnd/>
            <a:tailEnd/>
          </a:ln>
          <a:effectLst/>
        </p:spPr>
      </p:pic>
      <p:sp>
        <p:nvSpPr>
          <p:cNvPr id="9" name="下箭头 8"/>
          <p:cNvSpPr/>
          <p:nvPr/>
        </p:nvSpPr>
        <p:spPr>
          <a:xfrm>
            <a:off x="7000892" y="2285992"/>
            <a:ext cx="357190" cy="6429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5500694" y="3929066"/>
            <a:ext cx="3143272" cy="2677656"/>
          </a:xfrm>
          <a:prstGeom prst="rect">
            <a:avLst/>
          </a:prstGeom>
          <a:noFill/>
        </p:spPr>
        <p:txBody>
          <a:bodyPr wrap="square" rtlCol="0">
            <a:spAutoFit/>
          </a:bodyPr>
          <a:lstStyle/>
          <a:p>
            <a:r>
              <a:rPr lang="zh-CN" altLang="en-US" b="1" dirty="0" smtClean="0"/>
              <a:t>从服务器</a:t>
            </a:r>
            <a:r>
              <a:rPr lang="en-US" altLang="zh-CN" b="1" dirty="0" smtClean="0"/>
              <a:t>172.20.15.15</a:t>
            </a:r>
            <a:r>
              <a:rPr lang="zh-CN" altLang="en-US" b="1" dirty="0" smtClean="0"/>
              <a:t>上</a:t>
            </a:r>
            <a:endParaRPr lang="en-US" altLang="zh-CN" b="1" dirty="0" smtClean="0"/>
          </a:p>
          <a:p>
            <a:r>
              <a:rPr lang="en-US" altLang="zh-CN" dirty="0" err="1" smtClean="0"/>
              <a:t>Slave_IO_Running:Yes</a:t>
            </a:r>
            <a:endParaRPr lang="en-US" altLang="zh-CN" dirty="0" smtClean="0"/>
          </a:p>
          <a:p>
            <a:r>
              <a:rPr lang="zh-CN" altLang="en-US" sz="1600" dirty="0" smtClean="0">
                <a:solidFill>
                  <a:schemeClr val="tx2"/>
                </a:solidFill>
              </a:rPr>
              <a:t>通过网络</a:t>
            </a:r>
            <a:r>
              <a:rPr lang="en-US" altLang="zh-CN" sz="1600" dirty="0" smtClean="0">
                <a:solidFill>
                  <a:schemeClr val="tx2"/>
                </a:solidFill>
              </a:rPr>
              <a:t>read</a:t>
            </a:r>
            <a:r>
              <a:rPr lang="zh-CN" altLang="en-US" sz="1600" dirty="0" smtClean="0">
                <a:solidFill>
                  <a:schemeClr val="tx2"/>
                </a:solidFill>
              </a:rPr>
              <a:t>主库上的</a:t>
            </a:r>
            <a:r>
              <a:rPr lang="en-US" altLang="zh-CN" sz="1600" dirty="0" smtClean="0">
                <a:solidFill>
                  <a:schemeClr val="tx2"/>
                </a:solidFill>
              </a:rPr>
              <a:t>binlog</a:t>
            </a:r>
            <a:r>
              <a:rPr lang="zh-CN" altLang="en-US" sz="1600" dirty="0" smtClean="0">
                <a:solidFill>
                  <a:schemeClr val="tx2"/>
                </a:solidFill>
              </a:rPr>
              <a:t>日志，然后</a:t>
            </a:r>
            <a:r>
              <a:rPr lang="en-US" altLang="zh-CN" sz="1600" dirty="0" smtClean="0">
                <a:solidFill>
                  <a:schemeClr val="tx2"/>
                </a:solidFill>
              </a:rPr>
              <a:t>write</a:t>
            </a:r>
            <a:r>
              <a:rPr lang="zh-CN" altLang="en-US" sz="1600" dirty="0" smtClean="0">
                <a:solidFill>
                  <a:schemeClr val="tx2"/>
                </a:solidFill>
              </a:rPr>
              <a:t>到 </a:t>
            </a:r>
            <a:r>
              <a:rPr lang="en-US" altLang="zh-CN" sz="1600" dirty="0" err="1" smtClean="0">
                <a:solidFill>
                  <a:schemeClr val="tx2"/>
                </a:solidFill>
              </a:rPr>
              <a:t>Relay_Log_File</a:t>
            </a:r>
            <a:r>
              <a:rPr lang="en-US" altLang="zh-CN" sz="1600" dirty="0" smtClean="0">
                <a:solidFill>
                  <a:schemeClr val="tx2"/>
                </a:solidFill>
              </a:rPr>
              <a:t> </a:t>
            </a:r>
            <a:endParaRPr lang="en-US" altLang="zh-CN" sz="1600" dirty="0" smtClean="0">
              <a:solidFill>
                <a:schemeClr val="tx2"/>
              </a:solidFill>
            </a:endParaRPr>
          </a:p>
          <a:p>
            <a:r>
              <a:rPr lang="en-US" altLang="zh-CN" sz="1600" dirty="0" smtClean="0">
                <a:solidFill>
                  <a:schemeClr val="accent3"/>
                </a:solidFill>
              </a:rPr>
              <a:t>Mirror15-For13-relay-bin.001664</a:t>
            </a:r>
            <a:endParaRPr lang="en-US" altLang="zh-CN" sz="1600" dirty="0" smtClean="0">
              <a:solidFill>
                <a:schemeClr val="accent3"/>
              </a:solidFill>
            </a:endParaRPr>
          </a:p>
          <a:p>
            <a:r>
              <a:rPr lang="en-US" altLang="zh-CN" dirty="0" err="1" smtClean="0"/>
              <a:t>Slave_SQL_Running:Yes</a:t>
            </a:r>
            <a:endParaRPr lang="en-US" altLang="zh-CN" dirty="0" smtClean="0"/>
          </a:p>
          <a:p>
            <a:r>
              <a:rPr lang="zh-CN" altLang="en-US" sz="1600" dirty="0" smtClean="0">
                <a:solidFill>
                  <a:schemeClr val="tx2"/>
                </a:solidFill>
              </a:rPr>
              <a:t>执行从库上的中继日志</a:t>
            </a:r>
            <a:endParaRPr lang="en-US" altLang="zh-CN" sz="1600" dirty="0" smtClean="0">
              <a:solidFill>
                <a:schemeClr val="tx2"/>
              </a:solidFill>
            </a:endParaRPr>
          </a:p>
          <a:p>
            <a:endParaRPr lang="en-US" altLang="zh-CN" sz="1600" dirty="0" smtClean="0"/>
          </a:p>
          <a:p>
            <a:endParaRPr lang="en-US" altLang="zh-CN" sz="1600" dirty="0" smtClean="0"/>
          </a:p>
          <a:p>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68346"/>
          </a:xfrm>
        </p:spPr>
        <p:txBody>
          <a:bodyPr/>
          <a:lstStyle/>
          <a:p>
            <a:r>
              <a:rPr lang="en-US" altLang="zh-CN" dirty="0" smtClean="0"/>
              <a:t>MySQL</a:t>
            </a:r>
            <a:r>
              <a:rPr lang="zh-CN" altLang="en-US" dirty="0" smtClean="0"/>
              <a:t>多层级联复制</a:t>
            </a:r>
            <a:endParaRPr lang="zh-CN" altLang="en-US" dirty="0"/>
          </a:p>
        </p:txBody>
      </p:sp>
      <p:pic>
        <p:nvPicPr>
          <p:cNvPr id="4" name="内容占位符 3" descr="及联.jpg"/>
          <p:cNvPicPr>
            <a:picLocks noGrp="1" noChangeAspect="1"/>
          </p:cNvPicPr>
          <p:nvPr>
            <p:ph idx="1"/>
          </p:nvPr>
        </p:nvPicPr>
        <p:blipFill>
          <a:blip r:embed="rId1"/>
          <a:stretch>
            <a:fillRect/>
          </a:stretch>
        </p:blipFill>
        <p:spPr>
          <a:xfrm>
            <a:off x="428596" y="1428736"/>
            <a:ext cx="5572164" cy="3643338"/>
          </a:xfrm>
        </p:spPr>
      </p:pic>
      <p:pic>
        <p:nvPicPr>
          <p:cNvPr id="6" name="图片 5" descr="slave-4.jpg"/>
          <p:cNvPicPr>
            <a:picLocks noChangeAspect="1"/>
          </p:cNvPicPr>
          <p:nvPr/>
        </p:nvPicPr>
        <p:blipFill>
          <a:blip r:embed="rId2"/>
          <a:stretch>
            <a:fillRect/>
          </a:stretch>
        </p:blipFill>
        <p:spPr>
          <a:xfrm>
            <a:off x="5929322" y="1643050"/>
            <a:ext cx="2970286" cy="3071834"/>
          </a:xfrm>
          <a:prstGeom prst="rect">
            <a:avLst/>
          </a:prstGeom>
        </p:spPr>
      </p:pic>
      <p:sp>
        <p:nvSpPr>
          <p:cNvPr id="7" name="TextBox 6"/>
          <p:cNvSpPr txBox="1"/>
          <p:nvPr/>
        </p:nvSpPr>
        <p:spPr>
          <a:xfrm>
            <a:off x="785786" y="5357826"/>
            <a:ext cx="7572428" cy="369332"/>
          </a:xfrm>
          <a:prstGeom prst="rect">
            <a:avLst/>
          </a:prstGeom>
          <a:noFill/>
        </p:spPr>
        <p:txBody>
          <a:bodyPr wrap="square" rtlCol="0">
            <a:spAutoFit/>
          </a:bodyPr>
          <a:lstStyle/>
          <a:p>
            <a:r>
              <a:rPr lang="en-US" altLang="zh-CN" b="1" dirty="0" smtClean="0">
                <a:solidFill>
                  <a:schemeClr val="tx2"/>
                </a:solidFill>
              </a:rPr>
              <a:t>MySQL</a:t>
            </a:r>
            <a:r>
              <a:rPr lang="zh-CN" altLang="en-US" b="1" dirty="0" smtClean="0">
                <a:solidFill>
                  <a:schemeClr val="tx2"/>
                </a:solidFill>
              </a:rPr>
              <a:t>数据库可以有级联复制，</a:t>
            </a:r>
            <a:r>
              <a:rPr lang="en-US" altLang="zh-CN" b="1" dirty="0" smtClean="0">
                <a:solidFill>
                  <a:schemeClr val="tx2"/>
                </a:solidFill>
              </a:rPr>
              <a:t>slave</a:t>
            </a:r>
            <a:r>
              <a:rPr lang="zh-CN" altLang="en-US" b="1" dirty="0" smtClean="0">
                <a:solidFill>
                  <a:schemeClr val="tx2"/>
                </a:solidFill>
              </a:rPr>
              <a:t> </a:t>
            </a:r>
            <a:r>
              <a:rPr lang="en-US" altLang="zh-CN" b="1" dirty="0" smtClean="0">
                <a:solidFill>
                  <a:schemeClr val="tx2"/>
                </a:solidFill>
              </a:rPr>
              <a:t>node</a:t>
            </a:r>
            <a:r>
              <a:rPr lang="zh-CN" altLang="en-US" b="1" dirty="0" smtClean="0">
                <a:solidFill>
                  <a:schemeClr val="tx2"/>
                </a:solidFill>
              </a:rPr>
              <a:t>也可以做下一级的</a:t>
            </a:r>
            <a:r>
              <a:rPr lang="en-US" altLang="zh-CN" b="1" dirty="0" smtClean="0">
                <a:solidFill>
                  <a:schemeClr val="tx2"/>
                </a:solidFill>
              </a:rPr>
              <a:t>master</a:t>
            </a:r>
            <a:r>
              <a:rPr lang="zh-CN" altLang="en-US" b="1" dirty="0" smtClean="0">
                <a:solidFill>
                  <a:schemeClr val="tx2"/>
                </a:solidFill>
              </a:rPr>
              <a:t> </a:t>
            </a:r>
            <a:r>
              <a:rPr lang="en-US" altLang="zh-CN" b="1" dirty="0" smtClean="0">
                <a:solidFill>
                  <a:schemeClr val="tx2"/>
                </a:solidFill>
              </a:rPr>
              <a:t>node</a:t>
            </a:r>
            <a:endParaRPr lang="zh-CN" altLang="en-US" b="1" dirty="0">
              <a:solidFill>
                <a:schemeClr val="tx2"/>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82594"/>
          </a:xfrm>
        </p:spPr>
        <p:txBody>
          <a:bodyPr>
            <a:normAutofit/>
          </a:bodyPr>
          <a:lstStyle/>
          <a:p>
            <a:r>
              <a:rPr lang="zh-CN" altLang="en-US" sz="3200" dirty="0" smtClean="0"/>
              <a:t>金字塔型复制结构</a:t>
            </a:r>
            <a:endParaRPr lang="zh-CN" altLang="en-US" sz="3200" dirty="0"/>
          </a:p>
        </p:txBody>
      </p:sp>
      <p:pic>
        <p:nvPicPr>
          <p:cNvPr id="5" name="内容占位符 4" descr="slave-3.jpg"/>
          <p:cNvPicPr>
            <a:picLocks noGrp="1" noChangeAspect="1"/>
          </p:cNvPicPr>
          <p:nvPr>
            <p:ph sz="half" idx="1"/>
          </p:nvPr>
        </p:nvPicPr>
        <p:blipFill>
          <a:blip r:embed="rId1"/>
          <a:stretch>
            <a:fillRect/>
          </a:stretch>
        </p:blipFill>
        <p:spPr>
          <a:xfrm>
            <a:off x="1142976" y="1571612"/>
            <a:ext cx="2447104" cy="2286016"/>
          </a:xfrm>
        </p:spPr>
      </p:pic>
      <p:sp>
        <p:nvSpPr>
          <p:cNvPr id="7" name="内容占位符 6"/>
          <p:cNvSpPr>
            <a:spLocks noGrp="1"/>
          </p:cNvSpPr>
          <p:nvPr>
            <p:ph sz="half" idx="2"/>
          </p:nvPr>
        </p:nvSpPr>
        <p:spPr>
          <a:xfrm>
            <a:off x="4648200" y="1071546"/>
            <a:ext cx="4038600" cy="5054617"/>
          </a:xfrm>
        </p:spPr>
        <p:txBody>
          <a:bodyPr>
            <a:normAutofit/>
          </a:bodyPr>
          <a:lstStyle/>
          <a:p>
            <a:pPr>
              <a:buNone/>
            </a:pPr>
            <a:endParaRPr lang="en-US" altLang="zh-CN" sz="1800" dirty="0" smtClean="0"/>
          </a:p>
          <a:p>
            <a:endParaRPr lang="zh-CN" altLang="en-US" sz="1800" dirty="0"/>
          </a:p>
        </p:txBody>
      </p:sp>
      <p:pic>
        <p:nvPicPr>
          <p:cNvPr id="8" name="图片 7" descr="金字塔.jpg"/>
          <p:cNvPicPr>
            <a:picLocks noChangeAspect="1"/>
          </p:cNvPicPr>
          <p:nvPr/>
        </p:nvPicPr>
        <p:blipFill>
          <a:blip r:embed="rId2"/>
          <a:stretch>
            <a:fillRect/>
          </a:stretch>
        </p:blipFill>
        <p:spPr>
          <a:xfrm>
            <a:off x="4929190" y="1643050"/>
            <a:ext cx="3190875" cy="2500330"/>
          </a:xfrm>
          <a:prstGeom prst="rect">
            <a:avLst/>
          </a:prstGeom>
        </p:spPr>
      </p:pic>
      <p:sp>
        <p:nvSpPr>
          <p:cNvPr id="9" name="右箭头 8"/>
          <p:cNvSpPr/>
          <p:nvPr/>
        </p:nvSpPr>
        <p:spPr>
          <a:xfrm>
            <a:off x="4000496" y="2786058"/>
            <a:ext cx="92869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1500166" y="4214819"/>
            <a:ext cx="6715172" cy="2246769"/>
          </a:xfrm>
          <a:prstGeom prst="rect">
            <a:avLst/>
          </a:prstGeom>
          <a:noFill/>
        </p:spPr>
        <p:txBody>
          <a:bodyPr wrap="square" rtlCol="0">
            <a:spAutoFit/>
          </a:bodyPr>
          <a:lstStyle/>
          <a:p>
            <a:r>
              <a:rPr lang="zh-CN" altLang="en-US" sz="1400" dirty="0" smtClean="0"/>
              <a:t>       当公司网站的</a:t>
            </a:r>
            <a:r>
              <a:rPr lang="en-US" sz="1400" dirty="0" smtClean="0"/>
              <a:t>PV</a:t>
            </a:r>
            <a:r>
              <a:rPr lang="zh-CN" altLang="en-US" sz="1400" dirty="0" smtClean="0"/>
              <a:t>数继续增高时，后台</a:t>
            </a:r>
            <a:r>
              <a:rPr lang="en-US" sz="1400" dirty="0" smtClean="0"/>
              <a:t>MySQL</a:t>
            </a:r>
            <a:r>
              <a:rPr lang="zh-CN" altLang="en-US" sz="1400" dirty="0" smtClean="0"/>
              <a:t>数据库中的主库压力会很大。每个从库会在主库上创建一个线程，并执行</a:t>
            </a:r>
            <a:r>
              <a:rPr lang="en-US" sz="1400" dirty="0" smtClean="0"/>
              <a:t>binlog dump</a:t>
            </a:r>
            <a:r>
              <a:rPr lang="zh-CN" altLang="en-US" sz="1400" dirty="0" smtClean="0"/>
              <a:t>命令。该命令会读取二进制日志文件中的数据并将其发送给从库。每个从库都会重复这样的工作，因为它们不会共享</a:t>
            </a:r>
            <a:r>
              <a:rPr lang="en-US" sz="1400" dirty="0" smtClean="0"/>
              <a:t>binlog dump</a:t>
            </a:r>
            <a:r>
              <a:rPr lang="zh-CN" altLang="en-US" sz="1400" dirty="0" smtClean="0"/>
              <a:t>的资源。如果有很多从库，并且有大的事件时，主库的负载会明显上升，而且可能会耗尽内存并崩溃。另一方面，如果备库请求的数据不在文件系统的缓存中，可能会导致大量的磁盘检索，这同样会影响主库的性能并增加锁的竞争。解决的办法是增加中间一级</a:t>
            </a:r>
            <a:r>
              <a:rPr lang="en-US" sz="1400" dirty="0" smtClean="0"/>
              <a:t>-----</a:t>
            </a:r>
            <a:r>
              <a:rPr lang="zh-CN" altLang="en-US" sz="1400" dirty="0" smtClean="0"/>
              <a:t>分发主库。分发主库对上游的主库而言是</a:t>
            </a:r>
            <a:r>
              <a:rPr lang="en-US" sz="1400" dirty="0" smtClean="0"/>
              <a:t>Slave</a:t>
            </a:r>
            <a:r>
              <a:rPr lang="zh-CN" altLang="en-US" sz="1400" dirty="0" smtClean="0"/>
              <a:t>，对下游的从库而言又是</a:t>
            </a:r>
            <a:r>
              <a:rPr lang="en-US" sz="1400" dirty="0" smtClean="0"/>
              <a:t>master</a:t>
            </a:r>
            <a:r>
              <a:rPr lang="zh-CN" altLang="en-US" sz="1400" dirty="0" smtClean="0"/>
              <a:t>，通过引进分发主库来分担主库的负载。同时还可以利用分发主库来实现一些其他的目的，比如对</a:t>
            </a:r>
            <a:r>
              <a:rPr lang="en-US" sz="1400" dirty="0" smtClean="0"/>
              <a:t>binlog</a:t>
            </a:r>
            <a:r>
              <a:rPr lang="zh-CN" altLang="en-US" sz="1400" dirty="0" smtClean="0"/>
              <a:t>日志执行过滤和重写来提升系统的分发效率。</a:t>
            </a:r>
            <a:endParaRPr lang="zh-CN" altLang="en-US" sz="1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96908"/>
          </a:xfrm>
        </p:spPr>
        <p:txBody>
          <a:bodyPr>
            <a:normAutofit/>
          </a:bodyPr>
          <a:lstStyle/>
          <a:p>
            <a:r>
              <a:rPr lang="zh-CN" altLang="en-US" sz="3200" dirty="0" smtClean="0"/>
              <a:t>复制同步故障处理</a:t>
            </a:r>
            <a:endParaRPr lang="zh-CN" altLang="en-US" sz="3200" dirty="0"/>
          </a:p>
        </p:txBody>
      </p:sp>
      <p:sp>
        <p:nvSpPr>
          <p:cNvPr id="3" name="内容占位符 2"/>
          <p:cNvSpPr>
            <a:spLocks noGrp="1"/>
          </p:cNvSpPr>
          <p:nvPr>
            <p:ph sz="half" idx="1"/>
          </p:nvPr>
        </p:nvSpPr>
        <p:spPr>
          <a:xfrm>
            <a:off x="457200" y="1500174"/>
            <a:ext cx="4038600" cy="4857784"/>
          </a:xfrm>
        </p:spPr>
        <p:txBody>
          <a:bodyPr>
            <a:normAutofit fontScale="47500" lnSpcReduction="20000"/>
          </a:bodyPr>
          <a:lstStyle/>
          <a:p>
            <a:r>
              <a:rPr lang="zh-CN" altLang="en-US" sz="4200" dirty="0" smtClean="0"/>
              <a:t>从服务器同步错误状态</a:t>
            </a:r>
            <a:endParaRPr lang="en-US" altLang="zh-CN" sz="4200" dirty="0" smtClean="0"/>
          </a:p>
          <a:p>
            <a:r>
              <a:rPr lang="en-US" altLang="zh-CN" sz="1800" dirty="0" smtClean="0"/>
              <a:t> </a:t>
            </a:r>
            <a:r>
              <a:rPr lang="en-US" sz="1800" dirty="0" err="1" smtClean="0"/>
              <a:t>mysql</a:t>
            </a:r>
            <a:r>
              <a:rPr lang="en-US" sz="1800" dirty="0" smtClean="0"/>
              <a:t>&gt; show slave status\G;</a:t>
            </a:r>
            <a:endParaRPr lang="zh-CN" altLang="en-US" sz="1800" dirty="0" smtClean="0"/>
          </a:p>
          <a:p>
            <a:r>
              <a:rPr lang="en-US" sz="1800" dirty="0" smtClean="0"/>
              <a:t>*************************** 1. row ***************************</a:t>
            </a:r>
            <a:endParaRPr lang="zh-CN" altLang="en-US" sz="1800" dirty="0" smtClean="0"/>
          </a:p>
          <a:p>
            <a:r>
              <a:rPr lang="en-US" sz="1800" dirty="0" smtClean="0"/>
              <a:t>             </a:t>
            </a:r>
            <a:r>
              <a:rPr lang="en-US" sz="1800" dirty="0" err="1" smtClean="0"/>
              <a:t>Slave_IO_State</a:t>
            </a:r>
            <a:r>
              <a:rPr lang="en-US" sz="1800" dirty="0" smtClean="0"/>
              <a:t>: </a:t>
            </a:r>
            <a:endParaRPr lang="zh-CN" altLang="en-US" sz="1800" dirty="0" smtClean="0"/>
          </a:p>
          <a:p>
            <a:r>
              <a:rPr lang="en-US" sz="1800" dirty="0" smtClean="0"/>
              <a:t>                </a:t>
            </a:r>
            <a:r>
              <a:rPr lang="en-US" sz="1800" dirty="0" err="1" smtClean="0"/>
              <a:t>Master_Host</a:t>
            </a:r>
            <a:r>
              <a:rPr lang="en-US" sz="1800" dirty="0" smtClean="0"/>
              <a:t>: 10.103.33.207</a:t>
            </a:r>
            <a:endParaRPr lang="zh-CN" altLang="en-US" sz="1800" dirty="0" smtClean="0"/>
          </a:p>
          <a:p>
            <a:r>
              <a:rPr lang="en-US" sz="1800" dirty="0" smtClean="0"/>
              <a:t>                </a:t>
            </a:r>
            <a:r>
              <a:rPr lang="en-US" sz="1800" dirty="0" err="1" smtClean="0"/>
              <a:t>Master_User</a:t>
            </a:r>
            <a:r>
              <a:rPr lang="en-US" sz="1800" dirty="0" smtClean="0"/>
              <a:t>: slave</a:t>
            </a:r>
            <a:endParaRPr lang="zh-CN" altLang="en-US" sz="1800" dirty="0" smtClean="0"/>
          </a:p>
          <a:p>
            <a:r>
              <a:rPr lang="en-US" sz="1800" dirty="0" smtClean="0"/>
              <a:t>                </a:t>
            </a:r>
            <a:r>
              <a:rPr lang="en-US" sz="1800" dirty="0" err="1" smtClean="0"/>
              <a:t>Master_Port</a:t>
            </a:r>
            <a:r>
              <a:rPr lang="en-US" sz="1800" dirty="0" smtClean="0"/>
              <a:t>: 3306</a:t>
            </a:r>
            <a:endParaRPr lang="zh-CN" altLang="en-US" sz="1800" dirty="0" smtClean="0"/>
          </a:p>
          <a:p>
            <a:r>
              <a:rPr lang="en-US" sz="1800" dirty="0" smtClean="0"/>
              <a:t>              </a:t>
            </a:r>
            <a:r>
              <a:rPr lang="en-US" sz="1800" dirty="0" err="1" smtClean="0"/>
              <a:t>Connect_Retry</a:t>
            </a:r>
            <a:r>
              <a:rPr lang="en-US" sz="1800" dirty="0" smtClean="0"/>
              <a:t>: 60</a:t>
            </a:r>
            <a:endParaRPr lang="zh-CN" altLang="en-US" sz="1800" dirty="0" smtClean="0"/>
          </a:p>
          <a:p>
            <a:r>
              <a:rPr lang="en-US" sz="1800" b="1" dirty="0" smtClean="0"/>
              <a:t>    </a:t>
            </a:r>
            <a:r>
              <a:rPr lang="zh-CN" altLang="en-US" sz="2900" b="1" dirty="0" smtClean="0"/>
              <a:t>已读入</a:t>
            </a:r>
            <a:r>
              <a:rPr lang="en-US" sz="2900" b="1" dirty="0" smtClean="0"/>
              <a:t>       </a:t>
            </a:r>
            <a:r>
              <a:rPr lang="en-US" sz="2500" dirty="0" err="1" smtClean="0">
                <a:solidFill>
                  <a:schemeClr val="accent3">
                    <a:lumMod val="75000"/>
                  </a:schemeClr>
                </a:solidFill>
              </a:rPr>
              <a:t>Master_Log_File</a:t>
            </a:r>
            <a:r>
              <a:rPr lang="en-US" sz="2500" dirty="0" smtClean="0">
                <a:solidFill>
                  <a:schemeClr val="accent3">
                    <a:lumMod val="75000"/>
                  </a:schemeClr>
                </a:solidFill>
              </a:rPr>
              <a:t>: mysql-bin.003837</a:t>
            </a:r>
            <a:endParaRPr lang="zh-CN" altLang="en-US" sz="2500" dirty="0" smtClean="0">
              <a:solidFill>
                <a:schemeClr val="accent3">
                  <a:lumMod val="75000"/>
                </a:schemeClr>
              </a:solidFill>
            </a:endParaRPr>
          </a:p>
          <a:p>
            <a:r>
              <a:rPr lang="en-US" sz="1800" dirty="0" smtClean="0"/>
              <a:t>        </a:t>
            </a:r>
            <a:r>
              <a:rPr lang="en-US" sz="1800" dirty="0" err="1" smtClean="0"/>
              <a:t>Read_Master_Log_Pos</a:t>
            </a:r>
            <a:r>
              <a:rPr lang="en-US" sz="1800" dirty="0" smtClean="0"/>
              <a:t>: 813614571</a:t>
            </a:r>
            <a:endParaRPr lang="zh-CN" altLang="en-US" sz="1800" dirty="0" smtClean="0"/>
          </a:p>
          <a:p>
            <a:r>
              <a:rPr lang="en-US" sz="1800" dirty="0" smtClean="0"/>
              <a:t>             </a:t>
            </a:r>
            <a:r>
              <a:rPr lang="en-US" sz="1800" dirty="0" err="1" smtClean="0"/>
              <a:t>Relay_Log_File</a:t>
            </a:r>
            <a:r>
              <a:rPr lang="en-US" sz="1800" dirty="0" smtClean="0"/>
              <a:t>: NetSun_AD_DB_Mirror_203-relay-bin.000032</a:t>
            </a:r>
            <a:endParaRPr lang="zh-CN" altLang="en-US" sz="1800" dirty="0" smtClean="0"/>
          </a:p>
          <a:p>
            <a:r>
              <a:rPr lang="en-US" sz="1800" dirty="0" smtClean="0"/>
              <a:t>              </a:t>
            </a:r>
            <a:r>
              <a:rPr lang="en-US" sz="1800" dirty="0" err="1" smtClean="0"/>
              <a:t>Relay_Log_Pos</a:t>
            </a:r>
            <a:r>
              <a:rPr lang="en-US" sz="1800" dirty="0" smtClean="0"/>
              <a:t>: 113489</a:t>
            </a:r>
            <a:endParaRPr lang="zh-CN" altLang="en-US" sz="1800" dirty="0" smtClean="0"/>
          </a:p>
          <a:p>
            <a:r>
              <a:rPr lang="en-US" sz="2500" dirty="0" smtClean="0"/>
              <a:t> </a:t>
            </a:r>
            <a:r>
              <a:rPr lang="zh-CN" altLang="en-US" sz="2500" b="1" dirty="0" smtClean="0"/>
              <a:t>已执行</a:t>
            </a:r>
            <a:r>
              <a:rPr lang="en-US" sz="2500" b="1" dirty="0" smtClean="0"/>
              <a:t>     </a:t>
            </a:r>
            <a:r>
              <a:rPr lang="en-US" sz="2900" dirty="0" err="1" smtClean="0">
                <a:solidFill>
                  <a:schemeClr val="accent2"/>
                </a:solidFill>
              </a:rPr>
              <a:t>Relay_Master_Log_File</a:t>
            </a:r>
            <a:r>
              <a:rPr lang="en-US" sz="2900" dirty="0" smtClean="0">
                <a:solidFill>
                  <a:schemeClr val="accent2"/>
                </a:solidFill>
              </a:rPr>
              <a:t>: mysql-bin.003836</a:t>
            </a:r>
            <a:endParaRPr lang="zh-CN" altLang="en-US" sz="2900" dirty="0" smtClean="0">
              <a:solidFill>
                <a:schemeClr val="accent2"/>
              </a:solidFill>
            </a:endParaRPr>
          </a:p>
          <a:p>
            <a:r>
              <a:rPr lang="en-US" sz="3400" dirty="0" smtClean="0"/>
              <a:t>           </a:t>
            </a:r>
            <a:r>
              <a:rPr lang="en-US" sz="3400" dirty="0" err="1" smtClean="0">
                <a:solidFill>
                  <a:schemeClr val="accent3">
                    <a:lumMod val="75000"/>
                  </a:schemeClr>
                </a:solidFill>
              </a:rPr>
              <a:t>Slave_IO_Running</a:t>
            </a:r>
            <a:r>
              <a:rPr lang="en-US" sz="3400" dirty="0" smtClean="0">
                <a:solidFill>
                  <a:schemeClr val="accent3">
                    <a:lumMod val="75000"/>
                  </a:schemeClr>
                </a:solidFill>
              </a:rPr>
              <a:t>: Yes</a:t>
            </a:r>
            <a:endParaRPr lang="zh-CN" altLang="en-US" sz="3400" dirty="0" smtClean="0">
              <a:solidFill>
                <a:schemeClr val="accent3">
                  <a:lumMod val="75000"/>
                </a:schemeClr>
              </a:solidFill>
            </a:endParaRPr>
          </a:p>
          <a:p>
            <a:r>
              <a:rPr lang="en-US" sz="3400" dirty="0" smtClean="0"/>
              <a:t>          </a:t>
            </a:r>
            <a:r>
              <a:rPr lang="en-US" sz="3400" dirty="0" err="1" smtClean="0">
                <a:solidFill>
                  <a:schemeClr val="accent2"/>
                </a:solidFill>
              </a:rPr>
              <a:t>Slave_SQL_Running</a:t>
            </a:r>
            <a:r>
              <a:rPr lang="en-US" sz="3400" dirty="0" smtClean="0">
                <a:solidFill>
                  <a:schemeClr val="accent2"/>
                </a:solidFill>
              </a:rPr>
              <a:t>: No</a:t>
            </a:r>
            <a:endParaRPr lang="zh-CN" altLang="en-US" sz="3400" dirty="0" smtClean="0">
              <a:solidFill>
                <a:schemeClr val="accent2"/>
              </a:solidFill>
            </a:endParaRPr>
          </a:p>
          <a:p>
            <a:r>
              <a:rPr lang="en-US" sz="1800" dirty="0" smtClean="0"/>
              <a:t>            </a:t>
            </a:r>
            <a:r>
              <a:rPr lang="en-US" sz="1800" dirty="0" err="1" smtClean="0"/>
              <a:t>Replicate_Do_DB</a:t>
            </a:r>
            <a:r>
              <a:rPr lang="en-US" sz="1800" dirty="0" smtClean="0"/>
              <a:t>: </a:t>
            </a:r>
            <a:endParaRPr lang="zh-CN" altLang="en-US" sz="1800" dirty="0" smtClean="0"/>
          </a:p>
          <a:p>
            <a:r>
              <a:rPr lang="en-US" sz="1800" dirty="0" smtClean="0"/>
              <a:t>        </a:t>
            </a:r>
            <a:r>
              <a:rPr lang="en-US" sz="1800" dirty="0" err="1" smtClean="0"/>
              <a:t>Replicate_Ignore_DB</a:t>
            </a:r>
            <a:r>
              <a:rPr lang="en-US" sz="1800" dirty="0" smtClean="0"/>
              <a:t>: </a:t>
            </a:r>
            <a:endParaRPr lang="zh-CN" altLang="en-US" sz="1800" dirty="0" smtClean="0"/>
          </a:p>
          <a:p>
            <a:r>
              <a:rPr lang="en-US" sz="1800" dirty="0" smtClean="0"/>
              <a:t>         </a:t>
            </a:r>
            <a:r>
              <a:rPr lang="en-US" sz="1800" dirty="0" err="1" smtClean="0"/>
              <a:t>Replicate_Do_Table</a:t>
            </a:r>
            <a:r>
              <a:rPr lang="en-US" sz="1800" dirty="0" smtClean="0"/>
              <a:t>: </a:t>
            </a:r>
            <a:endParaRPr lang="zh-CN" altLang="en-US" sz="1800" dirty="0" smtClean="0"/>
          </a:p>
          <a:p>
            <a:r>
              <a:rPr lang="en-US" sz="1800" dirty="0" smtClean="0"/>
              <a:t>     </a:t>
            </a:r>
            <a:r>
              <a:rPr lang="en-US" sz="1800" dirty="0" err="1" smtClean="0"/>
              <a:t>Replicate_Ignore_Table</a:t>
            </a:r>
            <a:r>
              <a:rPr lang="en-US" sz="1800" dirty="0" smtClean="0"/>
              <a:t>: </a:t>
            </a:r>
            <a:endParaRPr lang="zh-CN" altLang="en-US" sz="1800" dirty="0" smtClean="0"/>
          </a:p>
          <a:p>
            <a:r>
              <a:rPr lang="en-US" sz="1800" dirty="0" smtClean="0"/>
              <a:t>    </a:t>
            </a:r>
            <a:r>
              <a:rPr lang="en-US" sz="1800" dirty="0" err="1" smtClean="0"/>
              <a:t>Replicate_Wild_Do_Table</a:t>
            </a:r>
            <a:r>
              <a:rPr lang="en-US" sz="1800" dirty="0" smtClean="0"/>
              <a:t>: </a:t>
            </a:r>
            <a:endParaRPr lang="zh-CN" altLang="en-US" sz="1800" dirty="0" smtClean="0"/>
          </a:p>
          <a:p>
            <a:r>
              <a:rPr lang="en-US" sz="1800" dirty="0" err="1" smtClean="0"/>
              <a:t>Replicate_Wild_Ignore_Table</a:t>
            </a:r>
            <a:r>
              <a:rPr lang="en-US" sz="1800" dirty="0" smtClean="0"/>
              <a:t>: </a:t>
            </a:r>
            <a:endParaRPr lang="zh-CN" altLang="en-US" sz="1800" dirty="0" smtClean="0"/>
          </a:p>
          <a:p>
            <a:r>
              <a:rPr lang="en-US" sz="1800" dirty="0" smtClean="0"/>
              <a:t>                 </a:t>
            </a:r>
            <a:r>
              <a:rPr lang="en-US" sz="1800" dirty="0" err="1" smtClean="0"/>
              <a:t>Last_Errno</a:t>
            </a:r>
            <a:r>
              <a:rPr lang="en-US" sz="1800" dirty="0" smtClean="0"/>
              <a:t>: 0</a:t>
            </a:r>
            <a:endParaRPr lang="zh-CN" altLang="en-US" sz="1800" dirty="0" smtClean="0"/>
          </a:p>
          <a:p>
            <a:r>
              <a:rPr lang="en-US" sz="1800" dirty="0" smtClean="0"/>
              <a:t>                 </a:t>
            </a:r>
            <a:r>
              <a:rPr lang="en-US" sz="1800" dirty="0" err="1" smtClean="0"/>
              <a:t>Last_Error</a:t>
            </a:r>
            <a:r>
              <a:rPr lang="en-US" sz="1800" dirty="0" smtClean="0"/>
              <a:t>: Could not parse relay log event entry. The possible reasons are: the master's binary log is corrupted (you can check this by running '</a:t>
            </a:r>
            <a:r>
              <a:rPr lang="en-US" sz="1800" dirty="0" err="1" smtClean="0"/>
              <a:t>mysqlbinlog</a:t>
            </a:r>
            <a:r>
              <a:rPr lang="en-US" sz="1800" dirty="0" smtClean="0"/>
              <a:t>' on the binary log), the slave's relay log is corrupted (you can check this by running '</a:t>
            </a:r>
            <a:r>
              <a:rPr lang="en-US" sz="1800" dirty="0" err="1" smtClean="0"/>
              <a:t>mysqlbinlog</a:t>
            </a:r>
            <a:r>
              <a:rPr lang="en-US" sz="1800" dirty="0" smtClean="0"/>
              <a:t>' on the relay log), a network problem, or a bug in the master's or slave's MySQL code. If you want to check the master's binary log or slave's relay log, you will be able to know their names by issuing 'SHOW SLAVE STATUS' on this slave.</a:t>
            </a:r>
            <a:r>
              <a:rPr lang="zh-CN" altLang="en-US" sz="1800" dirty="0" smtClean="0"/>
              <a:t> </a:t>
            </a:r>
            <a:r>
              <a:rPr lang="en-US" sz="1800" dirty="0" smtClean="0"/>
              <a:t> </a:t>
            </a:r>
            <a:endParaRPr lang="zh-CN" altLang="en-US" sz="1800" dirty="0" smtClean="0"/>
          </a:p>
          <a:p>
            <a:endParaRPr lang="en-US" altLang="zh-CN" sz="1800" dirty="0" smtClean="0"/>
          </a:p>
          <a:p>
            <a:endParaRPr lang="zh-CN" altLang="en-US" sz="1800" dirty="0"/>
          </a:p>
        </p:txBody>
      </p:sp>
      <p:sp>
        <p:nvSpPr>
          <p:cNvPr id="4" name="内容占位符 3"/>
          <p:cNvSpPr>
            <a:spLocks noGrp="1"/>
          </p:cNvSpPr>
          <p:nvPr>
            <p:ph sz="half" idx="2"/>
          </p:nvPr>
        </p:nvSpPr>
        <p:spPr>
          <a:xfrm>
            <a:off x="4648200" y="1500174"/>
            <a:ext cx="4038600" cy="4625989"/>
          </a:xfrm>
        </p:spPr>
        <p:txBody>
          <a:bodyPr>
            <a:normAutofit fontScale="47500" lnSpcReduction="20000"/>
          </a:bodyPr>
          <a:lstStyle/>
          <a:p>
            <a:endParaRPr lang="en-US" altLang="zh-CN" dirty="0" smtClean="0"/>
          </a:p>
          <a:p>
            <a:r>
              <a:rPr lang="en-US" sz="4200" dirty="0" smtClean="0"/>
              <a:t>  </a:t>
            </a:r>
            <a:r>
              <a:rPr lang="zh-CN" altLang="en-US" sz="4200" dirty="0" smtClean="0"/>
              <a:t>错误信息</a:t>
            </a:r>
            <a:endParaRPr lang="en-US" sz="4200" dirty="0" smtClean="0"/>
          </a:p>
          <a:p>
            <a:r>
              <a:rPr lang="en-US" sz="3400" dirty="0" smtClean="0"/>
              <a:t> </a:t>
            </a:r>
            <a:r>
              <a:rPr lang="en-US" sz="4200" dirty="0" smtClean="0"/>
              <a:t>Could not parse relay log event entry. The possible reasons are: the master's binary log is corrupted (you can check this by running '</a:t>
            </a:r>
            <a:r>
              <a:rPr lang="en-US" sz="4200" dirty="0" err="1" smtClean="0"/>
              <a:t>mysqlbinlog</a:t>
            </a:r>
            <a:r>
              <a:rPr lang="en-US" sz="4200" dirty="0" smtClean="0"/>
              <a:t>' on the binary log), </a:t>
            </a:r>
            <a:r>
              <a:rPr lang="en-US" sz="4800" dirty="0" smtClean="0">
                <a:solidFill>
                  <a:schemeClr val="accent2"/>
                </a:solidFill>
              </a:rPr>
              <a:t>the slave's relay log is corrupted</a:t>
            </a:r>
            <a:r>
              <a:rPr lang="en-US" sz="4200" dirty="0" smtClean="0"/>
              <a:t> (you can check this by running '</a:t>
            </a:r>
            <a:r>
              <a:rPr lang="en-US" sz="4200" dirty="0" err="1" smtClean="0"/>
              <a:t>mysqlbinlog</a:t>
            </a:r>
            <a:r>
              <a:rPr lang="en-US" sz="4200" dirty="0" smtClean="0"/>
              <a:t>' on the relay log), </a:t>
            </a:r>
            <a:r>
              <a:rPr lang="en-US" sz="4200" dirty="0" smtClean="0">
                <a:solidFill>
                  <a:schemeClr val="tx2"/>
                </a:solidFill>
              </a:rPr>
              <a:t>a network problem, or a bug in the master's or slave's MySQL code. </a:t>
            </a:r>
            <a:r>
              <a:rPr lang="en-US" sz="4200" dirty="0" smtClean="0"/>
              <a:t>If you want to check the master's binary log or slave's relay log, you will be able to know their names by issuing 'SHOW SLAVE STATUS' on this slave</a:t>
            </a:r>
            <a:r>
              <a:rPr lang="en-US" sz="3400" dirty="0" smtClean="0"/>
              <a:t>.</a:t>
            </a:r>
            <a:r>
              <a:rPr lang="zh-CN" altLang="en-US" sz="3400" dirty="0" smtClean="0"/>
              <a:t> </a:t>
            </a:r>
            <a:r>
              <a:rPr lang="en-US" sz="3400" dirty="0" smtClean="0"/>
              <a:t> </a:t>
            </a:r>
            <a:endParaRPr lang="zh-CN" altLang="en-US" sz="3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68346"/>
          </a:xfrm>
        </p:spPr>
        <p:txBody>
          <a:bodyPr/>
          <a:lstStyle/>
          <a:p>
            <a:r>
              <a:rPr lang="en-US" altLang="zh-CN" dirty="0" smtClean="0"/>
              <a:t>MySQL </a:t>
            </a:r>
            <a:r>
              <a:rPr lang="zh-CN" altLang="en-US" dirty="0" smtClean="0"/>
              <a:t>错误日志</a:t>
            </a:r>
            <a:endParaRPr lang="zh-CN" altLang="en-US" dirty="0"/>
          </a:p>
        </p:txBody>
      </p:sp>
      <p:sp>
        <p:nvSpPr>
          <p:cNvPr id="3" name="内容占位符 2"/>
          <p:cNvSpPr>
            <a:spLocks noGrp="1"/>
          </p:cNvSpPr>
          <p:nvPr>
            <p:ph idx="1"/>
          </p:nvPr>
        </p:nvSpPr>
        <p:spPr/>
        <p:txBody>
          <a:bodyPr>
            <a:normAutofit fontScale="62500" lnSpcReduction="20000"/>
          </a:bodyPr>
          <a:lstStyle/>
          <a:p>
            <a:r>
              <a:rPr lang="en-US" dirty="0" smtClean="0"/>
              <a:t>130307 18:25:57 [ERROR] Error in </a:t>
            </a:r>
            <a:r>
              <a:rPr lang="en-US" dirty="0" err="1" smtClean="0">
                <a:solidFill>
                  <a:srgbClr val="C00000"/>
                </a:solidFill>
              </a:rPr>
              <a:t>Log_event</a:t>
            </a:r>
            <a:r>
              <a:rPr lang="en-US" dirty="0" smtClean="0">
                <a:solidFill>
                  <a:srgbClr val="C00000"/>
                </a:solidFill>
              </a:rPr>
              <a:t>::</a:t>
            </a:r>
            <a:r>
              <a:rPr lang="en-US" dirty="0" err="1" smtClean="0">
                <a:solidFill>
                  <a:srgbClr val="C00000"/>
                </a:solidFill>
              </a:rPr>
              <a:t>read_log_event</a:t>
            </a:r>
            <a:r>
              <a:rPr lang="en-US" dirty="0" smtClean="0">
                <a:solidFill>
                  <a:srgbClr val="C00000"/>
                </a:solidFill>
              </a:rPr>
              <a:t>(): 'Found invalid event in binary log', </a:t>
            </a:r>
            <a:r>
              <a:rPr lang="en-US" dirty="0" err="1" smtClean="0">
                <a:solidFill>
                  <a:srgbClr val="C00000"/>
                </a:solidFill>
              </a:rPr>
              <a:t>data_len</a:t>
            </a:r>
            <a:r>
              <a:rPr lang="en-US" dirty="0" smtClean="0">
                <a:solidFill>
                  <a:srgbClr val="C00000"/>
                </a:solidFill>
              </a:rPr>
              <a:t>: 159, </a:t>
            </a:r>
            <a:r>
              <a:rPr lang="en-US" dirty="0" err="1" smtClean="0">
                <a:solidFill>
                  <a:srgbClr val="C00000"/>
                </a:solidFill>
              </a:rPr>
              <a:t>event_type</a:t>
            </a:r>
            <a:r>
              <a:rPr lang="en-US" dirty="0" smtClean="0">
                <a:solidFill>
                  <a:srgbClr val="C00000"/>
                </a:solidFill>
              </a:rPr>
              <a:t>: 2</a:t>
            </a:r>
            <a:endParaRPr lang="zh-CN" altLang="en-US" dirty="0" smtClean="0">
              <a:solidFill>
                <a:srgbClr val="C00000"/>
              </a:solidFill>
            </a:endParaRPr>
          </a:p>
          <a:p>
            <a:r>
              <a:rPr lang="en-US" dirty="0" smtClean="0"/>
              <a:t>130307 18:25:57 [ERROR] Error reading relay log event: slave SQL thread aborted because of I/O error</a:t>
            </a:r>
            <a:endParaRPr lang="zh-CN" altLang="en-US" dirty="0" smtClean="0"/>
          </a:p>
          <a:p>
            <a:r>
              <a:rPr lang="en-US" dirty="0" smtClean="0"/>
              <a:t>130307 18:25:57 [ERROR] Slave: Could not parse relay log event entry. The possible reasons are: the master's binary log is corrupted</a:t>
            </a:r>
            <a:endParaRPr lang="zh-CN" altLang="en-US" dirty="0" smtClean="0"/>
          </a:p>
          <a:p>
            <a:r>
              <a:rPr lang="en-US" dirty="0" smtClean="0"/>
              <a:t> (you can check this by running '</a:t>
            </a:r>
            <a:r>
              <a:rPr lang="en-US" dirty="0" err="1" smtClean="0"/>
              <a:t>mysqlbinlog</a:t>
            </a:r>
            <a:r>
              <a:rPr lang="en-US" dirty="0" smtClean="0"/>
              <a:t>' on the binary log), the slave's relay log is corrupted (you can check this by running </a:t>
            </a:r>
            <a:endParaRPr lang="zh-CN" altLang="en-US" dirty="0" smtClean="0"/>
          </a:p>
          <a:p>
            <a:r>
              <a:rPr lang="en-US" dirty="0" smtClean="0"/>
              <a:t>'</a:t>
            </a:r>
            <a:r>
              <a:rPr lang="en-US" dirty="0" err="1" smtClean="0"/>
              <a:t>mysqlbinlog</a:t>
            </a:r>
            <a:r>
              <a:rPr lang="en-US" dirty="0" smtClean="0"/>
              <a:t>' on the relay log), a network problem, or a bug in the master's or slave's MySQL code. If you want to check the master'</a:t>
            </a:r>
            <a:endParaRPr lang="zh-CN" altLang="en-US" dirty="0" smtClean="0"/>
          </a:p>
          <a:p>
            <a:r>
              <a:rPr lang="en-US" dirty="0" smtClean="0"/>
              <a:t>s binary log or slave's relay log, you will be able to know their names by issuing 'SHOW SLAVE STATUS' on this slave. </a:t>
            </a:r>
            <a:r>
              <a:rPr lang="en-US" dirty="0" err="1" smtClean="0"/>
              <a:t>Error_code</a:t>
            </a:r>
            <a:r>
              <a:rPr lang="en-US" dirty="0" smtClean="0"/>
              <a:t>: 0</a:t>
            </a:r>
            <a:endParaRPr lang="zh-CN" altLang="en-US" dirty="0" smtClean="0"/>
          </a:p>
          <a:p>
            <a:r>
              <a:rPr lang="en-US" dirty="0" smtClean="0"/>
              <a:t>130307 18:25:57 [ERROR] Error running query, slave SQL thread aborted. Fix the problem, and restart the slave SQL thread with "</a:t>
            </a:r>
            <a:r>
              <a:rPr lang="en-US" b="1" dirty="0" smtClean="0"/>
              <a:t>SLAVE</a:t>
            </a:r>
            <a:endParaRPr lang="zh-CN" altLang="en-US" b="1" dirty="0" smtClean="0"/>
          </a:p>
          <a:p>
            <a:r>
              <a:rPr lang="en-US" b="1" dirty="0" smtClean="0"/>
              <a:t> START". </a:t>
            </a:r>
            <a:r>
              <a:rPr lang="en-US" b="1" dirty="0" smtClean="0">
                <a:solidFill>
                  <a:schemeClr val="accent2"/>
                </a:solidFill>
              </a:rPr>
              <a:t>We stopped at log 'mysql-bin.003836' position 4013878.</a:t>
            </a:r>
            <a:endParaRPr lang="zh-CN" altLang="en-US" dirty="0" smtClean="0">
              <a:solidFill>
                <a:schemeClr val="accent2"/>
              </a:solidFill>
            </a:endParaRPr>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25470"/>
          </a:xfrm>
        </p:spPr>
        <p:txBody>
          <a:bodyPr>
            <a:normAutofit fontScale="90000"/>
          </a:bodyPr>
          <a:lstStyle/>
          <a:p>
            <a:r>
              <a:rPr lang="en-US" altLang="zh-CN" dirty="0" err="1" smtClean="0"/>
              <a:t>errno</a:t>
            </a:r>
            <a:endParaRPr lang="zh-CN" altLang="en-US" dirty="0"/>
          </a:p>
        </p:txBody>
      </p:sp>
      <p:sp>
        <p:nvSpPr>
          <p:cNvPr id="3" name="内容占位符 2"/>
          <p:cNvSpPr>
            <a:spLocks noGrp="1"/>
          </p:cNvSpPr>
          <p:nvPr>
            <p:ph idx="1"/>
          </p:nvPr>
        </p:nvSpPr>
        <p:spPr>
          <a:xfrm>
            <a:off x="457200" y="1357298"/>
            <a:ext cx="8229600" cy="4768865"/>
          </a:xfrm>
        </p:spPr>
        <p:txBody>
          <a:bodyPr>
            <a:normAutofit/>
          </a:bodyPr>
          <a:lstStyle/>
          <a:p>
            <a:r>
              <a:rPr lang="en-US" sz="2200" dirty="0" smtClean="0"/>
              <a:t>[ERROR] Error reading packet from server: </a:t>
            </a:r>
            <a:r>
              <a:rPr lang="en-US" sz="2200" dirty="0" smtClean="0">
                <a:solidFill>
                  <a:schemeClr val="accent2"/>
                </a:solidFill>
              </a:rPr>
              <a:t>Lost connection to MySQL server during query ( </a:t>
            </a:r>
            <a:r>
              <a:rPr lang="en-US" sz="2200" dirty="0" err="1" smtClean="0">
                <a:solidFill>
                  <a:schemeClr val="accent2"/>
                </a:solidFill>
              </a:rPr>
              <a:t>server_errno</a:t>
            </a:r>
            <a:r>
              <a:rPr lang="en-US" sz="2200" dirty="0" smtClean="0">
                <a:solidFill>
                  <a:schemeClr val="accent2"/>
                </a:solidFill>
              </a:rPr>
              <a:t>=2013)</a:t>
            </a:r>
            <a:endParaRPr lang="zh-CN" altLang="en-US" sz="2200" dirty="0" smtClean="0">
              <a:solidFill>
                <a:schemeClr val="accent2"/>
              </a:solidFill>
            </a:endParaRPr>
          </a:p>
          <a:p>
            <a:r>
              <a:rPr lang="en-US" sz="2200" dirty="0" smtClean="0"/>
              <a:t>[Note] Slave I/O thread: Failed reading log event, reconnecting to retry, log 'mysql-bin.004794' position 603</a:t>
            </a:r>
            <a:endParaRPr lang="en-US" sz="2200" dirty="0" smtClean="0"/>
          </a:p>
          <a:p>
            <a:endParaRPr lang="en-US" sz="2200" dirty="0" smtClean="0"/>
          </a:p>
          <a:p>
            <a:endParaRPr lang="en-US" sz="2200" dirty="0" smtClean="0"/>
          </a:p>
          <a:p>
            <a:endParaRPr lang="zh-CN" altLang="en-US" sz="2200" dirty="0" smtClean="0"/>
          </a:p>
          <a:p>
            <a:endParaRPr lang="en-US" altLang="zh-CN" sz="2200" dirty="0" smtClean="0"/>
          </a:p>
          <a:p>
            <a:endParaRPr lang="en-US" altLang="zh-CN" sz="2200" dirty="0" smtClean="0"/>
          </a:p>
          <a:p>
            <a:endParaRPr lang="en-US" altLang="zh-CN" sz="2200" dirty="0" smtClean="0"/>
          </a:p>
          <a:p>
            <a:r>
              <a:rPr lang="en-US" altLang="zh-CN" sz="2200" dirty="0" smtClean="0"/>
              <a:t>            </a:t>
            </a:r>
            <a:r>
              <a:rPr lang="zh-CN" altLang="en-US" sz="2200" dirty="0" smtClean="0"/>
              <a:t>相应时段</a:t>
            </a:r>
            <a:r>
              <a:rPr lang="en-US" altLang="zh-CN" sz="2200" dirty="0" smtClean="0"/>
              <a:t> master </a:t>
            </a:r>
            <a:r>
              <a:rPr lang="zh-CN" altLang="en-US" sz="2200" dirty="0" smtClean="0"/>
              <a:t>服务器的</a:t>
            </a:r>
            <a:r>
              <a:rPr lang="en-US" altLang="zh-CN" sz="2200" dirty="0" err="1" smtClean="0"/>
              <a:t>cpu</a:t>
            </a:r>
            <a:r>
              <a:rPr lang="zh-CN" altLang="en-US" sz="2200" dirty="0" smtClean="0"/>
              <a:t>负载毛刺</a:t>
            </a:r>
            <a:endParaRPr lang="zh-CN" altLang="en-US" sz="2200" dirty="0" smtClean="0"/>
          </a:p>
          <a:p>
            <a:endParaRPr lang="en-US" altLang="zh-CN" dirty="0" smtClean="0"/>
          </a:p>
          <a:p>
            <a:endParaRPr lang="en-US" altLang="zh-CN" dirty="0" smtClean="0"/>
          </a:p>
          <a:p>
            <a:endParaRPr lang="zh-CN" altLang="en-US" dirty="0"/>
          </a:p>
        </p:txBody>
      </p:sp>
      <p:pic>
        <p:nvPicPr>
          <p:cNvPr id="6" name="图片 5" descr="db-master.jpg"/>
          <p:cNvPicPr>
            <a:picLocks noChangeAspect="1"/>
          </p:cNvPicPr>
          <p:nvPr/>
        </p:nvPicPr>
        <p:blipFill>
          <a:blip r:embed="rId1"/>
          <a:stretch>
            <a:fillRect/>
          </a:stretch>
        </p:blipFill>
        <p:spPr>
          <a:xfrm>
            <a:off x="1357290" y="2857496"/>
            <a:ext cx="6000792" cy="237172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54032"/>
          </a:xfrm>
        </p:spPr>
        <p:txBody>
          <a:bodyPr>
            <a:normAutofit/>
          </a:bodyPr>
          <a:lstStyle/>
          <a:p>
            <a:r>
              <a:rPr lang="en-US" altLang="zh-CN" sz="3200" dirty="0" smtClean="0"/>
              <a:t>MySQL</a:t>
            </a:r>
            <a:r>
              <a:rPr lang="zh-CN" altLang="en-US" sz="3200" dirty="0" smtClean="0"/>
              <a:t>官网上的信息</a:t>
            </a:r>
            <a:endParaRPr lang="zh-CN" altLang="en-US" sz="3200" dirty="0"/>
          </a:p>
        </p:txBody>
      </p:sp>
      <p:sp>
        <p:nvSpPr>
          <p:cNvPr id="3" name="内容占位符 2"/>
          <p:cNvSpPr>
            <a:spLocks noGrp="1"/>
          </p:cNvSpPr>
          <p:nvPr>
            <p:ph idx="1"/>
          </p:nvPr>
        </p:nvSpPr>
        <p:spPr>
          <a:xfrm>
            <a:off x="457200" y="1142984"/>
            <a:ext cx="8229600" cy="4983179"/>
          </a:xfrm>
        </p:spPr>
        <p:txBody>
          <a:bodyPr>
            <a:normAutofit fontScale="47500" lnSpcReduction="20000"/>
          </a:bodyPr>
          <a:lstStyle/>
          <a:p>
            <a:r>
              <a:rPr lang="en-US" altLang="zh-CN" sz="3600" b="1" dirty="0" smtClean="0"/>
              <a:t>B.5.2.3. Lost connection to MySQL server</a:t>
            </a:r>
            <a:endParaRPr lang="zh-CN" altLang="en-US" sz="3600" dirty="0" smtClean="0"/>
          </a:p>
          <a:p>
            <a:r>
              <a:rPr lang="en-US" altLang="zh-CN" sz="3800" dirty="0" smtClean="0"/>
              <a:t>There are three likely causes for this error message. </a:t>
            </a:r>
            <a:endParaRPr lang="en-US" altLang="zh-CN" sz="3800" dirty="0" smtClean="0"/>
          </a:p>
          <a:p>
            <a:r>
              <a:rPr lang="zh-CN" altLang="en-US" sz="3800" dirty="0" smtClean="0"/>
              <a:t>（</a:t>
            </a:r>
            <a:r>
              <a:rPr lang="en-US" altLang="zh-CN" sz="3800" dirty="0" smtClean="0"/>
              <a:t>1</a:t>
            </a:r>
            <a:r>
              <a:rPr lang="zh-CN" altLang="en-US" sz="3800" dirty="0" smtClean="0"/>
              <a:t>）</a:t>
            </a:r>
            <a:r>
              <a:rPr lang="en-US" altLang="zh-CN" sz="3800" dirty="0" smtClean="0"/>
              <a:t>Usually it indicates network </a:t>
            </a:r>
            <a:r>
              <a:rPr lang="en-US" altLang="zh-CN" sz="3800" u="sng" dirty="0" smtClean="0"/>
              <a:t>connectivity</a:t>
            </a:r>
            <a:r>
              <a:rPr lang="zh-CN" altLang="en-US" sz="3800" dirty="0" smtClean="0"/>
              <a:t> </a:t>
            </a:r>
            <a:r>
              <a:rPr lang="en-US" altLang="zh-CN" sz="3800" dirty="0" smtClean="0"/>
              <a:t>trouble and you should check the condition of your network if this error occurs frequently. If the error message includes “during query,” this is probably the case you are </a:t>
            </a:r>
            <a:r>
              <a:rPr lang="en-US" altLang="zh-CN" sz="3800" u="sng" dirty="0" smtClean="0"/>
              <a:t>experienc</a:t>
            </a:r>
            <a:r>
              <a:rPr lang="en-US" altLang="zh-CN" sz="3800" dirty="0" smtClean="0"/>
              <a:t>ing.</a:t>
            </a:r>
            <a:endParaRPr lang="en-US" altLang="zh-CN" sz="3800" dirty="0" smtClean="0"/>
          </a:p>
          <a:p>
            <a:r>
              <a:rPr lang="zh-CN" altLang="en-US" sz="3800" dirty="0" smtClean="0"/>
              <a:t>  </a:t>
            </a:r>
            <a:r>
              <a:rPr lang="zh-CN" altLang="en-US" sz="3800" dirty="0" smtClean="0">
                <a:solidFill>
                  <a:schemeClr val="tx2"/>
                </a:solidFill>
              </a:rPr>
              <a:t>通常它指明网络连通性能故障。如果错误频繁发生的话，你应该检查网络状态。如果错误信息里包含了“</a:t>
            </a:r>
            <a:r>
              <a:rPr lang="en-US" sz="3800" dirty="0" smtClean="0">
                <a:solidFill>
                  <a:schemeClr val="tx2"/>
                </a:solidFill>
              </a:rPr>
              <a:t>during query</a:t>
            </a:r>
            <a:r>
              <a:rPr lang="zh-CN" altLang="en-US" sz="3800" dirty="0" smtClean="0">
                <a:solidFill>
                  <a:schemeClr val="tx2"/>
                </a:solidFill>
              </a:rPr>
              <a:t>”，这有能是你碰到的原因。</a:t>
            </a:r>
            <a:endParaRPr lang="zh-CN" altLang="en-US" sz="3800" dirty="0" smtClean="0">
              <a:solidFill>
                <a:schemeClr val="tx2"/>
              </a:solidFill>
            </a:endParaRPr>
          </a:p>
          <a:p>
            <a:r>
              <a:rPr lang="en-US" sz="3800" dirty="0" smtClean="0"/>
              <a:t> </a:t>
            </a:r>
            <a:endParaRPr lang="zh-CN" altLang="en-US" sz="3800" dirty="0" smtClean="0"/>
          </a:p>
          <a:p>
            <a:r>
              <a:rPr lang="zh-CN" altLang="en-US" sz="3800" dirty="0" smtClean="0"/>
              <a:t>（</a:t>
            </a:r>
            <a:r>
              <a:rPr lang="en-US" sz="3800" dirty="0" smtClean="0"/>
              <a:t>2</a:t>
            </a:r>
            <a:r>
              <a:rPr lang="zh-CN" altLang="en-US" sz="3800" dirty="0" smtClean="0"/>
              <a:t>）</a:t>
            </a:r>
            <a:r>
              <a:rPr lang="en-US" sz="3800" dirty="0" smtClean="0"/>
              <a:t>Sometimes the “during query” form happens when millions of rows are being sent as part of one or more queries. If you know that this is happening, you should try increasing </a:t>
            </a:r>
            <a:r>
              <a:rPr lang="en-US" sz="3800" u="sng" dirty="0" err="1" smtClean="0">
                <a:hlinkClick r:id="rId1"/>
              </a:rPr>
              <a:t>net_read_timeout</a:t>
            </a:r>
            <a:r>
              <a:rPr lang="en-US" sz="3800" dirty="0" smtClean="0"/>
              <a:t> from its default of 30 seconds to 60 seconds or longer, sufficient for the data transfer to complete. </a:t>
            </a:r>
            <a:endParaRPr lang="zh-CN" altLang="en-US" sz="3800" dirty="0" smtClean="0"/>
          </a:p>
          <a:p>
            <a:r>
              <a:rPr lang="en-US" sz="3800" dirty="0" smtClean="0"/>
              <a:t>  </a:t>
            </a:r>
            <a:r>
              <a:rPr lang="zh-CN" altLang="en-US" sz="3800" dirty="0" smtClean="0">
                <a:solidFill>
                  <a:schemeClr val="tx2"/>
                </a:solidFill>
              </a:rPr>
              <a:t>有时“</a:t>
            </a:r>
            <a:r>
              <a:rPr lang="en-US" altLang="zh-CN" sz="3800" dirty="0" smtClean="0">
                <a:solidFill>
                  <a:schemeClr val="tx2"/>
                </a:solidFill>
              </a:rPr>
              <a:t>during query”</a:t>
            </a:r>
            <a:r>
              <a:rPr lang="zh-CN" altLang="en-US" sz="3800" dirty="0" smtClean="0">
                <a:solidFill>
                  <a:schemeClr val="tx2"/>
                </a:solidFill>
              </a:rPr>
              <a:t>结构组成发生在当数百万行数据被当作一个或更多查询过程的内容时。如果你知道这种情况正在发生时，你可以试着把</a:t>
            </a:r>
            <a:r>
              <a:rPr lang="en-US" altLang="zh-CN" sz="3800" dirty="0" err="1" smtClean="0">
                <a:solidFill>
                  <a:schemeClr val="tx2"/>
                </a:solidFill>
              </a:rPr>
              <a:t>net_read_timeout</a:t>
            </a:r>
            <a:r>
              <a:rPr lang="zh-CN" altLang="en-US" sz="3800" dirty="0" smtClean="0">
                <a:solidFill>
                  <a:schemeClr val="tx2"/>
                </a:solidFill>
              </a:rPr>
              <a:t>参量从它默认的</a:t>
            </a:r>
            <a:r>
              <a:rPr lang="en-US" altLang="zh-CN" sz="3800" dirty="0" smtClean="0">
                <a:solidFill>
                  <a:schemeClr val="tx2"/>
                </a:solidFill>
              </a:rPr>
              <a:t>30</a:t>
            </a:r>
            <a:r>
              <a:rPr lang="zh-CN" altLang="en-US" sz="3800" dirty="0" smtClean="0">
                <a:solidFill>
                  <a:schemeClr val="tx2"/>
                </a:solidFill>
              </a:rPr>
              <a:t>秒增加到</a:t>
            </a:r>
            <a:r>
              <a:rPr lang="en-US" altLang="zh-CN" sz="3800" dirty="0" smtClean="0">
                <a:solidFill>
                  <a:schemeClr val="tx2"/>
                </a:solidFill>
              </a:rPr>
              <a:t>60</a:t>
            </a:r>
            <a:r>
              <a:rPr lang="zh-CN" altLang="en-US" sz="3800" dirty="0" smtClean="0">
                <a:solidFill>
                  <a:schemeClr val="tx2"/>
                </a:solidFill>
              </a:rPr>
              <a:t>秒或更长，来保证有充分的时间来完成数据传送过程。</a:t>
            </a:r>
            <a:endParaRPr lang="zh-CN" altLang="en-US" sz="3800" dirty="0" smtClean="0">
              <a:solidFill>
                <a:schemeClr val="tx2"/>
              </a:solidFill>
            </a:endParaRPr>
          </a:p>
          <a:p>
            <a:r>
              <a:rPr lang="en-US" sz="3800" dirty="0" smtClean="0"/>
              <a:t>  </a:t>
            </a:r>
            <a:endParaRPr lang="zh-CN" altLang="en-US" sz="3800" dirty="0" smtClean="0"/>
          </a:p>
          <a:p>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25470"/>
          </a:xfrm>
        </p:spPr>
        <p:txBody>
          <a:bodyPr>
            <a:normAutofit fontScale="90000"/>
          </a:bodyPr>
          <a:lstStyle/>
          <a:p>
            <a:r>
              <a:rPr lang="zh-CN" altLang="en-US" dirty="0" smtClean="0"/>
              <a:t>故障原因分析</a:t>
            </a:r>
            <a:endParaRPr lang="zh-CN" altLang="en-US" dirty="0"/>
          </a:p>
        </p:txBody>
      </p:sp>
      <p:sp>
        <p:nvSpPr>
          <p:cNvPr id="3" name="内容占位符 2"/>
          <p:cNvSpPr>
            <a:spLocks noGrp="1"/>
          </p:cNvSpPr>
          <p:nvPr>
            <p:ph idx="1"/>
          </p:nvPr>
        </p:nvSpPr>
        <p:spPr>
          <a:xfrm>
            <a:off x="457200" y="1214422"/>
            <a:ext cx="8229600" cy="4911741"/>
          </a:xfrm>
        </p:spPr>
        <p:txBody>
          <a:bodyPr>
            <a:normAutofit lnSpcReduction="10000"/>
          </a:bodyPr>
          <a:lstStyle/>
          <a:p>
            <a:r>
              <a:rPr lang="zh-CN" altLang="en-US" sz="2000" dirty="0" smtClean="0"/>
              <a:t> </a:t>
            </a:r>
            <a:r>
              <a:rPr lang="en-US" altLang="zh-CN" sz="2000" dirty="0" smtClean="0"/>
              <a:t>1.</a:t>
            </a:r>
            <a:r>
              <a:rPr lang="zh-CN" altLang="en-US" sz="2000" dirty="0" smtClean="0"/>
              <a:t>可以看到</a:t>
            </a:r>
            <a:r>
              <a:rPr lang="en-US" sz="2000" dirty="0" smtClean="0"/>
              <a:t>MySQL</a:t>
            </a:r>
            <a:r>
              <a:rPr lang="zh-CN" altLang="en-US" sz="2000" dirty="0" smtClean="0"/>
              <a:t>复制发生了</a:t>
            </a:r>
            <a:r>
              <a:rPr lang="en-US" sz="2000" dirty="0" smtClean="0"/>
              <a:t>(</a:t>
            </a:r>
            <a:r>
              <a:rPr lang="en-US" sz="2000" dirty="0" err="1" smtClean="0"/>
              <a:t>server_errno</a:t>
            </a:r>
            <a:r>
              <a:rPr lang="en-US" sz="2000" dirty="0" smtClean="0"/>
              <a:t>=2013)</a:t>
            </a:r>
            <a:r>
              <a:rPr lang="zh-CN" altLang="en-US" sz="2000" dirty="0" smtClean="0"/>
              <a:t>错误</a:t>
            </a:r>
            <a:r>
              <a:rPr lang="en-US" sz="2000" dirty="0" smtClean="0"/>
              <a:t>,</a:t>
            </a:r>
            <a:r>
              <a:rPr lang="zh-CN" altLang="en-US" sz="2000" dirty="0" smtClean="0"/>
              <a:t>故障原因应该是此时正值程序定期更新时段，</a:t>
            </a:r>
            <a:r>
              <a:rPr lang="en-US" sz="2000" dirty="0" smtClean="0"/>
              <a:t>binlog</a:t>
            </a:r>
            <a:r>
              <a:rPr lang="zh-CN" altLang="en-US" sz="2000" dirty="0" smtClean="0"/>
              <a:t>日志的传输比较大，网络通信的时延比较长。</a:t>
            </a:r>
            <a:endParaRPr lang="en-US" altLang="zh-CN" sz="2000" dirty="0" smtClean="0"/>
          </a:p>
          <a:p>
            <a:r>
              <a:rPr lang="en-US" altLang="zh-CN" sz="2000" dirty="0" smtClean="0"/>
              <a:t>2.</a:t>
            </a:r>
            <a:r>
              <a:rPr lang="zh-CN" altLang="en-US" sz="2000" dirty="0" smtClean="0"/>
              <a:t>复制中断点处的</a:t>
            </a:r>
            <a:r>
              <a:rPr lang="en-US" altLang="zh-CN" sz="2000" dirty="0" smtClean="0"/>
              <a:t>SQL</a:t>
            </a:r>
            <a:endParaRPr lang="en-US" altLang="zh-CN" sz="2000" dirty="0" smtClean="0"/>
          </a:p>
          <a:p>
            <a:endParaRPr lang="en-US" altLang="zh-CN" sz="2000" dirty="0" smtClean="0"/>
          </a:p>
          <a:p>
            <a:endParaRPr lang="en-US" altLang="zh-CN" sz="2000" dirty="0" smtClean="0"/>
          </a:p>
          <a:p>
            <a:endParaRPr lang="en-US" altLang="zh-CN" sz="2000" dirty="0" smtClean="0"/>
          </a:p>
          <a:p>
            <a:endParaRPr lang="en-US" sz="2000" b="1" dirty="0" smtClean="0"/>
          </a:p>
          <a:p>
            <a:pPr>
              <a:buNone/>
            </a:pPr>
            <a:endParaRPr lang="en-US" sz="2000" b="1" dirty="0" smtClean="0">
              <a:solidFill>
                <a:schemeClr val="tx2"/>
              </a:solidFill>
            </a:endParaRPr>
          </a:p>
          <a:p>
            <a:pPr>
              <a:buNone/>
            </a:pPr>
            <a:r>
              <a:rPr lang="en-US" sz="2000" b="1" dirty="0" smtClean="0">
                <a:solidFill>
                  <a:schemeClr val="tx2"/>
                </a:solidFill>
              </a:rPr>
              <a:t>update </a:t>
            </a:r>
            <a:r>
              <a:rPr lang="en-US" sz="2000" b="1" dirty="0" err="1" smtClean="0">
                <a:solidFill>
                  <a:schemeClr val="tx2"/>
                </a:solidFill>
              </a:rPr>
              <a:t>suppliers.product_cn_base</a:t>
            </a:r>
            <a:r>
              <a:rPr lang="en-US" sz="2000" b="1" dirty="0" smtClean="0">
                <a:solidFill>
                  <a:schemeClr val="tx2"/>
                </a:solidFill>
              </a:rPr>
              <a:t> set </a:t>
            </a:r>
            <a:r>
              <a:rPr lang="en-US" sz="2000" b="1" dirty="0" err="1" smtClean="0">
                <a:solidFill>
                  <a:schemeClr val="tx2"/>
                </a:solidFill>
              </a:rPr>
              <a:t>comp_cnt_tmp</a:t>
            </a:r>
            <a:r>
              <a:rPr lang="en-US" sz="2000" b="1" dirty="0" smtClean="0">
                <a:solidFill>
                  <a:schemeClr val="tx2"/>
                </a:solidFill>
              </a:rPr>
              <a:t>=</a:t>
            </a:r>
            <a:r>
              <a:rPr lang="en-US" sz="2000" b="1" dirty="0" err="1" smtClean="0">
                <a:solidFill>
                  <a:schemeClr val="tx2"/>
                </a:solidFill>
              </a:rPr>
              <a:t>comp_cnt_tmp</a:t>
            </a:r>
            <a:r>
              <a:rPr lang="en-US" sz="2000" b="1" dirty="0" smtClean="0">
                <a:solidFill>
                  <a:schemeClr val="tx2"/>
                </a:solidFill>
              </a:rPr>
              <a:t>  + 1 where name='</a:t>
            </a:r>
            <a:r>
              <a:rPr lang="zh-CN" altLang="en-US" sz="2000" b="1" dirty="0" smtClean="0">
                <a:solidFill>
                  <a:schemeClr val="tx2"/>
                </a:solidFill>
              </a:rPr>
              <a:t>特二粉</a:t>
            </a:r>
            <a:r>
              <a:rPr lang="en-US" sz="2000" b="1" dirty="0" smtClean="0">
                <a:solidFill>
                  <a:schemeClr val="tx2"/>
                </a:solidFill>
              </a:rPr>
              <a:t>';</a:t>
            </a:r>
            <a:endParaRPr lang="en-US" sz="2000" b="1" dirty="0" smtClean="0">
              <a:solidFill>
                <a:schemeClr val="tx2"/>
              </a:solidFill>
            </a:endParaRPr>
          </a:p>
          <a:p>
            <a:pPr>
              <a:buNone/>
            </a:pPr>
            <a:r>
              <a:rPr lang="zh-CN" altLang="en-US" sz="2000" b="1" dirty="0" smtClean="0"/>
              <a:t>               相应时段</a:t>
            </a:r>
            <a:r>
              <a:rPr lang="en-US" altLang="zh-CN" sz="2000" b="1" dirty="0" smtClean="0"/>
              <a:t>master</a:t>
            </a:r>
            <a:r>
              <a:rPr lang="zh-CN" altLang="en-US" sz="2000" b="1" dirty="0" smtClean="0"/>
              <a:t>上有大量的</a:t>
            </a:r>
            <a:r>
              <a:rPr lang="en-US" altLang="zh-CN" sz="2000" b="1" dirty="0" smtClean="0"/>
              <a:t>update</a:t>
            </a:r>
            <a:r>
              <a:rPr lang="zh-CN" altLang="en-US" sz="2000" b="1" dirty="0" smtClean="0"/>
              <a:t>计划任务在执行，</a:t>
            </a:r>
            <a:r>
              <a:rPr lang="en-US" altLang="zh-CN" sz="2000" b="1" dirty="0" smtClean="0"/>
              <a:t>binlog</a:t>
            </a:r>
            <a:r>
              <a:rPr lang="zh-CN" altLang="en-US" sz="2000" b="1" dirty="0" smtClean="0"/>
              <a:t>日志增长快，网络传输量大。</a:t>
            </a:r>
            <a:endParaRPr lang="en-US" sz="2000" b="1" dirty="0" smtClean="0"/>
          </a:p>
          <a:p>
            <a:endParaRPr lang="zh-CN" altLang="en-US" sz="2000" dirty="0" smtClean="0"/>
          </a:p>
          <a:p>
            <a:pPr>
              <a:buNone/>
            </a:pPr>
            <a:r>
              <a:rPr lang="zh-CN" altLang="en-US" sz="2000" dirty="0" smtClean="0"/>
              <a:t>          </a:t>
            </a:r>
            <a:endParaRPr lang="zh-CN" altLang="en-US" dirty="0"/>
          </a:p>
        </p:txBody>
      </p:sp>
      <p:pic>
        <p:nvPicPr>
          <p:cNvPr id="4" name="图片 3" descr="QQ截图20160304211048.jpg"/>
          <p:cNvPicPr>
            <a:picLocks noChangeAspect="1"/>
          </p:cNvPicPr>
          <p:nvPr/>
        </p:nvPicPr>
        <p:blipFill>
          <a:blip r:embed="rId1"/>
          <a:stretch>
            <a:fillRect/>
          </a:stretch>
        </p:blipFill>
        <p:spPr>
          <a:xfrm>
            <a:off x="1071538" y="2747962"/>
            <a:ext cx="6929486" cy="136207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故障原因分析</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计算机网络的最主要的两个性能指标就是带宽和时延。时延是指一个报文从一个网络（或一条链路）的一端传送到另一端所需的时间。时延是由发送时延，处理时延和传播时延组成。数据经历的总时延</a:t>
            </a:r>
            <a:r>
              <a:rPr lang="en-US" sz="2400" dirty="0" smtClean="0"/>
              <a:t>=</a:t>
            </a:r>
            <a:r>
              <a:rPr lang="zh-CN" altLang="en-US" sz="2400" dirty="0" smtClean="0"/>
              <a:t>传播时延</a:t>
            </a:r>
            <a:r>
              <a:rPr lang="en-US" sz="2400" dirty="0" smtClean="0"/>
              <a:t>+</a:t>
            </a:r>
            <a:r>
              <a:rPr lang="zh-CN" altLang="en-US" sz="2400" dirty="0" smtClean="0"/>
              <a:t>发送时延</a:t>
            </a:r>
            <a:r>
              <a:rPr lang="en-US" sz="2400" dirty="0" smtClean="0"/>
              <a:t>+</a:t>
            </a:r>
            <a:r>
              <a:rPr lang="zh-CN" altLang="en-US" sz="2400" dirty="0" smtClean="0"/>
              <a:t>处理时延</a:t>
            </a:r>
            <a:endParaRPr lang="zh-CN" altLang="en-US" sz="2400" dirty="0" smtClean="0"/>
          </a:p>
          <a:p>
            <a:r>
              <a:rPr lang="en-US" sz="2400" dirty="0" smtClean="0"/>
              <a:t>           </a:t>
            </a:r>
            <a:r>
              <a:rPr lang="zh-CN" altLang="en-US" sz="2400" dirty="0" smtClean="0"/>
              <a:t>发送时延</a:t>
            </a:r>
            <a:r>
              <a:rPr lang="en-US" sz="2400" dirty="0" smtClean="0"/>
              <a:t>=</a:t>
            </a:r>
            <a:r>
              <a:rPr lang="zh-CN" altLang="en-US" sz="2400" u="sng" dirty="0" smtClean="0"/>
              <a:t>数据块长度</a:t>
            </a:r>
            <a:endParaRPr lang="zh-CN" altLang="en-US" sz="2400" dirty="0" smtClean="0"/>
          </a:p>
          <a:p>
            <a:r>
              <a:rPr lang="en-US" sz="2400" dirty="0" smtClean="0"/>
              <a:t>                     </a:t>
            </a:r>
            <a:r>
              <a:rPr lang="zh-CN" altLang="en-US" sz="2400" dirty="0" smtClean="0"/>
              <a:t>信道带宽</a:t>
            </a:r>
            <a:endParaRPr lang="zh-CN" altLang="en-US" sz="2400" dirty="0" smtClean="0"/>
          </a:p>
          <a:p>
            <a:r>
              <a:rPr lang="en-US" sz="2400" dirty="0" smtClean="0"/>
              <a:t>    </a:t>
            </a:r>
            <a:r>
              <a:rPr lang="zh-CN" altLang="en-US" sz="2400" dirty="0" smtClean="0"/>
              <a:t>短时间内的数据块量比较大</a:t>
            </a:r>
            <a:r>
              <a:rPr lang="zh-CN" altLang="en-US" dirty="0" smtClean="0"/>
              <a:t>。</a:t>
            </a:r>
            <a:endParaRPr lang="zh-CN" altLang="en-US" dirty="0" smtClean="0"/>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讨论提纲</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 </a:t>
            </a:r>
            <a:r>
              <a:rPr lang="en-US" altLang="zh-CN" dirty="0" smtClean="0"/>
              <a:t>MySQL</a:t>
            </a:r>
            <a:r>
              <a:rPr lang="zh-CN" altLang="en-US" dirty="0" smtClean="0"/>
              <a:t> 数据库管理系统简介</a:t>
            </a:r>
            <a:endParaRPr lang="en-US" altLang="zh-CN" dirty="0" smtClean="0"/>
          </a:p>
          <a:p>
            <a:r>
              <a:rPr lang="en-US" altLang="zh-CN" dirty="0" smtClean="0"/>
              <a:t>2</a:t>
            </a:r>
            <a:r>
              <a:rPr lang="zh-CN" altLang="en-US" dirty="0"/>
              <a:t> </a:t>
            </a:r>
            <a:r>
              <a:rPr lang="zh-CN" altLang="en-US" dirty="0" smtClean="0"/>
              <a:t>数据库集群架构</a:t>
            </a:r>
            <a:endParaRPr lang="zh-CN" altLang="en-US" dirty="0" smtClean="0"/>
          </a:p>
          <a:p>
            <a:r>
              <a:rPr lang="en-US" altLang="zh-CN" dirty="0" smtClean="0"/>
              <a:t>3 </a:t>
            </a:r>
            <a:r>
              <a:rPr lang="zh-CN" altLang="en-US" dirty="0" smtClean="0"/>
              <a:t>数据库复制功能介绍</a:t>
            </a:r>
            <a:endParaRPr lang="zh-CN" altLang="en-US" dirty="0" smtClean="0"/>
          </a:p>
          <a:p>
            <a:r>
              <a:rPr lang="en-US" altLang="zh-CN" dirty="0" smtClean="0"/>
              <a:t>4</a:t>
            </a:r>
            <a:r>
              <a:rPr lang="zh-CN" altLang="en-US" dirty="0" smtClean="0"/>
              <a:t> 数据库性能优化</a:t>
            </a:r>
            <a:endParaRPr lang="en-US" altLang="zh-CN" dirty="0" smtClean="0"/>
          </a:p>
          <a:p>
            <a:r>
              <a:rPr lang="en-US" altLang="zh-CN" dirty="0" smtClean="0"/>
              <a:t>5</a:t>
            </a:r>
            <a:r>
              <a:rPr lang="zh-CN" altLang="en-US" dirty="0" smtClean="0"/>
              <a:t> 数据库安全性讨论</a:t>
            </a:r>
            <a:endParaRPr lang="en-US" altLang="zh-CN" dirty="0" smtClean="0"/>
          </a:p>
          <a:p>
            <a:r>
              <a:rPr lang="en-US" altLang="zh-CN" dirty="0" smtClean="0"/>
              <a:t>6</a:t>
            </a:r>
            <a:r>
              <a:rPr lang="zh-CN" altLang="en-US" dirty="0" smtClean="0"/>
              <a:t> 备份与还原</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25470"/>
          </a:xfrm>
        </p:spPr>
        <p:txBody>
          <a:bodyPr>
            <a:normAutofit fontScale="90000"/>
          </a:bodyPr>
          <a:lstStyle/>
          <a:p>
            <a:r>
              <a:rPr lang="zh-CN" altLang="en-US" dirty="0" smtClean="0"/>
              <a:t>故障原因分析</a:t>
            </a:r>
            <a:endParaRPr lang="zh-CN" altLang="en-US" dirty="0"/>
          </a:p>
        </p:txBody>
      </p:sp>
      <p:sp>
        <p:nvSpPr>
          <p:cNvPr id="3" name="内容占位符 2"/>
          <p:cNvSpPr>
            <a:spLocks noGrp="1"/>
          </p:cNvSpPr>
          <p:nvPr>
            <p:ph idx="1"/>
          </p:nvPr>
        </p:nvSpPr>
        <p:spPr>
          <a:xfrm>
            <a:off x="457200" y="1142984"/>
            <a:ext cx="8229600" cy="4983179"/>
          </a:xfrm>
        </p:spPr>
        <p:txBody>
          <a:bodyPr>
            <a:normAutofit fontScale="70000" lnSpcReduction="20000"/>
          </a:bodyPr>
          <a:lstStyle/>
          <a:p>
            <a:r>
              <a:rPr lang="en-US" altLang="zh-CN" b="1" dirty="0" smtClean="0"/>
              <a:t>1.</a:t>
            </a:r>
            <a:r>
              <a:rPr lang="en-US" b="1" dirty="0" smtClean="0"/>
              <a:t>net_read_timeout </a:t>
            </a:r>
            <a:endParaRPr lang="zh-CN" altLang="en-US" dirty="0" smtClean="0"/>
          </a:p>
          <a:p>
            <a:r>
              <a:rPr lang="en-US" dirty="0" smtClean="0"/>
              <a:t>   The number of seconds to wait for more data from a connection before aborting the read. This  timeout applies only to TCP/IP connections, not to connections made through Unix socket files, named pipes, or shared memory. When the server is reading from the client, </a:t>
            </a:r>
            <a:r>
              <a:rPr lang="en-US" dirty="0" err="1" smtClean="0"/>
              <a:t>net_read_timeout</a:t>
            </a:r>
            <a:r>
              <a:rPr lang="en-US" dirty="0" smtClean="0"/>
              <a:t> is the timeout value controlling when to abort.</a:t>
            </a:r>
            <a:endParaRPr lang="zh-CN" altLang="en-US" dirty="0" smtClean="0"/>
          </a:p>
          <a:p>
            <a:r>
              <a:rPr lang="zh-CN" altLang="en-US" sz="2900" b="1" dirty="0" smtClean="0">
                <a:solidFill>
                  <a:schemeClr val="tx2"/>
                </a:solidFill>
              </a:rPr>
              <a:t>一个连接在中止读取前，等待更多数据传送的秒数。</a:t>
            </a:r>
            <a:endParaRPr lang="zh-CN" altLang="en-US" sz="2900" b="1" dirty="0" smtClean="0">
              <a:solidFill>
                <a:schemeClr val="tx2"/>
              </a:solidFill>
            </a:endParaRPr>
          </a:p>
          <a:p>
            <a:r>
              <a:rPr lang="en-US" dirty="0" smtClean="0"/>
              <a:t> 2.</a:t>
            </a:r>
            <a:r>
              <a:rPr lang="en-US" b="1" dirty="0" smtClean="0"/>
              <a:t>net_write_timeout</a:t>
            </a:r>
            <a:endParaRPr lang="zh-CN" altLang="en-US" dirty="0" smtClean="0"/>
          </a:p>
          <a:p>
            <a:r>
              <a:rPr lang="en-US" dirty="0" smtClean="0"/>
              <a:t>   </a:t>
            </a:r>
            <a:r>
              <a:rPr lang="en-US" altLang="zh-CN" dirty="0" smtClean="0"/>
              <a:t>The number of seconds to wait for a block to be written to a connection before aborting the write. This timeout applies only to TCP/IP connections, not to connections made using Unix socket files named pipes, or shared memory. See also </a:t>
            </a:r>
            <a:r>
              <a:rPr lang="en-US" altLang="zh-CN" b="1" dirty="0" err="1" smtClean="0"/>
              <a:t>net_read_timeout</a:t>
            </a:r>
            <a:r>
              <a:rPr lang="zh-CN" altLang="en-US" dirty="0" smtClean="0"/>
              <a:t>。</a:t>
            </a:r>
            <a:endParaRPr lang="en-US" altLang="zh-CN" dirty="0" smtClean="0"/>
          </a:p>
          <a:p>
            <a:r>
              <a:rPr lang="en-US" altLang="zh-CN" dirty="0" smtClean="0"/>
              <a:t>3.</a:t>
            </a:r>
            <a:r>
              <a:rPr lang="zh-CN" altLang="en-US" dirty="0" smtClean="0"/>
              <a:t>其实</a:t>
            </a:r>
            <a:r>
              <a:rPr lang="en-US" altLang="zh-CN" dirty="0" err="1" smtClean="0"/>
              <a:t>mysql</a:t>
            </a:r>
            <a:r>
              <a:rPr lang="zh-CN" altLang="en-US" dirty="0" smtClean="0"/>
              <a:t>的主从同步也是一个</a:t>
            </a:r>
            <a:r>
              <a:rPr lang="en-US" altLang="zh-CN" dirty="0" smtClean="0"/>
              <a:t>C/S</a:t>
            </a:r>
            <a:r>
              <a:rPr lang="zh-CN" altLang="en-US" dirty="0" smtClean="0"/>
              <a:t>模式，</a:t>
            </a:r>
            <a:r>
              <a:rPr lang="en-US" altLang="zh-CN" dirty="0" smtClean="0"/>
              <a:t>slave</a:t>
            </a:r>
            <a:r>
              <a:rPr lang="zh-CN" altLang="en-US" dirty="0" smtClean="0"/>
              <a:t> 相当于</a:t>
            </a:r>
            <a:r>
              <a:rPr lang="en-US" altLang="zh-CN" dirty="0" smtClean="0"/>
              <a:t>client</a:t>
            </a:r>
            <a:r>
              <a:rPr lang="zh-CN" altLang="en-US" dirty="0" smtClean="0"/>
              <a:t>端，</a:t>
            </a:r>
            <a:endParaRPr lang="en-US" altLang="zh-CN" dirty="0" smtClean="0"/>
          </a:p>
          <a:p>
            <a:r>
              <a:rPr lang="en-US" altLang="zh-CN" dirty="0" smtClean="0"/>
              <a:t>Master</a:t>
            </a:r>
            <a:r>
              <a:rPr lang="zh-CN" altLang="en-US" dirty="0" smtClean="0"/>
              <a:t>相当于</a:t>
            </a:r>
            <a:r>
              <a:rPr lang="en-US" altLang="zh-CN" dirty="0" smtClean="0"/>
              <a:t>server</a:t>
            </a:r>
            <a:r>
              <a:rPr lang="zh-CN" altLang="en-US" dirty="0" smtClean="0"/>
              <a:t>端</a:t>
            </a:r>
            <a:endParaRPr lang="en-US" altLang="zh-CN" dirty="0" smtClean="0"/>
          </a:p>
          <a:p>
            <a:pPr>
              <a:buNone/>
            </a:pPr>
            <a:endParaRPr lang="en-US" altLang="zh-CN" dirty="0" smtClean="0"/>
          </a:p>
          <a:p>
            <a:endParaRPr lang="en-US" altLang="zh-CN" dirty="0" smtClean="0"/>
          </a:p>
          <a:p>
            <a:endParaRPr lang="en-US" altLang="zh-CN" dirty="0" smtClean="0"/>
          </a:p>
          <a:p>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39784"/>
          </a:xfrm>
        </p:spPr>
        <p:txBody>
          <a:bodyPr>
            <a:normAutofit/>
          </a:bodyPr>
          <a:lstStyle/>
          <a:p>
            <a:r>
              <a:rPr lang="zh-CN" altLang="en-US" sz="3200" dirty="0" smtClean="0"/>
              <a:t>同步故障解决</a:t>
            </a:r>
            <a:endParaRPr lang="zh-CN" altLang="en-US" sz="3200" dirty="0"/>
          </a:p>
        </p:txBody>
      </p:sp>
      <p:sp>
        <p:nvSpPr>
          <p:cNvPr id="3" name="内容占位符 2"/>
          <p:cNvSpPr>
            <a:spLocks noGrp="1"/>
          </p:cNvSpPr>
          <p:nvPr>
            <p:ph idx="1"/>
          </p:nvPr>
        </p:nvSpPr>
        <p:spPr>
          <a:xfrm>
            <a:off x="457200" y="1000108"/>
            <a:ext cx="8229600" cy="5126055"/>
          </a:xfrm>
        </p:spPr>
        <p:txBody>
          <a:bodyPr>
            <a:normAutofit/>
          </a:bodyPr>
          <a:lstStyle/>
          <a:p>
            <a:r>
              <a:rPr lang="en-US" altLang="zh-CN" sz="2400" dirty="0" smtClean="0"/>
              <a:t>MySQL</a:t>
            </a:r>
            <a:r>
              <a:rPr lang="zh-CN" altLang="en-US" sz="2400" dirty="0" smtClean="0"/>
              <a:t>的连接超时参数</a:t>
            </a:r>
            <a:endParaRPr lang="en-US" altLang="zh-CN" sz="2400" dirty="0" smtClean="0"/>
          </a:p>
          <a:p>
            <a:r>
              <a:rPr lang="zh-CN" altLang="en-US" sz="2400" dirty="0" smtClean="0"/>
              <a:t>                                                                   </a:t>
            </a:r>
            <a:endParaRPr lang="en-US" altLang="zh-CN" sz="2400" dirty="0" smtClean="0"/>
          </a:p>
          <a:p>
            <a:r>
              <a:rPr lang="zh-CN" altLang="en-US" sz="2400" dirty="0" smtClean="0"/>
              <a:t>                                                                  </a:t>
            </a:r>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r>
              <a:rPr lang="zh-CN" altLang="en-US" sz="1800" dirty="0" smtClean="0"/>
              <a:t>这些参数说明即使</a:t>
            </a:r>
            <a:r>
              <a:rPr lang="en-US" sz="1800" dirty="0" smtClean="0"/>
              <a:t>MySQL</a:t>
            </a:r>
            <a:r>
              <a:rPr lang="zh-CN" altLang="en-US" sz="1800" dirty="0" smtClean="0"/>
              <a:t>连接没有处于</a:t>
            </a:r>
            <a:r>
              <a:rPr lang="en-US" sz="1800" dirty="0" smtClean="0"/>
              <a:t>sleep</a:t>
            </a:r>
            <a:r>
              <a:rPr lang="zh-CN" altLang="en-US" sz="1800" dirty="0" smtClean="0"/>
              <a:t>状态，即客户端忙于计算或者存储数据，</a:t>
            </a:r>
            <a:r>
              <a:rPr lang="en-US" sz="1800" dirty="0" smtClean="0"/>
              <a:t>MySQL</a:t>
            </a:r>
            <a:r>
              <a:rPr lang="zh-CN" altLang="en-US" sz="1800" dirty="0" smtClean="0"/>
              <a:t>也选择了有条件的等待。在数据包的分发过程中，客户端可能来不及响应（发送、接收、或者处理数据包太慢）。为了保证连接不被浪费在无尽的等待中，</a:t>
            </a:r>
            <a:r>
              <a:rPr lang="en-US" sz="1800" dirty="0" smtClean="0"/>
              <a:t>MySQL</a:t>
            </a:r>
            <a:r>
              <a:rPr lang="zh-CN" altLang="en-US" sz="1800" dirty="0" smtClean="0"/>
              <a:t>也会选择有条件（</a:t>
            </a:r>
            <a:r>
              <a:rPr lang="en-US" sz="1800" dirty="0" err="1" smtClean="0"/>
              <a:t>net_read_timeout</a:t>
            </a:r>
            <a:r>
              <a:rPr lang="zh-CN" altLang="en-US" sz="1800" dirty="0" smtClean="0"/>
              <a:t>和</a:t>
            </a:r>
            <a:r>
              <a:rPr lang="en-US" sz="1800" dirty="0" err="1" smtClean="0"/>
              <a:t>net_write_timeout</a:t>
            </a:r>
            <a:r>
              <a:rPr lang="zh-CN" altLang="en-US" sz="1800" dirty="0" smtClean="0"/>
              <a:t>）地主动断开连接</a:t>
            </a:r>
            <a:r>
              <a:rPr lang="zh-CN" altLang="en-US" sz="2000" dirty="0" smtClean="0"/>
              <a:t>。</a:t>
            </a:r>
            <a:endParaRPr lang="en-US" altLang="zh-CN" sz="2000" dirty="0" smtClean="0"/>
          </a:p>
          <a:p>
            <a:endParaRPr lang="en-US" altLang="zh-CN" sz="2400" dirty="0" smtClean="0"/>
          </a:p>
          <a:p>
            <a:endParaRPr lang="en-US" altLang="zh-CN" sz="2400" dirty="0" smtClean="0"/>
          </a:p>
          <a:p>
            <a:endParaRPr lang="zh-CN" altLang="en-US" sz="2400" dirty="0"/>
          </a:p>
        </p:txBody>
      </p:sp>
      <p:pic>
        <p:nvPicPr>
          <p:cNvPr id="4" name="图片 3" descr="timeout.jpg"/>
          <p:cNvPicPr>
            <a:picLocks noChangeAspect="1"/>
          </p:cNvPicPr>
          <p:nvPr/>
        </p:nvPicPr>
        <p:blipFill>
          <a:blip r:embed="rId1"/>
          <a:stretch>
            <a:fillRect/>
          </a:stretch>
        </p:blipFill>
        <p:spPr>
          <a:xfrm>
            <a:off x="857224" y="1500174"/>
            <a:ext cx="4419600" cy="2952750"/>
          </a:xfrm>
          <a:prstGeom prst="rect">
            <a:avLst/>
          </a:prstGeom>
        </p:spPr>
      </p:pic>
      <p:sp>
        <p:nvSpPr>
          <p:cNvPr id="7" name="矩形 6"/>
          <p:cNvSpPr/>
          <p:nvPr/>
        </p:nvSpPr>
        <p:spPr>
          <a:xfrm>
            <a:off x="5429256" y="1643050"/>
            <a:ext cx="3143272" cy="2428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这些足以证明</a:t>
            </a:r>
            <a:r>
              <a:rPr lang="en-US" dirty="0" smtClean="0"/>
              <a:t>MySQL</a:t>
            </a:r>
            <a:r>
              <a:rPr lang="zh-CN" altLang="en-US" dirty="0" smtClean="0"/>
              <a:t>是多么乐于断开连接。而乐于断开连接的背后，主要是为了防止服务端共享资源被某客户端（</a:t>
            </a:r>
            <a:r>
              <a:rPr lang="en-US" dirty="0" err="1" smtClean="0"/>
              <a:t>mysql</a:t>
            </a:r>
            <a:r>
              <a:rPr lang="zh-CN" altLang="en-US" dirty="0" smtClean="0"/>
              <a:t>、</a:t>
            </a:r>
            <a:r>
              <a:rPr lang="en-US" dirty="0" err="1" smtClean="0"/>
              <a:t>mysqldump</a:t>
            </a:r>
            <a:r>
              <a:rPr lang="zh-CN" altLang="en-US" dirty="0" smtClean="0"/>
              <a:t>、页面程序等）一直占用。</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39784"/>
          </a:xfrm>
        </p:spPr>
        <p:txBody>
          <a:bodyPr>
            <a:normAutofit/>
          </a:bodyPr>
          <a:lstStyle/>
          <a:p>
            <a:r>
              <a:rPr lang="zh-CN" altLang="en-US" sz="3600" dirty="0" smtClean="0"/>
              <a:t>故障解决</a:t>
            </a:r>
            <a:endParaRPr lang="zh-CN" altLang="en-US" sz="3600" dirty="0"/>
          </a:p>
        </p:txBody>
      </p:sp>
      <p:sp>
        <p:nvSpPr>
          <p:cNvPr id="3" name="内容占位符 2"/>
          <p:cNvSpPr>
            <a:spLocks noGrp="1"/>
          </p:cNvSpPr>
          <p:nvPr>
            <p:ph idx="1"/>
          </p:nvPr>
        </p:nvSpPr>
        <p:spPr>
          <a:xfrm>
            <a:off x="457200" y="1357298"/>
            <a:ext cx="8229600" cy="4768865"/>
          </a:xfrm>
        </p:spPr>
        <p:txBody>
          <a:bodyPr>
            <a:normAutofit/>
          </a:bodyPr>
          <a:lstStyle/>
          <a:p>
            <a:r>
              <a:rPr lang="zh-CN" altLang="en-US" sz="2000" dirty="0" smtClean="0"/>
              <a:t>使用</a:t>
            </a:r>
            <a:r>
              <a:rPr lang="en-US" altLang="zh-CN" sz="2000" dirty="0" err="1" smtClean="0"/>
              <a:t>crontab+shell</a:t>
            </a:r>
            <a:r>
              <a:rPr lang="zh-CN" altLang="en-US" sz="2000" dirty="0" smtClean="0"/>
              <a:t>脚本定时调整</a:t>
            </a:r>
            <a:endParaRPr lang="en-US" altLang="zh-CN" sz="2000" dirty="0" smtClean="0"/>
          </a:p>
          <a:p>
            <a:endParaRPr lang="zh-CN" altLang="en-US" sz="2000" dirty="0"/>
          </a:p>
        </p:txBody>
      </p:sp>
      <p:pic>
        <p:nvPicPr>
          <p:cNvPr id="5" name="图片 4" descr="timeout-2.jpg"/>
          <p:cNvPicPr>
            <a:picLocks noChangeAspect="1"/>
          </p:cNvPicPr>
          <p:nvPr/>
        </p:nvPicPr>
        <p:blipFill>
          <a:blip r:embed="rId1"/>
          <a:stretch>
            <a:fillRect/>
          </a:stretch>
        </p:blipFill>
        <p:spPr>
          <a:xfrm>
            <a:off x="785786" y="1714488"/>
            <a:ext cx="7900172" cy="4069785"/>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96908"/>
          </a:xfrm>
        </p:spPr>
        <p:txBody>
          <a:bodyPr>
            <a:normAutofit fontScale="90000"/>
          </a:bodyPr>
          <a:lstStyle/>
          <a:p>
            <a:r>
              <a:rPr lang="zh-CN" altLang="en-US" dirty="0" smtClean="0"/>
              <a:t>附录：运维历史纪录</a:t>
            </a:r>
            <a:br>
              <a:rPr lang="zh-CN" altLang="en-US" dirty="0" smtClean="0"/>
            </a:br>
            <a:endParaRPr lang="zh-CN" altLang="en-US" dirty="0"/>
          </a:p>
        </p:txBody>
      </p:sp>
      <p:sp>
        <p:nvSpPr>
          <p:cNvPr id="3" name="内容占位符 2"/>
          <p:cNvSpPr>
            <a:spLocks noGrp="1"/>
          </p:cNvSpPr>
          <p:nvPr>
            <p:ph idx="1"/>
          </p:nvPr>
        </p:nvSpPr>
        <p:spPr>
          <a:xfrm>
            <a:off x="457200" y="1285860"/>
            <a:ext cx="8229600" cy="5143536"/>
          </a:xfrm>
        </p:spPr>
        <p:txBody>
          <a:bodyPr>
            <a:normAutofit fontScale="70000" lnSpcReduction="20000"/>
          </a:bodyPr>
          <a:lstStyle/>
          <a:p>
            <a:r>
              <a:rPr lang="en-US" dirty="0" smtClean="0"/>
              <a:t>  2013</a:t>
            </a:r>
            <a:r>
              <a:rPr lang="zh-CN" altLang="en-US" dirty="0" smtClean="0"/>
              <a:t>年</a:t>
            </a:r>
            <a:r>
              <a:rPr lang="en-US" dirty="0" smtClean="0"/>
              <a:t>3</a:t>
            </a:r>
            <a:r>
              <a:rPr lang="zh-CN" altLang="en-US" dirty="0" smtClean="0"/>
              <a:t>月份，生意宝项目的数据库服务器</a:t>
            </a:r>
            <a:r>
              <a:rPr lang="en-US" dirty="0" smtClean="0"/>
              <a:t>SN</a:t>
            </a:r>
            <a:r>
              <a:rPr lang="en-US" altLang="zh-CN" dirty="0" smtClean="0"/>
              <a:t>XXX</a:t>
            </a:r>
            <a:r>
              <a:rPr lang="en-US" dirty="0" smtClean="0"/>
              <a:t>_NetSun_DB143(10.103.33.143)</a:t>
            </a:r>
            <a:r>
              <a:rPr lang="zh-CN" altLang="en-US" dirty="0" smtClean="0"/>
              <a:t>间隔</a:t>
            </a:r>
            <a:r>
              <a:rPr lang="en-US" dirty="0" smtClean="0"/>
              <a:t>7</a:t>
            </a:r>
            <a:r>
              <a:rPr lang="zh-CN" altLang="en-US" dirty="0" smtClean="0"/>
              <a:t>天之后和上上周一样</a:t>
            </a:r>
            <a:r>
              <a:rPr lang="en-US" dirty="0" smtClean="0"/>
              <a:t>,</a:t>
            </a:r>
            <a:r>
              <a:rPr lang="zh-CN" altLang="en-US" dirty="0" smtClean="0"/>
              <a:t>都在下午</a:t>
            </a:r>
            <a:r>
              <a:rPr lang="en-US" dirty="0" smtClean="0"/>
              <a:t>17:40</a:t>
            </a:r>
            <a:r>
              <a:rPr lang="zh-CN" altLang="en-US" dirty="0" smtClean="0"/>
              <a:t>分时和主服务器</a:t>
            </a:r>
            <a:r>
              <a:rPr lang="en-US" dirty="0" smtClean="0"/>
              <a:t>db207</a:t>
            </a:r>
            <a:r>
              <a:rPr lang="zh-CN" altLang="en-US" dirty="0" smtClean="0"/>
              <a:t>之间的同步线程中断。我在周一手工同步开启了中断的</a:t>
            </a:r>
            <a:r>
              <a:rPr lang="en-US" dirty="0" smtClean="0"/>
              <a:t>MySQL</a:t>
            </a:r>
            <a:r>
              <a:rPr lang="zh-CN" altLang="en-US" dirty="0" smtClean="0"/>
              <a:t>数据库线程。查找原因有可能是周五下午</a:t>
            </a:r>
            <a:r>
              <a:rPr lang="en-US" dirty="0" smtClean="0"/>
              <a:t>17</a:t>
            </a:r>
            <a:r>
              <a:rPr lang="zh-CN" altLang="en-US" dirty="0" smtClean="0"/>
              <a:t>：</a:t>
            </a:r>
            <a:r>
              <a:rPr lang="en-US" dirty="0" smtClean="0"/>
              <a:t>40</a:t>
            </a:r>
            <a:r>
              <a:rPr lang="zh-CN" altLang="en-US" dirty="0" smtClean="0"/>
              <a:t>左右主服务器</a:t>
            </a:r>
            <a:r>
              <a:rPr lang="en-US" dirty="0" smtClean="0"/>
              <a:t>db207</a:t>
            </a:r>
            <a:r>
              <a:rPr lang="zh-CN" altLang="en-US" dirty="0" smtClean="0"/>
              <a:t>上数据更新频繁，从服务器</a:t>
            </a:r>
            <a:r>
              <a:rPr lang="en-US" dirty="0" smtClean="0"/>
              <a:t>db143</a:t>
            </a:r>
            <a:r>
              <a:rPr lang="zh-CN" altLang="en-US" dirty="0" smtClean="0"/>
              <a:t>因为网络传输或者磁盘</a:t>
            </a:r>
            <a:r>
              <a:rPr lang="en-US" dirty="0" smtClean="0"/>
              <a:t>I/O</a:t>
            </a:r>
            <a:r>
              <a:rPr lang="zh-CN" altLang="en-US" dirty="0" smtClean="0"/>
              <a:t>原因有部分同步</a:t>
            </a:r>
            <a:r>
              <a:rPr lang="en-US" dirty="0" smtClean="0"/>
              <a:t>SQL</a:t>
            </a:r>
            <a:r>
              <a:rPr lang="zh-CN" altLang="en-US" dirty="0" smtClean="0"/>
              <a:t>语句接收失败，导致数据库同步线程停止。但是</a:t>
            </a:r>
            <a:r>
              <a:rPr lang="en-US" dirty="0" smtClean="0"/>
              <a:t>db207</a:t>
            </a:r>
            <a:r>
              <a:rPr lang="zh-CN" altLang="en-US" dirty="0" smtClean="0"/>
              <a:t>其他的从服务器没有发生问题。这个也许</a:t>
            </a:r>
            <a:r>
              <a:rPr lang="en-US" dirty="0" smtClean="0"/>
              <a:t>db143</a:t>
            </a:r>
            <a:r>
              <a:rPr lang="zh-CN" altLang="en-US" dirty="0" smtClean="0"/>
              <a:t>是数据库复制链的中间结点，一方面充当上游的从结点服务器，另一方面又充当下游的主结点服务器，所以负担比较大。也有可能是因为</a:t>
            </a:r>
            <a:r>
              <a:rPr lang="en-US" dirty="0" smtClean="0"/>
              <a:t>db143</a:t>
            </a:r>
            <a:r>
              <a:rPr lang="zh-CN" altLang="en-US" dirty="0" smtClean="0"/>
              <a:t>比起</a:t>
            </a:r>
            <a:r>
              <a:rPr lang="en-US" dirty="0" smtClean="0"/>
              <a:t>db207</a:t>
            </a:r>
            <a:r>
              <a:rPr lang="zh-CN" altLang="en-US" dirty="0" smtClean="0"/>
              <a:t>来，</a:t>
            </a:r>
            <a:r>
              <a:rPr lang="en-US" dirty="0" smtClean="0"/>
              <a:t>MySQL</a:t>
            </a:r>
            <a:r>
              <a:rPr lang="zh-CN" altLang="en-US" dirty="0" smtClean="0"/>
              <a:t>子版本略高一点引起的。</a:t>
            </a:r>
            <a:endParaRPr lang="zh-CN" altLang="en-US" dirty="0" smtClean="0"/>
          </a:p>
          <a:p>
            <a:r>
              <a:rPr lang="en-US" dirty="0" smtClean="0"/>
              <a:t>   </a:t>
            </a:r>
            <a:r>
              <a:rPr lang="zh-CN" altLang="en-US" dirty="0" smtClean="0"/>
              <a:t>在计算机网络中的链路容量</a:t>
            </a:r>
            <a:r>
              <a:rPr lang="en-US" dirty="0" smtClean="0"/>
              <a:t>(</a:t>
            </a:r>
            <a:r>
              <a:rPr lang="zh-CN" altLang="en-US" dirty="0" smtClean="0"/>
              <a:t>即带宽</a:t>
            </a:r>
            <a:r>
              <a:rPr lang="en-US" dirty="0" smtClean="0"/>
              <a:t>)</a:t>
            </a:r>
            <a:r>
              <a:rPr lang="zh-CN" altLang="en-US" dirty="0" smtClean="0"/>
              <a:t>、交换节点中的缓存和处理机等，都是网络的资源。在某段时间，若对网络中某一资源的需求超过了该资源所能提供的可用部分，网络的性能就要变坏。</a:t>
            </a:r>
            <a:endParaRPr lang="en-US" altLang="zh-CN" dirty="0" smtClean="0"/>
          </a:p>
          <a:p>
            <a:r>
              <a:rPr lang="en-US" u="sng" dirty="0" smtClean="0">
                <a:hlinkClick r:id="rId1"/>
              </a:rPr>
              <a:t>http://docs.oracle.com/cd/E19078-01/mysql/mysql-refman-5.0/error-handling.html#error-lost-connection</a:t>
            </a:r>
            <a:r>
              <a:rPr lang="en-US" dirty="0" smtClean="0"/>
              <a:t> </a:t>
            </a:r>
            <a:endParaRPr lang="zh-CN" altLang="en-US" dirty="0" smtClean="0"/>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1.MySQL</a:t>
            </a:r>
            <a:r>
              <a:rPr lang="zh-CN" altLang="en-US" dirty="0" smtClean="0"/>
              <a:t>数据库简介</a:t>
            </a:r>
            <a:endParaRPr lang="zh-CN" altLang="en-US" dirty="0"/>
          </a:p>
        </p:txBody>
      </p:sp>
      <p:sp>
        <p:nvSpPr>
          <p:cNvPr id="3" name="内容占位符 2"/>
          <p:cNvSpPr>
            <a:spLocks noGrp="1"/>
          </p:cNvSpPr>
          <p:nvPr>
            <p:ph idx="1"/>
          </p:nvPr>
        </p:nvSpPr>
        <p:spPr>
          <a:xfrm>
            <a:off x="714348" y="1600200"/>
            <a:ext cx="7972452" cy="4757757"/>
          </a:xfrm>
        </p:spPr>
        <p:txBody>
          <a:bodyPr/>
          <a:lstStyle/>
          <a:p>
            <a:r>
              <a:rPr lang="en-US" sz="1600" i="1" dirty="0"/>
              <a:t>MySQL</a:t>
            </a:r>
            <a:r>
              <a:rPr lang="zh-CN" altLang="en-US" sz="1600" i="1" dirty="0"/>
              <a:t>数据库的官网：</a:t>
            </a:r>
            <a:r>
              <a:rPr lang="en-US" sz="1600" i="1" u="sng" dirty="0">
                <a:hlinkClick r:id="rId1"/>
              </a:rPr>
              <a:t>http://www.mysql.com</a:t>
            </a:r>
            <a:r>
              <a:rPr lang="en-US" sz="1600" i="1" u="sng" dirty="0" smtClean="0">
                <a:hlinkClick r:id="rId1"/>
              </a:rPr>
              <a:t>/</a:t>
            </a:r>
            <a:endParaRPr lang="en-US" sz="1600" i="1" u="sng" dirty="0" smtClean="0"/>
          </a:p>
          <a:p>
            <a:endParaRPr lang="en-US" altLang="zh-CN" sz="1600" i="1" u="sng" dirty="0"/>
          </a:p>
          <a:p>
            <a:endParaRPr lang="en-US" altLang="zh-CN" sz="1600" i="1" u="sng" dirty="0" smtClean="0"/>
          </a:p>
          <a:p>
            <a:endParaRPr lang="en-US" altLang="zh-CN" sz="1600" i="1" u="sng" dirty="0"/>
          </a:p>
          <a:p>
            <a:endParaRPr lang="en-US" altLang="zh-CN" sz="1600" i="1" u="sng" dirty="0" smtClean="0"/>
          </a:p>
          <a:p>
            <a:endParaRPr lang="en-US" altLang="zh-CN" sz="1600" i="1" u="sng" dirty="0"/>
          </a:p>
          <a:p>
            <a:endParaRPr lang="en-US" altLang="zh-CN" sz="1600" i="1" u="sng" dirty="0" smtClean="0"/>
          </a:p>
          <a:p>
            <a:endParaRPr lang="en-US" altLang="zh-CN" sz="1600" i="1" u="sng" dirty="0"/>
          </a:p>
          <a:p>
            <a:pPr>
              <a:buNone/>
            </a:pPr>
            <a:r>
              <a:rPr lang="en-US" sz="1600" dirty="0" smtClean="0"/>
              <a:t> .     MySQL</a:t>
            </a:r>
            <a:r>
              <a:rPr lang="zh-CN" altLang="en-US" sz="1600" dirty="0"/>
              <a:t>的中文社区：</a:t>
            </a:r>
            <a:r>
              <a:rPr lang="en-US" sz="1600" u="sng" dirty="0">
                <a:hlinkClick r:id="rId2"/>
              </a:rPr>
              <a:t>http://www.mysqlpub.com</a:t>
            </a:r>
            <a:r>
              <a:rPr lang="en-US" sz="1600" u="sng" dirty="0" smtClean="0">
                <a:hlinkClick r:id="rId2"/>
              </a:rPr>
              <a:t>/</a:t>
            </a:r>
            <a:endParaRPr lang="en-US" sz="1600" u="sng" dirty="0" smtClean="0"/>
          </a:p>
          <a:p>
            <a:pPr>
              <a:buNone/>
            </a:pPr>
            <a:endParaRPr lang="en-US" altLang="zh-CN" sz="1600" dirty="0" smtClean="0"/>
          </a:p>
          <a:p>
            <a:pPr>
              <a:buNone/>
            </a:pPr>
            <a:endParaRPr lang="zh-CN" altLang="en-US" sz="1600" dirty="0"/>
          </a:p>
          <a:p>
            <a:pPr>
              <a:buNone/>
            </a:pPr>
            <a:r>
              <a:rPr lang="en-US" sz="1600" dirty="0"/>
              <a:t> </a:t>
            </a:r>
            <a:endParaRPr lang="zh-CN" altLang="en-US" sz="1600" dirty="0"/>
          </a:p>
          <a:p>
            <a:endParaRPr lang="zh-CN" altLang="en-US" sz="1600" dirty="0"/>
          </a:p>
          <a:p>
            <a:endParaRPr lang="zh-CN" altLang="en-US" dirty="0"/>
          </a:p>
        </p:txBody>
      </p:sp>
      <p:pic>
        <p:nvPicPr>
          <p:cNvPr id="5" name="图片 4" descr="Mysql-1.jpg"/>
          <p:cNvPicPr>
            <a:picLocks noChangeAspect="1"/>
          </p:cNvPicPr>
          <p:nvPr/>
        </p:nvPicPr>
        <p:blipFill>
          <a:blip r:embed="rId3"/>
          <a:stretch>
            <a:fillRect/>
          </a:stretch>
        </p:blipFill>
        <p:spPr>
          <a:xfrm>
            <a:off x="1385887" y="2286000"/>
            <a:ext cx="5829319" cy="1372376"/>
          </a:xfrm>
          <a:prstGeom prst="rect">
            <a:avLst/>
          </a:prstGeom>
        </p:spPr>
      </p:pic>
      <p:pic>
        <p:nvPicPr>
          <p:cNvPr id="6" name="图片 5" descr="mysql-2.jpg"/>
          <p:cNvPicPr>
            <a:picLocks noChangeAspect="1"/>
          </p:cNvPicPr>
          <p:nvPr/>
        </p:nvPicPr>
        <p:blipFill>
          <a:blip r:embed="rId4"/>
          <a:stretch>
            <a:fillRect/>
          </a:stretch>
        </p:blipFill>
        <p:spPr>
          <a:xfrm>
            <a:off x="1428728" y="4429132"/>
            <a:ext cx="6000792" cy="157163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MySQL</a:t>
            </a:r>
            <a:r>
              <a:rPr lang="zh-CN" altLang="en-US" dirty="0" smtClean="0"/>
              <a:t>数据库简介</a:t>
            </a:r>
            <a:endParaRPr lang="zh-CN" altLang="en-US" dirty="0"/>
          </a:p>
        </p:txBody>
      </p:sp>
      <p:sp>
        <p:nvSpPr>
          <p:cNvPr id="5" name="文本占位符 4"/>
          <p:cNvSpPr>
            <a:spLocks noGrp="1"/>
          </p:cNvSpPr>
          <p:nvPr>
            <p:ph type="body" idx="1"/>
          </p:nvPr>
        </p:nvSpPr>
        <p:spPr/>
        <p:txBody>
          <a:bodyPr/>
          <a:lstStyle/>
          <a:p>
            <a:r>
              <a:rPr lang="en-US" altLang="zh-CN" dirty="0" smtClean="0"/>
              <a:t>MySQL</a:t>
            </a:r>
            <a:r>
              <a:rPr lang="zh-CN" altLang="en-US" dirty="0" smtClean="0"/>
              <a:t>数据库历史</a:t>
            </a:r>
            <a:endParaRPr lang="zh-CN" altLang="en-US" dirty="0"/>
          </a:p>
        </p:txBody>
      </p:sp>
      <p:sp>
        <p:nvSpPr>
          <p:cNvPr id="6" name="内容占位符 5"/>
          <p:cNvSpPr>
            <a:spLocks noGrp="1"/>
          </p:cNvSpPr>
          <p:nvPr>
            <p:ph sz="half" idx="2"/>
          </p:nvPr>
        </p:nvSpPr>
        <p:spPr/>
        <p:txBody>
          <a:bodyPr>
            <a:normAutofit/>
          </a:bodyPr>
          <a:lstStyle/>
          <a:p>
            <a:r>
              <a:rPr lang="en-US" dirty="0" smtClean="0"/>
              <a:t>MySQL</a:t>
            </a:r>
            <a:r>
              <a:rPr lang="zh-CN" altLang="en-US" dirty="0" smtClean="0"/>
              <a:t>是最流行的开放源码</a:t>
            </a:r>
            <a:r>
              <a:rPr lang="en-US" dirty="0" smtClean="0"/>
              <a:t>SQL</a:t>
            </a:r>
            <a:r>
              <a:rPr lang="zh-CN" altLang="en-US" dirty="0" smtClean="0"/>
              <a:t>数据库管理系统，最初是由</a:t>
            </a:r>
            <a:r>
              <a:rPr lang="en-US" dirty="0" smtClean="0"/>
              <a:t>MySQL AB</a:t>
            </a:r>
            <a:r>
              <a:rPr lang="zh-CN" altLang="en-US" dirty="0" smtClean="0"/>
              <a:t>公司开发、发布并支持的。</a:t>
            </a:r>
            <a:endParaRPr lang="en-US" altLang="zh-CN" dirty="0" smtClean="0"/>
          </a:p>
          <a:p>
            <a:r>
              <a:rPr lang="zh-CN" altLang="en-US" dirty="0" smtClean="0"/>
              <a:t>在</a:t>
            </a:r>
            <a:r>
              <a:rPr lang="en-US" altLang="zh-CN" dirty="0" smtClean="0"/>
              <a:t>2008</a:t>
            </a:r>
            <a:r>
              <a:rPr lang="zh-CN" altLang="en-US" dirty="0" smtClean="0"/>
              <a:t>年</a:t>
            </a:r>
            <a:r>
              <a:rPr lang="en-US" altLang="zh-CN" dirty="0" smtClean="0"/>
              <a:t>1</a:t>
            </a:r>
            <a:r>
              <a:rPr lang="zh-CN" altLang="en-US" dirty="0" smtClean="0"/>
              <a:t>月</a:t>
            </a:r>
            <a:r>
              <a:rPr lang="en-US" altLang="zh-CN" dirty="0" smtClean="0"/>
              <a:t>16</a:t>
            </a:r>
            <a:r>
              <a:rPr lang="zh-CN" altLang="en-US" dirty="0" smtClean="0"/>
              <a:t>号被</a:t>
            </a:r>
            <a:r>
              <a:rPr lang="en-US" altLang="zh-CN" dirty="0" smtClean="0"/>
              <a:t>SUN</a:t>
            </a:r>
            <a:r>
              <a:rPr lang="zh-CN" altLang="en-US" dirty="0" smtClean="0"/>
              <a:t>公司收购。而</a:t>
            </a:r>
            <a:r>
              <a:rPr lang="en-US" altLang="zh-CN" dirty="0" smtClean="0"/>
              <a:t>2009</a:t>
            </a:r>
            <a:r>
              <a:rPr lang="zh-CN" altLang="en-US" dirty="0" smtClean="0"/>
              <a:t>年</a:t>
            </a:r>
            <a:r>
              <a:rPr lang="en-US" altLang="zh-CN" dirty="0" smtClean="0"/>
              <a:t>,SUN</a:t>
            </a:r>
            <a:r>
              <a:rPr lang="zh-CN" altLang="en-US" dirty="0" smtClean="0"/>
              <a:t>又被</a:t>
            </a:r>
            <a:r>
              <a:rPr lang="en-US" altLang="zh-CN" dirty="0" err="1" smtClean="0"/>
              <a:t>Oracal</a:t>
            </a:r>
            <a:r>
              <a:rPr lang="zh-CN" altLang="en-US" dirty="0" smtClean="0"/>
              <a:t>收购</a:t>
            </a:r>
            <a:r>
              <a:rPr lang="en-US" altLang="zh-CN" dirty="0" smtClean="0"/>
              <a:t>.</a:t>
            </a:r>
            <a:r>
              <a:rPr lang="zh-CN" altLang="en-US" dirty="0" smtClean="0"/>
              <a:t>目前</a:t>
            </a:r>
            <a:r>
              <a:rPr lang="en-US" altLang="zh-CN" dirty="0" smtClean="0"/>
              <a:t>MySQL</a:t>
            </a:r>
            <a:r>
              <a:rPr lang="zh-CN" altLang="en-US" dirty="0" smtClean="0"/>
              <a:t>被广泛地应用在</a:t>
            </a:r>
            <a:r>
              <a:rPr lang="en-US" altLang="zh-CN" dirty="0" smtClean="0"/>
              <a:t>Internet</a:t>
            </a:r>
            <a:r>
              <a:rPr lang="zh-CN" altLang="en-US" dirty="0" smtClean="0"/>
              <a:t>上的中小型网站中。</a:t>
            </a:r>
            <a:endParaRPr lang="zh-CN" altLang="en-US" dirty="0"/>
          </a:p>
        </p:txBody>
      </p:sp>
      <p:sp>
        <p:nvSpPr>
          <p:cNvPr id="7" name="文本占位符 6"/>
          <p:cNvSpPr>
            <a:spLocks noGrp="1"/>
          </p:cNvSpPr>
          <p:nvPr>
            <p:ph type="body" sz="quarter" idx="3"/>
          </p:nvPr>
        </p:nvSpPr>
        <p:spPr/>
        <p:txBody>
          <a:bodyPr/>
          <a:lstStyle/>
          <a:p>
            <a:r>
              <a:rPr lang="en-US" altLang="zh-CN" dirty="0" smtClean="0"/>
              <a:t>MySQL</a:t>
            </a:r>
            <a:r>
              <a:rPr lang="zh-CN" altLang="en-US" dirty="0" smtClean="0"/>
              <a:t>之父与</a:t>
            </a:r>
            <a:r>
              <a:rPr lang="en-US" altLang="zh-CN" dirty="0" smtClean="0"/>
              <a:t>MySQL</a:t>
            </a:r>
            <a:endParaRPr lang="zh-CN" altLang="en-US" dirty="0"/>
          </a:p>
        </p:txBody>
      </p:sp>
      <p:sp>
        <p:nvSpPr>
          <p:cNvPr id="8" name="内容占位符 7"/>
          <p:cNvSpPr>
            <a:spLocks noGrp="1"/>
          </p:cNvSpPr>
          <p:nvPr>
            <p:ph sz="quarter" idx="4"/>
          </p:nvPr>
        </p:nvSpPr>
        <p:spPr/>
        <p:txBody>
          <a:bodyPr/>
          <a:lstStyle/>
          <a:p>
            <a:pPr>
              <a:buNone/>
            </a:pPr>
            <a:r>
              <a:rPr lang="en-US" dirty="0" smtClean="0"/>
              <a:t>Michael “Monty” </a:t>
            </a:r>
            <a:r>
              <a:rPr lang="en-US" dirty="0" err="1" smtClean="0"/>
              <a:t>Widenius</a:t>
            </a:r>
            <a:endParaRPr lang="en-US" dirty="0" smtClean="0"/>
          </a:p>
          <a:p>
            <a:endParaRPr lang="en-US" altLang="zh-CN" dirty="0" smtClean="0"/>
          </a:p>
          <a:p>
            <a:endParaRPr lang="en-US" altLang="zh-CN" dirty="0" smtClean="0"/>
          </a:p>
          <a:p>
            <a:endParaRPr lang="en-US" altLang="zh-CN" dirty="0" smtClean="0"/>
          </a:p>
          <a:p>
            <a:endParaRPr lang="en-US" altLang="zh-CN" dirty="0" smtClean="0"/>
          </a:p>
          <a:p>
            <a:pPr>
              <a:buNone/>
            </a:pPr>
            <a:r>
              <a:rPr lang="zh-CN" altLang="en-US" sz="1600" dirty="0" smtClean="0"/>
              <a:t>       </a:t>
            </a:r>
            <a:r>
              <a:rPr lang="en-US" altLang="zh-CN" sz="1600" dirty="0" smtClean="0"/>
              <a:t>2008  </a:t>
            </a:r>
            <a:r>
              <a:rPr lang="zh-CN" altLang="en-US" sz="1600" dirty="0" smtClean="0"/>
              <a:t>年曾以</a:t>
            </a:r>
            <a:r>
              <a:rPr lang="en-US" altLang="zh-CN" sz="1600" dirty="0" smtClean="0"/>
              <a:t>10</a:t>
            </a:r>
            <a:r>
              <a:rPr lang="zh-CN" altLang="en-US" sz="1600" dirty="0" smtClean="0"/>
              <a:t>亿美元的价格，将自己创建的公司</a:t>
            </a:r>
            <a:r>
              <a:rPr lang="en-US" altLang="zh-CN" sz="1600" dirty="0" smtClean="0"/>
              <a:t>MySQL AB</a:t>
            </a:r>
            <a:r>
              <a:rPr lang="zh-CN" altLang="en-US" sz="1600" dirty="0" smtClean="0"/>
              <a:t>卖给了</a:t>
            </a:r>
            <a:r>
              <a:rPr lang="en-US" altLang="zh-CN" sz="1600" dirty="0" smtClean="0"/>
              <a:t>SUN</a:t>
            </a:r>
            <a:r>
              <a:rPr lang="zh-CN" altLang="en-US" sz="1600" dirty="0" smtClean="0"/>
              <a:t>。接着在</a:t>
            </a:r>
            <a:r>
              <a:rPr lang="en-US" altLang="zh-CN" sz="1600" dirty="0" smtClean="0"/>
              <a:t>2009</a:t>
            </a:r>
            <a:r>
              <a:rPr lang="zh-CN" altLang="en-US" sz="1600" dirty="0" smtClean="0"/>
              <a:t>年开始开发作为</a:t>
            </a:r>
            <a:r>
              <a:rPr lang="en-US" altLang="zh-CN" sz="1600" dirty="0" smtClean="0"/>
              <a:t>MySQL</a:t>
            </a:r>
            <a:r>
              <a:rPr lang="zh-CN" altLang="en-US" sz="1600" dirty="0" smtClean="0"/>
              <a:t>数据库替代品的开源</a:t>
            </a:r>
            <a:r>
              <a:rPr lang="en-US" altLang="zh-CN" sz="1600" dirty="0" err="1" smtClean="0"/>
              <a:t>mariaDB</a:t>
            </a:r>
            <a:r>
              <a:rPr lang="zh-CN" altLang="en-US" sz="1600" dirty="0" smtClean="0"/>
              <a:t>。</a:t>
            </a:r>
            <a:endParaRPr lang="en-US" altLang="zh-CN" sz="1600" dirty="0" smtClean="0"/>
          </a:p>
          <a:p>
            <a:pPr>
              <a:buNone/>
            </a:pPr>
            <a:r>
              <a:rPr lang="zh-CN" altLang="en-US" sz="1600" dirty="0" smtClean="0"/>
              <a:t>       据说，</a:t>
            </a:r>
            <a:r>
              <a:rPr lang="en-US" altLang="zh-CN" sz="1600" dirty="0" smtClean="0"/>
              <a:t>My</a:t>
            </a:r>
            <a:r>
              <a:rPr lang="zh-CN" altLang="en-US" sz="1600" dirty="0" smtClean="0"/>
              <a:t> 是他大女儿的名字，</a:t>
            </a:r>
            <a:r>
              <a:rPr lang="en-US" altLang="zh-CN" sz="1600" dirty="0" err="1" smtClean="0"/>
              <a:t>mariaDB</a:t>
            </a:r>
            <a:endParaRPr lang="en-US" altLang="zh-CN" sz="1600" dirty="0" smtClean="0"/>
          </a:p>
          <a:p>
            <a:pPr>
              <a:buNone/>
            </a:pPr>
            <a:r>
              <a:rPr lang="en-US" altLang="zh-CN" sz="1600" dirty="0" smtClean="0"/>
              <a:t>       </a:t>
            </a:r>
            <a:r>
              <a:rPr lang="zh-CN" altLang="en-US" sz="1600" dirty="0" smtClean="0"/>
              <a:t>是他小女儿的名字</a:t>
            </a:r>
            <a:endParaRPr lang="en-US" altLang="zh-CN" sz="1600" dirty="0" smtClean="0"/>
          </a:p>
          <a:p>
            <a:pPr>
              <a:buNone/>
            </a:pPr>
            <a:endParaRPr lang="en-US" altLang="zh-CN" sz="1600" dirty="0" smtClean="0"/>
          </a:p>
          <a:p>
            <a:pPr>
              <a:buNone/>
            </a:pPr>
            <a:endParaRPr lang="zh-CN" altLang="en-US" dirty="0"/>
          </a:p>
        </p:txBody>
      </p:sp>
      <p:pic>
        <p:nvPicPr>
          <p:cNvPr id="9" name="图片 8" descr="mysql -3.jpg"/>
          <p:cNvPicPr>
            <a:picLocks noChangeAspect="1"/>
          </p:cNvPicPr>
          <p:nvPr/>
        </p:nvPicPr>
        <p:blipFill>
          <a:blip r:embed="rId1"/>
          <a:stretch>
            <a:fillRect/>
          </a:stretch>
        </p:blipFill>
        <p:spPr>
          <a:xfrm>
            <a:off x="4857752" y="2643182"/>
            <a:ext cx="3143272" cy="1660934"/>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r>
              <a:rPr lang="zh-CN" altLang="en-US" dirty="0" smtClean="0"/>
              <a:t>数据库简介</a:t>
            </a:r>
            <a:endParaRPr lang="zh-CN" altLang="en-US" dirty="0"/>
          </a:p>
        </p:txBody>
      </p:sp>
      <p:sp>
        <p:nvSpPr>
          <p:cNvPr id="3" name="内容占位符 2"/>
          <p:cNvSpPr>
            <a:spLocks noGrp="1"/>
          </p:cNvSpPr>
          <p:nvPr>
            <p:ph idx="1"/>
          </p:nvPr>
        </p:nvSpPr>
        <p:spPr/>
        <p:txBody>
          <a:bodyPr>
            <a:normAutofit lnSpcReduction="10000"/>
          </a:bodyPr>
          <a:lstStyle/>
          <a:p>
            <a:r>
              <a:rPr lang="en-US" sz="2800" dirty="0" smtClean="0"/>
              <a:t>(1)MySQL</a:t>
            </a:r>
            <a:r>
              <a:rPr lang="zh-CN" altLang="en-US" sz="2800" dirty="0" smtClean="0"/>
              <a:t>是一种关联数据库管理系统。</a:t>
            </a:r>
            <a:endParaRPr lang="zh-CN" altLang="en-US" sz="2800" dirty="0" smtClean="0"/>
          </a:p>
          <a:p>
            <a:r>
              <a:rPr lang="zh-CN" altLang="en-US" sz="2000" dirty="0" smtClean="0"/>
              <a:t>关联数据库将数据保存在不同的表中，而不是将所有数据放在一个大的仓库内。这样就增加了速度并提高了灵活性。</a:t>
            </a:r>
            <a:r>
              <a:rPr lang="en-US" sz="2000" dirty="0" smtClean="0"/>
              <a:t>MySQL</a:t>
            </a:r>
            <a:r>
              <a:rPr lang="zh-CN" altLang="en-US" sz="2000" dirty="0" smtClean="0"/>
              <a:t>的</a:t>
            </a:r>
            <a:r>
              <a:rPr lang="en-US" sz="2000" dirty="0" smtClean="0"/>
              <a:t>SQL</a:t>
            </a:r>
            <a:r>
              <a:rPr lang="zh-CN" altLang="en-US" sz="2000" dirty="0" smtClean="0"/>
              <a:t>指得是</a:t>
            </a:r>
            <a:r>
              <a:rPr lang="en-US" sz="2000" dirty="0" smtClean="0"/>
              <a:t>“</a:t>
            </a:r>
            <a:r>
              <a:rPr lang="zh-CN" altLang="en-US" sz="2000" dirty="0" smtClean="0"/>
              <a:t>结构化查询语言</a:t>
            </a:r>
            <a:r>
              <a:rPr lang="en-US" sz="2000" dirty="0" smtClean="0"/>
              <a:t>”</a:t>
            </a:r>
            <a:r>
              <a:rPr lang="zh-CN" altLang="en-US" sz="2000" dirty="0" smtClean="0"/>
              <a:t>。</a:t>
            </a:r>
            <a:endParaRPr lang="en-US" altLang="zh-CN" sz="2000" dirty="0" smtClean="0"/>
          </a:p>
          <a:p>
            <a:r>
              <a:rPr lang="en-US" altLang="zh-CN" sz="2800" dirty="0" smtClean="0"/>
              <a:t>(2)</a:t>
            </a:r>
            <a:r>
              <a:rPr lang="en-US" sz="2800" dirty="0" smtClean="0"/>
              <a:t> MySQL</a:t>
            </a:r>
            <a:r>
              <a:rPr lang="zh-CN" altLang="en-US" sz="2800" dirty="0" smtClean="0"/>
              <a:t>软件是一种开放源码软件。</a:t>
            </a:r>
            <a:endParaRPr lang="en-US" altLang="zh-CN" sz="2800" dirty="0" smtClean="0"/>
          </a:p>
          <a:p>
            <a:r>
              <a:rPr lang="en-US" sz="2000" dirty="0" smtClean="0"/>
              <a:t>“</a:t>
            </a:r>
            <a:r>
              <a:rPr lang="zh-CN" altLang="en-US" sz="2000" dirty="0" smtClean="0"/>
              <a:t>开放源码</a:t>
            </a:r>
            <a:r>
              <a:rPr lang="en-US" sz="2000" dirty="0" smtClean="0"/>
              <a:t>”</a:t>
            </a:r>
            <a:r>
              <a:rPr lang="zh-CN" altLang="en-US" sz="2000" dirty="0" smtClean="0"/>
              <a:t>意味着任何人都能使用和改变软件</a:t>
            </a:r>
            <a:r>
              <a:rPr lang="zh-CN" altLang="en-US" sz="2800" dirty="0" smtClean="0"/>
              <a:t>。</a:t>
            </a:r>
            <a:endParaRPr lang="en-US" altLang="zh-CN" sz="2800" dirty="0" smtClean="0"/>
          </a:p>
          <a:p>
            <a:r>
              <a:rPr lang="zh-CN" altLang="en-US" sz="2200" dirty="0" smtClean="0"/>
              <a:t>开源并不意味着抵制商业收费，企业版会加进一些管理工具，比如审计和监控。</a:t>
            </a:r>
            <a:r>
              <a:rPr lang="en-US" sz="2200" dirty="0" smtClean="0"/>
              <a:t>MySQL</a:t>
            </a:r>
            <a:r>
              <a:rPr lang="zh-CN" altLang="en-US" sz="2200" dirty="0" smtClean="0"/>
              <a:t>使用双重许可证模式。</a:t>
            </a:r>
            <a:r>
              <a:rPr lang="zh-CN" altLang="en-US" sz="2200" b="1" dirty="0" smtClean="0">
                <a:solidFill>
                  <a:schemeClr val="tx2"/>
                </a:solidFill>
              </a:rPr>
              <a:t>当用户下载开源社区版本，自主开发与自行维护时，是不需要付费的！</a:t>
            </a:r>
            <a:r>
              <a:rPr lang="zh-CN" altLang="en-US" sz="2200" dirty="0" smtClean="0"/>
              <a:t>但</a:t>
            </a:r>
            <a:r>
              <a:rPr lang="en-US" sz="2200" dirty="0" smtClean="0"/>
              <a:t>Oracle/MySQL</a:t>
            </a:r>
            <a:r>
              <a:rPr lang="zh-CN" altLang="en-US" sz="2200" dirty="0" smtClean="0"/>
              <a:t>不负责相关产生的责任；如果用户需要厂商的支持和服务，</a:t>
            </a:r>
            <a:r>
              <a:rPr lang="en-US" sz="2200" dirty="0" smtClean="0"/>
              <a:t>MySQL</a:t>
            </a:r>
            <a:r>
              <a:rPr lang="zh-CN" altLang="en-US" sz="2200" dirty="0" smtClean="0"/>
              <a:t>提供订阅服务模式的年度许可授权，用户可以购买</a:t>
            </a:r>
            <a:r>
              <a:rPr lang="en-US" sz="2200" dirty="0" smtClean="0"/>
              <a:t>Subscription Model</a:t>
            </a:r>
            <a:r>
              <a:rPr lang="zh-CN" altLang="en-US" sz="2200" dirty="0" smtClean="0"/>
              <a:t>的</a:t>
            </a:r>
            <a:r>
              <a:rPr lang="en-US" sz="2200" dirty="0" smtClean="0"/>
              <a:t>MySQL</a:t>
            </a:r>
            <a:r>
              <a:rPr lang="zh-CN" altLang="en-US" sz="2200" dirty="0" smtClean="0"/>
              <a:t>产品许可和服务来保障系统的健全与稳定。</a:t>
            </a:r>
            <a:r>
              <a:rPr lang="en-US" sz="2200" b="1" dirty="0" smtClean="0"/>
              <a:t> </a:t>
            </a:r>
            <a:endParaRPr lang="zh-CN" altLang="en-US" sz="2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r>
              <a:rPr lang="zh-CN" altLang="en-US" dirty="0" smtClean="0"/>
              <a:t>的应用平台</a:t>
            </a:r>
            <a:endParaRPr lang="zh-CN" altLang="en-US" dirty="0"/>
          </a:p>
        </p:txBody>
      </p:sp>
      <p:sp>
        <p:nvSpPr>
          <p:cNvPr id="3" name="内容占位符 2"/>
          <p:cNvSpPr>
            <a:spLocks noGrp="1"/>
          </p:cNvSpPr>
          <p:nvPr>
            <p:ph idx="1"/>
          </p:nvPr>
        </p:nvSpPr>
        <p:spPr/>
        <p:txBody>
          <a:bodyPr>
            <a:normAutofit fontScale="92500"/>
          </a:bodyPr>
          <a:lstStyle/>
          <a:p>
            <a:r>
              <a:rPr lang="en-US" dirty="0" smtClean="0"/>
              <a:t>MySQL</a:t>
            </a:r>
            <a:r>
              <a:rPr lang="zh-CN" altLang="en-US" dirty="0" smtClean="0"/>
              <a:t>数据库管理系统具有跨平台支持，适用面广的特性。它可以在</a:t>
            </a:r>
            <a:endParaRPr lang="zh-CN" altLang="en-US" dirty="0" smtClean="0"/>
          </a:p>
          <a:p>
            <a:r>
              <a:rPr lang="en-US" dirty="0" smtClean="0"/>
              <a:t>Windows</a:t>
            </a:r>
            <a:r>
              <a:rPr lang="zh-CN" altLang="en-US" dirty="0" smtClean="0"/>
              <a:t>，</a:t>
            </a:r>
            <a:r>
              <a:rPr lang="en-US" dirty="0" smtClean="0"/>
              <a:t>Linux</a:t>
            </a:r>
            <a:r>
              <a:rPr lang="zh-CN" altLang="en-US" dirty="0" smtClean="0"/>
              <a:t>，</a:t>
            </a:r>
            <a:r>
              <a:rPr lang="en-US" dirty="0" smtClean="0"/>
              <a:t>Unix</a:t>
            </a:r>
            <a:r>
              <a:rPr lang="zh-CN" altLang="en-US" dirty="0" smtClean="0"/>
              <a:t>等多种操作系统上执行。在众多数据库系统解决方案中，</a:t>
            </a:r>
            <a:r>
              <a:rPr lang="en-US" dirty="0" smtClean="0"/>
              <a:t>PHP</a:t>
            </a:r>
            <a:r>
              <a:rPr lang="zh-CN" altLang="en-US" dirty="0" smtClean="0"/>
              <a:t>或</a:t>
            </a:r>
            <a:r>
              <a:rPr lang="en-US" dirty="0" smtClean="0"/>
              <a:t>Perl</a:t>
            </a:r>
            <a:r>
              <a:rPr lang="zh-CN" altLang="en-US" dirty="0" smtClean="0"/>
              <a:t>语言与</a:t>
            </a:r>
            <a:r>
              <a:rPr lang="en-US" dirty="0" smtClean="0"/>
              <a:t>MySQL</a:t>
            </a:r>
            <a:r>
              <a:rPr lang="zh-CN" altLang="en-US" dirty="0" smtClean="0"/>
              <a:t>相结合的方案被很多的网站所采用。</a:t>
            </a:r>
            <a:r>
              <a:rPr lang="en-US" dirty="0" smtClean="0"/>
              <a:t>LAMP</a:t>
            </a:r>
            <a:r>
              <a:rPr lang="zh-CN" altLang="en-US" dirty="0" smtClean="0"/>
              <a:t>模式，</a:t>
            </a:r>
            <a:r>
              <a:rPr lang="en-US" b="1" dirty="0" err="1" smtClean="0"/>
              <a:t>Linux+Apache+MySQL+PHP</a:t>
            </a:r>
            <a:r>
              <a:rPr lang="zh-CN" altLang="en-US" b="1" dirty="0" smtClean="0"/>
              <a:t>（</a:t>
            </a:r>
            <a:r>
              <a:rPr lang="en-US" b="1" dirty="0" smtClean="0"/>
              <a:t>Perl</a:t>
            </a:r>
            <a:r>
              <a:rPr lang="zh-CN" altLang="en-US" b="1" dirty="0" smtClean="0"/>
              <a:t>）</a:t>
            </a:r>
            <a:r>
              <a:rPr lang="zh-CN" altLang="en-US" dirty="0" smtClean="0"/>
              <a:t>是最流行的一种建站架构。具体在实际中，在</a:t>
            </a:r>
            <a:r>
              <a:rPr lang="en-US" dirty="0" smtClean="0"/>
              <a:t>Apache</a:t>
            </a:r>
            <a:r>
              <a:rPr lang="zh-CN" altLang="en-US" dirty="0" smtClean="0"/>
              <a:t>前可能还会有负载均衡和代理缓存层。</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LAMP</a:t>
            </a:r>
            <a:r>
              <a:rPr lang="zh-CN" altLang="en-US" dirty="0" smtClean="0"/>
              <a:t>网站架构</a:t>
            </a:r>
            <a:endParaRPr lang="zh-CN" altLang="en-US" dirty="0"/>
          </a:p>
        </p:txBody>
      </p:sp>
      <p:pic>
        <p:nvPicPr>
          <p:cNvPr id="4" name="内容占位符 3" descr="lamp.jpg"/>
          <p:cNvPicPr>
            <a:picLocks noGrp="1" noChangeAspect="1"/>
          </p:cNvPicPr>
          <p:nvPr>
            <p:ph idx="1"/>
          </p:nvPr>
        </p:nvPicPr>
        <p:blipFill>
          <a:blip r:embed="rId1"/>
          <a:stretch>
            <a:fillRect/>
          </a:stretch>
        </p:blipFill>
        <p:spPr>
          <a:xfrm>
            <a:off x="928662" y="1928803"/>
            <a:ext cx="6858048" cy="3825092"/>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浙江网盛生意宝公司简介</a:t>
            </a:r>
            <a:endParaRPr lang="zh-CN" altLang="en-US" dirty="0"/>
          </a:p>
        </p:txBody>
      </p:sp>
      <p:pic>
        <p:nvPicPr>
          <p:cNvPr id="4" name="内容占位符 3" descr="netsun.jpg"/>
          <p:cNvPicPr>
            <a:picLocks noGrp="1" noChangeAspect="1"/>
          </p:cNvPicPr>
          <p:nvPr>
            <p:ph idx="1"/>
          </p:nvPr>
        </p:nvPicPr>
        <p:blipFill>
          <a:blip r:embed="rId1"/>
          <a:stretch>
            <a:fillRect/>
          </a:stretch>
        </p:blipFill>
        <p:spPr>
          <a:xfrm>
            <a:off x="457200" y="1571612"/>
            <a:ext cx="8229600" cy="4007528"/>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9778</Words>
  <Application>WPS 演示</Application>
  <PresentationFormat>全屏显示(4:3)</PresentationFormat>
  <Paragraphs>340</Paragraphs>
  <Slides>33</Slides>
  <Notes>0</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Office 主题</vt:lpstr>
      <vt:lpstr>数据库技术课堂讨论</vt:lpstr>
      <vt:lpstr>PowerPoint 演示文稿</vt:lpstr>
      <vt:lpstr>讨论提纲</vt:lpstr>
      <vt:lpstr>1.MySQL数据库简介</vt:lpstr>
      <vt:lpstr>MySQL数据库简介</vt:lpstr>
      <vt:lpstr>MySQL数据库简介</vt:lpstr>
      <vt:lpstr>MySQL的应用平台</vt:lpstr>
      <vt:lpstr>LAMP网站架构</vt:lpstr>
      <vt:lpstr>浙江网盛生意宝公司简介</vt:lpstr>
      <vt:lpstr>网盛简介</vt:lpstr>
      <vt:lpstr>2.数据库集群架构</vt:lpstr>
      <vt:lpstr>影响网站性能的一些因素</vt:lpstr>
      <vt:lpstr>性能和业务量的关系</vt:lpstr>
      <vt:lpstr>服务器集群架构扩展</vt:lpstr>
      <vt:lpstr>WEB服务和DB服务分开在不同服务器上</vt:lpstr>
      <vt:lpstr>简单的主从结构</vt:lpstr>
      <vt:lpstr>    数据库集群架构（化工网）</vt:lpstr>
      <vt:lpstr>MySQL 的复制技术及其故障处理 </vt:lpstr>
      <vt:lpstr>MySQL复制拓扑</vt:lpstr>
      <vt:lpstr>Master 上的状态</vt:lpstr>
      <vt:lpstr>Slave上的复制状态查看</vt:lpstr>
      <vt:lpstr>MySQL多层级联复制</vt:lpstr>
      <vt:lpstr>金字塔型复制结构</vt:lpstr>
      <vt:lpstr>复制同步故障处理</vt:lpstr>
      <vt:lpstr>MySQL 错误日志</vt:lpstr>
      <vt:lpstr>errno</vt:lpstr>
      <vt:lpstr>MySQL官网上的信息</vt:lpstr>
      <vt:lpstr>故障原因分析</vt:lpstr>
      <vt:lpstr>故障原因分析</vt:lpstr>
      <vt:lpstr>故障原因分析</vt:lpstr>
      <vt:lpstr>同步故障解决</vt:lpstr>
      <vt:lpstr>故障解决</vt:lpstr>
      <vt:lpstr>附录：运维历史纪录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数据库技术课堂讨论</dc:title>
  <dc:creator>admin</dc:creator>
  <cp:lastModifiedBy>Administrator</cp:lastModifiedBy>
  <cp:revision>154</cp:revision>
  <dcterms:created xsi:type="dcterms:W3CDTF">2016-03-03T07:46:00Z</dcterms:created>
  <dcterms:modified xsi:type="dcterms:W3CDTF">2016-04-21T12:40:43Z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