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9"/>
  </p:notesMasterIdLst>
  <p:handoutMasterIdLst>
    <p:handoutMasterId r:id="rId10"/>
  </p:handoutMasterIdLst>
  <p:sldIdLst>
    <p:sldId id="258" r:id="rId4"/>
    <p:sldId id="260" r:id="rId5"/>
    <p:sldId id="259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126"/>
    <a:srgbClr val="996633"/>
    <a:srgbClr val="87BF83"/>
    <a:srgbClr val="B5B5B5"/>
    <a:srgbClr val="880C1B"/>
    <a:srgbClr val="50656E"/>
    <a:srgbClr val="AC9F89"/>
    <a:srgbClr val="66735B"/>
    <a:srgbClr val="7C96A1"/>
    <a:srgbClr val="DAD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6580" autoAdjust="0"/>
  </p:normalViewPr>
  <p:slideViewPr>
    <p:cSldViewPr snapToGrid="0" showGuides="1">
      <p:cViewPr varScale="1">
        <p:scale>
          <a:sx n="82" d="100"/>
          <a:sy n="82" d="100"/>
        </p:scale>
        <p:origin x="90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0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10/10/2019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Raytheon Proprietary</a:t>
            </a:r>
          </a:p>
          <a:p>
            <a:pPr algn="ctr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041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800" b="0" i="0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Raytheon Proprietary</a:t>
            </a:r>
          </a:p>
          <a:p>
            <a:r>
              <a:rPr lang="en-US" smtClean="0"/>
              <a:t> 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Raytheon Proprietary</a:t>
            </a:r>
          </a:p>
          <a:p>
            <a:r>
              <a:rPr lang="en-US" smtClean="0"/>
              <a:t>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Raytheon Proprietary</a:t>
            </a:r>
          </a:p>
          <a:p>
            <a:r>
              <a:rPr lang="en-US" smtClean="0"/>
              <a:t>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9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Raytheon Proprietary</a:t>
            </a:r>
          </a:p>
          <a:p>
            <a:r>
              <a:rPr lang="en-US" smtClean="0"/>
              <a:t>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2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Raytheon Proprietary</a:t>
            </a:r>
          </a:p>
          <a:p>
            <a:r>
              <a:rPr lang="en-US" smtClean="0"/>
              <a:t>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7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Raytheon Proprietary</a:t>
            </a:r>
          </a:p>
          <a:p>
            <a:r>
              <a:rPr lang="en-US" smtClean="0"/>
              <a:t>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7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85" y="1041400"/>
            <a:ext cx="11547625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675F5E-90B8-40EE-89BB-64D7D862D3B1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84" y="1041400"/>
            <a:ext cx="560832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7E47-0D37-4D8B-8247-A402A58EAD0D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75917" y="1041400"/>
            <a:ext cx="560832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25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9FBA-6776-4106-8610-DCCF48F1C374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tandar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50848" y="2577511"/>
            <a:ext cx="10909827" cy="1673352"/>
          </a:xfrm>
          <a:prstGeom prst="rect">
            <a:avLst/>
          </a:prstGeom>
          <a:effectLst/>
        </p:spPr>
        <p:txBody>
          <a:bodyPr wrap="square" lIns="0" tIns="0" rIns="0" bIns="0" anchor="ctr" anchorCtr="0">
            <a:no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MASTER TITLE STYLE</a:t>
            </a:r>
            <a:endParaRPr lang="en-US" dirty="0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7962178" y="6248400"/>
            <a:ext cx="3620223" cy="16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000" dirty="0" smtClean="0"/>
              <a:t>Copyright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© 2019</a:t>
            </a:r>
            <a:r>
              <a:rPr lang="en-US" sz="10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/>
              <a:t>Raytheon Company. All rights reserved.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607772"/>
            <a:ext cx="5486400" cy="609600"/>
          </a:xfrm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306910" indent="0">
              <a:buNone/>
              <a:defRPr/>
            </a:lvl2pPr>
            <a:lvl3pPr marL="615935" indent="0">
              <a:buNone/>
              <a:defRPr/>
            </a:lvl3pPr>
            <a:lvl4pPr marL="912260" indent="0">
              <a:buNone/>
              <a:defRPr/>
            </a:lvl4pPr>
            <a:lvl5pPr marL="1219170" indent="0">
              <a:buNone/>
              <a:defRPr/>
            </a:lvl5pPr>
          </a:lstStyle>
          <a:p>
            <a:pPr lvl="0"/>
            <a:r>
              <a:rPr lang="en-US" dirty="0" smtClean="0"/>
              <a:t>Business or subtitle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241853"/>
            <a:ext cx="5486400" cy="766233"/>
          </a:xfrm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defRPr sz="1800"/>
            </a:lvl1pPr>
            <a:lvl2pPr marL="306910" indent="0">
              <a:buNone/>
              <a:defRPr/>
            </a:lvl2pPr>
            <a:lvl3pPr marL="615935" indent="0">
              <a:buNone/>
              <a:defRPr/>
            </a:lvl3pPr>
            <a:lvl4pPr marL="912260" indent="0">
              <a:buNone/>
              <a:defRPr/>
            </a:lvl4pPr>
            <a:lvl5pPr marL="1219170" indent="0">
              <a:buNone/>
              <a:defRPr/>
            </a:lvl5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048" y="6492240"/>
            <a:ext cx="12188952" cy="36576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 dirty="0" err="1" smtClean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07" y="434349"/>
            <a:ext cx="2338069" cy="5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38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12799" y="2438400"/>
            <a:ext cx="11059584" cy="656591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marL="0" indent="0" algn="l">
              <a:defRPr sz="44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1" y="3579215"/>
            <a:ext cx="11059583" cy="2245720"/>
          </a:xfrm>
        </p:spPr>
        <p:txBody>
          <a:bodyPr anchor="ctr"/>
          <a:lstStyle>
            <a:lvl1pPr marL="0" indent="0">
              <a:buNone/>
              <a:defRPr sz="2400" b="0" baseline="0"/>
            </a:lvl1pPr>
            <a:lvl2pPr marL="306910" indent="0">
              <a:buNone/>
              <a:defRPr/>
            </a:lvl2pPr>
            <a:lvl3pPr marL="615935" indent="0">
              <a:buNone/>
              <a:defRPr/>
            </a:lvl3pPr>
            <a:lvl4pPr marL="912260" indent="0">
              <a:buNone/>
              <a:defRPr/>
            </a:lvl4pPr>
            <a:lvl5pPr marL="1219170" indent="0">
              <a:buNone/>
              <a:defRPr/>
            </a:lvl5pPr>
          </a:lstStyle>
          <a:p>
            <a:pPr lvl="0"/>
            <a:r>
              <a:rPr lang="en-US" dirty="0" smtClean="0"/>
              <a:t>Business or subtitle</a:t>
            </a:r>
            <a:br>
              <a:rPr lang="en-US" dirty="0" smtClean="0"/>
            </a:br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E275A9-547D-453B-A614-10911CC1926B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01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5389" y="214984"/>
            <a:ext cx="9327380" cy="685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84" y="1041400"/>
            <a:ext cx="115570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7969" y="6248400"/>
            <a:ext cx="936415" cy="17719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44E275A9-547D-453B-A614-10911CC1926B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7584" y="6248400"/>
            <a:ext cx="304800" cy="17719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11462175" y="6254905"/>
            <a:ext cx="0" cy="1706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133" dirty="0">
              <a:solidFill>
                <a:schemeClr val="accent6"/>
              </a:solidFill>
              <a:latin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85" y="258727"/>
            <a:ext cx="1684959" cy="37373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0" y="960120"/>
            <a:ext cx="12192000" cy="0"/>
          </a:xfrm>
          <a:prstGeom prst="line">
            <a:avLst/>
          </a:prstGeom>
          <a:ln w="127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9" r:id="rId2"/>
    <p:sldLayoutId id="2147483654" r:id="rId3"/>
    <p:sldLayoutId id="2147483667" r:id="rId4"/>
    <p:sldLayoutId id="2147483670" r:id="rId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06910" indent="-306910" algn="l" defTabSz="121917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15935" indent="-309026" algn="l" defTabSz="121917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912261" indent="-296326" algn="l" defTabSz="121917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219170" indent="-306910" algn="l" defTabSz="121917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2000" b="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26079" indent="-306910" algn="l" defTabSz="121917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88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276" userDrawn="1">
          <p15:clr>
            <a:srgbClr val="F26B43"/>
          </p15:clr>
        </p15:guide>
        <p15:guide id="6" orient="horz" pos="4091" userDrawn="1">
          <p15:clr>
            <a:srgbClr val="F26B43"/>
          </p15:clr>
        </p15:guide>
        <p15:guide id="7" orient="horz" pos="3697" userDrawn="1">
          <p15:clr>
            <a:srgbClr val="F26B43"/>
          </p15:clr>
        </p15:guide>
        <p15:guide id="8" orient="horz" pos="605" userDrawn="1">
          <p15:clr>
            <a:srgbClr val="F26B43"/>
          </p15:clr>
        </p15:guide>
        <p15:guide id="9" orient="horz" pos="5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Project Background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interested in tracking objects (vehicles) using a downward looking camera system</a:t>
            </a:r>
          </a:p>
          <a:p>
            <a:pPr lvl="1"/>
            <a:r>
              <a:rPr lang="en-US" dirty="0" smtClean="0"/>
              <a:t>Extract information about the position/track of the vehicle</a:t>
            </a:r>
          </a:p>
          <a:p>
            <a:pPr lvl="2"/>
            <a:r>
              <a:rPr lang="en-US" dirty="0" smtClean="0"/>
              <a:t>When did it enter/exit</a:t>
            </a:r>
          </a:p>
          <a:p>
            <a:pPr lvl="2"/>
            <a:r>
              <a:rPr lang="en-US" dirty="0" smtClean="0"/>
              <a:t>Where did it enter/exit</a:t>
            </a:r>
          </a:p>
          <a:p>
            <a:pPr lvl="2"/>
            <a:r>
              <a:rPr lang="en-US" dirty="0" smtClean="0"/>
              <a:t>How fast is it moving</a:t>
            </a:r>
          </a:p>
          <a:p>
            <a:pPr lvl="1"/>
            <a:r>
              <a:rPr lang="en-US" dirty="0" smtClean="0"/>
              <a:t>Extract physical </a:t>
            </a:r>
            <a:r>
              <a:rPr lang="en-US" dirty="0" err="1" smtClean="0"/>
              <a:t>characteristcs</a:t>
            </a:r>
            <a:r>
              <a:rPr lang="en-US" dirty="0" smtClean="0"/>
              <a:t> about the vehicle itself</a:t>
            </a:r>
          </a:p>
          <a:p>
            <a:pPr lvl="2"/>
            <a:r>
              <a:rPr lang="en-US" dirty="0" smtClean="0"/>
              <a:t>Length/width/profile</a:t>
            </a:r>
          </a:p>
          <a:p>
            <a:pPr lvl="2"/>
            <a:r>
              <a:rPr lang="en-US" dirty="0" smtClean="0"/>
              <a:t>What type of vehicle (FHWA class maybe?)</a:t>
            </a:r>
          </a:p>
          <a:p>
            <a:r>
              <a:rPr lang="en-US" dirty="0" smtClean="0"/>
              <a:t>Camera is expected to be 30 fps, full color, 988x751 pixels</a:t>
            </a:r>
          </a:p>
          <a:p>
            <a:r>
              <a:rPr lang="en-US" dirty="0" smtClean="0"/>
              <a:t>Overall solution targeted at keeping up within 1-1.5 seconds of </a:t>
            </a:r>
            <a:r>
              <a:rPr lang="en-US" dirty="0" err="1" smtClean="0"/>
              <a:t>realtime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FE7E47-0D37-4D8B-8247-A402A58EAD0D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5516354" y="6506746"/>
            <a:ext cx="115929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Raytheon Proprietary</a:t>
            </a:r>
          </a:p>
          <a:p>
            <a:pPr algn="ctr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134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Data Sample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675F5E-90B8-40EE-89BB-64D7D862D3B1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image00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3" y="1263535"/>
            <a:ext cx="11816496" cy="408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5516354" y="6506746"/>
            <a:ext cx="115929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Raytheon Proprietary</a:t>
            </a:r>
          </a:p>
          <a:p>
            <a:pPr algn="ctr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828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major trends: Shape or Axle count</a:t>
            </a:r>
          </a:p>
          <a:p>
            <a:r>
              <a:rPr lang="en-US" dirty="0" smtClean="0"/>
              <a:t>Often shape uses a subset of FHWA classes (to the right)</a:t>
            </a:r>
          </a:p>
          <a:p>
            <a:pPr lvl="1"/>
            <a:r>
              <a:rPr lang="en-US" dirty="0" smtClean="0"/>
              <a:t>Combines and simplifies different types of tractor trailer or trucks</a:t>
            </a:r>
          </a:p>
          <a:p>
            <a:r>
              <a:rPr lang="en-US" dirty="0" smtClean="0"/>
              <a:t>Axle count is exactly that: how many axles are touching the ground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7E47-0D37-4D8B-8247-A402A58EAD0D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FHWA 13-Vehicle Category Classification. This graphic illustrates and defines associated vehicle types for each of the thirteen classes."/>
          <p:cNvPicPr>
            <a:picLocks noGrp="1" noChangeAspect="1" noChangeArrowheads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26" y="1041400"/>
            <a:ext cx="353456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JPseudoFooter"/>
          <p:cNvSpPr txBox="1"/>
          <p:nvPr>
            <p:custDataLst>
              <p:tags r:id="rId1"/>
            </p:custDataLst>
          </p:nvPr>
        </p:nvSpPr>
        <p:spPr>
          <a:xfrm>
            <a:off x="5516354" y="6506746"/>
            <a:ext cx="115929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Raytheon Proprietary</a:t>
            </a:r>
          </a:p>
          <a:p>
            <a:pPr algn="ctr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238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ML stack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the following:</a:t>
            </a:r>
          </a:p>
          <a:p>
            <a:pPr lvl="1"/>
            <a:r>
              <a:rPr lang="en-US" dirty="0" smtClean="0"/>
              <a:t>Linux</a:t>
            </a:r>
            <a:r>
              <a:rPr lang="en-US" dirty="0"/>
              <a:t>, CUDA, Anaconda (python),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an end target of running on the </a:t>
            </a:r>
            <a:r>
              <a:rPr lang="en-US" dirty="0" err="1" smtClean="0"/>
              <a:t>Nvidia</a:t>
            </a:r>
            <a:r>
              <a:rPr lang="en-US" dirty="0" smtClean="0"/>
              <a:t> Jetson TX2i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FE7E47-0D37-4D8B-8247-A402A58EAD0D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5516354" y="6506746"/>
            <a:ext cx="115929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Raytheon Proprietary</a:t>
            </a:r>
          </a:p>
          <a:p>
            <a:pPr algn="ctr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264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Annotation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per-frame basis:</a:t>
            </a:r>
          </a:p>
          <a:p>
            <a:pPr lvl="1"/>
            <a:r>
              <a:rPr lang="en-US" dirty="0" smtClean="0"/>
              <a:t>License Plate position (both front and back, but not associated)</a:t>
            </a:r>
          </a:p>
          <a:p>
            <a:pPr lvl="2"/>
            <a:r>
              <a:rPr lang="en-US" dirty="0" smtClean="0"/>
              <a:t>Allows for position of plate, and also truth of start/end of vehicles</a:t>
            </a:r>
          </a:p>
          <a:p>
            <a:pPr lvl="1"/>
            <a:r>
              <a:rPr lang="en-US" dirty="0" smtClean="0"/>
              <a:t>Position of axle</a:t>
            </a:r>
          </a:p>
          <a:p>
            <a:pPr lvl="1"/>
            <a:r>
              <a:rPr lang="en-US" dirty="0" smtClean="0"/>
              <a:t>If there is a camera movement/jump so this can be excluded from training</a:t>
            </a:r>
          </a:p>
          <a:p>
            <a:pPr lvl="1"/>
            <a:r>
              <a:rPr lang="en-US" dirty="0" smtClean="0"/>
              <a:t>If there are no vehicles in frame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675F5E-90B8-40EE-89BB-64D7D862D3B1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BJPseudoFooter"/>
          <p:cNvSpPr txBox="1"/>
          <p:nvPr>
            <p:custDataLst>
              <p:tags r:id="rId1"/>
            </p:custDataLst>
          </p:nvPr>
        </p:nvSpPr>
        <p:spPr>
          <a:xfrm>
            <a:off x="5516354" y="6506746"/>
            <a:ext cx="115929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Raytheon Proprietary</a:t>
            </a:r>
          </a:p>
          <a:p>
            <a:pPr algn="ctr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9020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Raytheon Proprietary&#10;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Raytheon Proprietary&#10;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Raytheon Proprietary&#10;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Raytheon Proprietary&#10;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Raytheon Proprietary&#10;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Raytheon Proprietary&#10;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Raytheon Proprietary&#10;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Raytheon Proprietary&#10;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Raytheon Proprietary&#10;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Raytheon Proprietary&#10;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Raytheon Proprietary&#10;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Raytheon Proprietary&#10; "/>
</p:tagLst>
</file>

<file path=ppt/theme/theme1.xml><?xml version="1.0" encoding="utf-8"?>
<a:theme xmlns:a="http://schemas.openxmlformats.org/drawingml/2006/main" name="Corp_Template_External">
  <a:themeElements>
    <a:clrScheme name="Raytheon">
      <a:dk1>
        <a:srgbClr val="000000"/>
      </a:dk1>
      <a:lt1>
        <a:srgbClr val="FFFFFF"/>
      </a:lt1>
      <a:dk2>
        <a:srgbClr val="000000"/>
      </a:dk2>
      <a:lt2>
        <a:srgbClr val="B5B5B5"/>
      </a:lt2>
      <a:accent1>
        <a:srgbClr val="95A289"/>
      </a:accent1>
      <a:accent2>
        <a:srgbClr val="DAD9AD"/>
      </a:accent2>
      <a:accent3>
        <a:srgbClr val="7C96A1"/>
      </a:accent3>
      <a:accent4>
        <a:srgbClr val="CE1126"/>
      </a:accent4>
      <a:accent5>
        <a:srgbClr val="AC9F89"/>
      </a:accent5>
      <a:accent6>
        <a:srgbClr val="666465"/>
      </a:accent6>
      <a:hlink>
        <a:srgbClr val="7C96A1"/>
      </a:hlink>
      <a:folHlink>
        <a:srgbClr val="666465"/>
      </a:folHlink>
    </a:clrScheme>
    <a:fontScheme name="Raytheo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5B5B5"/>
        </a:solidFill>
        <a:ln w="12700" algn="ctr">
          <a:noFill/>
          <a:miter lim="800000"/>
          <a:headEnd/>
          <a:tailEnd/>
        </a:ln>
      </a:spPr>
      <a:bodyPr wrap="none" anchor="ctr"/>
      <a:lstStyle>
        <a:defPPr>
          <a:defRPr dirty="0" err="1" smtClean="0"/>
        </a:defPPr>
      </a:lstStyle>
    </a:spDef>
    <a:lnDef>
      <a:spPr>
        <a:ln w="12700">
          <a:solidFill>
            <a:srgbClr val="B5B5B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rp_External_Template2019_16x9.potx" id="{DA2F58A6-35EE-4F34-9868-2B1FF3902332}" vid="{063C40A4-EFD4-49CD-ADB0-8F9A92C5FD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5NDIwNjwvVXNlck5hbWU+PERhdGVUaW1lPjExLzI4LzIwMTggOTozNDo0OCBQTTwvRGF0ZVRpbWU+PExhYmVsU3RyaW5nPlRoaXMgYXJ0aWZhY3QgaGFzIG5vIGNsYXNzaWZpY2F0aW9uLjwvTGFiZWxTdHJpbmc+PC9pdGVtPjxpdGVtPjxzaXNsIHNpc2xWZXJzaW9uPSIwIiBwb2xpY3k9ImNkZTUzYWMxLWJmNWYtNGFhZS05Y2YxLTA3NTA5ZTIzYTRiMCIgb3JpZ2luPSJkZWZhdWx0VmFsdWUiPjxlbGVtZW50IHVpZD0iYmJhOTRjNjUtYWMzZC00ZjM0LWIyZTEtOGRlMTFlZjZmMDFjIiB2YWx1ZT0iIiB4bWxucz0iaHR0cDovL3d3dy5ib2xkb25qYW1lcy5jb20vMjAwOC8wMS9zaWUvaW50ZXJuYWwvbGFiZWwiIC8+PC9zaXNsPjxVc2VyTmFtZT5VU1xmYXJtZXJqPC9Vc2VyTmFtZT48RGF0ZVRpbWU+OS8xOS8yMDE5IDc6MTM6MzMgUE08L0RhdGVUaW1lPjxMYWJlbFN0cmluZz5PcmlnaW4gSnVyaXNkaWN0aW9uOiBVUyA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OTk3YTcxNmUtYzAzZi00M2IxLWE1YjAtZDZjZDA0ZTliYTQw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JjMmI3YzAxLTZkYjEtNGU3ZC04OGQxLWZjNjE2NzRmODZmZCIgdmFsdWU9IiIgeG1sbnM9Imh0dHA6Ly93d3cuYm9sZG9uamFtZXMuY29tLzIwMDgvMDEvc2llL2ludGVybmFsL2xhYmVsIiAvPjxlbGVtZW50IHVpZD0iOTJlOTkzYTMtYWYzMi00YWZiLWFhMTktM2E0OWNkYjgyYzdhIiB2YWx1ZT0iIiB4bWxucz0iaHR0cDovL3d3dy5ib2xkb25qYW1lcy5jb20vMjAwOC8wMS9zaWUvaW50ZXJuYWwvbGFiZWwiIC8+PC9zaXNsPjxVc2VyTmFtZT5VU1xmYXJtZXJqPC9Vc2VyTmFtZT48RGF0ZVRpbWU+MTAvMTAvMjAxOSAxOjQ3OjUyIFBNPC9EYXRlVGltZT48TGFiZWxTdHJpbmc+T3JpZ2luIEp1cmlzZGljdGlvbjogVVMgIHwgUmF5dGhlb24gUHJvcHJpZXRhcnkgfCBQZXIgQ3VycmVudCBSYXl0aGVvbiBQb2xpY3kgKFJQLU9HQy0wMzUpIHwgT3RoZXIgSW5mb3JtYXRpb24gKE5vdCBSZXF1aXJpbmcgYW4gRXhwb3J0IENvbnRyb2wgTWFya2luZykgfCBObyBtYXJraW5nIGFwcGxpZWQgYnkgdGhlIHRvb2w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>
  <element uid="bba94c65-ac3d-4f34-b2e1-8de11ef6f01c" value=""/>
  <element uid="997a716e-c03f-43b1-a5b0-d6cd04e9ba40" value=""/>
  <element uid="aafc9a95-ee5d-487c-9c4e-67a5380f2991" value=""/>
  <element uid="bc2b7c01-6db1-4e7d-88d1-fc61674f86fd" value=""/>
  <element uid="92e993a3-af32-4afb-aa19-3a49cdb82c7a" value=""/>
</sisl>
</file>

<file path=customXml/itemProps1.xml><?xml version="1.0" encoding="utf-8"?>
<ds:datastoreItem xmlns:ds="http://schemas.openxmlformats.org/officeDocument/2006/customXml" ds:itemID="{A7158278-2759-4282-A401-317565AC0FE0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965F82C4-D3C7-4B73-85E9-00994DD6548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</TotalTime>
  <Words>257</Words>
  <Application>Microsoft Office PowerPoint</Application>
  <PresentationFormat>Widescreen</PresentationFormat>
  <Paragraphs>68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Wingdings</vt:lpstr>
      <vt:lpstr>Corp_Template_External</vt:lpstr>
      <vt:lpstr>General Project Background</vt:lpstr>
      <vt:lpstr>Current Data Sample</vt:lpstr>
      <vt:lpstr>Vehicle Classification</vt:lpstr>
      <vt:lpstr>Possible ML stack</vt:lpstr>
      <vt:lpstr>Video Annotation Plan</vt:lpstr>
    </vt:vector>
  </TitlesOfParts>
  <Company>Raytheon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Project Background</dc:title>
  <dc:subject>[rtnipcontrolcode:proprietary|rtnipcontrolcodevm:rpogc035|rtnexportcontrolcountry:usa|rtnexportcontrolcode:otherinfo|rtnexportcontrolcodevm:nousecvm|]</dc:subject>
  <dc:creator>Jay Farmer</dc:creator>
  <cp:keywords>Raytheon</cp:keywords>
  <dc:description>Template: Mark Johnson, Silver Fox Productions
Formatting:
Event Date:
Event Location:
Audience Type: Internal</dc:description>
  <cp:lastModifiedBy>Jay Farmer</cp:lastModifiedBy>
  <cp:revision>5</cp:revision>
  <cp:lastPrinted>2017-01-15T20:37:48Z</cp:lastPrinted>
  <dcterms:created xsi:type="dcterms:W3CDTF">2019-09-19T19:01:57Z</dcterms:created>
  <dcterms:modified xsi:type="dcterms:W3CDTF">2019-10-10T13:47:52Z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9d567608-ab96-4cd5-bf4c-3d5bec73c4e1</vt:lpwstr>
  </property>
  <property fmtid="{D5CDD505-2E9C-101B-9397-08002B2CF9AE}" pid="3" name="bjSaver">
    <vt:lpwstr>h3Nnx2jYS6CXD65w6cqo9gzCECh3Sbja</vt:lpwstr>
  </property>
  <property fmtid="{D5CDD505-2E9C-101B-9397-08002B2CF9AE}" pid="4" name="rtnexportcontrolcountry">
    <vt:lpwstr>usa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6" name="bjDocumentLabelXML-0">
    <vt:lpwstr>ames.com/2008/01/sie/internal/label"&gt;&lt;element uid="bba94c65-ac3d-4f34-b2e1-8de11ef6f01c" value="" /&gt;&lt;element uid="997a716e-c03f-43b1-a5b0-d6cd04e9ba40" value="" /&gt;&lt;element uid="aafc9a95-ee5d-487c-9c4e-67a5380f2991" value="" /&gt;&lt;element uid="bc2b7c01-6db1-4</vt:lpwstr>
  </property>
  <property fmtid="{D5CDD505-2E9C-101B-9397-08002B2CF9AE}" pid="7" name="bjDocumentLabelXML-1">
    <vt:lpwstr>e7d-88d1-fc61674f86fd" value="" /&gt;&lt;element uid="92e993a3-af32-4afb-aa19-3a49cdb82c7a" value="" /&gt;&lt;/sisl&gt;</vt:lpwstr>
  </property>
  <property fmtid="{D5CDD505-2E9C-101B-9397-08002B2CF9AE}" pid="8" name="bjDocumentSecurityLabel">
    <vt:lpwstr>Origin Jurisdiction: US  | Raytheon Proprietary | Per Current Raytheon Policy (RP-OGC-035) | Other Information (Not Requiring an Export Control Marking) | No marking applied by the tool</vt:lpwstr>
  </property>
  <property fmtid="{D5CDD505-2E9C-101B-9397-08002B2CF9AE}" pid="9" name="rtnipcontrolcode">
    <vt:lpwstr>proprietary</vt:lpwstr>
  </property>
  <property fmtid="{D5CDD505-2E9C-101B-9397-08002B2CF9AE}" pid="10" name="rtnipcontrolcodevm">
    <vt:lpwstr>rpogc035</vt:lpwstr>
  </property>
  <property fmtid="{D5CDD505-2E9C-101B-9397-08002B2CF9AE}" pid="11" name="rtnexportcontrolcode">
    <vt:lpwstr>otherinfo</vt:lpwstr>
  </property>
  <property fmtid="{D5CDD505-2E9C-101B-9397-08002B2CF9AE}" pid="12" name="rtnexportcontrolcodevm">
    <vt:lpwstr>nousecvm</vt:lpwstr>
  </property>
  <property fmtid="{D5CDD505-2E9C-101B-9397-08002B2CF9AE}" pid="13" name="bjLabelHistoryID">
    <vt:lpwstr>{A7158278-2759-4282-A401-317565AC0FE0}</vt:lpwstr>
  </property>
</Properties>
</file>