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Titillium Web"/>
      <p:regular r:id="rId25"/>
      <p:bold r:id="rId26"/>
      <p:italic r:id="rId27"/>
      <p:boldItalic r:id="rId28"/>
    </p:embeddedFont>
    <p:embeddedFont>
      <p:font typeface="Titillium Web Extra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bold.fntdata"/><Relationship Id="rId25" Type="http://schemas.openxmlformats.org/officeDocument/2006/relationships/font" Target="fonts/TitilliumWeb-regular.fntdata"/><Relationship Id="rId28" Type="http://schemas.openxmlformats.org/officeDocument/2006/relationships/font" Target="fonts/TitilliumWeb-boldItalic.fntdata"/><Relationship Id="rId27" Type="http://schemas.openxmlformats.org/officeDocument/2006/relationships/font" Target="fonts/TitilliumWeb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Extra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ExtraLight-italic.fntdata"/><Relationship Id="rId30" Type="http://schemas.openxmlformats.org/officeDocument/2006/relationships/font" Target="fonts/TitilliumWebExtra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TitilliumWebExtra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44146d57b8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44146d57b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44146d57b8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44146d57b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44146d57b8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44146d57b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44146d57b8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44146d57b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44146d57b8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144146d57b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44146d57b8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44146d57b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44146d57b8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44146d57b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44146d57b8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44146d57b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144146d57b8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144146d57b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44146d57b8_0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44146d57b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44146d57b8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44146d57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can do any analysis, we need to understand what we’re analysing. I looked at a dataset of data science salaries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44146d57b8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44146d57b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44146d57b8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44146d57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44146d57b8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144146d57b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44146d57b8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44146d57b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44146d57b8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144146d57b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Salaries!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4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/>
              <a:t>3</a:t>
            </a:r>
            <a:r>
              <a:rPr b="1" lang="en" sz="2100"/>
              <a:t>. Store</a:t>
            </a:r>
            <a:endParaRPr b="1"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</a:t>
            </a:r>
            <a:r>
              <a:rPr lang="en"/>
              <a:t>reate a temporary list for each group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</a:t>
            </a:r>
            <a:r>
              <a:rPr lang="en"/>
              <a:t>tore all the stats → that temporary list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(SLIGHTLY LESS) BASIC STATISTICS</a:t>
            </a:r>
            <a:endParaRPr/>
          </a:p>
        </p:txBody>
      </p:sp>
      <p:sp>
        <p:nvSpPr>
          <p:cNvPr id="852" name="Google Shape;852;p24"/>
          <p:cNvSpPr txBox="1"/>
          <p:nvPr>
            <p:ph idx="2" type="body"/>
          </p:nvPr>
        </p:nvSpPr>
        <p:spPr>
          <a:xfrm>
            <a:off x="4695000" y="1218000"/>
            <a:ext cx="41151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r>
              <a:rPr b="1" lang="en"/>
              <a:t>. Store (again)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</a:t>
            </a:r>
            <a:r>
              <a:rPr lang="en"/>
              <a:t>tore each list as an item in a dictionary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d</a:t>
            </a:r>
            <a:r>
              <a:rPr lang="en"/>
              <a:t>ictionary structure: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(key): the job title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(value): the stats for that title</a:t>
            </a:r>
            <a:endParaRPr/>
          </a:p>
        </p:txBody>
      </p:sp>
      <p:sp>
        <p:nvSpPr>
          <p:cNvPr id="853" name="Google Shape;853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5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/>
              <a:t>5</a:t>
            </a:r>
            <a:r>
              <a:rPr b="1" lang="en" sz="2100"/>
              <a:t>. Print</a:t>
            </a:r>
            <a:endParaRPr b="1"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</a:t>
            </a:r>
            <a:r>
              <a:rPr lang="en"/>
              <a:t>terate through each item in the dictionary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</a:t>
            </a:r>
            <a:r>
              <a:rPr lang="en"/>
              <a:t>rint out the statistics for each job title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(SLIGHTLY LESS) BASIC STATISTICS</a:t>
            </a:r>
            <a:endParaRPr/>
          </a:p>
        </p:txBody>
      </p:sp>
      <p:sp>
        <p:nvSpPr>
          <p:cNvPr id="860" name="Google Shape;860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1" name="Google Shape;8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000" y="1218000"/>
            <a:ext cx="3071675" cy="37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and Visualisation</a:t>
            </a:r>
            <a:endParaRPr/>
          </a:p>
        </p:txBody>
      </p:sp>
      <p:sp>
        <p:nvSpPr>
          <p:cNvPr id="867" name="Google Shape;867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8" name="Google Shape;8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00" y="1258650"/>
            <a:ext cx="4899260" cy="358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and Visualisation (By Job Title)</a:t>
            </a:r>
            <a:endParaRPr/>
          </a:p>
        </p:txBody>
      </p:sp>
      <p:sp>
        <p:nvSpPr>
          <p:cNvPr id="874" name="Google Shape;874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5" name="Google Shape;8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411050"/>
            <a:ext cx="4687048" cy="223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4275" y="2659100"/>
            <a:ext cx="4687048" cy="2213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and Visualisation (By Country)</a:t>
            </a:r>
            <a:endParaRPr/>
          </a:p>
        </p:txBody>
      </p:sp>
      <p:sp>
        <p:nvSpPr>
          <p:cNvPr id="882" name="Google Shape;882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3" name="Google Shape;8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1050"/>
            <a:ext cx="4889252" cy="18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4050" y="2569075"/>
            <a:ext cx="5475502" cy="20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9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airs all the features and produces scatter plots for every combination of two features in the dataset</a:t>
            </a:r>
            <a:endParaRPr/>
          </a:p>
        </p:txBody>
      </p:sp>
      <p:sp>
        <p:nvSpPr>
          <p:cNvPr id="890" name="Google Shape;890;p2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SEABORN: SCATTER PLOTS</a:t>
            </a:r>
            <a:endParaRPr/>
          </a:p>
        </p:txBody>
      </p:sp>
      <p:sp>
        <p:nvSpPr>
          <p:cNvPr id="891" name="Google Shape;891;p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2" name="Google Shape;8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50" y="1431425"/>
            <a:ext cx="30956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475" y="1339750"/>
            <a:ext cx="4368725" cy="3225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0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same thing, but the data points are distinguished by experience level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(entry level is not looking too bad guys!)</a:t>
            </a:r>
            <a:endParaRPr/>
          </a:p>
        </p:txBody>
      </p:sp>
      <p:sp>
        <p:nvSpPr>
          <p:cNvPr id="899" name="Google Shape;899;p3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SEABORN: SCATTER PLOTS</a:t>
            </a:r>
            <a:endParaRPr/>
          </a:p>
        </p:txBody>
      </p:sp>
      <p:sp>
        <p:nvSpPr>
          <p:cNvPr id="900" name="Google Shape;900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1" name="Google Shape;9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75" y="1258638"/>
            <a:ext cx="65151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875" y="2125413"/>
            <a:ext cx="4368726" cy="279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1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Here’s one of the many scatter plots: comparing company </a:t>
            </a:r>
            <a:r>
              <a:rPr lang="en"/>
              <a:t>location</a:t>
            </a:r>
            <a:r>
              <a:rPr lang="en"/>
              <a:t> against salary, and distinguishing between the points by experience level</a:t>
            </a:r>
            <a:endParaRPr/>
          </a:p>
        </p:txBody>
      </p:sp>
      <p:sp>
        <p:nvSpPr>
          <p:cNvPr id="908" name="Google Shape;908;p3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SEABORN: SCATTER PLOTS</a:t>
            </a:r>
            <a:endParaRPr/>
          </a:p>
        </p:txBody>
      </p:sp>
      <p:sp>
        <p:nvSpPr>
          <p:cNvPr id="909" name="Google Shape;909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0" name="Google Shape;9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175" y="2138875"/>
            <a:ext cx="3221125" cy="2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475" y="1350124"/>
            <a:ext cx="8223072" cy="5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Non-numeric → numeric data (LabelEncode)</a:t>
            </a:r>
            <a:endParaRPr/>
          </a:p>
        </p:txBody>
      </p:sp>
      <p:sp>
        <p:nvSpPr>
          <p:cNvPr id="917" name="Google Shape;917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8" name="Google Shape;9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1050"/>
            <a:ext cx="8839204" cy="3228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924" name="Google Shape;924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5" name="Google Shape;9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75" y="1329550"/>
            <a:ext cx="4222768" cy="358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785" name="Google Shape;785;p16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b="1" lang="en"/>
              <a:t>Fields</a:t>
            </a:r>
            <a:r>
              <a:rPr lang="en"/>
              <a:t>: </a:t>
            </a:r>
            <a:r>
              <a:rPr lang="en" sz="2100"/>
              <a:t>work year, experience levels, employment type, job_title, salary, salary currency, salary in USD, employee residence country, company location, percentage remote work, company size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▫"/>
            </a:pPr>
            <a:r>
              <a:t/>
            </a:r>
            <a:endParaRPr sz="21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606 Datapoints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. </a:t>
            </a:r>
            <a:endParaRPr/>
          </a:p>
        </p:txBody>
      </p:sp>
      <p:sp>
        <p:nvSpPr>
          <p:cNvPr id="786" name="Google Shape;786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7" name="Google Shape;7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425" y="2496153"/>
            <a:ext cx="4517752" cy="2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Regression</a:t>
            </a:r>
            <a:endParaRPr/>
          </a:p>
        </p:txBody>
      </p:sp>
      <p:sp>
        <p:nvSpPr>
          <p:cNvPr id="931" name="Google Shape;931;p3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2" name="Google Shape;9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1050"/>
            <a:ext cx="8293957" cy="3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2" name="Google Shape;7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2625"/>
            <a:ext cx="8839204" cy="2296121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17"/>
          <p:cNvSpPr txBox="1"/>
          <p:nvPr>
            <p:ph idx="4294967295"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" name="Google Shape;7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00" y="1258650"/>
            <a:ext cx="6385451" cy="3290274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18"/>
          <p:cNvSpPr txBox="1"/>
          <p:nvPr>
            <p:ph idx="4294967295"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Modules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9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Removing NaN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.dropna to remove any rows with missing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DATASET</a:t>
            </a:r>
            <a:endParaRPr/>
          </a:p>
        </p:txBody>
      </p:sp>
      <p:sp>
        <p:nvSpPr>
          <p:cNvPr id="806" name="Google Shape;806;p19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What’s Useful?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Very useful: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 (asa) useful: salary_currency, work_year, remote_ratio</a:t>
            </a:r>
            <a:endParaRPr/>
          </a:p>
        </p:txBody>
      </p:sp>
      <p:sp>
        <p:nvSpPr>
          <p:cNvPr id="807" name="Google Shape;807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8" name="Google Shape;8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73" y="3374375"/>
            <a:ext cx="6865504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in Data</a:t>
            </a:r>
            <a:endParaRPr/>
          </a:p>
        </p:txBody>
      </p:sp>
      <p:sp>
        <p:nvSpPr>
          <p:cNvPr id="814" name="Google Shape;814;p20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1) read in all the unique values for each field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se df.&lt;field&gt;.unique()</a:t>
            </a:r>
            <a:endParaRPr/>
          </a:p>
        </p:txBody>
      </p:sp>
      <p:sp>
        <p:nvSpPr>
          <p:cNvPr id="815" name="Google Shape;815;p20"/>
          <p:cNvSpPr txBox="1"/>
          <p:nvPr>
            <p:ph idx="2" type="body"/>
          </p:nvPr>
        </p:nvSpPr>
        <p:spPr>
          <a:xfrm>
            <a:off x="623028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2) output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llows the audience to clearly see all the possible values in each field</a:t>
            </a:r>
            <a:endParaRPr/>
          </a:p>
        </p:txBody>
      </p:sp>
      <p:sp>
        <p:nvSpPr>
          <p:cNvPr id="816" name="Google Shape;816;p20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8" name="Google Shape;8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475" y="1462125"/>
            <a:ext cx="2426528" cy="2011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9" name="Google Shape;819;p20"/>
          <p:cNvCxnSpPr/>
          <p:nvPr/>
        </p:nvCxnSpPr>
        <p:spPr>
          <a:xfrm>
            <a:off x="2699075" y="1599075"/>
            <a:ext cx="1201800" cy="38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20"/>
          <p:cNvCxnSpPr/>
          <p:nvPr/>
        </p:nvCxnSpPr>
        <p:spPr>
          <a:xfrm flipH="1">
            <a:off x="5632375" y="1599075"/>
            <a:ext cx="621300" cy="127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in Data</a:t>
            </a:r>
            <a:endParaRPr/>
          </a:p>
        </p:txBody>
      </p:sp>
      <p:sp>
        <p:nvSpPr>
          <p:cNvPr id="826" name="Google Shape;826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7" name="Google Shape;8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1050"/>
            <a:ext cx="8839204" cy="3500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2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Salary Ranges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read in data into a list []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Average: sum/number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3. Range: min - max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STATISTICS</a:t>
            </a:r>
            <a:endParaRPr/>
          </a:p>
        </p:txBody>
      </p:sp>
      <p:sp>
        <p:nvSpPr>
          <p:cNvPr id="834" name="Google Shape;834;p22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(Disclaimer)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 includes positions requiring years of exp. so we won’t make this much right out of uni :(( </a:t>
            </a:r>
            <a:endParaRPr/>
          </a:p>
        </p:txBody>
      </p:sp>
      <p:sp>
        <p:nvSpPr>
          <p:cNvPr id="835" name="Google Shape;835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6" name="Google Shape;8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75" y="3065600"/>
            <a:ext cx="7844225" cy="12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675" y="4371975"/>
            <a:ext cx="5359050" cy="6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3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/>
              <a:t>1. Group by</a:t>
            </a:r>
            <a:endParaRPr b="1"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sort and group the data by job title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Iterate through each group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(SLIGHTLY LESS) BASIC STATISTICS</a:t>
            </a:r>
            <a:endParaRPr/>
          </a:p>
        </p:txBody>
      </p:sp>
      <p:sp>
        <p:nvSpPr>
          <p:cNvPr id="844" name="Google Shape;844;p23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2. Analyse groups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Apply earlier code to each group of “job titles”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find sum, min, max, avg, range, etc.</a:t>
            </a:r>
            <a:endParaRPr/>
          </a:p>
        </p:txBody>
      </p:sp>
      <p:sp>
        <p:nvSpPr>
          <p:cNvPr id="845" name="Google Shape;845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