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75" r:id="rId5"/>
    <p:sldId id="270" r:id="rId6"/>
    <p:sldId id="276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Product Share in Lightening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9-4DB4-8ECE-60E7A14691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89-4DB4-8ECE-60E7A14691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89-4DB4-8ECE-60E7A146917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89-4DB4-8ECE-60E7A1469177}"/>
              </c:ext>
            </c:extLst>
          </c:dPt>
          <c:dLbls>
            <c:dLbl>
              <c:idx val="0"/>
              <c:layout>
                <c:manualLayout>
                  <c:x val="-0.34151556959833301"/>
                  <c:y val="-8.4998800385270259E-2"/>
                </c:manualLayout>
              </c:layout>
              <c:tx>
                <c:rich>
                  <a:bodyPr/>
                  <a:lstStyle/>
                  <a:p>
                    <a:fld id="{2A5160FE-19E2-432F-8B2B-84E6EB0BBE2D}" type="VALUE">
                      <a:rPr lang="en-US" b="1" smtClean="0">
                        <a:solidFill>
                          <a:schemeClr val="bg2"/>
                        </a:solidFill>
                      </a:rPr>
                      <a:pPr/>
                      <a:t>[VALUE]</a:t>
                    </a:fld>
                    <a:r>
                      <a:rPr lang="en-US" b="1" dirty="0">
                        <a:solidFill>
                          <a:schemeClr val="bg2"/>
                        </a:solidFill>
                      </a:rPr>
                      <a:t>%</a:t>
                    </a:r>
                  </a:p>
                  <a:p>
                    <a:r>
                      <a:rPr lang="en-US" b="1" dirty="0">
                        <a:solidFill>
                          <a:schemeClr val="bg2"/>
                        </a:solidFill>
                      </a:rPr>
                      <a:t>(price: $0.4</a:t>
                    </a:r>
                    <a:r>
                      <a:rPr lang="en-US" b="1" baseline="0" dirty="0">
                        <a:solidFill>
                          <a:schemeClr val="bg2"/>
                        </a:solidFill>
                      </a:rPr>
                      <a:t> - $1</a:t>
                    </a:r>
                    <a:r>
                      <a:rPr lang="en-US" b="1" dirty="0">
                        <a:solidFill>
                          <a:schemeClr val="bg2"/>
                        </a:solidFill>
                      </a:rPr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0115591188008637"/>
                      <c:h val="0.184060749709385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B89-4DB4-8ECE-60E7A1469177}"/>
                </c:ext>
              </c:extLst>
            </c:dLbl>
            <c:dLbl>
              <c:idx val="1"/>
              <c:layout>
                <c:manualLayout>
                  <c:x val="2.7967318011229187E-3"/>
                  <c:y val="3.9712589497878148E-2"/>
                </c:manualLayout>
              </c:layout>
              <c:tx>
                <c:rich>
                  <a:bodyPr/>
                  <a:lstStyle/>
                  <a:p>
                    <a:fld id="{84A9BFE7-9947-46FE-8E81-39D708795E3B}" type="VALUE">
                      <a:rPr lang="en-US" b="1" smtClean="0">
                        <a:solidFill>
                          <a:schemeClr val="bg2"/>
                        </a:solidFill>
                      </a:rPr>
                      <a:pPr/>
                      <a:t>[VALUE]</a:t>
                    </a:fld>
                    <a:r>
                      <a:rPr lang="en-US" b="1" dirty="0">
                        <a:solidFill>
                          <a:schemeClr val="bg2"/>
                        </a:solidFill>
                      </a:rPr>
                      <a:t>%</a:t>
                    </a:r>
                  </a:p>
                  <a:p>
                    <a:r>
                      <a:rPr lang="en-US" b="1" dirty="0">
                        <a:solidFill>
                          <a:schemeClr val="bg2"/>
                        </a:solidFill>
                      </a:rPr>
                      <a:t>(price: $3 - $10)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15606647105553"/>
                      <c:h val="0.140292397605640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B89-4DB4-8ECE-60E7A1469177}"/>
                </c:ext>
              </c:extLst>
            </c:dLbl>
            <c:dLbl>
              <c:idx val="2"/>
              <c:layout>
                <c:manualLayout>
                  <c:x val="-0.120177296365147"/>
                  <c:y val="-4.6677894292419565E-3"/>
                </c:manualLayout>
              </c:layout>
              <c:tx>
                <c:rich>
                  <a:bodyPr/>
                  <a:lstStyle/>
                  <a:p>
                    <a:fld id="{B1541342-5BAF-4D91-92D3-144F7A47F61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  <a:p>
                    <a:r>
                      <a:rPr lang="en-US" dirty="0"/>
                      <a:t>(price:</a:t>
                    </a:r>
                    <a:r>
                      <a:rPr lang="en-US" baseline="0" dirty="0"/>
                      <a:t> $3.9)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3739406803052"/>
                      <c:h val="0.140292445864627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B89-4DB4-8ECE-60E7A1469177}"/>
                </c:ext>
              </c:extLst>
            </c:dLbl>
            <c:dLbl>
              <c:idx val="3"/>
              <c:layout>
                <c:manualLayout>
                  <c:x val="0.23516000573938703"/>
                  <c:y val="-6.71528764392183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CBD8473-BC40-4397-B331-B4C3591D64BC}" type="VALUE">
                      <a:rPr lang="en-US" smtClean="0"/>
                      <a:pPr>
                        <a:defRPr/>
                      </a:pPr>
                      <a:t>[VALUE]</a:t>
                    </a:fld>
                    <a:r>
                      <a:rPr lang="en-US" dirty="0"/>
                      <a:t>%</a:t>
                    </a:r>
                  </a:p>
                  <a:p>
                    <a:pPr>
                      <a:defRPr/>
                    </a:pPr>
                    <a:r>
                      <a:rPr lang="en-US" dirty="0"/>
                      <a:t>(price: $8-$23)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77290917332131"/>
                      <c:h val="0.140292445864627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B89-4DB4-8ECE-60E7A14691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Incandescent bulbs</c:v>
                </c:pt>
                <c:pt idx="1">
                  <c:v>Fluorescent bulbs</c:v>
                </c:pt>
                <c:pt idx="2">
                  <c:v>Halogen bulbs</c:v>
                </c:pt>
                <c:pt idx="3">
                  <c:v>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</c:v>
                </c:pt>
                <c:pt idx="1">
                  <c:v>34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89-4DB4-8ECE-60E7A146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Product Share and</a:t>
            </a:r>
            <a:r>
              <a:rPr lang="en-US" sz="1400" b="1" baseline="0" dirty="0"/>
              <a:t> Price of different kind light bulbs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 (%)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86-411C-A514-0D9C55FB142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86-411C-A514-0D9C55FB14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86-411C-A514-0D9C55FB142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86-411C-A514-0D9C55FB1424}"/>
              </c:ext>
            </c:extLst>
          </c:dPt>
          <c:cat>
            <c:strRef>
              <c:f>Sheet1!$A$2:$A$5</c:f>
              <c:strCache>
                <c:ptCount val="4"/>
                <c:pt idx="0">
                  <c:v>Incandescent bulbs</c:v>
                </c:pt>
                <c:pt idx="1">
                  <c:v>Fluorescent bulbs</c:v>
                </c:pt>
                <c:pt idx="2">
                  <c:v>Halogen bulbs</c:v>
                </c:pt>
                <c:pt idx="3">
                  <c:v>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</c:v>
                </c:pt>
                <c:pt idx="1">
                  <c:v>34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86-411C-A514-0D9C55FB1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76889375"/>
        <c:axId val="27860119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 Product Price ($)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Incandescent bulbs</c:v>
                </c:pt>
                <c:pt idx="1">
                  <c:v>Fluorescent bulbs</c:v>
                </c:pt>
                <c:pt idx="2">
                  <c:v>Halogen bulbs</c:v>
                </c:pt>
                <c:pt idx="3">
                  <c:v>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0.66</c:v>
                </c:pt>
                <c:pt idx="1">
                  <c:v>5</c:v>
                </c:pt>
                <c:pt idx="2">
                  <c:v>3.9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B86-411C-A514-0D9C55FB1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394767"/>
        <c:axId val="339649247"/>
      </c:lineChart>
      <c:catAx>
        <c:axId val="2768893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01199"/>
        <c:crosses val="autoZero"/>
        <c:auto val="1"/>
        <c:lblAlgn val="ctr"/>
        <c:lblOffset val="100"/>
        <c:noMultiLvlLbl val="0"/>
      </c:catAx>
      <c:valAx>
        <c:axId val="27860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889375"/>
        <c:crosses val="autoZero"/>
        <c:crossBetween val="between"/>
      </c:valAx>
      <c:valAx>
        <c:axId val="3396492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394767"/>
        <c:crosses val="max"/>
        <c:crossBetween val="between"/>
      </c:valAx>
      <c:catAx>
        <c:axId val="2703947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96492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Competitor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Competitor Market Share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</c:v>
                </c:pt>
                <c:pt idx="1">
                  <c:v>Philips</c:v>
                </c:pt>
                <c:pt idx="2">
                  <c:v>Others</c:v>
                </c:pt>
                <c:pt idx="3">
                  <c:v>Sylvania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19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4-441B-B8F3-AD64F8D47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673439"/>
        <c:axId val="141742815"/>
      </c:barChart>
      <c:catAx>
        <c:axId val="1356734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42815"/>
        <c:crosses val="autoZero"/>
        <c:auto val="1"/>
        <c:lblAlgn val="ctr"/>
        <c:lblOffset val="100"/>
        <c:noMultiLvlLbl val="0"/>
      </c:catAx>
      <c:valAx>
        <c:axId val="14174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4F8A-6B1D-428D-99BF-AC406A151B9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E046-4965-447A-8EBB-931F2A05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0B1-5C15-4C0C-AED0-D515917D2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05DEA-5025-49F9-8E01-1D764855E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483D-A572-4A1D-96BF-51C71B98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188-3B80-48AF-A319-F7C31E6B12A1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E67-8C2A-4FE1-9383-C095786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CE64-A391-40A8-90AC-577FD536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7059-A59C-4F0A-AB8E-9C23B57F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24044-C1E7-435C-8BD1-AA0C20AD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C04E-FE1C-4000-9ECB-B58C31EA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8A25-946C-421C-B792-6B04AD2EC8A8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6761-56CC-41B1-BD46-B00BF5B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1AAF-0D27-4AA2-BB54-28123821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E13B3-C369-46BE-8C77-4EF27750A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B9892-6D52-43CA-9CA2-CAA6D62E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FDC2-BDA1-416D-9D35-D782660A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96B-65AF-4E2D-A744-6A2A497FD87F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3D20-1C1A-48BD-BCEA-F91C5E67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65E0-7399-4204-A6CF-50EF6893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54AE-4110-424A-B43E-B6678867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EAA6-30E4-4B3D-820F-1E23F073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AB1E-AF2B-4850-BDFE-6DD02D8D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2E2-E0FC-471C-A32B-D8A58C7134FA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9F45-4AD0-404A-8360-B4C37BD5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03E-501A-4070-A62B-57362E78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65C2-DC34-49C6-991D-AE5FDBDE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B7A1-92B9-41EF-AA17-73946500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DCCD-E790-425A-96C0-5C81BA2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5ACC-C383-4933-9F32-22E1B9AA2BB5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EC63-3E00-4595-B9BD-DDA47AF4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B10-E65A-4514-8FE4-27BE539E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1C89-773C-4AB7-BE4F-77A8C220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B927-9548-44DB-BE75-5C75B6409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2D67-FC3A-47BB-90BE-299A3A135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32A3-4B6A-4AF5-B508-28FD5639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0CD-58E5-463A-B7B2-9BBB78FA9886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51F8-4584-4F1F-80EC-0D1D484A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6FD3-711A-4AAB-AB61-6401EE84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AEA7D98E-F0DC-4E70-92E3-E4013E55C8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24D6-2F0E-4DB9-9405-B41E6232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3003-7F00-464A-AD86-4F5D6BBE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F2AE-4AEF-41BD-B06A-5C20CB7A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4F0D2-A096-4C42-A6B8-99B65B4B9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7E608-4B41-4F69-8259-6249E7CF1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D5A9F-31F3-47EB-9296-D2D092F7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0515-0E7E-4F82-8A14-ED8FBFF96E44}" type="datetime1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CE509-11D6-42D1-9BBB-B9A720A6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D0B6F-9940-438C-AC26-8D756262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8B76-2973-4FDA-AEDC-901CBBCF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67B99-9A32-4FFA-B106-D8C76D1F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5768-2DA0-4440-B8B4-1D553EAE0CE0}" type="datetime1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7C84B-A485-48AA-BB52-38AB9223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7601B-E3FF-4BCB-8B51-5831342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A47DD-BF24-4838-A06E-3A16E147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C7BE-5C66-4E11-9BDA-008308510483}" type="datetime1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64178-C86F-45F2-965A-88B07E5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C7D4-BBDA-4B03-B05B-9D6FE156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F101-C31F-46F4-AD00-0BD660AC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C851-DF06-4D73-AB6B-A9336475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79B0-1161-47EC-B08E-8CD86955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600C4-015A-4BC9-AA4D-7E4564F4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CAC-702F-4A19-B3A5-5B2088873B06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FBD4-FF49-423D-8333-F215B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1825-C857-4A54-9C06-074EE5CC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9FDC-1145-471E-BB23-AF36E109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F1B5C-9097-4DD0-9249-BEF9C3DD8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8AC0D-00A7-4A1A-B483-2C7DB511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4085-1320-4A28-B2A3-C8E0F5A9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A4B6-B8DC-4970-903C-0E6452F72C3F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2888-B718-4687-9823-6A289394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D8ACF-8727-4B68-8134-1835E557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C31E1-D393-41DB-9EB4-2F6CD0B9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996C4-1758-4607-A6EF-E277A827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741B-2E72-4EA1-80C0-12ECD621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A914-6B0D-43BD-B24C-263560C5261E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C416-2ACF-49BB-B2B5-73291C4A7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F38E-7945-418A-8266-BE33FAAA7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7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D98E-F0DC-4E70-92E3-E4013E55C8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FACF-59C5-4CA7-AD68-D58A2107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2283"/>
            <a:ext cx="9144000" cy="2387600"/>
          </a:xfrm>
        </p:spPr>
        <p:txBody>
          <a:bodyPr anchor="ctr"/>
          <a:lstStyle/>
          <a:p>
            <a:r>
              <a:rPr lang="en-US" sz="5400" b="1" dirty="0"/>
              <a:t>Pricing the LED Bulbs </a:t>
            </a:r>
            <a:br>
              <a:rPr lang="en-US" b="1" dirty="0"/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studies - Philips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4BC3D-95FA-4564-AFBC-86CD225F787A}"/>
              </a:ext>
            </a:extLst>
          </p:cNvPr>
          <p:cNvSpPr/>
          <p:nvPr/>
        </p:nvSpPr>
        <p:spPr>
          <a:xfrm>
            <a:off x="0" y="6441989"/>
            <a:ext cx="12192000" cy="416011"/>
          </a:xfrm>
          <a:prstGeom prst="rect">
            <a:avLst/>
          </a:prstGeom>
          <a:solidFill>
            <a:srgbClr val="0B5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“philips logo png”的图片搜索结果">
            <a:extLst>
              <a:ext uri="{FF2B5EF4-FFF2-40B4-BE49-F238E27FC236}">
                <a16:creationId xmlns:a16="http://schemas.microsoft.com/office/drawing/2014/main" id="{A4448ADE-20AC-43E5-BCA9-33EE4832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55" y="1971552"/>
            <a:ext cx="1561289" cy="8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8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5F74A9-53E2-4A68-B5D4-E068437D00D0}"/>
              </a:ext>
            </a:extLst>
          </p:cNvPr>
          <p:cNvCxnSpPr/>
          <p:nvPr/>
        </p:nvCxnSpPr>
        <p:spPr>
          <a:xfrm>
            <a:off x="0" y="854194"/>
            <a:ext cx="12192000" cy="0"/>
          </a:xfrm>
          <a:prstGeom prst="line">
            <a:avLst/>
          </a:prstGeom>
          <a:ln w="28575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799D8C-F4BB-4937-A0B4-486DF841B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358" y="2557006"/>
            <a:ext cx="5181600" cy="3541287"/>
          </a:xfrm>
        </p:spPr>
        <p:txBody>
          <a:bodyPr>
            <a:normAutofit/>
          </a:bodyPr>
          <a:lstStyle/>
          <a:p>
            <a:r>
              <a:rPr lang="en-US" sz="1800" dirty="0"/>
              <a:t>Philips launched a </a:t>
            </a:r>
            <a:r>
              <a:rPr lang="en-US" sz="1800" b="1" dirty="0"/>
              <a:t>high premium</a:t>
            </a:r>
            <a:r>
              <a:rPr lang="en-US" sz="1800" dirty="0"/>
              <a:t> lightening product – LED bulbs</a:t>
            </a:r>
            <a:br>
              <a:rPr lang="en-US" sz="1800" dirty="0"/>
            </a:br>
            <a:r>
              <a:rPr lang="en-US" sz="1800" dirty="0"/>
              <a:t>(price is </a:t>
            </a:r>
            <a:r>
              <a:rPr lang="en-US" sz="1800" b="1" dirty="0"/>
              <a:t>6x</a:t>
            </a:r>
            <a:r>
              <a:rPr lang="en-US" sz="1800" dirty="0"/>
              <a:t> of a compact fluorescent light bulb and </a:t>
            </a:r>
            <a:r>
              <a:rPr lang="en-US" sz="1800" b="1" dirty="0"/>
              <a:t>40x </a:t>
            </a:r>
            <a:r>
              <a:rPr lang="en-US" sz="1800" dirty="0"/>
              <a:t>of a standard white incandescent bulbs)</a:t>
            </a:r>
          </a:p>
          <a:p>
            <a:r>
              <a:rPr lang="en-US" sz="1800" dirty="0"/>
              <a:t>LED bulb is a very new/innovative product in the lightening market which only takes up </a:t>
            </a:r>
            <a:r>
              <a:rPr lang="en-US" sz="1800" b="1" dirty="0"/>
              <a:t>&lt;1% </a:t>
            </a:r>
            <a:r>
              <a:rPr lang="en-US" sz="1800" dirty="0"/>
              <a:t>market share compared with </a:t>
            </a:r>
            <a:r>
              <a:rPr lang="en-US" sz="1800" b="1" dirty="0"/>
              <a:t>61%</a:t>
            </a:r>
            <a:r>
              <a:rPr lang="en-US" sz="1800" dirty="0"/>
              <a:t> of Incandescent light bulbs</a:t>
            </a:r>
          </a:p>
          <a:p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B68D5-AB88-40B6-98EA-8A1473A88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513" y="2560181"/>
            <a:ext cx="5181600" cy="2906763"/>
          </a:xfrm>
        </p:spPr>
        <p:txBody>
          <a:bodyPr>
            <a:normAutofit/>
          </a:bodyPr>
          <a:lstStyle/>
          <a:p>
            <a:r>
              <a:rPr lang="en-US" sz="1800" dirty="0"/>
              <a:t>How much should Philips price?</a:t>
            </a:r>
          </a:p>
          <a:p>
            <a:r>
              <a:rPr lang="en-US" sz="1800" dirty="0"/>
              <a:t>How do Philips increase consumer awareness on this high premium LED product? (ex: focus on environmentally friendly or cost saving)</a:t>
            </a:r>
          </a:p>
          <a:p>
            <a:r>
              <a:rPr lang="en-US" sz="1800" dirty="0"/>
              <a:t>Whom to target? (Individual customers or business customers)</a:t>
            </a:r>
          </a:p>
          <a:p>
            <a:r>
              <a:rPr lang="en-US" sz="1800" dirty="0"/>
              <a:t>What channel to sell the products? (Retailer vs Distributions)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94CA01-C23A-41B7-B360-9AD686CFD5F0}"/>
              </a:ext>
            </a:extLst>
          </p:cNvPr>
          <p:cNvCxnSpPr>
            <a:cxnSpLocks/>
          </p:cNvCxnSpPr>
          <p:nvPr/>
        </p:nvCxnSpPr>
        <p:spPr>
          <a:xfrm>
            <a:off x="507648" y="2200291"/>
            <a:ext cx="485901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BD548-ECD2-41B1-85C0-9399AF0411AE}"/>
              </a:ext>
            </a:extLst>
          </p:cNvPr>
          <p:cNvSpPr txBox="1"/>
          <p:nvPr/>
        </p:nvSpPr>
        <p:spPr>
          <a:xfrm>
            <a:off x="507648" y="1419751"/>
            <a:ext cx="4859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Context: new product launch and LED market analysis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BBCE7B3-500F-4084-8BF4-049871E70F82}"/>
              </a:ext>
            </a:extLst>
          </p:cNvPr>
          <p:cNvSpPr/>
          <p:nvPr/>
        </p:nvSpPr>
        <p:spPr>
          <a:xfrm rot="5400000">
            <a:off x="4677210" y="3665159"/>
            <a:ext cx="2824047" cy="429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47DAA-A3F0-45FD-ADC7-E939204576A8}"/>
              </a:ext>
            </a:extLst>
          </p:cNvPr>
          <p:cNvSpPr txBox="1"/>
          <p:nvPr/>
        </p:nvSpPr>
        <p:spPr>
          <a:xfrm>
            <a:off x="6525826" y="1419751"/>
            <a:ext cx="5088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Problems: how much to sell, who should target and where to sell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DD39F-3378-451D-9CFE-FDB5E48B8D13}"/>
              </a:ext>
            </a:extLst>
          </p:cNvPr>
          <p:cNvSpPr txBox="1"/>
          <p:nvPr/>
        </p:nvSpPr>
        <p:spPr>
          <a:xfrm>
            <a:off x="262182" y="76138"/>
            <a:ext cx="11798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Context: </a:t>
            </a:r>
            <a:r>
              <a:rPr lang="en-US" sz="2000" dirty="0"/>
              <a:t>Philips is launching a new premium lightening product - LED bulbs and faces some difficulties in pricing products, targeting customers and selecting the channels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C8ECCE-A532-43EF-A7B2-A4942511394B}"/>
              </a:ext>
            </a:extLst>
          </p:cNvPr>
          <p:cNvCxnSpPr>
            <a:cxnSpLocks/>
          </p:cNvCxnSpPr>
          <p:nvPr/>
        </p:nvCxnSpPr>
        <p:spPr>
          <a:xfrm>
            <a:off x="6525826" y="2200291"/>
            <a:ext cx="5088997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1940EBF-9045-4925-893C-D1D3D703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5F74A9-53E2-4A68-B5D4-E068437D00D0}"/>
              </a:ext>
            </a:extLst>
          </p:cNvPr>
          <p:cNvCxnSpPr/>
          <p:nvPr/>
        </p:nvCxnSpPr>
        <p:spPr>
          <a:xfrm>
            <a:off x="0" y="854194"/>
            <a:ext cx="12192000" cy="0"/>
          </a:xfrm>
          <a:prstGeom prst="line">
            <a:avLst/>
          </a:prstGeom>
          <a:ln w="28575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DD39F-3378-451D-9CFE-FDB5E48B8D13}"/>
              </a:ext>
            </a:extLst>
          </p:cNvPr>
          <p:cNvSpPr txBox="1"/>
          <p:nvPr/>
        </p:nvSpPr>
        <p:spPr>
          <a:xfrm>
            <a:off x="262182" y="76138"/>
            <a:ext cx="11798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Summary: </a:t>
            </a:r>
            <a:r>
              <a:rPr lang="en-US" sz="2000" dirty="0"/>
              <a:t>Philips can price LED bulbs at $22 and launch powerful ads and educate programs to boost the market demand to benefit from the potential LED bulbs market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D78F5C-B2C7-4112-B273-618E3F8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2D32EA-F971-40AE-B26E-FEDBE782B1CD}"/>
              </a:ext>
            </a:extLst>
          </p:cNvPr>
          <p:cNvSpPr txBox="1"/>
          <p:nvPr/>
        </p:nvSpPr>
        <p:spPr>
          <a:xfrm>
            <a:off x="389694" y="1410510"/>
            <a:ext cx="114126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Market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main market players in lightening industries in north American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LED bulbs only have &lt;1%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Product positioning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LED bulbs have 2 main advantages – cost saving and environmentally friendly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LED bulbs have 2 main drawbacks – high product cost and retail price which discourages customer on purchasing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Pricing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 price above marginal cost $9 to at least breakeven the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Possibly to sell the product at the highest market cap $23 since LED bulbs product can save ~$150 for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Re-negotiate the retail margin with our business partners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Launching powerful advertisements and educate programs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low cost products with lower product specifications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5F74A9-53E2-4A68-B5D4-E068437D00D0}"/>
              </a:ext>
            </a:extLst>
          </p:cNvPr>
          <p:cNvCxnSpPr/>
          <p:nvPr/>
        </p:nvCxnSpPr>
        <p:spPr>
          <a:xfrm>
            <a:off x="0" y="854194"/>
            <a:ext cx="12192000" cy="0"/>
          </a:xfrm>
          <a:prstGeom prst="line">
            <a:avLst/>
          </a:prstGeom>
          <a:ln w="28575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DD39F-3378-451D-9CFE-FDB5E48B8D13}"/>
              </a:ext>
            </a:extLst>
          </p:cNvPr>
          <p:cNvSpPr txBox="1"/>
          <p:nvPr/>
        </p:nvSpPr>
        <p:spPr>
          <a:xfrm>
            <a:off x="262182" y="76138"/>
            <a:ext cx="11798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Market Analysis: </a:t>
            </a:r>
            <a:r>
              <a:rPr lang="en-US" sz="2000" dirty="0"/>
              <a:t>3 main players in lightening market and incandescent and fluorescent bulbs consist of 95% of the market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663528-A7AB-40DC-84A8-C126F9524ADE}"/>
              </a:ext>
            </a:extLst>
          </p:cNvPr>
          <p:cNvCxnSpPr/>
          <p:nvPr/>
        </p:nvCxnSpPr>
        <p:spPr>
          <a:xfrm>
            <a:off x="354500" y="3803516"/>
            <a:ext cx="113446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54E8AF2-DCCF-4E14-8DDF-1771C3C6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0" y="1260032"/>
            <a:ext cx="3495203" cy="2306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8CD96A-8D22-4FC0-95DC-D3D523234BE0}"/>
              </a:ext>
            </a:extLst>
          </p:cNvPr>
          <p:cNvSpPr txBox="1"/>
          <p:nvPr/>
        </p:nvSpPr>
        <p:spPr>
          <a:xfrm>
            <a:off x="4309351" y="1339392"/>
            <a:ext cx="73897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3 main players </a:t>
            </a:r>
            <a:r>
              <a:rPr lang="en-US" sz="2000" dirty="0"/>
              <a:t>in lightening market – GE, Philips and Sylvania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 is the market leader with 51% of market shares followed by Philips with 19% of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3 main channels</a:t>
            </a:r>
            <a:r>
              <a:rPr lang="en-US" sz="2000" dirty="0"/>
              <a:t> to sell the light bulbs – supermarket, discounters, wholesale clubs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8633CF-93E2-4D3C-A8D4-C8AE0C42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DDDF6-5B9C-490F-968D-B87A70407FAC}"/>
              </a:ext>
            </a:extLst>
          </p:cNvPr>
          <p:cNvSpPr txBox="1"/>
          <p:nvPr/>
        </p:nvSpPr>
        <p:spPr>
          <a:xfrm>
            <a:off x="4309352" y="4202687"/>
            <a:ext cx="7389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Incandescent and fluorescent bulbs make up </a:t>
            </a:r>
            <a:r>
              <a:rPr lang="en-US" sz="2000" b="1" dirty="0"/>
              <a:t>95% </a:t>
            </a:r>
            <a:r>
              <a:rPr lang="en-US" sz="2000" dirty="0"/>
              <a:t>of the lightening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of a LED bulb is </a:t>
            </a:r>
            <a:r>
              <a:rPr lang="en-US" sz="2000" b="1" dirty="0"/>
              <a:t>~33x </a:t>
            </a:r>
            <a:r>
              <a:rPr lang="en-US" sz="2000" dirty="0"/>
              <a:t>higher of a incandescent bulb, </a:t>
            </a:r>
            <a:r>
              <a:rPr lang="en-US" sz="2000" b="1" dirty="0"/>
              <a:t>~4x </a:t>
            </a:r>
            <a:r>
              <a:rPr lang="en-US" sz="2000" dirty="0"/>
              <a:t>higher of a fluorescent bulb and </a:t>
            </a:r>
            <a:r>
              <a:rPr lang="en-US" sz="2000" b="1" dirty="0"/>
              <a:t>~5x </a:t>
            </a:r>
            <a:r>
              <a:rPr lang="en-US" sz="2000" dirty="0"/>
              <a:t>higher of a halogen bulb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market share and price seems to have a </a:t>
            </a:r>
            <a:r>
              <a:rPr lang="en-US" sz="2000" b="1" dirty="0"/>
              <a:t>negative</a:t>
            </a:r>
            <a:r>
              <a:rPr lang="en-US" sz="2000" dirty="0"/>
              <a:t> relationship, says the higher the product price, the less market share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00B10-086F-448D-817C-CBBE39D6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0" y="4148866"/>
            <a:ext cx="3495203" cy="2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5F74A9-53E2-4A68-B5D4-E068437D00D0}"/>
              </a:ext>
            </a:extLst>
          </p:cNvPr>
          <p:cNvCxnSpPr/>
          <p:nvPr/>
        </p:nvCxnSpPr>
        <p:spPr>
          <a:xfrm>
            <a:off x="0" y="854194"/>
            <a:ext cx="12192000" cy="0"/>
          </a:xfrm>
          <a:prstGeom prst="line">
            <a:avLst/>
          </a:prstGeom>
          <a:ln w="28575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DD39F-3378-451D-9CFE-FDB5E48B8D13}"/>
              </a:ext>
            </a:extLst>
          </p:cNvPr>
          <p:cNvSpPr txBox="1"/>
          <p:nvPr/>
        </p:nvSpPr>
        <p:spPr>
          <a:xfrm>
            <a:off x="262182" y="76138"/>
            <a:ext cx="11798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Product Positioning: </a:t>
            </a:r>
            <a:r>
              <a:rPr lang="en-US" sz="2000" dirty="0"/>
              <a:t>LED bulbs has 2 main selling points but with 2 major issues that need to be discussed when pricing the products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48D64-8C37-499F-8B14-1C95F44E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10082-3F4C-4FCA-955C-F8E04DBD0366}"/>
              </a:ext>
            </a:extLst>
          </p:cNvPr>
          <p:cNvSpPr txBox="1"/>
          <p:nvPr/>
        </p:nvSpPr>
        <p:spPr>
          <a:xfrm>
            <a:off x="507647" y="2001993"/>
            <a:ext cx="4859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advantage of using LED bulbs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Individual and business customers can save at least *</a:t>
            </a:r>
            <a:r>
              <a:rPr lang="en-US" b="1" dirty="0"/>
              <a:t>$150 and $128 </a:t>
            </a:r>
            <a:r>
              <a:rPr lang="en-US" dirty="0"/>
              <a:t>electricity bills respectively even though a LED bulb charge </a:t>
            </a:r>
            <a:r>
              <a:rPr lang="en-US" b="1" dirty="0"/>
              <a:t>40x </a:t>
            </a:r>
            <a:r>
              <a:rPr lang="en-US" dirty="0"/>
              <a:t>of a standard white incandescent bulb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LED bulbs is more energy efficient (saving </a:t>
            </a:r>
            <a:r>
              <a:rPr lang="en-US" b="1" dirty="0"/>
              <a:t>8x</a:t>
            </a:r>
            <a:r>
              <a:rPr lang="en-US" dirty="0"/>
              <a:t> energy) and has longer life expectancy (</a:t>
            </a:r>
            <a:r>
              <a:rPr lang="en-US" b="1" dirty="0"/>
              <a:t>24x</a:t>
            </a:r>
            <a:r>
              <a:rPr lang="en-US" dirty="0"/>
              <a:t> longer)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utility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utility increase from -9.2 to 6.1 if the energy usage of the bulb reduces from 25 watt to 10 watt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Eco-friendly attitude: using this product can save our planet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6602B-8008-46FE-B452-D14AB9945FFD}"/>
              </a:ext>
            </a:extLst>
          </p:cNvPr>
          <p:cNvSpPr txBox="1"/>
          <p:nvPr/>
        </p:nvSpPr>
        <p:spPr>
          <a:xfrm>
            <a:off x="6681986" y="1997532"/>
            <a:ext cx="52246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bulbs comparative 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mover advantage: launch the first LED bulbs among 3 main market players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 saving and longer life expectancy -&gt; reduce electricity cost &amp; is eco-friendly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bulbs 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product cost ($4) -&gt; </a:t>
            </a:r>
            <a:r>
              <a:rPr lang="en-US" b="1" dirty="0"/>
              <a:t>45x</a:t>
            </a:r>
            <a:r>
              <a:rPr lang="en-US" dirty="0"/>
              <a:t> of a standard incandescent bulb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retail price (~$20) -&gt; </a:t>
            </a:r>
            <a:r>
              <a:rPr lang="en-US" b="1" dirty="0"/>
              <a:t>40x</a:t>
            </a:r>
            <a:r>
              <a:rPr lang="en-US" dirty="0"/>
              <a:t> of normal bulb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Customer takes more time to make purchasing decisions -&gt; low turnover rate for our business partners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 retail margin ~55% of retail price needs to be paid to compensate for our low product turnover rate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4E8B34-EC15-41EF-9359-39D668A4DAEE}"/>
              </a:ext>
            </a:extLst>
          </p:cNvPr>
          <p:cNvCxnSpPr>
            <a:cxnSpLocks/>
          </p:cNvCxnSpPr>
          <p:nvPr/>
        </p:nvCxnSpPr>
        <p:spPr>
          <a:xfrm>
            <a:off x="507648" y="1885760"/>
            <a:ext cx="485901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890F1E-FB42-4D2E-8085-0642753FB798}"/>
              </a:ext>
            </a:extLst>
          </p:cNvPr>
          <p:cNvSpPr txBox="1"/>
          <p:nvPr/>
        </p:nvSpPr>
        <p:spPr>
          <a:xfrm>
            <a:off x="507647" y="1139744"/>
            <a:ext cx="4859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 perspectives: cost advantage, eco- friendly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CA39DA-4A83-42BB-BB79-D83D3A10C87B}"/>
              </a:ext>
            </a:extLst>
          </p:cNvPr>
          <p:cNvCxnSpPr/>
          <p:nvPr/>
        </p:nvCxnSpPr>
        <p:spPr>
          <a:xfrm>
            <a:off x="0" y="6230228"/>
            <a:ext cx="749029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9DB541-62A1-401D-A6B4-0465C214B870}"/>
              </a:ext>
            </a:extLst>
          </p:cNvPr>
          <p:cNvSpPr txBox="1"/>
          <p:nvPr/>
        </p:nvSpPr>
        <p:spPr>
          <a:xfrm>
            <a:off x="0" y="6244849"/>
            <a:ext cx="56300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*Assume using 18000 hours with electricity fee $12.7 cents/kwh</a:t>
            </a:r>
          </a:p>
          <a:p>
            <a:r>
              <a:rPr lang="en-US" sz="900" dirty="0"/>
              <a:t>-Bills of using soft white incandescent bulbs: 75 watt* 18000* 12.7/100000 = 171.45 (bulbs fee: 18000*0.6/750=14.4</a:t>
            </a:r>
          </a:p>
          <a:p>
            <a:r>
              <a:rPr lang="en-US" sz="900" dirty="0"/>
              <a:t>-Bills of using LED bulbs: 9 watt* 18000* 12.7/100000 = 20.57 (bulb fee ~20)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22E4B1-263C-4A2D-BC72-86CBCD562E5C}"/>
              </a:ext>
            </a:extLst>
          </p:cNvPr>
          <p:cNvCxnSpPr>
            <a:cxnSpLocks/>
          </p:cNvCxnSpPr>
          <p:nvPr/>
        </p:nvCxnSpPr>
        <p:spPr>
          <a:xfrm>
            <a:off x="6681986" y="1885760"/>
            <a:ext cx="485901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BCB39-D377-4AE6-9827-C48ACA535DF0}"/>
              </a:ext>
            </a:extLst>
          </p:cNvPr>
          <p:cNvSpPr/>
          <p:nvPr/>
        </p:nvSpPr>
        <p:spPr>
          <a:xfrm>
            <a:off x="6681986" y="1142158"/>
            <a:ext cx="4859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Philips perspectives: having first mover advantage but with some points need to be considered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760C020-5F44-4A1C-BB4B-4DD1C70030E1}"/>
              </a:ext>
            </a:extLst>
          </p:cNvPr>
          <p:cNvSpPr/>
          <p:nvPr/>
        </p:nvSpPr>
        <p:spPr>
          <a:xfrm rot="5400000">
            <a:off x="4196912" y="3890040"/>
            <a:ext cx="3798174" cy="429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5F74A9-53E2-4A68-B5D4-E068437D00D0}"/>
              </a:ext>
            </a:extLst>
          </p:cNvPr>
          <p:cNvCxnSpPr/>
          <p:nvPr/>
        </p:nvCxnSpPr>
        <p:spPr>
          <a:xfrm>
            <a:off x="0" y="854194"/>
            <a:ext cx="12192000" cy="0"/>
          </a:xfrm>
          <a:prstGeom prst="line">
            <a:avLst/>
          </a:prstGeom>
          <a:ln w="28575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DD39F-3378-451D-9CFE-FDB5E48B8D13}"/>
              </a:ext>
            </a:extLst>
          </p:cNvPr>
          <p:cNvSpPr txBox="1"/>
          <p:nvPr/>
        </p:nvSpPr>
        <p:spPr>
          <a:xfrm>
            <a:off x="262182" y="76138"/>
            <a:ext cx="11798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Pricing Strategy and Recommendations: </a:t>
            </a:r>
            <a:r>
              <a:rPr lang="en-US" sz="2000" dirty="0"/>
              <a:t>Philips can price their products between $9 and $23 and take some measures to create more market demand for LED bulbs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48D64-8C37-499F-8B14-1C95F44E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258D3C-E4C4-4362-A52E-BC738B9C19B5}"/>
              </a:ext>
            </a:extLst>
          </p:cNvPr>
          <p:cNvSpPr/>
          <p:nvPr/>
        </p:nvSpPr>
        <p:spPr>
          <a:xfrm>
            <a:off x="6681985" y="2024149"/>
            <a:ext cx="48590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Philips has </a:t>
            </a:r>
            <a:r>
              <a:rPr lang="en-US" b="1" dirty="0"/>
              <a:t>first mover advantages </a:t>
            </a:r>
            <a:r>
              <a:rPr lang="en-US" dirty="0"/>
              <a:t>in terms of launching LED bulbs – possibly can increase the product price above marginal cost $9 to $22 or $23 (since the highest LED bulb price in that market is around $23)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Launching powerful advertisements and educate programs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promote the benefits of using LED bulbs to boost market demand -&gt; big potential since currently LED bulbs only have &lt;1%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low cost products with lower product specifications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acquire more market and increase product turnover rate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1851A-873D-4C49-8C13-D63D4801C737}"/>
              </a:ext>
            </a:extLst>
          </p:cNvPr>
          <p:cNvCxnSpPr>
            <a:cxnSpLocks/>
          </p:cNvCxnSpPr>
          <p:nvPr/>
        </p:nvCxnSpPr>
        <p:spPr>
          <a:xfrm>
            <a:off x="507648" y="1885760"/>
            <a:ext cx="485901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AD205A-90B2-4DFB-9032-2BA12ED3C0DA}"/>
              </a:ext>
            </a:extLst>
          </p:cNvPr>
          <p:cNvSpPr txBox="1"/>
          <p:nvPr/>
        </p:nvSpPr>
        <p:spPr>
          <a:xfrm>
            <a:off x="507647" y="1067350"/>
            <a:ext cx="4859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Pricing setting: retail price range from $9 to $160 and possibly reduce retail margin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2553A-5791-425A-A65D-0FC6BE5842BF}"/>
              </a:ext>
            </a:extLst>
          </p:cNvPr>
          <p:cNvSpPr txBox="1"/>
          <p:nvPr/>
        </p:nvSpPr>
        <p:spPr>
          <a:xfrm>
            <a:off x="507647" y="2042358"/>
            <a:ext cx="4885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Breakeven price: *$9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Retail price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customers can save at least $150 electricity bills, we can price our products somewhere </a:t>
            </a:r>
            <a:r>
              <a:rPr lang="en-US" b="1" dirty="0"/>
              <a:t>between $9 and $160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Retail margin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currently the retail margin is 55% because of higher product cost and low product turnover rate -&gt; should enhance our marketing strategies and educate our customers about the benefit of changing their conventional bulbs to LED bulbs -&gt; increase market demand and re-negotiate the retail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BDFA3F-5A43-4DF7-AFAF-B30E1CDDD0F0}"/>
              </a:ext>
            </a:extLst>
          </p:cNvPr>
          <p:cNvCxnSpPr/>
          <p:nvPr/>
        </p:nvCxnSpPr>
        <p:spPr>
          <a:xfrm>
            <a:off x="0" y="6230228"/>
            <a:ext cx="749029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B9253E-825E-42B1-9CE4-B1D4A6EF377B}"/>
              </a:ext>
            </a:extLst>
          </p:cNvPr>
          <p:cNvSpPr txBox="1"/>
          <p:nvPr/>
        </p:nvSpPr>
        <p:spPr>
          <a:xfrm>
            <a:off x="0" y="6244849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*Assume retail margin is 55%, product cost is 4 and retail price is x</a:t>
            </a:r>
          </a:p>
          <a:p>
            <a:r>
              <a:rPr lang="en-US" sz="900" dirty="0"/>
              <a:t>-0.45x&gt;=4 -&gt; x&gt;=8.88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A7D21-3519-4633-99C1-AAB05B9B5FEE}"/>
              </a:ext>
            </a:extLst>
          </p:cNvPr>
          <p:cNvCxnSpPr>
            <a:cxnSpLocks/>
          </p:cNvCxnSpPr>
          <p:nvPr/>
        </p:nvCxnSpPr>
        <p:spPr>
          <a:xfrm>
            <a:off x="6681986" y="1885760"/>
            <a:ext cx="485901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0CF000C-1EC8-4033-9430-B355270D3DE2}"/>
              </a:ext>
            </a:extLst>
          </p:cNvPr>
          <p:cNvSpPr/>
          <p:nvPr/>
        </p:nvSpPr>
        <p:spPr>
          <a:xfrm>
            <a:off x="6681985" y="962430"/>
            <a:ext cx="4859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Recommendations: launching ads and educate programs and develop cheaper products with lower product specifications 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16B36F9-873C-49B3-A585-7E227A47CEBC}"/>
              </a:ext>
            </a:extLst>
          </p:cNvPr>
          <p:cNvSpPr/>
          <p:nvPr/>
        </p:nvSpPr>
        <p:spPr>
          <a:xfrm rot="5400000">
            <a:off x="4196912" y="3890040"/>
            <a:ext cx="3798174" cy="429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86B44D-F73B-4F40-ACE1-3233549CA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165738"/>
              </p:ext>
            </p:extLst>
          </p:nvPr>
        </p:nvGraphicFramePr>
        <p:xfrm>
          <a:off x="420099" y="1482408"/>
          <a:ext cx="4920386" cy="4305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DA657-E149-466B-A5E7-D9B66990E629}"/>
              </a:ext>
            </a:extLst>
          </p:cNvPr>
          <p:cNvSpPr txBox="1"/>
          <p:nvPr/>
        </p:nvSpPr>
        <p:spPr>
          <a:xfrm>
            <a:off x="1215957" y="46692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EAE725-D60E-426D-A3AD-F7E8CC818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453137"/>
              </p:ext>
            </p:extLst>
          </p:nvPr>
        </p:nvGraphicFramePr>
        <p:xfrm>
          <a:off x="5799494" y="577737"/>
          <a:ext cx="4239451" cy="217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C46D9C-1200-45B8-9827-EEF51DB60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920884"/>
              </p:ext>
            </p:extLst>
          </p:nvPr>
        </p:nvGraphicFramePr>
        <p:xfrm>
          <a:off x="5711946" y="3429000"/>
          <a:ext cx="4832838" cy="301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150D-E23D-4738-A1FA-640BA0A5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D98E-F0DC-4E70-92E3-E4013E55C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1055</Words>
  <Application>Microsoft Office PowerPoint</Application>
  <PresentationFormat>Widescreen</PresentationFormat>
  <Paragraphs>87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Pricing the LED Bulbs  Case studies - Philips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</dc:creator>
  <cp:lastModifiedBy>chloe</cp:lastModifiedBy>
  <cp:revision>273</cp:revision>
  <dcterms:created xsi:type="dcterms:W3CDTF">2020-02-09T02:59:14Z</dcterms:created>
  <dcterms:modified xsi:type="dcterms:W3CDTF">2020-02-09T17:01:35Z</dcterms:modified>
</cp:coreProperties>
</file>