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9" r:id="rId2"/>
    <p:sldId id="280" r:id="rId3"/>
    <p:sldId id="273" r:id="rId4"/>
    <p:sldId id="275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5B2"/>
    <a:srgbClr val="27B1FF"/>
    <a:srgbClr val="1F3921"/>
    <a:srgbClr val="69E9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9" autoAdjust="0"/>
    <p:restoredTop sz="99238" autoAdjust="0"/>
  </p:normalViewPr>
  <p:slideViewPr>
    <p:cSldViewPr snapToObjects="1" showGuides="1">
      <p:cViewPr>
        <p:scale>
          <a:sx n="76" d="100"/>
          <a:sy n="76" d="100"/>
        </p:scale>
        <p:origin x="-1294" y="-479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banegaubert:Desktop:Business%20Analytics:aviscor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banegaubert:Desktop:Business%20Analytics:avisco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4"/>
  <c:chart>
    <c:title>
      <c:tx>
        <c:rich>
          <a:bodyPr/>
          <a:lstStyle/>
          <a:p>
            <a:pPr>
              <a:defRPr/>
            </a:pPr>
            <a:r>
              <a:rPr lang="fr-FR" sz="1400" dirty="0" smtClean="0">
                <a:solidFill>
                  <a:srgbClr val="948A54"/>
                </a:solidFill>
              </a:rPr>
              <a:t>Scores AVI</a:t>
            </a:r>
            <a:endParaRPr lang="fr-FR" sz="1400" dirty="0">
              <a:solidFill>
                <a:srgbClr val="948A54"/>
              </a:solidFill>
            </a:endParaRPr>
          </a:p>
        </c:rich>
      </c:tx>
      <c:layout>
        <c:manualLayout>
          <c:xMode val="edge"/>
          <c:yMode val="edge"/>
          <c:x val="0.26488409434652604"/>
          <c:y val="8.917255089669722E-2"/>
        </c:manualLayout>
      </c:layout>
    </c:title>
    <c:plotArea>
      <c:layout/>
      <c:barChart>
        <c:barDir val="bar"/>
        <c:grouping val="clustered"/>
        <c:ser>
          <c:idx val="2"/>
          <c:order val="0"/>
          <c:tx>
            <c:strRef>
              <c:f>Sheet1!$C$1</c:f>
              <c:strCache>
                <c:ptCount val="1"/>
                <c:pt idx="0">
                  <c:v>copy</c:v>
                </c:pt>
              </c:strCache>
            </c:strRef>
          </c:tx>
          <c:dPt>
            <c:idx val="0"/>
            <c:spPr>
              <a:solidFill>
                <a:srgbClr val="984807"/>
              </a:solidFill>
            </c:spPr>
          </c:dPt>
          <c:dPt>
            <c:idx val="1"/>
            <c:spPr>
              <a:solidFill>
                <a:srgbClr val="984807"/>
              </a:solidFill>
            </c:spPr>
          </c:dPt>
          <c:dPt>
            <c:idx val="2"/>
            <c:spPr>
              <a:solidFill>
                <a:srgbClr val="984807"/>
              </a:solidFill>
            </c:spPr>
          </c:dPt>
          <c:dPt>
            <c:idx val="3"/>
            <c:spPr>
              <a:solidFill>
                <a:srgbClr val="984807"/>
              </a:solidFill>
            </c:spPr>
          </c:dPt>
          <c:dPt>
            <c:idx val="4"/>
            <c:spPr>
              <a:solidFill>
                <a:srgbClr val="984807"/>
              </a:solidFill>
            </c:spPr>
          </c:dPt>
          <c:dPt>
            <c:idx val="5"/>
            <c:spPr>
              <a:solidFill>
                <a:srgbClr val="984807"/>
              </a:solidFill>
            </c:spPr>
          </c:dPt>
          <c:dPt>
            <c:idx val="6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7"/>
            <c:spPr>
              <a:solidFill>
                <a:srgbClr val="E46C0A"/>
              </a:solidFill>
            </c:spPr>
          </c:dPt>
          <c:dPt>
            <c:idx val="8"/>
            <c:spPr>
              <a:solidFill>
                <a:srgbClr val="E46C0A"/>
              </a:solidFill>
            </c:spPr>
          </c:dPt>
          <c:dPt>
            <c:idx val="9"/>
            <c:spPr>
              <a:solidFill>
                <a:srgbClr val="E46C0A"/>
              </a:solidFill>
            </c:spPr>
          </c:dPt>
          <c:dPt>
            <c:idx val="10"/>
            <c:spPr>
              <a:solidFill>
                <a:srgbClr val="E46C0A"/>
              </a:solidFill>
            </c:spPr>
          </c:dPt>
          <c:dPt>
            <c:idx val="11"/>
            <c:spPr>
              <a:solidFill>
                <a:srgbClr val="E46C0A"/>
              </a:solidFill>
            </c:spPr>
          </c:dPt>
          <c:dPt>
            <c:idx val="1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3"/>
            <c:spPr>
              <a:solidFill>
                <a:srgbClr val="77933C"/>
              </a:solidFill>
            </c:spPr>
          </c:dPt>
          <c:dPt>
            <c:idx val="14"/>
            <c:spPr>
              <a:solidFill>
                <a:srgbClr val="77933C"/>
              </a:solidFill>
            </c:spPr>
          </c:dPt>
          <c:dPt>
            <c:idx val="15"/>
            <c:spPr>
              <a:solidFill>
                <a:srgbClr val="77933C"/>
              </a:solidFill>
            </c:spPr>
          </c:dPt>
          <c:dPt>
            <c:idx val="16"/>
            <c:spPr>
              <a:solidFill>
                <a:srgbClr val="77933C"/>
              </a:solidFill>
            </c:spPr>
          </c:dPt>
          <c:dPt>
            <c:idx val="17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8"/>
            <c:spPr>
              <a:solidFill>
                <a:srgbClr val="77933C"/>
              </a:solidFill>
            </c:spPr>
          </c:dPt>
          <c:dPt>
            <c:idx val="19"/>
            <c:spPr>
              <a:solidFill>
                <a:srgbClr val="FAC090"/>
              </a:solidFill>
            </c:spPr>
          </c:dPt>
          <c:dPt>
            <c:idx val="2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21"/>
            <c:spPr>
              <a:solidFill>
                <a:srgbClr val="FCD5B5"/>
              </a:solidFill>
            </c:spPr>
          </c:dPt>
          <c:dPt>
            <c:idx val="22"/>
            <c:spPr>
              <a:solidFill>
                <a:srgbClr val="FCD5B5"/>
              </a:solidFill>
            </c:spPr>
          </c:dPt>
          <c:dPt>
            <c:idx val="23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24"/>
            <c:spPr>
              <a:solidFill>
                <a:srgbClr val="632523"/>
              </a:solidFill>
            </c:spPr>
          </c:dPt>
          <c:dPt>
            <c:idx val="25"/>
            <c:spPr>
              <a:solidFill>
                <a:srgbClr val="632523"/>
              </a:solidFill>
            </c:spPr>
          </c:dPt>
          <c:dPt>
            <c:idx val="26"/>
            <c:spPr>
              <a:solidFill>
                <a:srgbClr val="632523"/>
              </a:solidFill>
            </c:spPr>
          </c:dPt>
          <c:dPt>
            <c:idx val="27"/>
            <c:spPr>
              <a:solidFill>
                <a:schemeClr val="accent2">
                  <a:lumMod val="50000"/>
                </a:schemeClr>
              </a:solidFill>
            </c:spPr>
          </c:dPt>
          <c:dPt>
            <c:idx val="28"/>
            <c:spPr>
              <a:solidFill>
                <a:srgbClr val="948A54"/>
              </a:solidFill>
            </c:spPr>
          </c:dPt>
          <c:dPt>
            <c:idx val="29"/>
            <c:spPr>
              <a:solidFill>
                <a:srgbClr val="948A54"/>
              </a:solidFill>
            </c:spPr>
          </c:dPt>
          <c:dPt>
            <c:idx val="30"/>
            <c:spPr>
              <a:solidFill>
                <a:schemeClr val="bg2">
                  <a:lumMod val="50000"/>
                </a:schemeClr>
              </a:solidFill>
            </c:spPr>
          </c:dPt>
          <c:dPt>
            <c:idx val="31"/>
            <c:spPr>
              <a:solidFill>
                <a:srgbClr val="27B1FF"/>
              </a:solidFill>
            </c:spPr>
          </c:dPt>
          <c:dPt>
            <c:idx val="32"/>
            <c:spPr>
              <a:solidFill>
                <a:srgbClr val="27B1FF"/>
              </a:solidFill>
            </c:spPr>
          </c:dPt>
          <c:dPt>
            <c:idx val="33"/>
            <c:spPr>
              <a:solidFill>
                <a:srgbClr val="9755B2"/>
              </a:solidFill>
            </c:spPr>
          </c:dPt>
          <c:dPt>
            <c:idx val="34"/>
            <c:spPr>
              <a:solidFill>
                <a:schemeClr val="tx2">
                  <a:lumMod val="75000"/>
                </a:schemeClr>
              </a:solidFill>
            </c:spPr>
          </c:dPt>
          <c:dPt>
            <c:idx val="35"/>
            <c:spPr>
              <a:solidFill>
                <a:srgbClr val="9755B2"/>
              </a:solidFill>
            </c:spPr>
          </c:dPt>
          <c:dPt>
            <c:idx val="36"/>
            <c:spPr>
              <a:solidFill>
                <a:srgbClr val="17375E"/>
              </a:solidFill>
            </c:spPr>
          </c:dPt>
          <c:dPt>
            <c:idx val="37"/>
            <c:spPr>
              <a:solidFill>
                <a:srgbClr val="17375E"/>
              </a:solidFill>
            </c:spPr>
          </c:dPt>
          <c:cat>
            <c:numRef>
              <c:f>Sheet1!$C$2:$C$39</c:f>
              <c:numCache>
                <c:formatCode>General</c:formatCode>
                <c:ptCount val="3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numCache>
            </c:numRef>
          </c:cat>
          <c:val>
            <c:numRef>
              <c:f>Sheet1!$H$2:$H$39</c:f>
              <c:numCache>
                <c:formatCode>General</c:formatCode>
                <c:ptCount val="38"/>
                <c:pt idx="0">
                  <c:v>113.7</c:v>
                </c:pt>
                <c:pt idx="1">
                  <c:v>106.1</c:v>
                </c:pt>
                <c:pt idx="2">
                  <c:v>123.9903846153846</c:v>
                </c:pt>
                <c:pt idx="3">
                  <c:v>101.5533596837945</c:v>
                </c:pt>
                <c:pt idx="4">
                  <c:v>142.81105990783414</c:v>
                </c:pt>
                <c:pt idx="5">
                  <c:v>112.0606060606061</c:v>
                </c:pt>
                <c:pt idx="6">
                  <c:v>128.21198156682027</c:v>
                </c:pt>
                <c:pt idx="7">
                  <c:v>114.75</c:v>
                </c:pt>
                <c:pt idx="8">
                  <c:v>114.95833333333329</c:v>
                </c:pt>
                <c:pt idx="9">
                  <c:v>118.89743589743588</c:v>
                </c:pt>
                <c:pt idx="10">
                  <c:v>142.92349726775961</c:v>
                </c:pt>
                <c:pt idx="11">
                  <c:v>99.72398190045233</c:v>
                </c:pt>
                <c:pt idx="12">
                  <c:v>115.41346153846149</c:v>
                </c:pt>
                <c:pt idx="13">
                  <c:v>105.21875</c:v>
                </c:pt>
                <c:pt idx="14">
                  <c:v>117.5</c:v>
                </c:pt>
                <c:pt idx="15">
                  <c:v>145.05769230769235</c:v>
                </c:pt>
                <c:pt idx="16">
                  <c:v>118.90384615384619</c:v>
                </c:pt>
                <c:pt idx="17">
                  <c:v>104.15384615384617</c:v>
                </c:pt>
                <c:pt idx="18">
                  <c:v>113.38461538461542</c:v>
                </c:pt>
                <c:pt idx="19">
                  <c:v>120.07142857142858</c:v>
                </c:pt>
                <c:pt idx="20">
                  <c:v>118.91666666666671</c:v>
                </c:pt>
                <c:pt idx="21">
                  <c:v>105.88888888888887</c:v>
                </c:pt>
                <c:pt idx="22">
                  <c:v>121.33333333333329</c:v>
                </c:pt>
                <c:pt idx="23">
                  <c:v>118.44444444444441</c:v>
                </c:pt>
                <c:pt idx="24">
                  <c:v>126.09090909090911</c:v>
                </c:pt>
                <c:pt idx="25">
                  <c:v>69.894230769230816</c:v>
                </c:pt>
                <c:pt idx="26">
                  <c:v>151.06896551724139</c:v>
                </c:pt>
                <c:pt idx="27">
                  <c:v>92.896551724137936</c:v>
                </c:pt>
                <c:pt idx="28">
                  <c:v>99.294117647058826</c:v>
                </c:pt>
                <c:pt idx="29">
                  <c:v>103.5588235294118</c:v>
                </c:pt>
                <c:pt idx="30">
                  <c:v>155.29059829059827</c:v>
                </c:pt>
                <c:pt idx="31">
                  <c:v>115.2222222222222</c:v>
                </c:pt>
                <c:pt idx="32">
                  <c:v>138.7954545454545</c:v>
                </c:pt>
                <c:pt idx="33">
                  <c:v>221.875</c:v>
                </c:pt>
                <c:pt idx="34">
                  <c:v>0</c:v>
                </c:pt>
                <c:pt idx="35">
                  <c:v>27.375</c:v>
                </c:pt>
                <c:pt idx="36">
                  <c:v>166.93491124260362</c:v>
                </c:pt>
                <c:pt idx="37">
                  <c:v>104.45238095238088</c:v>
                </c:pt>
              </c:numCache>
            </c:numRef>
          </c:val>
        </c:ser>
        <c:dLbls/>
        <c:axId val="48700800"/>
        <c:axId val="48736896"/>
      </c:barChart>
      <c:catAx>
        <c:axId val="48700800"/>
        <c:scaling>
          <c:orientation val="minMax"/>
        </c:scaling>
        <c:axPos val="l"/>
        <c:numFmt formatCode="General" sourceLinked="1"/>
        <c:tickLblPos val="nextTo"/>
        <c:crossAx val="48736896"/>
        <c:crosses val="autoZero"/>
        <c:auto val="1"/>
        <c:lblAlgn val="ctr"/>
        <c:lblOffset val="100"/>
      </c:catAx>
      <c:valAx>
        <c:axId val="48736896"/>
        <c:scaling>
          <c:orientation val="minMax"/>
        </c:scaling>
        <c:axPos val="b"/>
        <c:majorGridlines/>
        <c:numFmt formatCode="General" sourceLinked="1"/>
        <c:tickLblPos val="nextTo"/>
        <c:crossAx val="4870080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lineChart>
        <c:grouping val="standard"/>
        <c:ser>
          <c:idx val="1"/>
          <c:order val="0"/>
          <c:tx>
            <c:strRef>
              <c:f>Feuil2!$B$1</c:f>
              <c:strCache>
                <c:ptCount val="1"/>
                <c:pt idx="0">
                  <c:v>AVI 1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marker>
            <c:symbol val="none"/>
          </c:marker>
          <c:trendline>
            <c:spPr>
              <a:ln w="19050" cmpd="sng">
                <a:solidFill>
                  <a:schemeClr val="accent2">
                    <a:lumMod val="50000"/>
                  </a:schemeClr>
                </a:solidFill>
              </a:ln>
            </c:spPr>
            <c:trendlineType val="movingAvg"/>
            <c:period val="4"/>
          </c:trendline>
          <c:val>
            <c:numRef>
              <c:f>Feuil2!$B$2:$B$80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129.5</c:v>
                </c:pt>
                <c:pt idx="4">
                  <c:v>37.75</c:v>
                </c:pt>
                <c:pt idx="5">
                  <c:v>0</c:v>
                </c:pt>
                <c:pt idx="6">
                  <c:v>399.75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86.5</c:v>
                </c:pt>
                <c:pt idx="11">
                  <c:v>115.5</c:v>
                </c:pt>
                <c:pt idx="12">
                  <c:v>122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27</c:v>
                </c:pt>
                <c:pt idx="17">
                  <c:v>67</c:v>
                </c:pt>
                <c:pt idx="18">
                  <c:v>0</c:v>
                </c:pt>
                <c:pt idx="19">
                  <c:v>66.5</c:v>
                </c:pt>
                <c:pt idx="20">
                  <c:v>0</c:v>
                </c:pt>
                <c:pt idx="21">
                  <c:v>0</c:v>
                </c:pt>
                <c:pt idx="22">
                  <c:v>81.5</c:v>
                </c:pt>
                <c:pt idx="23">
                  <c:v>73.75</c:v>
                </c:pt>
                <c:pt idx="24">
                  <c:v>127.75</c:v>
                </c:pt>
                <c:pt idx="25">
                  <c:v>90.25</c:v>
                </c:pt>
                <c:pt idx="26">
                  <c:v>191</c:v>
                </c:pt>
                <c:pt idx="27">
                  <c:v>94.75</c:v>
                </c:pt>
                <c:pt idx="28">
                  <c:v>0</c:v>
                </c:pt>
                <c:pt idx="29">
                  <c:v>87.25</c:v>
                </c:pt>
                <c:pt idx="30">
                  <c:v>219.25</c:v>
                </c:pt>
                <c:pt idx="31">
                  <c:v>202.5</c:v>
                </c:pt>
                <c:pt idx="32">
                  <c:v>0</c:v>
                </c:pt>
                <c:pt idx="33">
                  <c:v>75.25</c:v>
                </c:pt>
                <c:pt idx="34">
                  <c:v>0</c:v>
                </c:pt>
                <c:pt idx="35">
                  <c:v>118.5</c:v>
                </c:pt>
                <c:pt idx="36">
                  <c:v>80.75</c:v>
                </c:pt>
                <c:pt idx="37">
                  <c:v>110</c:v>
                </c:pt>
                <c:pt idx="38">
                  <c:v>157.75</c:v>
                </c:pt>
                <c:pt idx="39">
                  <c:v>29.25</c:v>
                </c:pt>
                <c:pt idx="40">
                  <c:v>114.5</c:v>
                </c:pt>
                <c:pt idx="41">
                  <c:v>167</c:v>
                </c:pt>
                <c:pt idx="42">
                  <c:v>39.5</c:v>
                </c:pt>
                <c:pt idx="43">
                  <c:v>86.25</c:v>
                </c:pt>
                <c:pt idx="44">
                  <c:v>205.25</c:v>
                </c:pt>
                <c:pt idx="45">
                  <c:v>125.5</c:v>
                </c:pt>
                <c:pt idx="46">
                  <c:v>114.25</c:v>
                </c:pt>
                <c:pt idx="47">
                  <c:v>0</c:v>
                </c:pt>
                <c:pt idx="48">
                  <c:v>47.5</c:v>
                </c:pt>
                <c:pt idx="49">
                  <c:v>70.25</c:v>
                </c:pt>
                <c:pt idx="50">
                  <c:v>131.25</c:v>
                </c:pt>
                <c:pt idx="51">
                  <c:v>65.25</c:v>
                </c:pt>
                <c:pt idx="52">
                  <c:v>190.5</c:v>
                </c:pt>
                <c:pt idx="53">
                  <c:v>0</c:v>
                </c:pt>
                <c:pt idx="54">
                  <c:v>29.5</c:v>
                </c:pt>
                <c:pt idx="55">
                  <c:v>200.25</c:v>
                </c:pt>
                <c:pt idx="56">
                  <c:v>148.5</c:v>
                </c:pt>
                <c:pt idx="57">
                  <c:v>131.25</c:v>
                </c:pt>
                <c:pt idx="58">
                  <c:v>0</c:v>
                </c:pt>
                <c:pt idx="59">
                  <c:v>141.25</c:v>
                </c:pt>
                <c:pt idx="60">
                  <c:v>0</c:v>
                </c:pt>
                <c:pt idx="61">
                  <c:v>514.5</c:v>
                </c:pt>
                <c:pt idx="62">
                  <c:v>0</c:v>
                </c:pt>
                <c:pt idx="63">
                  <c:v>0</c:v>
                </c:pt>
                <c:pt idx="64">
                  <c:v>101.75</c:v>
                </c:pt>
                <c:pt idx="65">
                  <c:v>26.75</c:v>
                </c:pt>
                <c:pt idx="66">
                  <c:v>124.75</c:v>
                </c:pt>
                <c:pt idx="67">
                  <c:v>99.5</c:v>
                </c:pt>
                <c:pt idx="68">
                  <c:v>33</c:v>
                </c:pt>
                <c:pt idx="69">
                  <c:v>79.25</c:v>
                </c:pt>
                <c:pt idx="70">
                  <c:v>0</c:v>
                </c:pt>
                <c:pt idx="71">
                  <c:v>138.75</c:v>
                </c:pt>
                <c:pt idx="72">
                  <c:v>184</c:v>
                </c:pt>
                <c:pt idx="73">
                  <c:v>203.75</c:v>
                </c:pt>
                <c:pt idx="74">
                  <c:v>217.5</c:v>
                </c:pt>
                <c:pt idx="75">
                  <c:v>115.25</c:v>
                </c:pt>
                <c:pt idx="76">
                  <c:v>72</c:v>
                </c:pt>
                <c:pt idx="77">
                  <c:v>185.25</c:v>
                </c:pt>
                <c:pt idx="78">
                  <c:v>254</c:v>
                </c:pt>
              </c:numCache>
            </c:numRef>
          </c:val>
        </c:ser>
        <c:ser>
          <c:idx val="2"/>
          <c:order val="1"/>
          <c:tx>
            <c:strRef>
              <c:f>Feuil2!$C$1</c:f>
              <c:strCache>
                <c:ptCount val="1"/>
                <c:pt idx="0">
                  <c:v>AVI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trendline>
            <c:spPr>
              <a:ln w="19050" cmpd="sng">
                <a:solidFill>
                  <a:schemeClr val="bg2">
                    <a:lumMod val="50000"/>
                  </a:schemeClr>
                </a:solidFill>
              </a:ln>
            </c:spPr>
            <c:trendlineType val="movingAvg"/>
            <c:period val="4"/>
          </c:trendline>
          <c:val>
            <c:numRef>
              <c:f>Feuil2!$C$2:$C$80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105.5</c:v>
                </c:pt>
                <c:pt idx="23">
                  <c:v>68</c:v>
                </c:pt>
                <c:pt idx="24">
                  <c:v>101</c:v>
                </c:pt>
                <c:pt idx="25">
                  <c:v>78</c:v>
                </c:pt>
                <c:pt idx="26">
                  <c:v>176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63.75</c:v>
                </c:pt>
                <c:pt idx="36">
                  <c:v>89.75</c:v>
                </c:pt>
                <c:pt idx="37">
                  <c:v>89.75</c:v>
                </c:pt>
                <c:pt idx="38">
                  <c:v>107.25</c:v>
                </c:pt>
                <c:pt idx="39">
                  <c:v>22.25</c:v>
                </c:pt>
                <c:pt idx="40">
                  <c:v>0</c:v>
                </c:pt>
                <c:pt idx="41">
                  <c:v>0</c:v>
                </c:pt>
                <c:pt idx="42">
                  <c:v>294.25</c:v>
                </c:pt>
                <c:pt idx="43">
                  <c:v>451.75</c:v>
                </c:pt>
                <c:pt idx="44">
                  <c:v>216</c:v>
                </c:pt>
                <c:pt idx="45">
                  <c:v>376.25</c:v>
                </c:pt>
                <c:pt idx="46">
                  <c:v>590.75</c:v>
                </c:pt>
                <c:pt idx="47">
                  <c:v>0</c:v>
                </c:pt>
                <c:pt idx="48">
                  <c:v>116</c:v>
                </c:pt>
                <c:pt idx="49">
                  <c:v>108</c:v>
                </c:pt>
                <c:pt idx="50">
                  <c:v>45.75</c:v>
                </c:pt>
                <c:pt idx="51">
                  <c:v>133</c:v>
                </c:pt>
                <c:pt idx="52">
                  <c:v>12.25</c:v>
                </c:pt>
                <c:pt idx="53">
                  <c:v>149.5</c:v>
                </c:pt>
                <c:pt idx="54">
                  <c:v>158.75</c:v>
                </c:pt>
                <c:pt idx="55">
                  <c:v>140.75</c:v>
                </c:pt>
                <c:pt idx="56">
                  <c:v>682</c:v>
                </c:pt>
                <c:pt idx="57">
                  <c:v>222</c:v>
                </c:pt>
                <c:pt idx="58">
                  <c:v>184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155.75</c:v>
                </c:pt>
                <c:pt idx="75">
                  <c:v>145.75</c:v>
                </c:pt>
                <c:pt idx="76">
                  <c:v>138.75</c:v>
                </c:pt>
                <c:pt idx="77">
                  <c:v>85.75</c:v>
                </c:pt>
                <c:pt idx="78">
                  <c:v>99</c:v>
                </c:pt>
              </c:numCache>
            </c:numRef>
          </c:val>
        </c:ser>
        <c:ser>
          <c:idx val="3"/>
          <c:order val="2"/>
          <c:tx>
            <c:strRef>
              <c:f>Feuil2!$D$1</c:f>
              <c:strCache>
                <c:ptCount val="1"/>
                <c:pt idx="0">
                  <c:v>copy,x,x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marker>
            <c:symbol val="none"/>
          </c:marker>
          <c:trendline>
            <c:spPr>
              <a:ln>
                <a:solidFill>
                  <a:srgbClr val="632523"/>
                </a:solidFill>
                <a:prstDash val="dash"/>
              </a:ln>
            </c:spPr>
            <c:trendlineType val="movingAvg"/>
            <c:period val="4"/>
          </c:trendline>
          <c:val>
            <c:numRef>
              <c:f>Feuil2!$D$2:$D$80</c:f>
              <c:numCache>
                <c:formatCode>General</c:formatCode>
                <c:ptCount val="79"/>
                <c:pt idx="0">
                  <c:v>50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62.5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150</c:v>
                </c:pt>
                <c:pt idx="11">
                  <c:v>100</c:v>
                </c:pt>
                <c:pt idx="12">
                  <c:v>87.5</c:v>
                </c:pt>
                <c:pt idx="13">
                  <c:v>62.5</c:v>
                </c:pt>
                <c:pt idx="14">
                  <c:v>50</c:v>
                </c:pt>
                <c:pt idx="15">
                  <c:v>100</c:v>
                </c:pt>
                <c:pt idx="16">
                  <c:v>150</c:v>
                </c:pt>
                <c:pt idx="17">
                  <c:v>162.5</c:v>
                </c:pt>
                <c:pt idx="18">
                  <c:v>200</c:v>
                </c:pt>
                <c:pt idx="19">
                  <c:v>200</c:v>
                </c:pt>
                <c:pt idx="20">
                  <c:v>150</c:v>
                </c:pt>
                <c:pt idx="21">
                  <c:v>150</c:v>
                </c:pt>
                <c:pt idx="22">
                  <c:v>200</c:v>
                </c:pt>
                <c:pt idx="23">
                  <c:v>200</c:v>
                </c:pt>
                <c:pt idx="24">
                  <c:v>350</c:v>
                </c:pt>
                <c:pt idx="25">
                  <c:v>337.5</c:v>
                </c:pt>
                <c:pt idx="26">
                  <c:v>287.5</c:v>
                </c:pt>
                <c:pt idx="27">
                  <c:v>250</c:v>
                </c:pt>
                <c:pt idx="28">
                  <c:v>200</c:v>
                </c:pt>
                <c:pt idx="29">
                  <c:v>250</c:v>
                </c:pt>
                <c:pt idx="30">
                  <c:v>212.5</c:v>
                </c:pt>
                <c:pt idx="31">
                  <c:v>250</c:v>
                </c:pt>
                <c:pt idx="32">
                  <c:v>200</c:v>
                </c:pt>
                <c:pt idx="33">
                  <c:v>200</c:v>
                </c:pt>
                <c:pt idx="34">
                  <c:v>250</c:v>
                </c:pt>
                <c:pt idx="35">
                  <c:v>300</c:v>
                </c:pt>
                <c:pt idx="36">
                  <c:v>300</c:v>
                </c:pt>
                <c:pt idx="37">
                  <c:v>300</c:v>
                </c:pt>
                <c:pt idx="38">
                  <c:v>387.5</c:v>
                </c:pt>
                <c:pt idx="39">
                  <c:v>275</c:v>
                </c:pt>
                <c:pt idx="40">
                  <c:v>250</c:v>
                </c:pt>
                <c:pt idx="41">
                  <c:v>250</c:v>
                </c:pt>
                <c:pt idx="42">
                  <c:v>350</c:v>
                </c:pt>
                <c:pt idx="43">
                  <c:v>312.5</c:v>
                </c:pt>
                <c:pt idx="44">
                  <c:v>250</c:v>
                </c:pt>
                <c:pt idx="45">
                  <c:v>300</c:v>
                </c:pt>
                <c:pt idx="46">
                  <c:v>250</c:v>
                </c:pt>
                <c:pt idx="47">
                  <c:v>250</c:v>
                </c:pt>
                <c:pt idx="48">
                  <c:v>300</c:v>
                </c:pt>
                <c:pt idx="49">
                  <c:v>300</c:v>
                </c:pt>
                <c:pt idx="50">
                  <c:v>350</c:v>
                </c:pt>
                <c:pt idx="51">
                  <c:v>387.5</c:v>
                </c:pt>
                <c:pt idx="52">
                  <c:v>325</c:v>
                </c:pt>
                <c:pt idx="53">
                  <c:v>250</c:v>
                </c:pt>
                <c:pt idx="54">
                  <c:v>250</c:v>
                </c:pt>
                <c:pt idx="55">
                  <c:v>300</c:v>
                </c:pt>
                <c:pt idx="56">
                  <c:v>262.5</c:v>
                </c:pt>
                <c:pt idx="57">
                  <c:v>250</c:v>
                </c:pt>
                <c:pt idx="58">
                  <c:v>300</c:v>
                </c:pt>
                <c:pt idx="59">
                  <c:v>350</c:v>
                </c:pt>
                <c:pt idx="60">
                  <c:v>250</c:v>
                </c:pt>
                <c:pt idx="61">
                  <c:v>250</c:v>
                </c:pt>
                <c:pt idx="62">
                  <c:v>250</c:v>
                </c:pt>
                <c:pt idx="63">
                  <c:v>250</c:v>
                </c:pt>
                <c:pt idx="64">
                  <c:v>287.5</c:v>
                </c:pt>
                <c:pt idx="65">
                  <c:v>225</c:v>
                </c:pt>
                <c:pt idx="66">
                  <c:v>300</c:v>
                </c:pt>
                <c:pt idx="67">
                  <c:v>250</c:v>
                </c:pt>
                <c:pt idx="68">
                  <c:v>250</c:v>
                </c:pt>
                <c:pt idx="69">
                  <c:v>212.5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250</c:v>
                </c:pt>
                <c:pt idx="74">
                  <c:v>300</c:v>
                </c:pt>
                <c:pt idx="75">
                  <c:v>300</c:v>
                </c:pt>
                <c:pt idx="76">
                  <c:v>250</c:v>
                </c:pt>
                <c:pt idx="77">
                  <c:v>287.5</c:v>
                </c:pt>
                <c:pt idx="78">
                  <c:v>300</c:v>
                </c:pt>
              </c:numCache>
            </c:numRef>
          </c:val>
        </c:ser>
        <c:ser>
          <c:idx val="4"/>
          <c:order val="3"/>
          <c:tx>
            <c:strRef>
              <c:f>Feuil2!$E$1</c:f>
              <c:strCache>
                <c:ptCount val="1"/>
                <c:pt idx="0">
                  <c:v>copy,y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trendline>
            <c:spPr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c:spPr>
            <c:trendlineType val="movingAvg"/>
            <c:period val="4"/>
          </c:trendline>
          <c:val>
            <c:numRef>
              <c:f>Feuil2!$E$2:$E$80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12.5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62.5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62.5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12.5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</c:numCache>
            </c:numRef>
          </c:val>
        </c:ser>
        <c:dLbls/>
        <c:marker val="1"/>
        <c:axId val="50815360"/>
        <c:axId val="50817280"/>
      </c:lineChart>
      <c:catAx>
        <c:axId val="50815360"/>
        <c:scaling>
          <c:orientation val="minMax"/>
        </c:scaling>
        <c:axPos val="b"/>
        <c:majorTickMark val="none"/>
        <c:tickLblPos val="none"/>
        <c:crossAx val="50817280"/>
        <c:crosses val="autoZero"/>
        <c:auto val="1"/>
        <c:lblAlgn val="ctr"/>
        <c:lblOffset val="100"/>
      </c:catAx>
      <c:valAx>
        <c:axId val="50817280"/>
        <c:scaling>
          <c:orientation val="minMax"/>
          <c:max val="400"/>
        </c:scaling>
        <c:delete val="1"/>
        <c:axPos val="l"/>
        <c:numFmt formatCode="General" sourceLinked="1"/>
        <c:tickLblPos val="none"/>
        <c:crossAx val="50815360"/>
        <c:crosses val="autoZero"/>
        <c:crossBetween val="between"/>
      </c:valAx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EF00C-E1E3-2D43-B5B1-C9ACE4544D1D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F3594-971B-4847-AD13-EAEBE75F339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812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88FC-3D75-5D42-AB7E-DAB8D1B59923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CE3B-9D5A-0441-87BC-FD7EE60AC92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552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2130425"/>
            <a:ext cx="8229600" cy="1470025"/>
          </a:xfrm>
        </p:spPr>
        <p:txBody>
          <a:bodyPr/>
          <a:lstStyle/>
          <a:p>
            <a:r>
              <a:rPr lang="fr-FR" dirty="0" smtClean="0"/>
              <a:t>CAS MARS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171766"/>
            <a:ext cx="8229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Groupe 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pied de page 4"/>
          <p:cNvSpPr txBox="1">
            <a:spLocks/>
          </p:cNvSpPr>
          <p:nvPr userDrawn="1"/>
        </p:nvSpPr>
        <p:spPr>
          <a:xfrm>
            <a:off x="2924200" y="64144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457200" rtl="0" eaLnBrk="1" latinLnBrk="0" hangingPunct="1">
              <a:defRPr sz="1200" kern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706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2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94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34" y="274638"/>
            <a:ext cx="8107841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434" y="1600200"/>
            <a:ext cx="8107841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921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262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131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58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68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6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38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14B-A437-C84C-9AFA-C7E1F2F1BEE6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5AB18-68DE-FE49-AEA1-8CFF3E0F50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59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1124" y="2473"/>
            <a:ext cx="78320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1124" y="1475458"/>
            <a:ext cx="78320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289275" y="0"/>
            <a:ext cx="854725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6168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2">
              <a:lumMod val="50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368" y="2130425"/>
            <a:ext cx="7113984" cy="1470025"/>
          </a:xfrm>
        </p:spPr>
        <p:txBody>
          <a:bodyPr/>
          <a:lstStyle/>
          <a:p>
            <a:pPr algn="ctr"/>
            <a:r>
              <a:rPr lang="fr-FR" dirty="0" smtClean="0"/>
              <a:t>PRESENTATION TIPS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466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" y="18084"/>
            <a:ext cx="8326140" cy="559162"/>
          </a:xfrm>
        </p:spPr>
        <p:txBody>
          <a:bodyPr anchor="t">
            <a:normAutofit/>
          </a:bodyPr>
          <a:lstStyle/>
          <a:p>
            <a:r>
              <a:rPr lang="en-GB" sz="2400" dirty="0" smtClean="0"/>
              <a:t>SOME RULES TO STAND BY TO PRESENT EFFECTIVELY</a:t>
            </a:r>
            <a:endParaRPr lang="en-GB" sz="24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0" y="793997"/>
            <a:ext cx="3304355" cy="12329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11445" y="423357"/>
            <a:ext cx="828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948A54"/>
                </a:solidFill>
                <a:latin typeface="Century Gothic"/>
                <a:cs typeface="Century Gothic"/>
              </a:rPr>
              <a:t>And mesmerize your audience!</a:t>
            </a:r>
            <a:endParaRPr lang="en-GB" b="1" dirty="0">
              <a:solidFill>
                <a:srgbClr val="948A54"/>
              </a:solidFill>
              <a:latin typeface="Century Gothic"/>
              <a:cs typeface="Century Gothic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8643" y="128678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632523"/>
                </a:solidFill>
                <a:latin typeface="Century Gothic"/>
                <a:cs typeface="Century Gothic"/>
              </a:rPr>
              <a:t>GOAL</a:t>
            </a:r>
            <a:endParaRPr lang="fr-FR" sz="1600" b="1" dirty="0">
              <a:solidFill>
                <a:srgbClr val="632523"/>
              </a:solidFill>
              <a:latin typeface="Century Gothic"/>
              <a:cs typeface="Century Gothic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64088" y="1290463"/>
            <a:ext cx="127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632523"/>
                </a:solidFill>
                <a:latin typeface="Century Gothic"/>
                <a:cs typeface="Century Gothic"/>
              </a:rPr>
              <a:t>TOOLS/TIPS</a:t>
            </a:r>
            <a:endParaRPr lang="fr-FR" sz="1600" b="1" dirty="0">
              <a:solidFill>
                <a:srgbClr val="632523"/>
              </a:solidFill>
              <a:latin typeface="Century Gothic"/>
              <a:cs typeface="Century Gothic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71600" y="1700808"/>
            <a:ext cx="2900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entury Gothic"/>
                <a:cs typeface="Century Gothic"/>
              </a:rPr>
              <a:t>Make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it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clear</a:t>
            </a:r>
            <a:r>
              <a:rPr lang="fr-FR" sz="1600" b="1" dirty="0" smtClean="0">
                <a:latin typeface="Century Gothic"/>
                <a:cs typeface="Century Gothic"/>
              </a:rPr>
              <a:t> right </a:t>
            </a:r>
            <a:r>
              <a:rPr lang="fr-FR" sz="1600" b="1" dirty="0" err="1" smtClean="0">
                <a:latin typeface="Century Gothic"/>
                <a:cs typeface="Century Gothic"/>
              </a:rPr>
              <a:t>away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what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each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slide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is</a:t>
            </a:r>
            <a:r>
              <a:rPr lang="fr-FR" sz="1600" b="1" dirty="0" smtClean="0">
                <a:latin typeface="Century Gothic"/>
                <a:cs typeface="Century Gothic"/>
              </a:rPr>
              <a:t> about </a:t>
            </a:r>
            <a:r>
              <a:rPr lang="fr-FR" sz="1600" dirty="0" smtClean="0">
                <a:latin typeface="Century Gothic"/>
                <a:cs typeface="Century Gothic"/>
              </a:rPr>
              <a:t>and how </a:t>
            </a:r>
            <a:r>
              <a:rPr lang="fr-FR" sz="1600" dirty="0" err="1" smtClean="0">
                <a:latin typeface="Century Gothic"/>
                <a:cs typeface="Century Gothic"/>
              </a:rPr>
              <a:t>it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works</a:t>
            </a:r>
            <a:r>
              <a:rPr lang="fr-FR" sz="1600" dirty="0" smtClean="0">
                <a:latin typeface="Century Gothic"/>
                <a:cs typeface="Century Gothic"/>
              </a:rPr>
              <a:t>.</a:t>
            </a:r>
            <a:endParaRPr lang="fr-FR" sz="1600" dirty="0">
              <a:latin typeface="Century Gothic"/>
              <a:cs typeface="Century Gothic"/>
            </a:endParaRPr>
          </a:p>
          <a:p>
            <a:r>
              <a:rPr lang="fr-FR" sz="1600" dirty="0" err="1" smtClean="0">
                <a:latin typeface="Century Gothic"/>
                <a:cs typeface="Century Gothic"/>
              </a:rPr>
              <a:t>Find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b="1" dirty="0" smtClean="0">
                <a:latin typeface="Century Gothic"/>
                <a:cs typeface="Century Gothic"/>
              </a:rPr>
              <a:t>important information </a:t>
            </a:r>
            <a:r>
              <a:rPr lang="fr-FR" sz="1600" dirty="0" smtClean="0">
                <a:latin typeface="Century Gothic"/>
                <a:cs typeface="Century Gothic"/>
              </a:rPr>
              <a:t>right </a:t>
            </a:r>
            <a:r>
              <a:rPr lang="fr-FR" sz="1600" dirty="0" err="1" smtClean="0">
                <a:latin typeface="Century Gothic"/>
                <a:cs typeface="Century Gothic"/>
              </a:rPr>
              <a:t>away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44008" y="1700808"/>
            <a:ext cx="3561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 dirty="0" err="1" smtClean="0">
                <a:latin typeface="Century Gothic"/>
                <a:cs typeface="Century Gothic"/>
              </a:rPr>
              <a:t>Useful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title</a:t>
            </a:r>
            <a:r>
              <a:rPr lang="fr-FR" sz="1600" dirty="0" smtClean="0">
                <a:latin typeface="Century Gothic"/>
                <a:cs typeface="Century Gothic"/>
              </a:rPr>
              <a:t>/</a:t>
            </a:r>
            <a:r>
              <a:rPr lang="fr-FR" sz="1600" b="1" dirty="0" err="1" smtClean="0">
                <a:latin typeface="Century Gothic"/>
                <a:cs typeface="Century Gothic"/>
              </a:rPr>
              <a:t>take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away</a:t>
            </a:r>
            <a:endParaRPr lang="fr-FR" sz="1600" b="1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="1" dirty="0" err="1" smtClean="0">
                <a:latin typeface="Century Gothic"/>
                <a:cs typeface="Century Gothic"/>
              </a:rPr>
              <a:t>Hierarchised</a:t>
            </a:r>
            <a:r>
              <a:rPr lang="fr-FR" sz="1600" dirty="0" smtClean="0">
                <a:latin typeface="Century Gothic"/>
                <a:cs typeface="Century Gothic"/>
              </a:rPr>
              <a:t> information</a:t>
            </a:r>
          </a:p>
          <a:p>
            <a:pPr marL="285750" indent="-285750">
              <a:buFont typeface="Arial"/>
              <a:buChar char="•"/>
            </a:pPr>
            <a:r>
              <a:rPr lang="fr-FR" sz="1600" b="1" dirty="0" err="1" smtClean="0">
                <a:latin typeface="Century Gothic"/>
                <a:cs typeface="Century Gothic"/>
              </a:rPr>
              <a:t>Easy</a:t>
            </a:r>
            <a:r>
              <a:rPr lang="fr-FR" sz="1600" b="1" dirty="0" smtClean="0">
                <a:latin typeface="Century Gothic"/>
                <a:cs typeface="Century Gothic"/>
              </a:rPr>
              <a:t> to </a:t>
            </a:r>
            <a:r>
              <a:rPr lang="fr-FR" sz="1600" b="1" dirty="0" err="1" smtClean="0">
                <a:latin typeface="Century Gothic"/>
                <a:cs typeface="Century Gothic"/>
              </a:rPr>
              <a:t>read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dirty="0" smtClean="0">
                <a:latin typeface="Century Gothic"/>
                <a:cs typeface="Century Gothic"/>
              </a:rPr>
              <a:t>structure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Century Gothic"/>
                <a:cs typeface="Century Gothic"/>
              </a:rPr>
              <a:t>Use </a:t>
            </a:r>
            <a:r>
              <a:rPr lang="fr-FR" sz="1600" dirty="0" err="1" smtClean="0">
                <a:latin typeface="Century Gothic"/>
                <a:cs typeface="Century Gothic"/>
              </a:rPr>
              <a:t>bold</a:t>
            </a:r>
            <a:r>
              <a:rPr lang="fr-FR" sz="1600" dirty="0" smtClean="0">
                <a:latin typeface="Century Gothic"/>
                <a:cs typeface="Century Gothic"/>
              </a:rPr>
              <a:t>/</a:t>
            </a:r>
            <a:r>
              <a:rPr lang="fr-FR" sz="1600" dirty="0" err="1" smtClean="0">
                <a:latin typeface="Century Gothic"/>
                <a:cs typeface="Century Gothic"/>
              </a:rPr>
              <a:t>color</a:t>
            </a:r>
            <a:endParaRPr lang="fr-FR" sz="1600" dirty="0">
              <a:latin typeface="Century Gothic"/>
              <a:cs typeface="Century Gothic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3273974"/>
            <a:ext cx="381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err="1" smtClean="0">
                <a:latin typeface="Century Gothic"/>
                <a:cs typeface="Century Gothic"/>
              </a:rPr>
              <a:t>Pick</a:t>
            </a:r>
            <a:r>
              <a:rPr lang="fr-FR" sz="1600" dirty="0" smtClean="0">
                <a:latin typeface="Century Gothic"/>
                <a:cs typeface="Century Gothic"/>
              </a:rPr>
              <a:t> the </a:t>
            </a:r>
            <a:r>
              <a:rPr lang="fr-FR" sz="1600" b="1" dirty="0" smtClean="0">
                <a:latin typeface="Century Gothic"/>
                <a:cs typeface="Century Gothic"/>
              </a:rPr>
              <a:t>relevant information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 smtClean="0">
                <a:latin typeface="Century Gothic"/>
                <a:cs typeface="Century Gothic"/>
              </a:rPr>
              <a:t>Don’t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write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it</a:t>
            </a:r>
            <a:r>
              <a:rPr lang="fr-FR" sz="1600" dirty="0" smtClean="0">
                <a:latin typeface="Century Gothic"/>
                <a:cs typeface="Century Gothic"/>
              </a:rPr>
              <a:t> all (but </a:t>
            </a:r>
            <a:r>
              <a:rPr lang="fr-FR" sz="1600" dirty="0" err="1" smtClean="0">
                <a:latin typeface="Century Gothic"/>
                <a:cs typeface="Century Gothic"/>
              </a:rPr>
              <a:t>be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clear</a:t>
            </a:r>
            <a:r>
              <a:rPr lang="fr-FR" sz="1600" dirty="0" smtClean="0">
                <a:latin typeface="Century Gothic"/>
                <a:cs typeface="Century Gothic"/>
              </a:rPr>
              <a:t>!)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Century Gothic"/>
                <a:cs typeface="Century Gothic"/>
              </a:rPr>
              <a:t>Use </a:t>
            </a:r>
            <a:r>
              <a:rPr lang="fr-FR" sz="1600" b="1" dirty="0" err="1" smtClean="0">
                <a:latin typeface="Century Gothic"/>
                <a:cs typeface="Century Gothic"/>
              </a:rPr>
              <a:t>bullet</a:t>
            </a:r>
            <a:r>
              <a:rPr lang="fr-FR" sz="1600" b="1" dirty="0" smtClean="0">
                <a:latin typeface="Century Gothic"/>
                <a:cs typeface="Century Gothic"/>
              </a:rPr>
              <a:t> points </a:t>
            </a:r>
            <a:r>
              <a:rPr lang="fr-FR" sz="1600" dirty="0" smtClean="0">
                <a:latin typeface="Century Gothic"/>
                <a:cs typeface="Century Gothic"/>
              </a:rPr>
              <a:t>(for good)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 smtClean="0">
                <a:latin typeface="Century Gothic"/>
                <a:cs typeface="Century Gothic"/>
              </a:rPr>
              <a:t>Keep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wondering</a:t>
            </a:r>
            <a:r>
              <a:rPr lang="fr-FR" sz="1600" dirty="0" smtClean="0">
                <a:latin typeface="Century Gothic"/>
                <a:cs typeface="Century Gothic"/>
              </a:rPr>
              <a:t>: </a:t>
            </a:r>
            <a:r>
              <a:rPr lang="fr-FR" sz="1600" b="1" dirty="0" smtClean="0">
                <a:latin typeface="Century Gothic"/>
                <a:cs typeface="Century Gothic"/>
              </a:rPr>
              <a:t>Do I </a:t>
            </a:r>
            <a:r>
              <a:rPr lang="fr-FR" sz="1600" b="1" dirty="0" err="1" smtClean="0">
                <a:latin typeface="Century Gothic"/>
                <a:cs typeface="Century Gothic"/>
              </a:rPr>
              <a:t>make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sense</a:t>
            </a:r>
            <a:r>
              <a:rPr lang="fr-FR" sz="1600" b="1" dirty="0" smtClean="0">
                <a:latin typeface="Century Gothic"/>
                <a:cs typeface="Century Gothic"/>
              </a:rPr>
              <a:t>?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499992" y="4728046"/>
            <a:ext cx="3888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Century Gothic"/>
                <a:cs typeface="Century Gothic"/>
              </a:rPr>
              <a:t>Tell us </a:t>
            </a:r>
            <a:r>
              <a:rPr lang="fr-FR" sz="1600" dirty="0" err="1" smtClean="0">
                <a:latin typeface="Century Gothic"/>
                <a:cs typeface="Century Gothic"/>
              </a:rPr>
              <a:t>what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you’re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doing</a:t>
            </a:r>
            <a:r>
              <a:rPr lang="fr-FR" sz="1600" dirty="0">
                <a:latin typeface="Century Gothic"/>
                <a:cs typeface="Century Gothic"/>
              </a:rPr>
              <a:t> </a:t>
            </a:r>
            <a:r>
              <a:rPr lang="fr-FR" sz="1600" b="1" dirty="0" smtClean="0">
                <a:latin typeface="Century Gothic"/>
                <a:cs typeface="Century Gothic"/>
              </a:rPr>
              <a:t>(</a:t>
            </a:r>
            <a:r>
              <a:rPr lang="fr-FR" sz="1600" b="1" dirty="0" err="1" smtClean="0">
                <a:latin typeface="Century Gothic"/>
                <a:cs typeface="Century Gothic"/>
              </a:rPr>
              <a:t>method</a:t>
            </a:r>
            <a:r>
              <a:rPr lang="fr-FR" sz="1600" b="1" dirty="0" smtClean="0">
                <a:latin typeface="Century Gothic"/>
                <a:cs typeface="Century Gothic"/>
              </a:rPr>
              <a:t>, </a:t>
            </a:r>
            <a:r>
              <a:rPr lang="fr-FR" sz="1600" b="1" dirty="0" err="1" smtClean="0">
                <a:latin typeface="Century Gothic"/>
                <a:cs typeface="Century Gothic"/>
              </a:rPr>
              <a:t>purpuse</a:t>
            </a:r>
            <a:r>
              <a:rPr lang="fr-FR" sz="1600" b="1" dirty="0" smtClean="0">
                <a:latin typeface="Century Gothic"/>
                <a:cs typeface="Century Gothic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>
                <a:latin typeface="Century Gothic"/>
                <a:cs typeface="Century Gothic"/>
              </a:rPr>
              <a:t>Help us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read</a:t>
            </a:r>
            <a:r>
              <a:rPr lang="fr-FR" sz="1600" b="1" dirty="0" smtClean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it</a:t>
            </a:r>
            <a:r>
              <a:rPr lang="fr-FR" sz="1600" dirty="0" smtClean="0">
                <a:latin typeface="Century Gothic"/>
                <a:cs typeface="Century Gothic"/>
              </a:rPr>
              <a:t> ! (</a:t>
            </a:r>
            <a:r>
              <a:rPr lang="fr-FR" sz="1600" dirty="0" err="1" smtClean="0">
                <a:latin typeface="Century Gothic"/>
                <a:cs typeface="Century Gothic"/>
              </a:rPr>
              <a:t>legend</a:t>
            </a:r>
            <a:r>
              <a:rPr lang="fr-FR" sz="1600" dirty="0" smtClean="0">
                <a:latin typeface="Century Gothic"/>
                <a:cs typeface="Century Gothic"/>
              </a:rPr>
              <a:t>, </a:t>
            </a:r>
            <a:r>
              <a:rPr lang="fr-FR" sz="1600" dirty="0" err="1" smtClean="0">
                <a:latin typeface="Century Gothic"/>
                <a:cs typeface="Century Gothic"/>
              </a:rPr>
              <a:t>key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facts</a:t>
            </a:r>
            <a:r>
              <a:rPr lang="fr-FR" sz="1600" dirty="0" smtClean="0">
                <a:latin typeface="Century Gothic"/>
                <a:cs typeface="Century Gothic"/>
              </a:rPr>
              <a:t>)</a:t>
            </a:r>
            <a:endParaRPr lang="fr-FR" sz="1600" b="1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 err="1" smtClean="0">
                <a:latin typeface="Century Gothic"/>
                <a:cs typeface="Century Gothic"/>
              </a:rPr>
              <a:t>Draw</a:t>
            </a:r>
            <a:r>
              <a:rPr lang="fr-FR" sz="1600" dirty="0" smtClean="0">
                <a:latin typeface="Century Gothic"/>
                <a:cs typeface="Century Gothic"/>
              </a:rPr>
              <a:t> relevant conclusions</a:t>
            </a:r>
            <a:endParaRPr lang="fr-FR" sz="1600" dirty="0">
              <a:latin typeface="Century Gothic"/>
              <a:cs typeface="Century Gothic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71600" y="3287295"/>
            <a:ext cx="32669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entury Gothic"/>
                <a:cs typeface="Century Gothic"/>
              </a:rPr>
              <a:t>Everything</a:t>
            </a:r>
            <a:r>
              <a:rPr lang="fr-FR" sz="1600" dirty="0" smtClean="0">
                <a:latin typeface="Century Gothic"/>
                <a:cs typeface="Century Gothic"/>
              </a:rPr>
              <a:t> on a </a:t>
            </a:r>
            <a:r>
              <a:rPr lang="fr-FR" sz="1600" dirty="0" err="1" smtClean="0">
                <a:latin typeface="Century Gothic"/>
                <a:cs typeface="Century Gothic"/>
              </a:rPr>
              <a:t>slide</a:t>
            </a:r>
            <a:r>
              <a:rPr lang="fr-FR" sz="1600" dirty="0" smtClean="0">
                <a:latin typeface="Century Gothic"/>
                <a:cs typeface="Century Gothic"/>
              </a:rPr>
              <a:t> must </a:t>
            </a:r>
            <a:r>
              <a:rPr lang="fr-FR" sz="1600" dirty="0" err="1" smtClean="0">
                <a:latin typeface="Century Gothic"/>
                <a:cs typeface="Century Gothic"/>
              </a:rPr>
              <a:t>be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b="1" dirty="0" smtClean="0">
                <a:latin typeface="Century Gothic"/>
                <a:cs typeface="Century Gothic"/>
              </a:rPr>
              <a:t>straight to the point </a:t>
            </a:r>
            <a:r>
              <a:rPr lang="fr-FR" sz="1600" dirty="0" smtClean="0">
                <a:latin typeface="Century Gothic"/>
                <a:cs typeface="Century Gothic"/>
              </a:rPr>
              <a:t>and </a:t>
            </a:r>
            <a:r>
              <a:rPr lang="fr-FR" sz="1600" dirty="0" err="1" smtClean="0">
                <a:latin typeface="Century Gothic"/>
                <a:cs typeface="Century Gothic"/>
              </a:rPr>
              <a:t>useful</a:t>
            </a:r>
            <a:endParaRPr lang="fr-FR" sz="1600" dirty="0">
              <a:latin typeface="Century Gothic"/>
              <a:cs typeface="Century Gothic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71600" y="4777988"/>
            <a:ext cx="33843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entury Gothic"/>
                <a:cs typeface="Century Gothic"/>
              </a:rPr>
              <a:t>Even</a:t>
            </a:r>
            <a:r>
              <a:rPr lang="fr-FR" sz="1600" dirty="0" smtClean="0">
                <a:latin typeface="Century Gothic"/>
                <a:cs typeface="Century Gothic"/>
              </a:rPr>
              <a:t> a </a:t>
            </a:r>
            <a:r>
              <a:rPr lang="fr-FR" sz="1600" dirty="0" err="1" smtClean="0">
                <a:latin typeface="Century Gothic"/>
                <a:cs typeface="Century Gothic"/>
              </a:rPr>
              <a:t>noob</a:t>
            </a:r>
            <a:r>
              <a:rPr lang="fr-FR" sz="1600" dirty="0" smtClean="0">
                <a:latin typeface="Century Gothic"/>
                <a:cs typeface="Century Gothic"/>
              </a:rPr>
              <a:t> must </a:t>
            </a:r>
            <a:r>
              <a:rPr lang="fr-FR" sz="1600" dirty="0" err="1" smtClean="0">
                <a:latin typeface="Century Gothic"/>
                <a:cs typeface="Century Gothic"/>
              </a:rPr>
              <a:t>be</a:t>
            </a:r>
            <a:r>
              <a:rPr lang="fr-FR" sz="1600" dirty="0" smtClean="0">
                <a:latin typeface="Century Gothic"/>
                <a:cs typeface="Century Gothic"/>
              </a:rPr>
              <a:t> able to </a:t>
            </a:r>
            <a:r>
              <a:rPr lang="fr-FR" sz="1600" dirty="0" err="1" smtClean="0">
                <a:latin typeface="Century Gothic"/>
                <a:cs typeface="Century Gothic"/>
              </a:rPr>
              <a:t>understand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your</a:t>
            </a:r>
            <a:r>
              <a:rPr lang="fr-FR" sz="1600" dirty="0" smtClean="0">
                <a:latin typeface="Century Gothic"/>
                <a:cs typeface="Century Gothic"/>
              </a:rPr>
              <a:t> point</a:t>
            </a:r>
            <a:endParaRPr lang="fr-FR" sz="1600" dirty="0">
              <a:latin typeface="Century Gothic"/>
              <a:cs typeface="Century Gothic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4427984" y="1679102"/>
            <a:ext cx="0" cy="1389858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427984" y="3287295"/>
            <a:ext cx="0" cy="1323924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4427984" y="4797153"/>
            <a:ext cx="0" cy="864095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1166963" y="3212976"/>
            <a:ext cx="2848911" cy="0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4819433" y="3212976"/>
            <a:ext cx="2848911" cy="0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166963" y="4617575"/>
            <a:ext cx="2848911" cy="0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4819433" y="4617575"/>
            <a:ext cx="2848911" cy="0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27187" y="5797133"/>
            <a:ext cx="7201594" cy="800219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50000"/>
                  </a:schemeClr>
                </a:solidFill>
                <a:latin typeface="Century Gothic"/>
                <a:cs typeface="Century Gothic"/>
              </a:rPr>
              <a:t>CONCLUSION:</a:t>
            </a:r>
          </a:p>
          <a:p>
            <a:r>
              <a:rPr lang="fr-FR" sz="1600" dirty="0" err="1" smtClean="0">
                <a:latin typeface="Century Gothic"/>
                <a:cs typeface="Century Gothic"/>
              </a:rPr>
              <a:t>Don’t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get</a:t>
            </a:r>
            <a:r>
              <a:rPr lang="fr-FR" sz="1600" dirty="0" smtClean="0">
                <a:latin typeface="Century Gothic"/>
                <a:cs typeface="Century Gothic"/>
              </a:rPr>
              <a:t> mixed up </a:t>
            </a:r>
            <a:r>
              <a:rPr lang="fr-FR" sz="1600" dirty="0" err="1" smtClean="0">
                <a:latin typeface="Century Gothic"/>
                <a:cs typeface="Century Gothic"/>
              </a:rPr>
              <a:t>between</a:t>
            </a:r>
            <a:r>
              <a:rPr lang="fr-FR" sz="1600" dirty="0" smtClean="0">
                <a:latin typeface="Century Gothic"/>
                <a:cs typeface="Century Gothic"/>
              </a:rPr>
              <a:t> a Word and a Powerpoint: </a:t>
            </a:r>
            <a:r>
              <a:rPr lang="fr-FR" sz="1600" b="1" dirty="0" err="1" smtClean="0">
                <a:latin typeface="Century Gothic"/>
                <a:cs typeface="Century Gothic"/>
              </a:rPr>
              <a:t>be</a:t>
            </a:r>
            <a:r>
              <a:rPr lang="fr-FR" sz="1600" b="1" dirty="0" smtClean="0">
                <a:latin typeface="Century Gothic"/>
                <a:cs typeface="Century Gothic"/>
              </a:rPr>
              <a:t> simple</a:t>
            </a:r>
            <a:r>
              <a:rPr lang="fr-FR" sz="1600" dirty="0" smtClean="0">
                <a:latin typeface="Century Gothic"/>
                <a:cs typeface="Century Gothic"/>
              </a:rPr>
              <a:t>, straight </a:t>
            </a:r>
            <a:r>
              <a:rPr lang="fr-FR" sz="1600" b="1" dirty="0" smtClean="0">
                <a:latin typeface="Century Gothic"/>
                <a:cs typeface="Century Gothic"/>
              </a:rPr>
              <a:t>to the point </a:t>
            </a:r>
            <a:r>
              <a:rPr lang="fr-FR" sz="1600" dirty="0" smtClean="0">
                <a:latin typeface="Century Gothic"/>
                <a:cs typeface="Century Gothic"/>
              </a:rPr>
              <a:t>and </a:t>
            </a:r>
            <a:r>
              <a:rPr lang="fr-FR" sz="1600" b="1" dirty="0" smtClean="0">
                <a:latin typeface="Century Gothic"/>
                <a:cs typeface="Century Gothic"/>
              </a:rPr>
              <a:t>use up </a:t>
            </a:r>
            <a:r>
              <a:rPr lang="fr-FR" sz="1600" b="1" dirty="0" err="1" smtClean="0">
                <a:latin typeface="Century Gothic"/>
                <a:cs typeface="Century Gothic"/>
              </a:rPr>
              <a:t>your</a:t>
            </a:r>
            <a:r>
              <a:rPr lang="fr-FR" sz="1600" b="1" dirty="0">
                <a:latin typeface="Century Gothic"/>
                <a:cs typeface="Century Gothic"/>
              </a:rPr>
              <a:t> </a:t>
            </a:r>
            <a:r>
              <a:rPr lang="fr-FR" sz="1600" b="1" dirty="0" err="1" smtClean="0">
                <a:latin typeface="Century Gothic"/>
                <a:cs typeface="Century Gothic"/>
              </a:rPr>
              <a:t>space</a:t>
            </a:r>
            <a:endParaRPr lang="fr-FR" sz="1600" b="1" dirty="0" smtClean="0">
              <a:latin typeface="Century Gothic"/>
              <a:cs typeface="Century Gothic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1445" y="1598240"/>
            <a:ext cx="695013" cy="1614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1445" y="4585462"/>
            <a:ext cx="695013" cy="130052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TECHNIQUE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" y="3212976"/>
            <a:ext cx="695013" cy="1398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CONTENTS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7339212" y="33260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427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55815" y="4581128"/>
            <a:ext cx="4019931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1400" dirty="0" smtClean="0">
                <a:latin typeface="Century Gothic"/>
                <a:cs typeface="Century Gothic"/>
              </a:rPr>
              <a:t>Copy by copy we can’t explain the differences we observed previously. </a:t>
            </a:r>
          </a:p>
          <a:p>
            <a:endParaRPr lang="en-GB" sz="1400" dirty="0" smtClean="0">
              <a:latin typeface="Century Gothic"/>
              <a:cs typeface="Century Gothic"/>
            </a:endParaRPr>
          </a:p>
          <a:p>
            <a:r>
              <a:rPr lang="en-GB" sz="1400" b="1" dirty="0" smtClean="0">
                <a:latin typeface="Century Gothic"/>
                <a:cs typeface="Century Gothic"/>
              </a:rPr>
              <a:t>Mars’s AVI:</a:t>
            </a:r>
            <a:r>
              <a:rPr lang="en-GB" sz="1400" dirty="0" smtClean="0">
                <a:latin typeface="Century Gothic"/>
                <a:cs typeface="Century Gothic"/>
              </a:rPr>
              <a:t>	</a:t>
            </a:r>
            <a:r>
              <a:rPr lang="en-GB" sz="1400" b="1" dirty="0" smtClean="0">
                <a:latin typeface="Century Gothic"/>
                <a:cs typeface="Century Gothic"/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70-167</a:t>
            </a:r>
          </a:p>
          <a:p>
            <a:r>
              <a:rPr lang="en-GB" sz="1400" b="1" dirty="0" smtClean="0">
                <a:latin typeface="Century Gothic"/>
                <a:cs typeface="Century Gothic"/>
              </a:rPr>
              <a:t>Average	</a:t>
            </a:r>
            <a:r>
              <a:rPr lang="en-GB" sz="1400" dirty="0">
                <a:latin typeface="Century Gothic"/>
                <a:cs typeface="Century Gothic"/>
              </a:rPr>
              <a:t> </a:t>
            </a:r>
            <a:r>
              <a:rPr lang="en-GB" sz="1400" dirty="0" smtClean="0">
                <a:latin typeface="Century Gothic"/>
                <a:cs typeface="Century Gothic"/>
              </a:rPr>
              <a:t>         </a:t>
            </a:r>
            <a:r>
              <a:rPr lang="en-GB" sz="14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120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220" y="15345"/>
            <a:ext cx="8452556" cy="407988"/>
          </a:xfrm>
        </p:spPr>
        <p:txBody>
          <a:bodyPr anchor="t">
            <a:noAutofit/>
          </a:bodyPr>
          <a:lstStyle/>
          <a:p>
            <a:r>
              <a:rPr lang="en-GB" sz="2200" smtClean="0"/>
              <a:t>AVI SCORES ARE AT THE ROOT OF UNDERSTANDING MEDIA EFFICIENCY</a:t>
            </a:r>
            <a:endParaRPr lang="en-GB" sz="2200"/>
          </a:p>
        </p:txBody>
      </p:sp>
      <p:cxnSp>
        <p:nvCxnSpPr>
          <p:cNvPr id="6" name="Connecteur droit 5"/>
          <p:cNvCxnSpPr/>
          <p:nvPr/>
        </p:nvCxnSpPr>
        <p:spPr>
          <a:xfrm>
            <a:off x="4139952" y="1968417"/>
            <a:ext cx="0" cy="24576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707904" y="1904459"/>
            <a:ext cx="0" cy="245760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-31220" y="770096"/>
            <a:ext cx="3304355" cy="1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37151220"/>
              </p:ext>
            </p:extLst>
          </p:nvPr>
        </p:nvGraphicFramePr>
        <p:xfrm>
          <a:off x="1096949" y="1702696"/>
          <a:ext cx="6007386" cy="286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845919" y="1968417"/>
            <a:ext cx="9274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cs typeface="Century Gothic"/>
              </a:rPr>
              <a:t>Milky way</a:t>
            </a:r>
          </a:p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Pick up</a:t>
            </a:r>
          </a:p>
          <a:p>
            <a:pPr algn="ctr"/>
            <a:r>
              <a:rPr lang="en-GB" sz="1200" dirty="0" smtClean="0">
                <a:solidFill>
                  <a:srgbClr val="27B1FF"/>
                </a:solidFill>
                <a:latin typeface="Century Gothic"/>
                <a:cs typeface="Century Gothic"/>
              </a:rPr>
              <a:t>Bounty</a:t>
            </a:r>
          </a:p>
          <a:p>
            <a:pPr algn="ctr"/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rPr>
              <a:t>Twix</a:t>
            </a:r>
          </a:p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  <a:latin typeface="Century Gothic"/>
                <a:cs typeface="Century Gothic"/>
              </a:rPr>
              <a:t>Mars</a:t>
            </a:r>
          </a:p>
          <a:p>
            <a:pPr algn="ctr"/>
            <a:r>
              <a:rPr lang="en-GB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/>
                <a:cs typeface="Century Gothic"/>
              </a:rPr>
              <a:t>Hanuta</a:t>
            </a:r>
            <a:endParaRPr lang="en-GB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entury Gothic"/>
              <a:cs typeface="Century Gothic"/>
            </a:endParaRPr>
          </a:p>
          <a:p>
            <a:pPr algn="ctr"/>
            <a:endParaRPr lang="en-GB" sz="1200" dirty="0" smtClean="0">
              <a:latin typeface="Century Gothic"/>
              <a:cs typeface="Century Gothic"/>
            </a:endParaRPr>
          </a:p>
          <a:p>
            <a:pPr algn="ctr"/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Knopper</a:t>
            </a:r>
            <a:endParaRPr lang="en-GB" sz="1200" dirty="0" smtClean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  <a:p>
            <a:pPr algn="ctr"/>
            <a:endParaRPr lang="en-GB" sz="1200" dirty="0" smtClean="0">
              <a:latin typeface="Century Gothic"/>
              <a:cs typeface="Century Gothic"/>
            </a:endParaRPr>
          </a:p>
          <a:p>
            <a:pPr algn="ctr"/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Kinder</a:t>
            </a:r>
            <a:endParaRPr lang="en-GB" sz="1200" dirty="0" smtClean="0">
              <a:latin typeface="Century Gothic"/>
              <a:cs typeface="Century Gothic"/>
            </a:endParaRPr>
          </a:p>
          <a:p>
            <a:pPr algn="ctr"/>
            <a:r>
              <a:rPr lang="en-GB" sz="12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Century Gothic"/>
              </a:rPr>
              <a:t>Duplo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739" y="890717"/>
            <a:ext cx="8316765" cy="954107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948A54"/>
                </a:solidFill>
                <a:latin typeface="Century Gothic"/>
                <a:cs typeface="Century Gothic"/>
              </a:rPr>
              <a:t>Method: </a:t>
            </a:r>
            <a:r>
              <a:rPr lang="en-GB" sz="1400" dirty="0" smtClean="0">
                <a:latin typeface="Century Gothic"/>
                <a:cs typeface="Century Gothic"/>
              </a:rPr>
              <a:t>For each copy computation of the </a:t>
            </a:r>
            <a:r>
              <a:rPr lang="en-GB" sz="1400" b="1" dirty="0" smtClean="0">
                <a:latin typeface="Century Gothic"/>
                <a:cs typeface="Century Gothic"/>
              </a:rPr>
              <a:t>AVI score </a:t>
            </a:r>
            <a:r>
              <a:rPr lang="en-GB" sz="1400" dirty="0" smtClean="0">
                <a:latin typeface="Century Gothic"/>
                <a:cs typeface="Century Gothic"/>
              </a:rPr>
              <a:t>(comparison of purchases for a brand depending on whether the households were exposed to a copy within 4 weeks after the exposure) </a:t>
            </a:r>
          </a:p>
          <a:p>
            <a:r>
              <a:rPr lang="en-GB" sz="1400" dirty="0" smtClean="0">
                <a:latin typeface="Century Gothic"/>
                <a:cs typeface="Century Gothic"/>
              </a:rPr>
              <a:t>The homogeneity hypothesis was verified</a:t>
            </a:r>
            <a:endParaRPr lang="en-GB" sz="1400" dirty="0">
              <a:latin typeface="Century Gothic"/>
              <a:cs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39" y="907789"/>
            <a:ext cx="8199967" cy="937035"/>
          </a:xfrm>
          <a:prstGeom prst="rect">
            <a:avLst/>
          </a:prstGeom>
          <a:noFill/>
          <a:ln w="12700" cmpd="sng">
            <a:solidFill>
              <a:srgbClr val="948A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35496" y="5888739"/>
            <a:ext cx="8442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  <a:latin typeface="Century Gothic"/>
                <a:cs typeface="Century Gothic"/>
              </a:rPr>
              <a:t>CONCLUSION:</a:t>
            </a:r>
          </a:p>
          <a:p>
            <a:r>
              <a:rPr lang="en-GB" sz="1400" b="1" dirty="0" smtClean="0">
                <a:latin typeface="Century Gothic"/>
                <a:cs typeface="Century Gothic"/>
              </a:rPr>
              <a:t>MARS’s copies are not underperforming, they even achieve higher AVI scores than the market leader’s average, meaning the problem lies </a:t>
            </a:r>
            <a:r>
              <a:rPr lang="en-GB" sz="1400" b="1" dirty="0" err="1" smtClean="0">
                <a:latin typeface="Century Gothic"/>
                <a:cs typeface="Century Gothic"/>
              </a:rPr>
              <a:t>elsewere</a:t>
            </a:r>
            <a:r>
              <a:rPr lang="en-GB" sz="1400" b="1" dirty="0" smtClean="0">
                <a:latin typeface="Century Gothic"/>
                <a:cs typeface="Century Gothic"/>
              </a:rPr>
              <a:t>… </a:t>
            </a:r>
          </a:p>
          <a:p>
            <a:endParaRPr lang="en-GB" sz="1200" b="1" dirty="0" smtClean="0">
              <a:solidFill>
                <a:schemeClr val="accent2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92" y="5888739"/>
            <a:ext cx="8198559" cy="852629"/>
          </a:xfrm>
          <a:prstGeom prst="rect">
            <a:avLst/>
          </a:prstGeom>
          <a:noFill/>
          <a:ln w="12700" cmpd="sng">
            <a:solidFill>
              <a:srgbClr val="6325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849070" y="2924944"/>
            <a:ext cx="338554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000" dirty="0" smtClean="0"/>
              <a:t>copy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104335" y="4098114"/>
            <a:ext cx="1338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Weeks</a:t>
            </a:r>
            <a:endParaRPr lang="fr-FR" sz="10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075746" y="4564866"/>
            <a:ext cx="41844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entury Gothic"/>
                <a:cs typeface="Century Gothic"/>
              </a:rPr>
              <a:t>In order to do so we need to study a variety of </a:t>
            </a:r>
            <a:r>
              <a:rPr lang="en-GB" sz="1400" b="1" dirty="0">
                <a:latin typeface="Century Gothic"/>
                <a:cs typeface="Century Gothic"/>
              </a:rPr>
              <a:t>explanatory factors: </a:t>
            </a:r>
            <a:endParaRPr lang="en-GB" sz="1400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GB" sz="1400" dirty="0" smtClean="0">
                <a:latin typeface="Century Gothic"/>
                <a:cs typeface="Century Gothic"/>
              </a:rPr>
              <a:t>Combination </a:t>
            </a:r>
            <a:r>
              <a:rPr lang="en-GB" sz="1400" dirty="0">
                <a:latin typeface="Century Gothic"/>
                <a:cs typeface="Century Gothic"/>
              </a:rPr>
              <a:t>of medias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Century Gothic"/>
                <a:cs typeface="Century Gothic"/>
              </a:rPr>
              <a:t>Other copies on-air at the same time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Century Gothic"/>
                <a:cs typeface="Century Gothic"/>
              </a:rPr>
              <a:t>On-air </a:t>
            </a:r>
            <a:r>
              <a:rPr lang="en-GB" sz="1400" dirty="0" smtClean="0">
                <a:latin typeface="Century Gothic"/>
                <a:cs typeface="Century Gothic"/>
              </a:rPr>
              <a:t>frequency</a:t>
            </a:r>
            <a:endParaRPr lang="en-GB" sz="1400" dirty="0">
              <a:latin typeface="Century Gothic"/>
              <a:cs typeface="Century Gothic"/>
            </a:endParaRP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7352762" y="32336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379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1465" y="6144354"/>
            <a:ext cx="8165142" cy="646332"/>
          </a:xfrm>
          <a:prstGeom prst="rect">
            <a:avLst/>
          </a:prstGeom>
          <a:noFill/>
          <a:ln w="12700" cmpd="sng">
            <a:solidFill>
              <a:srgbClr val="6325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21212" cy="1143000"/>
          </a:xfrm>
        </p:spPr>
        <p:txBody>
          <a:bodyPr anchor="t">
            <a:normAutofit/>
          </a:bodyPr>
          <a:lstStyle/>
          <a:p>
            <a:r>
              <a:rPr lang="en-GB" sz="2400" dirty="0" smtClean="0"/>
              <a:t>TWIX ’S STOWAWAY STATUS IS THE WINNING STRATEGY</a:t>
            </a:r>
            <a:endParaRPr lang="en-GB" sz="24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4943" y="485933"/>
            <a:ext cx="3442123" cy="2"/>
          </a:xfrm>
          <a:prstGeom prst="line">
            <a:avLst/>
          </a:prstGeom>
          <a:ln>
            <a:solidFill>
              <a:srgbClr val="948A5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0" y="546342"/>
            <a:ext cx="82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948A54"/>
                </a:solidFill>
                <a:latin typeface="Century Gothic"/>
                <a:cs typeface="Century Gothic"/>
              </a:rPr>
              <a:t>There are synergies between campaigns on by standing brands </a:t>
            </a:r>
            <a:endParaRPr lang="en-GB" sz="1400" b="1" dirty="0">
              <a:solidFill>
                <a:srgbClr val="948A54"/>
              </a:solidFill>
              <a:latin typeface="Century Gothic"/>
              <a:cs typeface="Century Gothic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824" y="1644879"/>
            <a:ext cx="812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948A54"/>
                </a:solidFill>
                <a:latin typeface="Century Gothic"/>
                <a:cs typeface="Century Gothic"/>
              </a:rPr>
              <a:t>Preliminary Findings</a:t>
            </a:r>
            <a:r>
              <a:rPr lang="en-GB" sz="1200" b="1" dirty="0" smtClean="0">
                <a:latin typeface="Century Gothic"/>
                <a:cs typeface="Century Gothic"/>
              </a:rPr>
              <a:t>:</a:t>
            </a:r>
            <a:r>
              <a:rPr lang="en-GB" sz="1200" dirty="0" smtClean="0">
                <a:latin typeface="Century Gothic"/>
                <a:cs typeface="Century Gothic"/>
              </a:rPr>
              <a:t> </a:t>
            </a:r>
            <a:r>
              <a:rPr lang="en-GB" sz="1200" dirty="0" err="1" smtClean="0">
                <a:latin typeface="Century Gothic"/>
                <a:cs typeface="Century Gothic"/>
              </a:rPr>
              <a:t>Hanuta</a:t>
            </a:r>
            <a:r>
              <a:rPr lang="en-GB" sz="1200" dirty="0" smtClean="0">
                <a:latin typeface="Century Gothic"/>
                <a:cs typeface="Century Gothic"/>
              </a:rPr>
              <a:t>, Duplo, </a:t>
            </a:r>
            <a:r>
              <a:rPr lang="en-GB" sz="1200" dirty="0" err="1" smtClean="0">
                <a:latin typeface="Century Gothic"/>
                <a:cs typeface="Century Gothic"/>
              </a:rPr>
              <a:t>Riegel</a:t>
            </a:r>
            <a:r>
              <a:rPr lang="en-GB" sz="1200" dirty="0" smtClean="0">
                <a:latin typeface="Century Gothic"/>
                <a:cs typeface="Century Gothic"/>
              </a:rPr>
              <a:t>, Mars’s purchasers were more likely to purchase Twix</a:t>
            </a:r>
            <a:endParaRPr lang="en-GB" sz="1200" dirty="0">
              <a:latin typeface="Century Gothic"/>
              <a:cs typeface="Century Gothic"/>
            </a:endParaRPr>
          </a:p>
        </p:txBody>
      </p:sp>
      <p:graphicFrame>
        <p:nvGraphicFramePr>
          <p:cNvPr id="21" name="Graphique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47169246"/>
              </p:ext>
            </p:extLst>
          </p:nvPr>
        </p:nvGraphicFramePr>
        <p:xfrm>
          <a:off x="-2" y="1929006"/>
          <a:ext cx="7399853" cy="228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4822" y="1010986"/>
            <a:ext cx="828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rPr>
              <a:t>Method</a:t>
            </a:r>
            <a:r>
              <a:rPr lang="en-GB" sz="1200" dirty="0">
                <a:latin typeface="Century Gothic"/>
                <a:cs typeface="Century Gothic"/>
              </a:rPr>
              <a:t>:</a:t>
            </a:r>
            <a:r>
              <a:rPr lang="en-GB" sz="1200" dirty="0" smtClean="0">
                <a:latin typeface="Century Gothic"/>
                <a:cs typeface="Century Gothic"/>
              </a:rPr>
              <a:t> After studying what other products Twix purchasers purchased most, we compared the sales of Twix for households exposed to TV ads of these brands or Twix and for non-exposed households (a variation of the AVI scores)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61464" y="4039097"/>
            <a:ext cx="6909425" cy="14111"/>
          </a:xfrm>
          <a:prstGeom prst="line">
            <a:avLst/>
          </a:prstGeom>
          <a:ln w="9525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323528" y="4198441"/>
            <a:ext cx="6648621" cy="670719"/>
            <a:chOff x="223490" y="4036716"/>
            <a:chExt cx="6648621" cy="670719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223490" y="4185355"/>
              <a:ext cx="324557" cy="0"/>
            </a:xfrm>
            <a:prstGeom prst="line">
              <a:avLst/>
            </a:prstGeom>
            <a:ln w="9525" cmpd="sng">
              <a:solidFill>
                <a:srgbClr val="948A54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23490" y="4337755"/>
              <a:ext cx="324557" cy="0"/>
            </a:xfrm>
            <a:prstGeom prst="line">
              <a:avLst/>
            </a:prstGeom>
            <a:ln w="9525" cmpd="sng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r 33"/>
            <p:cNvGrpSpPr/>
            <p:nvPr/>
          </p:nvGrpSpPr>
          <p:grpSpPr>
            <a:xfrm>
              <a:off x="3556675" y="4036716"/>
              <a:ext cx="3315436" cy="670719"/>
              <a:chOff x="4124714" y="3954871"/>
              <a:chExt cx="3315436" cy="670719"/>
            </a:xfrm>
          </p:grpSpPr>
          <p:cxnSp>
            <p:nvCxnSpPr>
              <p:cNvPr id="24" name="Connecteur droit 23"/>
              <p:cNvCxnSpPr/>
              <p:nvPr/>
            </p:nvCxnSpPr>
            <p:spPr>
              <a:xfrm>
                <a:off x="4124714" y="4137272"/>
                <a:ext cx="324557" cy="0"/>
              </a:xfrm>
              <a:prstGeom prst="line">
                <a:avLst/>
              </a:prstGeom>
              <a:ln w="9525" cmpd="sng">
                <a:solidFill>
                  <a:srgbClr val="948A54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4124714" y="4302425"/>
                <a:ext cx="324557" cy="0"/>
              </a:xfrm>
              <a:prstGeom prst="line">
                <a:avLst/>
              </a:prstGeom>
              <a:ln w="9525" cmpd="sng">
                <a:solidFill>
                  <a:schemeClr val="accent2">
                    <a:lumMod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449271" y="3954871"/>
                <a:ext cx="17876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smtClean="0">
                    <a:latin typeface="Century Gothic"/>
                    <a:cs typeface="Century Gothic"/>
                  </a:rPr>
                  <a:t>#of Twix copies on air</a:t>
                </a:r>
                <a:endParaRPr lang="en-GB" sz="1200">
                  <a:latin typeface="Century Gothic"/>
                  <a:cs typeface="Century Gothic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49271" y="4163925"/>
                <a:ext cx="29908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latin typeface="Century Gothic"/>
                    <a:cs typeface="Century Gothic"/>
                  </a:rPr>
                  <a:t>#of TV copies for Twix, Duplo, </a:t>
                </a:r>
                <a:r>
                  <a:rPr lang="en-GB" sz="1200" dirty="0" err="1" smtClean="0">
                    <a:latin typeface="Century Gothic"/>
                    <a:cs typeface="Century Gothic"/>
                  </a:rPr>
                  <a:t>Hanuta</a:t>
                </a:r>
                <a:r>
                  <a:rPr lang="en-GB" sz="1200" dirty="0" smtClean="0">
                    <a:latin typeface="Century Gothic"/>
                    <a:cs typeface="Century Gothic"/>
                  </a:rPr>
                  <a:t>, Mars, </a:t>
                </a:r>
                <a:r>
                  <a:rPr lang="en-GB" sz="1200" dirty="0" err="1" smtClean="0">
                    <a:latin typeface="Century Gothic"/>
                    <a:cs typeface="Century Gothic"/>
                  </a:rPr>
                  <a:t>Riegel</a:t>
                </a:r>
                <a:r>
                  <a:rPr lang="en-GB" sz="1200" dirty="0" smtClean="0">
                    <a:latin typeface="Century Gothic"/>
                    <a:cs typeface="Century Gothic"/>
                  </a:rPr>
                  <a:t> on air</a:t>
                </a:r>
                <a:endParaRPr lang="en-GB" sz="1200" dirty="0">
                  <a:latin typeface="Century Gothic"/>
                  <a:cs typeface="Century Gothic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650564" y="4036716"/>
              <a:ext cx="21204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entury Gothic"/>
                  <a:cs typeface="Century Gothic"/>
                </a:rPr>
                <a:t>AVI for Twix for Twix copies</a:t>
              </a:r>
              <a:endParaRPr lang="en-GB" sz="1200" dirty="0">
                <a:latin typeface="Century Gothic"/>
                <a:cs typeface="Century Gothic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0565" y="4245770"/>
              <a:ext cx="24679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smtClean="0">
                  <a:latin typeface="Century Gothic"/>
                  <a:cs typeface="Century Gothic"/>
                </a:rPr>
                <a:t>AVI for Twix for Twix, Duplo, Hanuta, Mars, Riegel copies</a:t>
              </a:r>
              <a:endParaRPr lang="en-GB" sz="1200">
                <a:latin typeface="Century Gothic"/>
                <a:cs typeface="Century Gothic"/>
              </a:endParaRPr>
            </a:p>
          </p:txBody>
        </p:sp>
      </p:grpSp>
      <p:cxnSp>
        <p:nvCxnSpPr>
          <p:cNvPr id="36" name="Connecteur droit 35"/>
          <p:cNvCxnSpPr/>
          <p:nvPr/>
        </p:nvCxnSpPr>
        <p:spPr>
          <a:xfrm>
            <a:off x="366889" y="3510844"/>
            <a:ext cx="6604000" cy="14111"/>
          </a:xfrm>
          <a:prstGeom prst="line">
            <a:avLst/>
          </a:prstGeom>
          <a:ln w="952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99852" y="3358233"/>
            <a:ext cx="721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smtClean="0">
                <a:latin typeface="Century Gothic"/>
                <a:cs typeface="Century Gothic"/>
              </a:rPr>
              <a:t>AVI 100</a:t>
            </a:r>
            <a:endParaRPr lang="en-GB" sz="1200">
              <a:latin typeface="Century Gothic"/>
              <a:cs typeface="Century Gothic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6889" y="2013393"/>
            <a:ext cx="3189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948A54"/>
                </a:solidFill>
                <a:latin typeface="+mj-lt"/>
                <a:cs typeface="Century Gothic"/>
              </a:rPr>
              <a:t>Evolution of AVI for Twix 2008-2013</a:t>
            </a:r>
            <a:endParaRPr lang="en-GB" sz="1400" b="1" dirty="0">
              <a:solidFill>
                <a:srgbClr val="948A54"/>
              </a:solidFill>
              <a:latin typeface="+mj-lt"/>
              <a:cs typeface="Century Gothic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92" y="5005625"/>
            <a:ext cx="8209896" cy="1015663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800000"/>
                </a:solidFill>
                <a:latin typeface="Century Gothic"/>
                <a:cs typeface="Century Gothic"/>
              </a:rPr>
              <a:t>FINDINGS</a:t>
            </a:r>
          </a:p>
          <a:p>
            <a:r>
              <a:rPr lang="en-GB" sz="1200" b="1" dirty="0" smtClean="0">
                <a:latin typeface="Century Gothic"/>
                <a:cs typeface="Century Gothic"/>
              </a:rPr>
              <a:t>Overall, </a:t>
            </a:r>
            <a:r>
              <a:rPr lang="en-GB" sz="1200" dirty="0" smtClean="0">
                <a:latin typeface="Century Gothic"/>
                <a:cs typeface="Century Gothic"/>
              </a:rPr>
              <a:t>the </a:t>
            </a:r>
            <a:r>
              <a:rPr lang="en-GB" sz="1200" b="1" dirty="0" smtClean="0">
                <a:latin typeface="Century Gothic"/>
                <a:cs typeface="Century Gothic"/>
              </a:rPr>
              <a:t>« unpaid » AVI </a:t>
            </a:r>
            <a:r>
              <a:rPr lang="en-GB" sz="1200" dirty="0" smtClean="0">
                <a:latin typeface="Century Gothic"/>
                <a:cs typeface="Century Gothic"/>
              </a:rPr>
              <a:t> </a:t>
            </a:r>
            <a:r>
              <a:rPr lang="en-GB" sz="1200" b="1" dirty="0" smtClean="0">
                <a:latin typeface="Century Gothic"/>
                <a:cs typeface="Century Gothic"/>
              </a:rPr>
              <a:t>is higher than the Twix only AVI </a:t>
            </a:r>
            <a:r>
              <a:rPr lang="en-GB" sz="1200" dirty="0" smtClean="0">
                <a:latin typeface="Century Gothic"/>
                <a:cs typeface="Century Gothic"/>
              </a:rPr>
              <a:t>and has a much </a:t>
            </a:r>
            <a:r>
              <a:rPr lang="en-GB" sz="1200" b="1" dirty="0" smtClean="0">
                <a:latin typeface="Century Gothic"/>
                <a:cs typeface="Century Gothic"/>
              </a:rPr>
              <a:t>broader reach</a:t>
            </a:r>
            <a:r>
              <a:rPr lang="en-GB" sz="1200" dirty="0" smtClean="0">
                <a:latin typeface="Century Gothic"/>
                <a:cs typeface="Century Gothic"/>
              </a:rPr>
              <a:t>. Which means they have a </a:t>
            </a:r>
            <a:r>
              <a:rPr lang="en-GB" sz="1200" b="1" dirty="0" smtClean="0">
                <a:latin typeface="Century Gothic"/>
                <a:cs typeface="Century Gothic"/>
              </a:rPr>
              <a:t>bigger impact </a:t>
            </a:r>
            <a:r>
              <a:rPr lang="en-GB" sz="1200" dirty="0" smtClean="0">
                <a:latin typeface="Century Gothic"/>
                <a:cs typeface="Century Gothic"/>
              </a:rPr>
              <a:t>(reach*AVI)</a:t>
            </a:r>
          </a:p>
          <a:p>
            <a:r>
              <a:rPr lang="en-GB" sz="1200" dirty="0" smtClean="0">
                <a:latin typeface="Century Gothic"/>
                <a:cs typeface="Century Gothic"/>
              </a:rPr>
              <a:t>The </a:t>
            </a:r>
            <a:r>
              <a:rPr lang="en-GB" sz="1200" b="1" dirty="0" smtClean="0">
                <a:latin typeface="Century Gothic"/>
                <a:cs typeface="Century Gothic"/>
              </a:rPr>
              <a:t>unpaid</a:t>
            </a:r>
            <a:r>
              <a:rPr lang="en-GB" sz="1200" dirty="0" smtClean="0">
                <a:latin typeface="Century Gothic"/>
                <a:cs typeface="Century Gothic"/>
              </a:rPr>
              <a:t> </a:t>
            </a:r>
            <a:r>
              <a:rPr lang="en-GB" sz="1200" b="1" dirty="0" smtClean="0">
                <a:latin typeface="Century Gothic"/>
                <a:cs typeface="Century Gothic"/>
              </a:rPr>
              <a:t>AVI grows with time</a:t>
            </a:r>
            <a:r>
              <a:rPr lang="en-GB" sz="1200" dirty="0" smtClean="0">
                <a:latin typeface="Century Gothic"/>
                <a:cs typeface="Century Gothic"/>
              </a:rPr>
              <a:t>, we can assume it’s built thanks to </a:t>
            </a:r>
            <a:r>
              <a:rPr lang="en-GB" sz="1200" b="1" dirty="0" smtClean="0">
                <a:latin typeface="Century Gothic"/>
                <a:cs typeface="Century Gothic"/>
              </a:rPr>
              <a:t>brand awareness </a:t>
            </a:r>
            <a:r>
              <a:rPr lang="en-GB" sz="1200" dirty="0" smtClean="0">
                <a:latin typeface="Century Gothic"/>
                <a:cs typeface="Century Gothic"/>
              </a:rPr>
              <a:t>and </a:t>
            </a:r>
            <a:r>
              <a:rPr lang="en-GB" sz="1200" b="1" dirty="0" smtClean="0">
                <a:latin typeface="Century Gothic"/>
                <a:cs typeface="Century Gothic"/>
              </a:rPr>
              <a:t>previous consumption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9765" y="6144354"/>
            <a:ext cx="81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Century Gothic"/>
                <a:cs typeface="Century Gothic"/>
              </a:rPr>
              <a:t>CONCLUSION:</a:t>
            </a:r>
          </a:p>
          <a:p>
            <a:r>
              <a:rPr lang="en-GB" sz="1200" b="1" dirty="0" smtClean="0">
                <a:latin typeface="Century Gothic"/>
                <a:cs typeface="Century Gothic"/>
              </a:rPr>
              <a:t>Once a brand has built it’s notoriety, it doesn’t need to spend as much on reach in order to maintain sales and penetration.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464" y="943302"/>
            <a:ext cx="8165142" cy="1070091"/>
          </a:xfrm>
          <a:prstGeom prst="rect">
            <a:avLst/>
          </a:prstGeom>
          <a:noFill/>
          <a:ln w="12700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2148" y="5013435"/>
            <a:ext cx="8174458" cy="1007853"/>
          </a:xfrm>
          <a:prstGeom prst="rect">
            <a:avLst/>
          </a:prstGeom>
          <a:noFill/>
          <a:ln w="952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space réservé du pied de page 4"/>
          <p:cNvSpPr>
            <a:spLocks noGrp="1"/>
          </p:cNvSpPr>
          <p:nvPr>
            <p:ph type="ftr" sz="quarter" idx="3"/>
          </p:nvPr>
        </p:nvSpPr>
        <p:spPr>
          <a:xfrm rot="16200000">
            <a:off x="7355975" y="329402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Albane Gaubert – ESSEC BUSINESS 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813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450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PRESENTATION TIPS </vt:lpstr>
      <vt:lpstr>SOME RULES TO STAND BY TO PRESENT EFFECTIVELY</vt:lpstr>
      <vt:lpstr>AVI SCORES ARE AT THE ROOT OF UNDERSTANDING MEDIA EFFICIENCY</vt:lpstr>
      <vt:lpstr>TWIX ’S STOWAWAY STATUS IS THE WINNING STRATEGY</vt:lpstr>
    </vt:vector>
  </TitlesOfParts>
  <Company>ESSEC Business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Albane Gaubert</dc:creator>
  <cp:lastModifiedBy>Nicolas Glady</cp:lastModifiedBy>
  <cp:revision>178</cp:revision>
  <dcterms:created xsi:type="dcterms:W3CDTF">2014-11-16T10:14:09Z</dcterms:created>
  <dcterms:modified xsi:type="dcterms:W3CDTF">2015-04-20T17:21:27Z</dcterms:modified>
</cp:coreProperties>
</file>