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8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312" r:id="rId26"/>
    <p:sldId id="311" r:id="rId27"/>
    <p:sldId id="282" r:id="rId28"/>
    <p:sldId id="310" r:id="rId29"/>
    <p:sldId id="284" r:id="rId30"/>
    <p:sldId id="302" r:id="rId31"/>
    <p:sldId id="308" r:id="rId32"/>
    <p:sldId id="309" r:id="rId33"/>
    <p:sldId id="299" r:id="rId34"/>
    <p:sldId id="295" r:id="rId35"/>
    <p:sldId id="296" r:id="rId36"/>
    <p:sldId id="301" r:id="rId37"/>
    <p:sldId id="300" r:id="rId38"/>
    <p:sldId id="306" r:id="rId39"/>
    <p:sldId id="303" r:id="rId40"/>
    <p:sldId id="305" r:id="rId41"/>
    <p:sldId id="307" r:id="rId42"/>
    <p:sldId id="321" r:id="rId43"/>
    <p:sldId id="317" r:id="rId44"/>
    <p:sldId id="327" r:id="rId45"/>
    <p:sldId id="330" r:id="rId46"/>
    <p:sldId id="316" r:id="rId47"/>
    <p:sldId id="318" r:id="rId48"/>
    <p:sldId id="332" r:id="rId49"/>
    <p:sldId id="333" r:id="rId50"/>
    <p:sldId id="334" r:id="rId51"/>
    <p:sldId id="285" r:id="rId52"/>
    <p:sldId id="329" r:id="rId53"/>
    <p:sldId id="325" r:id="rId54"/>
    <p:sldId id="287" r:id="rId55"/>
    <p:sldId id="286" r:id="rId56"/>
    <p:sldId id="335" r:id="rId57"/>
    <p:sldId id="288" r:id="rId58"/>
    <p:sldId id="289" r:id="rId59"/>
    <p:sldId id="290" r:id="rId60"/>
    <p:sldId id="291" r:id="rId61"/>
    <p:sldId id="326" r:id="rId62"/>
    <p:sldId id="331" r:id="rId63"/>
    <p:sldId id="328" r:id="rId64"/>
    <p:sldId id="322" r:id="rId65"/>
    <p:sldId id="314" r:id="rId66"/>
    <p:sldId id="315" r:id="rId67"/>
    <p:sldId id="323" r:id="rId68"/>
    <p:sldId id="324" r:id="rId69"/>
    <p:sldId id="297" r:id="rId70"/>
    <p:sldId id="320" r:id="rId71"/>
    <p:sldId id="298" r:id="rId72"/>
    <p:sldId id="313" r:id="rId73"/>
    <p:sldId id="319" r:id="rId7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1154" autoAdjust="0"/>
  </p:normalViewPr>
  <p:slideViewPr>
    <p:cSldViewPr snapToGrid="0">
      <p:cViewPr varScale="1">
        <p:scale>
          <a:sx n="67" d="100"/>
          <a:sy n="67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57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80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6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0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26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99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54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47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2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92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AA681611-13E1-4FDA-99E7-A5DC5908C8F0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2742F41-5C87-47B0-AD50-40FD0C0F98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6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css_selectors.asp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lackrockDigital/startbootstrap-agenc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HTML/CSS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87552" y="3546296"/>
            <a:ext cx="4171188" cy="16657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87552" y="2286000"/>
            <a:ext cx="4171188" cy="9235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496" y="758952"/>
            <a:ext cx="3134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Basic Structure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4944" y="1680479"/>
            <a:ext cx="498252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&lt;!DOCTYPE html&gt;</a:t>
            </a:r>
          </a:p>
          <a:p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&lt;html&gt;</a:t>
            </a:r>
          </a:p>
          <a:p>
            <a:pPr lvl="1"/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&lt;head&gt;</a:t>
            </a:r>
          </a:p>
          <a:p>
            <a:pPr lvl="2"/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&lt;title&gt;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 사이트</a:t>
            </a: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&lt;/title&gt;</a:t>
            </a:r>
          </a:p>
          <a:p>
            <a:pPr lvl="1"/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&lt;/head&gt;</a:t>
            </a:r>
          </a:p>
          <a:p>
            <a:pPr lvl="1"/>
            <a:endParaRPr lang="en-US" altLang="ko-KR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&lt;body&gt;</a:t>
            </a:r>
          </a:p>
          <a:p>
            <a:pPr lvl="1"/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&lt;h1&gt;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회사 소개</a:t>
            </a: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&lt;/h1&gt;</a:t>
            </a:r>
          </a:p>
          <a:p>
            <a:pPr lvl="1"/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&lt;p&gt;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회사는 좋은 회사</a:t>
            </a: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&lt;/p&gt;</a:t>
            </a:r>
          </a:p>
          <a:p>
            <a:pPr lvl="1"/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&lt;p&gt;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아주 좋은 회사지요</a:t>
            </a: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&lt;/p&gt;</a:t>
            </a:r>
          </a:p>
          <a:p>
            <a:pPr lvl="1"/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&lt;/body&gt;</a:t>
            </a:r>
          </a:p>
          <a:p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</a:p>
          <a:p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</a:p>
          <a:p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&lt;/html&gt;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2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4349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태그는 시작과 끝이 있다</a:t>
            </a:r>
            <a:r>
              <a:rPr lang="en-US" altLang="ko-KR" sz="32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3200" b="1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02644" y="2079057"/>
            <a:ext cx="5688531" cy="288757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34404" y="2722135"/>
            <a:ext cx="4331367" cy="1501541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89009" y="3181380"/>
            <a:ext cx="2680635" cy="75077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3559" y="1623675"/>
            <a:ext cx="13917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&lt;html&gt;</a:t>
            </a:r>
            <a:endParaRPr lang="ko-KR" altLang="en-US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55040" y="2235888"/>
            <a:ext cx="1454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&lt;body&gt;</a:t>
            </a:r>
            <a:endParaRPr lang="ko-KR" altLang="en-US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57945" y="2722195"/>
            <a:ext cx="83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&lt;p&gt;</a:t>
            </a:r>
            <a:endParaRPr lang="ko-KR" altLang="en-US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57945" y="3537172"/>
            <a:ext cx="7633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&lt;/p&gt;</a:t>
            </a:r>
            <a:endParaRPr lang="ko-KR" altLang="en-US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34404" y="4176271"/>
            <a:ext cx="12009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&lt;/body&gt;</a:t>
            </a:r>
            <a:endParaRPr lang="ko-KR" altLang="en-US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6866" y="4982256"/>
            <a:ext cx="1159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&lt;/html&gt;</a:t>
            </a:r>
            <a:endParaRPr lang="ko-KR" altLang="en-US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06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4993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직접 처음부터 만들어봅시다</a:t>
            </a:r>
            <a:r>
              <a:rPr lang="en-US" altLang="ko-KR" sz="32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3200" b="1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" y="1711851"/>
            <a:ext cx="8515456" cy="576567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21250" y="4133022"/>
            <a:ext cx="36236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&lt;head&gt;</a:t>
            </a:r>
          </a:p>
          <a:p>
            <a:r>
              <a:rPr lang="en-US" altLang="ko-KR"/>
              <a:t> 	</a:t>
            </a:r>
            <a:r>
              <a:rPr lang="en-US" altLang="ko-KR" smtClean="0"/>
              <a:t>&lt;meta charset=“utf-8”&gt;</a:t>
            </a:r>
          </a:p>
          <a:p>
            <a:r>
              <a:rPr lang="en-US" altLang="ko-KR" smtClean="0"/>
              <a:t>&lt;/head&gt;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4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3754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허전하니 </a:t>
            </a:r>
            <a:r>
              <a:rPr lang="en-US" altLang="ko-KR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</a:t>
            </a:r>
            <a:r>
              <a:rPr lang="ko-KR" altLang="en-US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넣자</a:t>
            </a:r>
            <a:endParaRPr lang="ko-KR" altLang="en-US" sz="3200" b="1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" y="1729840"/>
            <a:ext cx="7353300" cy="63436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129964" y="820507"/>
            <a:ext cx="57340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&lt;img src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=“/img/apple.jpg”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440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2901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링크도 달아보자</a:t>
            </a:r>
            <a:endParaRPr lang="ko-KR" altLang="en-US" sz="3200" b="1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405748" y="1648280"/>
            <a:ext cx="10207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href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=“http://codingapple.com”&gt;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구매하려면 클릭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&lt;/a&gt;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4520" y="316230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&lt;a&gt; &lt;/a&gt;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07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6346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응용 </a:t>
            </a:r>
            <a:r>
              <a:rPr lang="en-US" altLang="ko-KR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그럼 이미지에 링크를 달려면</a:t>
            </a:r>
            <a:r>
              <a:rPr lang="en-US" altLang="ko-KR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3200" b="1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3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6346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응용 </a:t>
            </a:r>
            <a:r>
              <a:rPr lang="en-US" altLang="ko-KR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그럼 이미지에 링크를 달려면</a:t>
            </a:r>
            <a:r>
              <a:rPr lang="en-US" altLang="ko-KR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3200" b="1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405748" y="1648280"/>
            <a:ext cx="7312195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href</a:t>
            </a:r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=“codingapple.com”&gt;</a:t>
            </a:r>
          </a:p>
          <a:p>
            <a:pPr lvl="2"/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&lt;</a:t>
            </a:r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img</a:t>
            </a:r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=“/img/apple.jpg”&gt;</a:t>
            </a:r>
          </a:p>
          <a:p>
            <a:pPr lvl="2"/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/a</a:t>
            </a:r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lvl="2"/>
            <a:endParaRPr lang="en-US" altLang="ko-KR" sz="32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2"/>
            <a:endParaRPr lang="en-US" altLang="ko-KR" sz="32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216862" y="6111311"/>
            <a:ext cx="2653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/>
            <a:r>
              <a: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태그안에 태그가 담기는 구조 설명</a:t>
            </a:r>
            <a:endParaRPr lang="en-US" altLang="ko-KR" sz="14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951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73837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슬슬 </a:t>
            </a:r>
            <a:r>
              <a:rPr lang="en-US" altLang="ko-KR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indent </a:t>
            </a:r>
            <a:r>
              <a:rPr lang="ko-KR" altLang="en-US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신경써야 할 때가 왔습니다</a:t>
            </a:r>
            <a:r>
              <a:rPr lang="en-US" altLang="ko-KR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3200" b="1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또는 우클릭으로 </a:t>
            </a:r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beautify</a:t>
            </a:r>
            <a:endParaRPr lang="ko-KR" altLang="en-US" sz="32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2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3761351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 </a:t>
            </a:r>
            <a:r>
              <a:rPr lang="ko-KR" altLang="en-US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만들기</a:t>
            </a:r>
            <a:endParaRPr lang="en-US" altLang="ko-KR" sz="20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3200" b="1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&lt;ol&gt;</a:t>
            </a:r>
          </a:p>
          <a:p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&lt;li&gt;Rain&lt;/li&gt;</a:t>
            </a:r>
          </a:p>
          <a:p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&lt;li&gt;Snow&lt;/li&gt;</a:t>
            </a:r>
          </a:p>
          <a:p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&lt;/ol&gt;</a:t>
            </a:r>
          </a:p>
          <a:p>
            <a:endParaRPr lang="en-US" altLang="ko-KR" sz="32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&lt;ul&gt;</a:t>
            </a:r>
          </a:p>
          <a:p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&lt;li&gt;Rain&lt;/li&gt;</a:t>
            </a:r>
          </a:p>
          <a:p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&lt;li&gt;Snow&lt;/li&gt;</a:t>
            </a:r>
            <a:endParaRPr lang="en-US" altLang="ko-KR" sz="32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&lt;/ul&gt;</a:t>
            </a:r>
            <a:endParaRPr lang="ko-KR" altLang="en-US" sz="32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0560409" y="6083486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만들어보기</a:t>
            </a: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981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4620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디자인은 이렇게 넣습니다</a:t>
            </a:r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9496" y="2667300"/>
            <a:ext cx="93360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style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="font-size: 20px ; font-weight : 600 ;"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사과팝니다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&lt;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/p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9496" y="1652704"/>
            <a:ext cx="5218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sz="24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</a:t>
            </a:r>
            <a:r>
              <a:rPr lang="en-US" altLang="ko-KR" sz="24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r>
              <a:rPr lang="ko-KR" altLang="en-US" sz="24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안에 </a:t>
            </a:r>
            <a:r>
              <a:rPr lang="en-US" altLang="ko-KR" sz="24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style </a:t>
            </a:r>
            <a:r>
              <a:rPr lang="ko-KR" altLang="en-US" sz="24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속성을 부여해줍니다</a:t>
            </a:r>
            <a:r>
              <a:rPr lang="en-US" altLang="ko-KR" sz="24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86432" y="6111311"/>
            <a:ext cx="11865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꾸미기 실습</a:t>
            </a:r>
            <a:r>
              <a:rPr lang="en-US" altLang="ko-KR" sz="14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438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090" y="536084"/>
            <a:ext cx="100373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OT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Wifi</a:t>
            </a:r>
          </a:p>
          <a:p>
            <a:pPr marL="285750" indent="-285750">
              <a:buFontTx/>
              <a:buChar char="-"/>
            </a:pPr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Introduction</a:t>
            </a:r>
          </a:p>
          <a:p>
            <a:pPr marL="285750" indent="-285750">
              <a:buFontTx/>
              <a:buChar char="-"/>
            </a:pPr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카톡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 Slack</a:t>
            </a: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3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open.kakao.com/o/g983HBu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8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4620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디자인은 이렇게 넣습니다</a:t>
            </a:r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9496" y="2423346"/>
            <a:ext cx="9336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style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="font-size: 20px"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회사는 좋은 회사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/p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9496" y="1652704"/>
            <a:ext cx="68872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</a:t>
            </a:r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r>
              <a:rPr lang="ko-KR" altLang="en-US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안에 </a:t>
            </a:r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style </a:t>
            </a:r>
            <a:r>
              <a:rPr lang="ko-KR" altLang="en-US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속성을 부여해줍니다</a:t>
            </a:r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6116" y="3531649"/>
            <a:ext cx="4504182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크기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font-size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20px;</a:t>
            </a:r>
          </a:p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색깔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color: black;</a:t>
            </a:r>
          </a:p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폰트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font-family: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나눔고딕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</a:t>
            </a:r>
          </a:p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굵기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font-weight: 300;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57784" y="3653206"/>
            <a:ext cx="91440" cy="15727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118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4620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사이즈는 이렇게 바꿉니다</a:t>
            </a:r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9496" y="2423346"/>
            <a:ext cx="104044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&lt;body style=“font-size: 5px;”&gt;</a:t>
            </a: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style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="font-size: 20px"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회사는 좋은 회사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/p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style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="font-size: 2rem"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회사는 좋은 회사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/p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style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="font-size: 1.5em"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회사는 좋은 회사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/p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&lt;/body&gt;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9496" y="1652704"/>
            <a:ext cx="3653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</a:t>
            </a:r>
            <a:r>
              <a:rPr lang="en-US" altLang="ko-KR" sz="24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폰트 사이즈</a:t>
            </a:r>
            <a:r>
              <a:rPr lang="ko-KR" altLang="en-US" sz="24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대하여</a:t>
            </a:r>
            <a:endParaRPr lang="ko-KR" altLang="en-US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495" y="5772757"/>
            <a:ext cx="113284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https://webdesign.tutsplus.com/ko/tutorials/comprehensive-guide-when-to-use-em-vs-rem--cms-23984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96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3377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텍스트 디자인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9495" y="2423346"/>
            <a:ext cx="1150080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정렬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text-align:center;</a:t>
            </a:r>
          </a:p>
          <a:p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강조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&lt;strong&gt; &lt;/strong&gt;</a:t>
            </a:r>
          </a:p>
          <a:p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부분만 커스터마이징 할땐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&lt;span style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=””&gt;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강조할 글자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span&gt;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919444" y="5978390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본문 수정해보자</a:t>
            </a:r>
            <a:r>
              <a:rPr lang="en-US" altLang="ko-KR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052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3377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이미지 디자인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9495" y="2423346"/>
            <a:ext cx="1126107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Courier New" panose="02070309020205020404" pitchFamily="49" charset="0"/>
                <a:ea typeface="나눔스퀘어 Bold" panose="020B0600000101010101" pitchFamily="50" charset="-127"/>
                <a:cs typeface="Courier New" panose="02070309020205020404" pitchFamily="49" charset="0"/>
              </a:rPr>
              <a:t>여백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주기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margin-left: 10px ;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또는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padding-left : 10px;</a:t>
            </a:r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폭 설정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width : 80% ;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또는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width : 500px ;</a:t>
            </a:r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가운데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정렬하기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939469" y="5995955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(button </a:t>
            </a:r>
            <a:r>
              <a:rPr lang="ko-KR" altLang="en-US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넣어보기</a:t>
            </a:r>
            <a:r>
              <a:rPr lang="en-US" altLang="ko-KR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1299" y="4138962"/>
            <a:ext cx="53886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margin-left : auto ; </a:t>
            </a:r>
          </a:p>
          <a:p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margin-right : auto ; </a:t>
            </a:r>
          </a:p>
          <a:p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display : block ;</a:t>
            </a:r>
          </a:p>
        </p:txBody>
      </p:sp>
    </p:spTree>
    <p:extLst>
      <p:ext uri="{BB962C8B-B14F-4D97-AF65-F5344CB8AC3E}">
        <p14:creationId xmlns:p14="http://schemas.microsoft.com/office/powerpoint/2010/main" val="9074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3751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레이아웃 디자인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9495" y="1855456"/>
            <a:ext cx="112610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&lt;div&gt; </a:t>
            </a:r>
            <a:r>
              <a:rPr lang="ko-KR" altLang="en-US" sz="44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가상의 상자</a:t>
            </a:r>
            <a:endParaRPr lang="en-US" altLang="ko-KR" sz="44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27017" y="3071343"/>
            <a:ext cx="9597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display : </a:t>
            </a:r>
            <a:r>
              <a:rPr lang="en-US" altLang="ko-KR" sz="36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block; </a:t>
            </a:r>
            <a:r>
              <a:rPr lang="ko-KR" altLang="en-US" sz="36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이 내장되어있는 마법의 </a:t>
            </a:r>
            <a:r>
              <a:rPr lang="en-US" altLang="ko-KR" sz="36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36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태그</a:t>
            </a:r>
            <a:r>
              <a:rPr lang="en-US" altLang="ko-KR" sz="36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endParaRPr lang="ko-KR" altLang="en-US" sz="3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14868" y="2061713"/>
            <a:ext cx="1483743" cy="621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9495" y="5861399"/>
            <a:ext cx="26388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유사품 </a:t>
            </a:r>
            <a:r>
              <a:rPr lang="en-US" altLang="ko-KR" sz="20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20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p&gt; </a:t>
            </a:r>
            <a:r>
              <a:rPr lang="ko-KR" altLang="en-US" sz="20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또는 </a:t>
            </a:r>
            <a:r>
              <a:rPr lang="en-US" altLang="ko-KR" sz="20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&lt;h1</a:t>
            </a:r>
            <a:r>
              <a:rPr lang="en-US" altLang="ko-KR" sz="20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en-US" altLang="ko-KR" sz="20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438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3751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레이아웃 디자인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9495" y="1855456"/>
            <a:ext cx="1126107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아까 말한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display : block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대하여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&lt;div&gt;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상자를 차례로 여러 개 만들면 어떻게 될까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100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6981" y="1436576"/>
            <a:ext cx="45374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 is a long established fact that a reader will be distracted by the readable content of a page when looking at its layout. The point of using Lorem Ipsum is that it has a more-or-less normal distribution of letters, as opposed to using 'Content here, content here', making it look like readable English.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40611" y="1777042"/>
            <a:ext cx="1121434" cy="241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1" y="1436576"/>
            <a:ext cx="45374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 is a long established fact that a reader will be distracted by the readable content of a page when looking at its layout. The point of using Lorem Ipsum is that it has a more-or-less normal distribution of letters, as opposed to using 'Content here, content here', making it look like readable English.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507414" y="1777042"/>
            <a:ext cx="1663793" cy="1069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47313" y="3960326"/>
            <a:ext cx="3440365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display : </a:t>
            </a:r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inline ;</a:t>
            </a:r>
          </a:p>
          <a:p>
            <a:pPr algn="ctr"/>
            <a:endParaRPr lang="en-US" altLang="ko-KR" sz="3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pPr algn="ctr"/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width </a:t>
            </a:r>
            <a:r>
              <a:rPr lang="ko-KR" altLang="en-US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또는 </a:t>
            </a:r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height</a:t>
            </a:r>
          </a:p>
          <a:p>
            <a:pPr algn="ctr"/>
            <a:r>
              <a:rPr lang="ko-KR" altLang="en-US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지정불가</a:t>
            </a:r>
            <a:endParaRPr lang="en-US" altLang="ko-KR" sz="3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03410" y="3960326"/>
            <a:ext cx="4371710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display : </a:t>
            </a:r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inline-block ;</a:t>
            </a:r>
          </a:p>
          <a:p>
            <a:pPr algn="ctr"/>
            <a:endParaRPr lang="en-US" altLang="ko-KR" sz="3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pPr algn="ctr"/>
            <a:r>
              <a:rPr lang="en-US" altLang="ko-KR" sz="3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width </a:t>
            </a:r>
            <a:r>
              <a:rPr lang="ko-KR" altLang="en-US" sz="3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또는 </a:t>
            </a:r>
            <a:r>
              <a:rPr lang="en-US" altLang="ko-KR" sz="3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height</a:t>
            </a:r>
          </a:p>
          <a:p>
            <a:pPr algn="ctr"/>
            <a:r>
              <a:rPr lang="ko-KR" altLang="en-US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지정가능</a:t>
            </a:r>
            <a:endParaRPr lang="en-US" altLang="ko-KR" sz="3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562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3751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레이아웃 디자인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9495" y="1855456"/>
            <a:ext cx="1126107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&lt;div&gt;, &lt;p&gt;, &lt;li&gt;, &lt;table&gt;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은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기본적으로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display : block ;</a:t>
            </a:r>
          </a:p>
          <a:p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&lt;span&gt;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은 기본적으로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display : inline ;</a:t>
            </a:r>
          </a:p>
          <a:p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26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5203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</a:t>
            </a:r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레이아웃 잡아보기 실습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38355" y="1708030"/>
            <a:ext cx="4641011" cy="39681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7870" y="1708030"/>
            <a:ext cx="4641496" cy="25706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55173" y="1708030"/>
            <a:ext cx="6072996" cy="39681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47189" y="2210439"/>
            <a:ext cx="1706677" cy="16562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47326" y="2210439"/>
            <a:ext cx="1706677" cy="16562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705980" y="2210439"/>
            <a:ext cx="1706677" cy="16562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0382" y="206172"/>
            <a:ext cx="33877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background-color : yellow;</a:t>
            </a:r>
          </a:p>
          <a:p>
            <a:r>
              <a:rPr lang="en-US" altLang="ko-KR" sz="20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display : </a:t>
            </a:r>
            <a:r>
              <a:rPr lang="en-US" altLang="ko-KR" sz="20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____ ;</a:t>
            </a:r>
          </a:p>
          <a:p>
            <a:r>
              <a:rPr lang="en-US" altLang="ko-KR" sz="20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width : ____;</a:t>
            </a:r>
          </a:p>
          <a:p>
            <a:r>
              <a:rPr lang="en-US" altLang="ko-KR" sz="20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height : ____;</a:t>
            </a:r>
            <a:endParaRPr lang="ko-KR" altLang="en-US" sz="20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496" y="5998238"/>
            <a:ext cx="5944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이런 모양이 나오게 새로운 </a:t>
            </a:r>
            <a:r>
              <a:rPr lang="en-US" altLang="ko-KR" sz="20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</a:t>
            </a:r>
            <a:r>
              <a:rPr lang="ko-KR" altLang="en-US" sz="20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파일을 만들어봅시다</a:t>
            </a:r>
            <a:r>
              <a:rPr lang="en-US" altLang="ko-KR" sz="20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0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48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3607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</a:t>
            </a:r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레이아웃 디자인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9495" y="1855456"/>
            <a:ext cx="112610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http://egloos.zum.com/xxwony/v/55671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71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2741" y="951197"/>
            <a:ext cx="5656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Hyper text markup language</a:t>
            </a:r>
            <a:endParaRPr lang="ko-KR" altLang="en-US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763" y="1991861"/>
            <a:ext cx="6048375" cy="33718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674371"/>
            <a:ext cx="1981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Float </a:t>
            </a:r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9495" y="1586996"/>
            <a:ext cx="1126107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float : left ; </a:t>
            </a: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float : right ; </a:t>
            </a:r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그냥 왼쪽 정렬 오른쪽 정렬인데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..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공중에 둥둥 뜹니다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(float). </a:t>
            </a:r>
          </a:p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워드로 예를 들면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“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다른 요소들을 투과하여 존재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”</a:t>
            </a:r>
          </a:p>
          <a:p>
            <a:pPr marL="457200" indent="-457200">
              <a:buFontTx/>
              <a:buChar char="-"/>
            </a:pPr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clear : left ; </a:t>
            </a:r>
          </a:p>
          <a:p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c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lear : right ; </a:t>
            </a: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clear : both ;</a:t>
            </a:r>
          </a:p>
          <a:p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f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loat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쓰고난 뒤엔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clear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를 써야 다음 요소가 제자리를 찾게 됩니다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3217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86" y="203461"/>
            <a:ext cx="935355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70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3510" y="540768"/>
            <a:ext cx="7877175" cy="14287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419847" y="6392976"/>
            <a:ext cx="5024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http://naradesign.net/wp/2008/05/27/144/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6258" y="2392393"/>
            <a:ext cx="78962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78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smtClean="0"/>
              <a:t>css</a:t>
            </a:r>
            <a:endParaRPr lang="ko-KR" altLang="en-US" sz="7200"/>
          </a:p>
        </p:txBody>
      </p:sp>
    </p:spTree>
    <p:extLst>
      <p:ext uri="{BB962C8B-B14F-4D97-AF65-F5344CB8AC3E}">
        <p14:creationId xmlns:p14="http://schemas.microsoft.com/office/powerpoint/2010/main" val="387664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다루기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9495" y="1855456"/>
            <a:ext cx="112610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지금쯤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HTML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문서가 드러워지기 시작했죠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?</a:t>
            </a: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CSS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를 사용해봅시다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639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1423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32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뜻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9495" y="1855456"/>
            <a:ext cx="112610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Cascading style sheet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이라는 뜻으로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..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별 뜻이 없습니다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 </a:t>
            </a:r>
          </a:p>
          <a:p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71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생김새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912863" y="1892032"/>
            <a:ext cx="51274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- CSS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를 쓰는 이유는 중복된 코드를 쓰지 않기 위해서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!</a:t>
            </a:r>
          </a:p>
          <a:p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-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그것이 바로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Cascading </a:t>
            </a:r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49" y="1746884"/>
            <a:ext cx="6031495" cy="390410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0076302" y="6049756"/>
            <a:ext cx="1770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직접 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써보기 실습</a:t>
            </a:r>
            <a:endParaRPr lang="en-US" altLang="ko-KR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9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생김새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4095"/>
          <a:stretch/>
        </p:blipFill>
        <p:spPr>
          <a:xfrm>
            <a:off x="539496" y="1633969"/>
            <a:ext cx="5257239" cy="43298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021202" y="1937752"/>
            <a:ext cx="608005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파란색 또는 주황색으로 </a:t>
            </a:r>
            <a:r>
              <a:rPr lang="en-US" altLang="ko-KR" sz="28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class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/ </a:t>
            </a:r>
            <a:r>
              <a:rPr lang="en-US" altLang="ko-KR" sz="28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id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를 지정하고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밑에다가 </a:t>
            </a:r>
            <a:r>
              <a:rPr lang="ko-KR" altLang="en-US" sz="28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속성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들을 나열합니다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</a:t>
            </a:r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HTML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에서 그 </a:t>
            </a:r>
            <a:r>
              <a:rPr lang="en-US" altLang="ko-KR" sz="2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class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/ </a:t>
            </a:r>
            <a:r>
              <a:rPr lang="en-US" altLang="ko-KR" sz="2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id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를 불러오면 스타일이 입혀져요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9983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43" y="3732847"/>
            <a:ext cx="10079046" cy="25088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6520"/>
          <a:stretch/>
        </p:blipFill>
        <p:spPr>
          <a:xfrm>
            <a:off x="1140143" y="1044892"/>
            <a:ext cx="10076497" cy="225174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879678" y="928048"/>
            <a:ext cx="4490113" cy="8325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28366" y="3605284"/>
            <a:ext cx="4269474" cy="8325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8185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2106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</a:t>
            </a:r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013703" y="1876792"/>
            <a:ext cx="602659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Selector(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선택자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)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로 두가지를 씁니다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 </a:t>
            </a:r>
          </a:p>
          <a:p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ko-KR" altLang="en-US" sz="28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주황색 </a:t>
            </a:r>
            <a:r>
              <a:rPr lang="en-US" altLang="ko-KR" sz="28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Class</a:t>
            </a:r>
            <a:endParaRPr lang="en-US" altLang="ko-KR" sz="2800" b="1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ko-KR" altLang="en-US" sz="28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파란색 </a:t>
            </a:r>
            <a:r>
              <a:rPr lang="en-US" altLang="ko-KR" sz="28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id</a:t>
            </a:r>
            <a:endParaRPr lang="en-US" altLang="ko-KR" sz="2800" b="1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두가지는 어떨 때 쓸까요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?</a:t>
            </a:r>
          </a:p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4456"/>
          <a:stretch/>
        </p:blipFill>
        <p:spPr>
          <a:xfrm>
            <a:off x="539496" y="1659445"/>
            <a:ext cx="5235141" cy="432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9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898835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맨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처음 인터넷이 생기고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인터넷 상에서 문서를 작성해서 서로 주고받을 일이 있었는데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그때 사용되던 언어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8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목적 </a:t>
            </a:r>
            <a:r>
              <a:rPr lang="en-US" altLang="ko-KR" sz="28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8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웹의 표준화</a:t>
            </a:r>
            <a:endParaRPr lang="en-US" altLang="ko-KR" sz="2800" b="1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6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2106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</a:t>
            </a:r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013703" y="1659445"/>
            <a:ext cx="602659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주황색 </a:t>
            </a:r>
            <a:r>
              <a:rPr lang="en-US" altLang="ko-KR" sz="28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Class</a:t>
            </a:r>
          </a:p>
          <a:p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-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일반적으로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Class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를 사용합니다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</a:t>
            </a: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-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디자인의 일관성</a:t>
            </a:r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endParaRPr lang="en-US" altLang="ko-KR" sz="2800" b="1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ko-KR" altLang="en-US" sz="28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파란색 </a:t>
            </a:r>
            <a:r>
              <a:rPr lang="en-US" altLang="ko-KR" sz="28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id</a:t>
            </a:r>
            <a:endParaRPr lang="en-US" altLang="ko-KR" sz="2800" b="1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-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특별한 경우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id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를 사용합니다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 </a:t>
            </a: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- id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는 해당 페이지에 딱 한번 사용가능합니다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4456"/>
          <a:stretch/>
        </p:blipFill>
        <p:spPr>
          <a:xfrm>
            <a:off x="539496" y="1659445"/>
            <a:ext cx="5235141" cy="432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3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10432087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</a:t>
            </a:r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그럼 </a:t>
            </a:r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sheet</a:t>
            </a:r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만들어 적용해봅시다</a:t>
            </a:r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3200" b="1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연결 방법은 </a:t>
            </a:r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&lt;link&gt; </a:t>
            </a:r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 </a:t>
            </a:r>
            <a:endParaRPr lang="en-US" altLang="ko-KR" sz="3200" b="1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3200" b="1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&lt;</a:t>
            </a:r>
            <a:r>
              <a:rPr lang="en-US" altLang="ko-KR" sz="2800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link</a:t>
            </a:r>
            <a:r>
              <a:rPr lang="en-US" altLang="ko-KR" sz="28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b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href</a:t>
            </a:r>
            <a:r>
              <a:rPr lang="en-US" altLang="ko-KR" sz="2800" b="1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="css/main.css" </a:t>
            </a:r>
            <a:r>
              <a:rPr lang="en-US" altLang="ko-KR" sz="2800" b="1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b="1" smtClean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</a:t>
            </a:r>
            <a:r>
              <a:rPr lang="en-US" altLang="ko-KR" sz="2800" b="1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="stylesheet"</a:t>
            </a:r>
            <a:r>
              <a:rPr lang="en-US" altLang="ko-KR" sz="28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b="1" smtClean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type</a:t>
            </a:r>
            <a:r>
              <a:rPr lang="en-US" altLang="ko-KR" sz="2800" b="1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="text/css</a:t>
            </a:r>
            <a:r>
              <a:rPr lang="en-US" altLang="ko-KR" sz="2800" b="1" smtClean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en-US" altLang="ko-KR" sz="28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endParaRPr lang="en-US" altLang="ko-KR" sz="28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8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 링크했으면 이제 </a:t>
            </a:r>
            <a:r>
              <a:rPr lang="en-US" altLang="ko-KR" sz="28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</a:t>
            </a:r>
            <a:r>
              <a:rPr lang="ko-KR" altLang="en-US" sz="28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파일에 우리가 했었던 모든 </a:t>
            </a:r>
            <a:r>
              <a:rPr lang="en-US" altLang="ko-KR" sz="28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style </a:t>
            </a:r>
            <a:r>
              <a:rPr lang="ko-KR" altLang="en-US" sz="28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요소들을 </a:t>
            </a:r>
            <a:endParaRPr lang="en-US" altLang="ko-KR" sz="2800" b="1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8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집어넣어봅시다</a:t>
            </a:r>
            <a:r>
              <a:rPr lang="en-US" altLang="ko-KR" sz="28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28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8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 끝</a:t>
            </a:r>
            <a:r>
              <a:rPr lang="en-US" altLang="ko-KR" sz="28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8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3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1141370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Brackets </a:t>
            </a:r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단축키 꿀팁</a:t>
            </a:r>
            <a:endParaRPr lang="en-US" altLang="ko-KR" sz="3200" b="1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3200" b="1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</a:t>
            </a:r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파일이랑 </a:t>
            </a:r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</a:t>
            </a:r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파일을 번갈아 들여다보기 귀찮으면</a:t>
            </a:r>
            <a:endParaRPr lang="en-US" altLang="ko-KR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상에서 </a:t>
            </a:r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</a:t>
            </a:r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이름에 커서를 대고 </a:t>
            </a:r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ctrl +</a:t>
            </a:r>
            <a:r>
              <a:rPr lang="ko-KR" altLang="en-US" sz="32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 </a:t>
            </a:r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누르면 </a:t>
            </a:r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</a:t>
            </a:r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</a:t>
            </a:r>
            <a:endParaRPr lang="en-US" altLang="ko-KR" sz="3200" b="1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열립니다</a:t>
            </a:r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3200" b="1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주석처리 </a:t>
            </a:r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회색글씨</a:t>
            </a:r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ctrl + / </a:t>
            </a:r>
          </a:p>
          <a:p>
            <a:endParaRPr lang="en-US" altLang="ko-KR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Indent </a:t>
            </a:r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잘하기 위해서는 그냥 우클릭 </a:t>
            </a:r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beautify </a:t>
            </a:r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눌러줍시다</a:t>
            </a:r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endParaRPr lang="ko-KR" altLang="en-US" sz="28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9188" y="2737389"/>
            <a:ext cx="10515600" cy="1325563"/>
          </a:xfrm>
        </p:spPr>
        <p:txBody>
          <a:bodyPr/>
          <a:lstStyle/>
          <a:p>
            <a:pPr algn="ctr"/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0588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9188" y="2737389"/>
            <a:ext cx="10515600" cy="1325563"/>
          </a:xfrm>
        </p:spPr>
        <p:txBody>
          <a:bodyPr/>
          <a:lstStyle/>
          <a:p>
            <a:pPr algn="ctr"/>
            <a:r>
              <a:rPr lang="en-US" altLang="ko-KR" smtClean="0"/>
              <a:t>2</a:t>
            </a:r>
            <a:r>
              <a:rPr lang="ko-KR" altLang="en-US" smtClean="0"/>
              <a:t>주차 하기전 복습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5526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00525" y="600075"/>
            <a:ext cx="2143125" cy="7429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/>
              <a:t>HTML</a:t>
            </a:r>
            <a:endParaRPr lang="ko-KR" altLang="en-US" sz="2800"/>
          </a:p>
        </p:txBody>
      </p:sp>
      <p:sp>
        <p:nvSpPr>
          <p:cNvPr id="6" name="직사각형 5"/>
          <p:cNvSpPr/>
          <p:nvPr/>
        </p:nvSpPr>
        <p:spPr>
          <a:xfrm>
            <a:off x="4200525" y="1685925"/>
            <a:ext cx="2143125" cy="7429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/>
              <a:t>body</a:t>
            </a:r>
            <a:endParaRPr lang="ko-KR" altLang="en-US" sz="2800"/>
          </a:p>
        </p:txBody>
      </p:sp>
      <p:sp>
        <p:nvSpPr>
          <p:cNvPr id="7" name="직사각형 6"/>
          <p:cNvSpPr/>
          <p:nvPr/>
        </p:nvSpPr>
        <p:spPr>
          <a:xfrm>
            <a:off x="3048000" y="3009900"/>
            <a:ext cx="2143125" cy="7429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/>
              <a:t>div</a:t>
            </a:r>
            <a:endParaRPr lang="ko-KR" altLang="en-US" sz="2800"/>
          </a:p>
        </p:txBody>
      </p:sp>
      <p:sp>
        <p:nvSpPr>
          <p:cNvPr id="8" name="직사각형 7"/>
          <p:cNvSpPr/>
          <p:nvPr/>
        </p:nvSpPr>
        <p:spPr>
          <a:xfrm>
            <a:off x="5495925" y="3009900"/>
            <a:ext cx="2143125" cy="7429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/>
              <a:t>div</a:t>
            </a:r>
            <a:endParaRPr lang="ko-KR" altLang="en-US" sz="2800"/>
          </a:p>
        </p:txBody>
      </p:sp>
      <p:sp>
        <p:nvSpPr>
          <p:cNvPr id="9" name="직사각형 8"/>
          <p:cNvSpPr/>
          <p:nvPr/>
        </p:nvSpPr>
        <p:spPr>
          <a:xfrm>
            <a:off x="3047999" y="4200525"/>
            <a:ext cx="2143125" cy="7429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/>
              <a:t>p</a:t>
            </a:r>
            <a:endParaRPr lang="ko-KR" altLang="en-US" sz="2800"/>
          </a:p>
        </p:txBody>
      </p:sp>
      <p:sp>
        <p:nvSpPr>
          <p:cNvPr id="10" name="직사각형 9"/>
          <p:cNvSpPr/>
          <p:nvPr/>
        </p:nvSpPr>
        <p:spPr>
          <a:xfrm>
            <a:off x="5495925" y="4200525"/>
            <a:ext cx="2143125" cy="7429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/>
              <a:t>div</a:t>
            </a:r>
            <a:endParaRPr lang="ko-KR" altLang="en-US" sz="2800"/>
          </a:p>
        </p:txBody>
      </p:sp>
      <p:sp>
        <p:nvSpPr>
          <p:cNvPr id="11" name="직사각형 10"/>
          <p:cNvSpPr/>
          <p:nvPr/>
        </p:nvSpPr>
        <p:spPr>
          <a:xfrm>
            <a:off x="8039100" y="4200525"/>
            <a:ext cx="2143125" cy="7429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/>
              <a:t>h4</a:t>
            </a:r>
            <a:endParaRPr lang="ko-KR" altLang="en-US" sz="2800"/>
          </a:p>
        </p:txBody>
      </p:sp>
      <p:cxnSp>
        <p:nvCxnSpPr>
          <p:cNvPr id="13" name="직선 연결선 12"/>
          <p:cNvCxnSpPr>
            <a:stCxn id="4" idx="2"/>
            <a:endCxn id="6" idx="0"/>
          </p:cNvCxnSpPr>
          <p:nvPr/>
        </p:nvCxnSpPr>
        <p:spPr>
          <a:xfrm>
            <a:off x="5272088" y="1343025"/>
            <a:ext cx="0" cy="3429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endCxn id="7" idx="0"/>
          </p:cNvCxnSpPr>
          <p:nvPr/>
        </p:nvCxnSpPr>
        <p:spPr>
          <a:xfrm flipH="1">
            <a:off x="4119563" y="2428875"/>
            <a:ext cx="1152524" cy="5810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8" idx="0"/>
            <a:endCxn id="6" idx="2"/>
          </p:cNvCxnSpPr>
          <p:nvPr/>
        </p:nvCxnSpPr>
        <p:spPr>
          <a:xfrm flipH="1" flipV="1">
            <a:off x="5272088" y="2428875"/>
            <a:ext cx="1295400" cy="5810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9" idx="0"/>
          </p:cNvCxnSpPr>
          <p:nvPr/>
        </p:nvCxnSpPr>
        <p:spPr>
          <a:xfrm>
            <a:off x="4119561" y="3752850"/>
            <a:ext cx="1" cy="44767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581773" y="3752850"/>
            <a:ext cx="1" cy="44767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1" idx="0"/>
            <a:endCxn id="8" idx="2"/>
          </p:cNvCxnSpPr>
          <p:nvPr/>
        </p:nvCxnSpPr>
        <p:spPr>
          <a:xfrm flipH="1" flipV="1">
            <a:off x="6567488" y="3752850"/>
            <a:ext cx="2543175" cy="44767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495925" y="5467350"/>
            <a:ext cx="2143125" cy="7429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/>
              <a:t>img</a:t>
            </a:r>
            <a:endParaRPr lang="ko-KR" altLang="en-US" sz="2800"/>
          </a:p>
        </p:txBody>
      </p:sp>
      <p:cxnSp>
        <p:nvCxnSpPr>
          <p:cNvPr id="27" name="직선 연결선 26"/>
          <p:cNvCxnSpPr>
            <a:endCxn id="26" idx="0"/>
          </p:cNvCxnSpPr>
          <p:nvPr/>
        </p:nvCxnSpPr>
        <p:spPr>
          <a:xfrm flipH="1">
            <a:off x="6567488" y="4948237"/>
            <a:ext cx="14285" cy="5191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182225" y="5748635"/>
            <a:ext cx="19274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Parent</a:t>
            </a:r>
          </a:p>
          <a:p>
            <a:r>
              <a:rPr lang="en-US" altLang="ko-KR" smtClean="0"/>
              <a:t>Child,</a:t>
            </a:r>
          </a:p>
          <a:p>
            <a:r>
              <a:rPr lang="ko-KR" altLang="en-US" smtClean="0"/>
              <a:t>그리고 </a:t>
            </a:r>
            <a:r>
              <a:rPr lang="en-US" altLang="ko-KR" smtClean="0"/>
              <a:t>javascript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606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662" y="639156"/>
            <a:ext cx="18630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호환성</a:t>
            </a:r>
            <a:endParaRPr lang="en-US" altLang="ko-KR" sz="48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2301" y="1993504"/>
            <a:ext cx="110268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웹브라우저 </a:t>
            </a:r>
            <a:r>
              <a:rPr lang="en-US" altLang="ko-KR" sz="28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28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대장 </a:t>
            </a:r>
            <a:r>
              <a:rPr lang="en-US" altLang="ko-KR" sz="28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Chrome, Firefox, Safari, Opera, IE</a:t>
            </a:r>
          </a:p>
          <a:p>
            <a:endParaRPr lang="en-US" altLang="ko-KR" sz="28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8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중 특히 </a:t>
            </a:r>
            <a:r>
              <a:rPr lang="en-US" altLang="ko-KR" sz="28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IE</a:t>
            </a:r>
            <a:r>
              <a:rPr lang="ko-KR" altLang="en-US" sz="28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와의 호환성이 중요합니다</a:t>
            </a:r>
            <a:r>
              <a:rPr lang="en-US" altLang="ko-KR" sz="28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endParaRPr lang="en-US" altLang="ko-KR" sz="2800" b="1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8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기획단계에서 </a:t>
            </a:r>
            <a:endParaRPr lang="en-US" altLang="ko-KR" sz="28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b="1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IE 7+ </a:t>
            </a:r>
            <a:r>
              <a:rPr lang="ko-KR" altLang="en-US" sz="2800" b="1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지원할건지</a:t>
            </a:r>
            <a:endParaRPr lang="en-US" altLang="ko-KR" sz="2800" b="1" smtClean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b="1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IE 8+</a:t>
            </a:r>
            <a:r>
              <a:rPr lang="ko-KR" altLang="en-US" sz="2800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를</a:t>
            </a:r>
            <a:r>
              <a:rPr lang="ko-KR" altLang="en-US" sz="2800" b="1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지원할건지 </a:t>
            </a:r>
            <a:endParaRPr lang="en-US" altLang="ko-KR" sz="2800" b="1" smtClean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8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아니면 </a:t>
            </a:r>
            <a:r>
              <a:rPr lang="en-US" altLang="ko-KR" sz="28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IE7,8</a:t>
            </a:r>
            <a:r>
              <a:rPr lang="ko-KR" altLang="en-US" sz="28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위한 사이트를 따로 만들건지 고민 필요</a:t>
            </a:r>
            <a:endParaRPr lang="en-US" altLang="ko-KR" sz="28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38688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662" y="639156"/>
            <a:ext cx="18630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호환성</a:t>
            </a:r>
            <a:endParaRPr lang="en-US" altLang="ko-KR" sz="48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93631" y="1887603"/>
            <a:ext cx="106967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&lt;link rel="stylesheet" type="text/css" media="all" href="</a:t>
            </a:r>
            <a:r>
              <a:rPr lang="en-US" altLang="ko-KR" sz="3200" b="1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style.css</a:t>
            </a:r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"/&gt;</a:t>
            </a:r>
          </a:p>
          <a:p>
            <a:endParaRPr lang="en-US" altLang="ko-KR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3200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&lt;!--[if lt IE 9</a:t>
            </a:r>
            <a:r>
              <a:rPr lang="en-US" altLang="ko-KR" sz="3200" b="1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]&gt;</a:t>
            </a:r>
          </a:p>
          <a:p>
            <a:endParaRPr lang="en-US" altLang="ko-KR" sz="3200" b="1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32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&lt;link rel="stylesheet" type="text/css" media="all" href="</a:t>
            </a:r>
            <a:r>
              <a:rPr lang="en-US" altLang="ko-KR" sz="3200" b="1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style-ie.css</a:t>
            </a:r>
            <a:r>
              <a:rPr lang="en-US" altLang="ko-KR" sz="32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"/&gt;</a:t>
            </a:r>
          </a:p>
          <a:p>
            <a:endParaRPr lang="en-US" altLang="ko-KR" sz="3200" b="1" smtClean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3200" b="1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&lt;![</a:t>
            </a:r>
            <a:r>
              <a:rPr lang="en-US" altLang="ko-KR" sz="3200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endif]--&gt;</a:t>
            </a:r>
            <a:endParaRPr lang="ko-KR" altLang="en-US" sz="3200" b="1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2617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5157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Margin / padding / border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9495" y="1855456"/>
            <a:ext cx="112610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Box model :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</p:txBody>
      </p:sp>
      <p:pic>
        <p:nvPicPr>
          <p:cNvPr id="1028" name="Picture 4" descr="css margin padding border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075" y="2047480"/>
            <a:ext cx="6544547" cy="352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61688" y="3514748"/>
            <a:ext cx="4153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 내용이 들어가게 됩니다</a:t>
            </a:r>
            <a:r>
              <a:rPr lang="en-US" altLang="ko-KR" sz="240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88536" y="2990088"/>
            <a:ext cx="4644108" cy="15361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915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3226" y="493776"/>
            <a:ext cx="5157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Margin / padding / border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pic>
        <p:nvPicPr>
          <p:cNvPr id="1026" name="Picture 2" descr="css margin padding border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694" y="1705664"/>
            <a:ext cx="4983353" cy="471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08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3826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문서 생성 방법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496" y="1746504"/>
            <a:ext cx="65373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&lt;!DOCTYPE html&gt;</a:t>
            </a:r>
          </a:p>
          <a:p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&lt;html&gt;</a:t>
            </a:r>
          </a:p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어쩌구 저쩌구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&lt;/html&gt;</a:t>
            </a:r>
          </a:p>
          <a:p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이렇게 쓴 후 </a:t>
            </a:r>
            <a:r>
              <a:rPr lang="en-US" altLang="ko-KR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.html</a:t>
            </a:r>
            <a:r>
              <a:rPr lang="ko-KR" altLang="en-US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저장하면 됩니다</a:t>
            </a:r>
            <a:r>
              <a:rPr lang="en-US" altLang="ko-KR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끝</a:t>
            </a:r>
            <a:r>
              <a:rPr lang="en-US" altLang="ko-KR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  <a:p>
            <a:r>
              <a:rPr lang="ko-KR" altLang="en-US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그럼 브라우저에서 오픈가능</a:t>
            </a:r>
            <a:r>
              <a:rPr lang="en-US" altLang="ko-KR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</a:t>
            </a:r>
            <a:r>
              <a:rPr lang="ko-KR" altLang="en-US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메모장 활용</a:t>
            </a:r>
            <a:r>
              <a:rPr lang="en-US" altLang="ko-KR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4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5157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Margin / padding / border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9495" y="3425176"/>
            <a:ext cx="112610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.simple {</a:t>
            </a:r>
          </a:p>
          <a:p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 width: 500px;</a:t>
            </a:r>
          </a:p>
          <a:p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 margin: 20px auto;</a:t>
            </a:r>
          </a:p>
          <a:p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 -webkit-box-sizing: border-box;</a:t>
            </a:r>
          </a:p>
          <a:p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    -moz-box-sizing: border-box;</a:t>
            </a:r>
          </a:p>
          <a:p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         box-sizing: border-box;</a:t>
            </a:r>
          </a:p>
          <a:p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}</a:t>
            </a:r>
            <a:endParaRPr lang="en-US" altLang="ko-KR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01640" y="342517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</a:t>
            </a:r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fancy {</a:t>
            </a:r>
          </a:p>
          <a:p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 width: 500px;</a:t>
            </a:r>
          </a:p>
          <a:p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 margin: 20px auto;</a:t>
            </a:r>
          </a:p>
          <a:p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 padding: 50px;</a:t>
            </a:r>
          </a:p>
          <a:p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 border: solid blue 10px;</a:t>
            </a:r>
          </a:p>
          <a:p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 -webkit-box-sizing: border-box;</a:t>
            </a:r>
          </a:p>
          <a:p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    -moz-box-sizing: border-box;</a:t>
            </a:r>
          </a:p>
          <a:p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         box-sizing: border-box;</a:t>
            </a:r>
          </a:p>
          <a:p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39495" y="1855456"/>
            <a:ext cx="112610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border-box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property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를 이용해 박스 사이즈 일정하게 만들기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9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8286" y="499645"/>
            <a:ext cx="106009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</a:t>
            </a:r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레이아웃 시작하기 전에 이거 한번 간단히 만들어봅시다</a:t>
            </a:r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3200" b="1" smtClean="0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큰 색깔박스 </a:t>
            </a:r>
            <a:r>
              <a:rPr lang="en-US" altLang="ko-KR" sz="3200" b="1" smtClean="0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ko-KR" altLang="en-US" sz="3200" b="1" smtClean="0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중앙에 </a:t>
            </a:r>
            <a:r>
              <a:rPr lang="ko-KR" altLang="en-US" sz="3200" b="1" smtClean="0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문단 두개</a:t>
            </a:r>
            <a:r>
              <a:rPr lang="ko-KR" altLang="en-US" sz="3200" b="1" smtClean="0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b="1" smtClean="0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ko-KR" altLang="en-US" sz="3200" b="1" smtClean="0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시간남으면 버튼까지</a:t>
            </a:r>
            <a:endParaRPr lang="ko-KR" altLang="en-US" sz="3200" b="1">
              <a:solidFill>
                <a:schemeClr val="accent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73680"/>
            <a:ext cx="1815785" cy="3278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36980" b="15673"/>
          <a:stretch/>
        </p:blipFill>
        <p:spPr>
          <a:xfrm>
            <a:off x="524966" y="2834641"/>
            <a:ext cx="11228574" cy="25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2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08768"/>
            <a:ext cx="10515600" cy="1325563"/>
          </a:xfrm>
        </p:spPr>
        <p:txBody>
          <a:bodyPr/>
          <a:lstStyle/>
          <a:p>
            <a:r>
              <a:rPr lang="ko-KR" altLang="en-US" smtClean="0"/>
              <a:t>참고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Margin collapsing effect : </a:t>
            </a:r>
          </a:p>
          <a:p>
            <a:pPr marL="0" indent="0">
              <a:buNone/>
            </a:pPr>
            <a:r>
              <a:rPr lang="en-US" altLang="ko-KR" smtClean="0"/>
              <a:t>Margin</a:t>
            </a:r>
            <a:r>
              <a:rPr lang="ko-KR" altLang="en-US"/>
              <a:t> </a:t>
            </a:r>
            <a:r>
              <a:rPr lang="ko-KR" altLang="en-US" smtClean="0"/>
              <a:t>두개가</a:t>
            </a:r>
            <a:r>
              <a:rPr lang="ko-KR" altLang="en-US" smtClean="0"/>
              <a:t> </a:t>
            </a:r>
            <a:r>
              <a:rPr lang="ko-KR" altLang="en-US" smtClean="0"/>
              <a:t>서로 만나면 하나가 상쇄됨</a:t>
            </a:r>
            <a:r>
              <a:rPr lang="en-US" altLang="ko-KR" smtClean="0"/>
              <a:t>.</a:t>
            </a:r>
            <a:endParaRPr lang="en-US" altLang="ko-KR" smtClean="0"/>
          </a:p>
        </p:txBody>
      </p:sp>
      <p:sp>
        <p:nvSpPr>
          <p:cNvPr id="4" name="직사각형 3"/>
          <p:cNvSpPr/>
          <p:nvPr/>
        </p:nvSpPr>
        <p:spPr>
          <a:xfrm>
            <a:off x="979958" y="3973860"/>
            <a:ext cx="672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공식 </a:t>
            </a:r>
            <a:r>
              <a:rPr lang="en-US" altLang="ko-KR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둘중 </a:t>
            </a:r>
            <a:r>
              <a:rPr lang="en-US" altLang="ko-KR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bigger </a:t>
            </a:r>
            <a:r>
              <a:rPr lang="en-US" altLang="ko-KR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margin = total vertical margin</a:t>
            </a:r>
            <a:endParaRPr lang="ko-KR" altLang="en-US" sz="2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29600" y="3086100"/>
            <a:ext cx="3200400" cy="915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229600" y="4383881"/>
            <a:ext cx="3200400" cy="9151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 중괄호 6"/>
          <p:cNvSpPr/>
          <p:nvPr/>
        </p:nvSpPr>
        <p:spPr>
          <a:xfrm>
            <a:off x="7856992" y="3961210"/>
            <a:ext cx="286883" cy="486966"/>
          </a:xfrm>
          <a:prstGeom prst="leftBrace">
            <a:avLst>
              <a:gd name="adj1" fmla="val 26144"/>
              <a:gd name="adj2" fmla="val 5255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3796" y="5618163"/>
            <a:ext cx="70949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그럼</a:t>
            </a:r>
            <a:r>
              <a:rPr lang="en-US" altLang="ko-KR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  <a:r>
              <a:rPr lang="ko-KR" altLang="en-US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애초에 어떻게 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코드를 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짜야 </a:t>
            </a:r>
            <a:r>
              <a:rPr lang="ko-KR" altLang="en-US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좋을까</a:t>
            </a:r>
            <a:r>
              <a:rPr lang="en-US" altLang="ko-KR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endParaRPr lang="en-US" altLang="ko-KR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57737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3845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</a:t>
            </a:r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레이아웃 디자인</a:t>
            </a:r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9495" y="1855456"/>
            <a:ext cx="1126107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&lt;div&gt;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와 함께 자주 쓰이는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top left bottom right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속성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!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이걸 사용하려면 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position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:  static &amp; absolute &amp; relative &amp; fixed</a:t>
            </a:r>
          </a:p>
          <a:p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position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은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HTML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요소들을 좀 더 자유롭게 움직이게 하기 위해 씁니다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</a:t>
            </a:r>
          </a:p>
          <a:p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45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3845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</a:t>
            </a:r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레이아웃 디자인</a:t>
            </a:r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9495" y="1691562"/>
            <a:ext cx="1126107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position :  static ;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Default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값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 Left/right/top/bottom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명령어가 안먹음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</a:t>
            </a:r>
          </a:p>
          <a:p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en-US" altLang="ko-KR" sz="2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p</a:t>
            </a:r>
            <a:r>
              <a:rPr lang="en-US" altLang="ko-KR" sz="28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osition : relative ;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이건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static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처럼 별 변화가 없는 것 같지만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Left/right/top/bottom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명령어로 위치를 옮기면 원래위치에서부터 변함 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en-US" altLang="ko-KR" sz="2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position : </a:t>
            </a:r>
            <a:r>
              <a:rPr lang="en-US" altLang="ko-KR" sz="28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absolute ;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원래 위치와 상관없이 상위 요소 기준으로 위치 지정할 때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float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처럼 혼자 공중에 떠있습니다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.) </a:t>
            </a: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– 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어디다 씀</a:t>
            </a: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?</a:t>
            </a:r>
          </a:p>
          <a:p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en-US" altLang="ko-KR" sz="2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p</a:t>
            </a:r>
            <a:r>
              <a:rPr lang="en-US" altLang="ko-KR" sz="28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osition : fixed ;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absolute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랑 똑같은데 스크롤해도 고정되게 만들때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 </a:t>
            </a:r>
          </a:p>
          <a:p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0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3845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</a:t>
            </a:r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레이아웃 디자인</a:t>
            </a:r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9495" y="1855456"/>
            <a:ext cx="112610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그럼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!! &lt;div&gt;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안에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div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를 넣어놓고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position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을 주면 어떻게 변할까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200400" y="5687356"/>
            <a:ext cx="96937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position </a:t>
            </a:r>
            <a:r>
              <a:rPr lang="en-US" altLang="ko-KR" sz="32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:  static &amp; absolute &amp; relative &amp; </a:t>
            </a:r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fixed</a:t>
            </a:r>
            <a:endParaRPr lang="en-US" altLang="ko-KR" sz="32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49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57549" y="1047749"/>
            <a:ext cx="5534025" cy="4886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57549" y="4962525"/>
            <a:ext cx="5534025" cy="761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3849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b page empty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74" y="2158075"/>
            <a:ext cx="4387851" cy="438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569199" y="3240085"/>
            <a:ext cx="3505200" cy="619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65832" y="3297306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Position : </a:t>
            </a:r>
            <a:r>
              <a:rPr lang="en-US" altLang="ko-KR" sz="2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absolute;</a:t>
            </a:r>
            <a:endParaRPr lang="en-US" altLang="ko-KR" sz="24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7699" y="403749"/>
            <a:ext cx="104728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position </a:t>
            </a:r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: absolute ; </a:t>
            </a:r>
            <a:endParaRPr lang="en-US" altLang="ko-KR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endParaRPr lang="en-US" altLang="ko-KR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나의 원래 </a:t>
            </a:r>
            <a:r>
              <a: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위치와 상관없이 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위치 </a:t>
            </a:r>
            <a:r>
              <a: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지정할 때 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쓰임</a:t>
            </a: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</a:t>
            </a:r>
            <a:endParaRPr lang="en-US" altLang="ko-KR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자신의 </a:t>
            </a:r>
            <a:r>
              <a: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원래 위치가 아니라 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상위요소의 </a:t>
            </a: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position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이 기준이 됨</a:t>
            </a: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그럼 상위 </a:t>
            </a:r>
            <a:r>
              <a: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요소가 </a:t>
            </a:r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position </a:t>
            </a:r>
            <a:r>
              <a: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속성이 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없으면</a:t>
            </a: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?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그냥 웹페이지 전체가 기준이 됨</a:t>
            </a:r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69199" y="4091594"/>
            <a:ext cx="3505200" cy="1473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647576" y="4597614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trike="sngStrike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position</a:t>
            </a:r>
            <a:endParaRPr lang="ko-KR" altLang="en-US" sz="2400" strike="sngStrike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Picture 2" descr="web page empty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49" y="2158075"/>
            <a:ext cx="4387851" cy="438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501774" y="4091594"/>
            <a:ext cx="3505200" cy="1473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80151" y="4597614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trike="sngStrike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position</a:t>
            </a:r>
            <a:endParaRPr lang="ko-KR" altLang="en-US" sz="2400" strike="sngStrike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31732" y="4579114"/>
            <a:ext cx="3106967" cy="619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515796" y="4074726"/>
            <a:ext cx="1140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parent</a:t>
            </a:r>
            <a:endParaRPr lang="en-US" altLang="ko-KR" sz="24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89076" y="4657843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child</a:t>
            </a:r>
            <a:endParaRPr lang="en-US" altLang="ko-KR" sz="24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5800261" y="4210463"/>
            <a:ext cx="992915" cy="6518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7632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58942" y="5634288"/>
            <a:ext cx="1135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그래서 상위 요소에 </a:t>
            </a: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position relative 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속성을 지정해주면 </a:t>
            </a: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position : absolute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로 지정된 </a:t>
            </a: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child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는 그 상위 요소를 기준으로 위치를 잡게 됩니다</a:t>
            </a: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 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끝</a:t>
            </a: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!</a:t>
            </a:r>
            <a:endParaRPr lang="en-US" altLang="ko-KR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29253" y="6479194"/>
            <a:ext cx="2281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그림처럼 만들어보기 실습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Picture 2" descr="web page empty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913" y="724792"/>
            <a:ext cx="4387851" cy="438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342238" y="1806802"/>
            <a:ext cx="3505200" cy="619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38871" y="1864023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Position : </a:t>
            </a:r>
            <a:r>
              <a:rPr lang="en-US" altLang="ko-KR" sz="2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absolute;</a:t>
            </a:r>
            <a:endParaRPr lang="en-US" altLang="ko-KR" sz="24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42238" y="2658311"/>
            <a:ext cx="3505200" cy="1473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420615" y="3164331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trike="sngStrike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position</a:t>
            </a:r>
            <a:endParaRPr lang="ko-KR" altLang="en-US" sz="2400" strike="sngStrike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5746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ss-tricks.com/wp-content/csstricks-uploads/absolute-inside-relat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134" y="346288"/>
            <a:ext cx="8348346" cy="651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75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4825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간단한거 몇 개 더 써봅시다</a:t>
            </a:r>
            <a:r>
              <a:rPr lang="en-US" altLang="ko-KR" sz="32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3200" b="1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496" y="1720625"/>
            <a:ext cx="92256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&lt;!DOCTYPE html&gt;</a:t>
            </a:r>
          </a:p>
          <a:p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&lt;html&gt;</a:t>
            </a: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&lt;h1&gt;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 첫 웹사이트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&lt;/h1&gt;</a:t>
            </a: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&lt;p&gt;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두근두근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&lt;/p&gt;</a:t>
            </a: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&lt;/html&gt;</a:t>
            </a:r>
          </a:p>
          <a:p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9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ss-tricks.com/wp-content/csstricks-uploads/absolute-inside-relativ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03643"/>
            <a:ext cx="8531225" cy="665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0464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485997"/>
            <a:ext cx="92400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그럼 </a:t>
            </a:r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position </a:t>
            </a:r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써서 다시 만들어봅시다</a:t>
            </a:r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endParaRPr lang="en-US" altLang="ko-KR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3200" b="1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큰 색깔박스 </a:t>
            </a:r>
            <a:r>
              <a:rPr lang="en-US" altLang="ko-KR" sz="3200" b="1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ko-KR" altLang="en-US" sz="3200" b="1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중앙에 글씨넣기 </a:t>
            </a:r>
            <a:r>
              <a:rPr lang="en-US" altLang="ko-KR" sz="3200" b="1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ko-KR" altLang="en-US" sz="3200" b="1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시간남으면 버튼까지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73680"/>
            <a:ext cx="1815785" cy="3278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54026" y="2423160"/>
            <a:ext cx="11214044" cy="37642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57111" y="3315623"/>
            <a:ext cx="440787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Dropbox Business User Guide</a:t>
            </a:r>
          </a:p>
          <a:p>
            <a:endParaRPr lang="en-US" altLang="ko-KR" sz="2400" b="1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Learn how to sync, share and </a:t>
            </a:r>
          </a:p>
          <a:p>
            <a:pPr algn="ctr"/>
            <a:r>
              <a:rPr lang="en-US" altLang="ko-KR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Manage your files with Dropbox</a:t>
            </a:r>
            <a:endParaRPr lang="en-US" altLang="ko-KR" b="1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34000" y="4953000"/>
            <a:ext cx="1714500" cy="361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853657" y="4953000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start</a:t>
            </a:r>
            <a:endParaRPr lang="ko-KR" altLang="en-US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23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Position </a:t>
            </a:r>
            <a:r>
              <a:rPr lang="ko-KR" altLang="en-US" smtClean="0"/>
              <a:t>마지막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p</a:t>
            </a:r>
            <a:r>
              <a:rPr lang="en-US" altLang="ko-KR" smtClean="0"/>
              <a:t>osition</a:t>
            </a:r>
            <a:r>
              <a:rPr lang="ko-KR" altLang="en-US" smtClean="0"/>
              <a:t>을 준 요소는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>
                <a:solidFill>
                  <a:srgbClr val="FF0000"/>
                </a:solidFill>
              </a:rPr>
              <a:t>z-index </a:t>
            </a:r>
            <a:r>
              <a:rPr lang="ko-KR" altLang="en-US" smtClean="0"/>
              <a:t>값으로 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앞</a:t>
            </a:r>
            <a:r>
              <a:rPr lang="en-US" altLang="ko-KR" smtClean="0"/>
              <a:t>,</a:t>
            </a:r>
            <a:r>
              <a:rPr lang="ko-KR" altLang="en-US" smtClean="0"/>
              <a:t>뒤 순서를 지정 가능합니다</a:t>
            </a:r>
            <a:r>
              <a:rPr lang="en-US" altLang="ko-KR" smtClean="0"/>
              <a:t>. </a:t>
            </a:r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(PPT</a:t>
            </a:r>
            <a:r>
              <a:rPr lang="ko-KR" altLang="en-US" smtClean="0"/>
              <a:t>의 앞으로 보내기 </a:t>
            </a:r>
            <a:r>
              <a:rPr lang="en-US" altLang="ko-KR" smtClean="0"/>
              <a:t>,</a:t>
            </a:r>
            <a:r>
              <a:rPr lang="ko-KR" altLang="en-US" smtClean="0"/>
              <a:t>뒤로 보내기 기능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4913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기타 등등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hlinkClick r:id="rId2"/>
              </a:rPr>
              <a:t>https://</a:t>
            </a:r>
            <a:r>
              <a:rPr lang="en-US" altLang="ko-KR" smtClean="0">
                <a:hlinkClick r:id="rId2"/>
              </a:rPr>
              <a:t>www.w3schools.com/cssref/css_selectors.asp</a:t>
            </a:r>
            <a:endParaRPr lang="en-US" altLang="ko-KR" smtClean="0"/>
          </a:p>
          <a:p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CSS</a:t>
            </a:r>
            <a:r>
              <a:rPr lang="ko-KR" altLang="en-US" smtClean="0"/>
              <a:t>의 </a:t>
            </a:r>
            <a:r>
              <a:rPr lang="en-US" altLang="ko-KR" smtClean="0"/>
              <a:t>Selector </a:t>
            </a:r>
            <a:r>
              <a:rPr lang="ko-KR" altLang="en-US" smtClean="0"/>
              <a:t>는 이런 것들이 있습니다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5918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958" y="2388500"/>
            <a:ext cx="5467350" cy="42100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실전 디버깅은 이렇게 합니다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5352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mtClean="0">
                <a:solidFill>
                  <a:srgbClr val="FF0000"/>
                </a:solidFill>
              </a:rPr>
              <a:t>Codingapple </a:t>
            </a:r>
            <a:r>
              <a:rPr lang="ko-KR" altLang="en-US" smtClean="0">
                <a:solidFill>
                  <a:srgbClr val="FF0000"/>
                </a:solidFill>
              </a:rPr>
              <a:t>사이트 수정해보기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en-US" altLang="ko-KR" smtClean="0"/>
              <a:t>(Chrome</a:t>
            </a:r>
            <a:r>
              <a:rPr lang="ko-KR" altLang="en-US" smtClean="0"/>
              <a:t> 디버깅 툴 이용</a:t>
            </a:r>
            <a:r>
              <a:rPr lang="en-US" altLang="ko-KR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26368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5824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반응형 웹을 위한 여러가지 요소들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9495" y="1855456"/>
            <a:ext cx="112610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CSS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속성 중 하나인 </a:t>
            </a:r>
          </a:p>
          <a:p>
            <a:pPr marL="514350" indent="-514350">
              <a:buAutoNum type="arabicPeriod"/>
            </a:pPr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max-width : 500px ;</a:t>
            </a: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min-width : 500px ;</a:t>
            </a:r>
          </a:p>
          <a:p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말그대로 최대 폭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,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최소 폭입니다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 Width:80%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이런거랑 같이 쓰기 좋음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94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5824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반응형 웹을 위한 여러가지 요소들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9495" y="1855456"/>
            <a:ext cx="1126107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2. @Media query (screen)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사용하기</a:t>
            </a:r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특정 사이즈에 도달했을 경우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CSS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속성을 바꿔주는 역할을 합니다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.</a:t>
            </a:r>
          </a:p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 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CSS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의 유일한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if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문 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반응형 웹 구축의 핵심 요소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ourier New" panose="02070309020205020404" pitchFamily="49" charset="0"/>
            </a:endParaRPr>
          </a:p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* IE8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주의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ourier New" panose="02070309020205020404" pitchFamily="49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94863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5" y="2823137"/>
            <a:ext cx="11933918" cy="36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593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96" y="3701144"/>
            <a:ext cx="10817769" cy="25844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42496" y="718849"/>
            <a:ext cx="644439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그러면 요거 </a:t>
            </a:r>
            <a:r>
              <a:rPr lang="en-US" altLang="ko-KR" sz="36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36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</a:t>
            </a:r>
            <a:r>
              <a:rPr lang="en-US" altLang="ko-KR" sz="36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&lt;div&gt; </a:t>
            </a:r>
            <a:r>
              <a:rPr lang="ko-KR" altLang="en-US" sz="36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박스를 </a:t>
            </a:r>
            <a:endParaRPr lang="en-US" altLang="ko-KR" sz="3600" b="1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36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 사이즈 </a:t>
            </a:r>
            <a:r>
              <a:rPr lang="en-US" altLang="ko-KR" sz="36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768px</a:t>
            </a:r>
            <a:r>
              <a:rPr lang="ko-KR" altLang="en-US" sz="36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이하에서 </a:t>
            </a:r>
            <a:endParaRPr lang="en-US" altLang="ko-KR" sz="3600" b="1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36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세로로 정렬하려면</a:t>
            </a:r>
            <a:r>
              <a:rPr lang="en-US" altLang="ko-KR" sz="36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36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16354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최종 프로젝트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hlinkClick r:id="rId2"/>
              </a:rPr>
              <a:t>https://</a:t>
            </a:r>
            <a:r>
              <a:rPr lang="en-US" altLang="ko-KR" smtClean="0">
                <a:hlinkClick r:id="rId2"/>
              </a:rPr>
              <a:t>github.com/BlackrockDigital/startbootstrap-agency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개발해볼 것들 </a:t>
            </a:r>
            <a:r>
              <a:rPr lang="en-US" altLang="ko-KR" smtClean="0"/>
              <a:t>:</a:t>
            </a:r>
          </a:p>
          <a:p>
            <a:pPr marL="0" indent="0"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부트스트랩 </a:t>
            </a:r>
            <a:r>
              <a:rPr lang="en-US" altLang="ko-KR" smtClean="0"/>
              <a:t>navbar </a:t>
            </a:r>
            <a:r>
              <a:rPr lang="ko-KR" altLang="en-US" smtClean="0"/>
              <a:t>추가해서 커스터마이징</a:t>
            </a:r>
            <a:r>
              <a:rPr lang="en-US" altLang="ko-KR" smtClean="0"/>
              <a:t>. (</a:t>
            </a:r>
            <a:r>
              <a:rPr lang="ko-KR" altLang="en-US" smtClean="0"/>
              <a:t>로고삽입</a:t>
            </a:r>
            <a:r>
              <a:rPr lang="en-US" altLang="ko-KR" smtClean="0"/>
              <a:t>, fixed top, </a:t>
            </a:r>
            <a:r>
              <a:rPr lang="ko-KR" altLang="en-US" smtClean="0"/>
              <a:t>투명배경 등 해보기</a:t>
            </a:r>
            <a:r>
              <a:rPr lang="en-US" altLang="ko-KR" smtClean="0"/>
              <a:t>)</a:t>
            </a:r>
          </a:p>
          <a:p>
            <a:pPr marL="0" indent="0">
              <a:buNone/>
            </a:pPr>
            <a:r>
              <a:rPr lang="en-US" altLang="ko-KR" smtClean="0"/>
              <a:t>2. Jumbotron </a:t>
            </a:r>
            <a:r>
              <a:rPr lang="ko-KR" altLang="en-US" smtClean="0"/>
              <a:t>추가하고 글자 써넣기</a:t>
            </a:r>
            <a:r>
              <a:rPr lang="en-US" altLang="ko-KR" smtClean="0"/>
              <a:t>. </a:t>
            </a:r>
            <a:r>
              <a:rPr lang="ko-KR" altLang="en-US" smtClean="0"/>
              <a:t>밑으로 스크롤하는 버튼까지</a:t>
            </a:r>
            <a:r>
              <a:rPr lang="en-US" altLang="ko-KR" smtClean="0"/>
              <a:t>. </a:t>
            </a:r>
          </a:p>
          <a:p>
            <a:pPr marL="0" indent="0">
              <a:buNone/>
            </a:pPr>
            <a:r>
              <a:rPr lang="en-US" altLang="ko-KR" smtClean="0"/>
              <a:t>3. </a:t>
            </a:r>
            <a:r>
              <a:rPr lang="ko-KR" altLang="en-US" smtClean="0"/>
              <a:t>박스나 </a:t>
            </a:r>
            <a:r>
              <a:rPr lang="en-US" altLang="ko-KR" smtClean="0"/>
              <a:t>div</a:t>
            </a:r>
            <a:r>
              <a:rPr lang="ko-KR" altLang="en-US" smtClean="0"/>
              <a:t>를 이용해 </a:t>
            </a:r>
            <a:r>
              <a:rPr lang="en-US" altLang="ko-KR" smtClean="0"/>
              <a:t>3</a:t>
            </a:r>
            <a:r>
              <a:rPr lang="ko-KR" altLang="en-US" smtClean="0"/>
              <a:t>개 박스 나란히 놓는 반응형 디자인 해보기 </a:t>
            </a:r>
            <a:endParaRPr lang="en-US" altLang="ko-KR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0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93457"/>
            <a:ext cx="2874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Brackets.io</a:t>
            </a:r>
            <a:endParaRPr lang="ko-KR" altLang="en-US" sz="40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" y="1886224"/>
            <a:ext cx="1085850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구경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38200" y="1690688"/>
            <a:ext cx="3024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https://startbootstrap.com/</a:t>
            </a:r>
          </a:p>
        </p:txBody>
      </p:sp>
    </p:spTree>
    <p:extLst>
      <p:ext uri="{BB962C8B-B14F-4D97-AF65-F5344CB8AC3E}">
        <p14:creationId xmlns:p14="http://schemas.microsoft.com/office/powerpoint/2010/main" val="41618025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Bootstrap</a:t>
            </a:r>
            <a:r>
              <a:rPr lang="ko-KR" altLang="en-US" smtClean="0"/>
              <a:t>으로 기본 요소 집어넣어보자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심플한 </a:t>
            </a:r>
            <a:r>
              <a:rPr lang="en-US" altLang="ko-KR" smtClean="0"/>
              <a:t>Button </a:t>
            </a:r>
            <a:r>
              <a:rPr lang="ko-KR" altLang="en-US" smtClean="0"/>
              <a:t>추가해봅시다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246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12 column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웹사이트 디자인의 기초 </a:t>
            </a:r>
            <a:r>
              <a:rPr lang="en-US" altLang="ko-KR" smtClean="0"/>
              <a:t>12column. (</a:t>
            </a:r>
            <a:r>
              <a:rPr lang="ko-KR" altLang="en-US" smtClean="0"/>
              <a:t>왜 하필 </a:t>
            </a:r>
            <a:r>
              <a:rPr lang="en-US" altLang="ko-KR" smtClean="0"/>
              <a:t>12</a:t>
            </a:r>
            <a:r>
              <a:rPr lang="ko-KR" altLang="en-US" smtClean="0"/>
              <a:t>개</a:t>
            </a:r>
            <a:r>
              <a:rPr lang="en-US" altLang="ko-KR" smtClean="0"/>
              <a:t>?)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33159"/>
          <a:stretch/>
        </p:blipFill>
        <p:spPr>
          <a:xfrm>
            <a:off x="2252662" y="2738798"/>
            <a:ext cx="7686675" cy="38517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276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12 column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/>
              <a:t>col-md-4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col-md-4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c</a:t>
            </a:r>
            <a:r>
              <a:rPr lang="en-US" altLang="ko-KR" smtClean="0"/>
              <a:t>ol-md-4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49638" y="1825625"/>
            <a:ext cx="1966822" cy="1806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66626" y="1825625"/>
            <a:ext cx="1966822" cy="1806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10213" y="1825625"/>
            <a:ext cx="1966822" cy="1806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016990" y="5992297"/>
            <a:ext cx="2023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(</a:t>
            </a:r>
            <a:r>
              <a:rPr lang="ko-KR" altLang="en-US" smtClean="0"/>
              <a:t>직접 만들어보기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3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2338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Brackets.io</a:t>
            </a:r>
            <a:endParaRPr lang="ko-KR" altLang="en-US" sz="3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9495" y="1771918"/>
            <a:ext cx="1138864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Brackets.io </a:t>
            </a:r>
            <a:r>
              <a:rPr lang="ko-KR" altLang="en-US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사이트 들어가서 다운받아 설치</a:t>
            </a:r>
            <a:endParaRPr lang="en-US" altLang="ko-KR" sz="32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확장 플러그인 설치 </a:t>
            </a:r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(beautify, tree icons, indent guide </a:t>
            </a:r>
            <a:r>
              <a:rPr lang="ko-KR" altLang="en-US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이렇게 세개</a:t>
            </a:r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514350" indent="-514350">
              <a:buAutoNum type="arabicPeriod"/>
            </a:pPr>
            <a:r>
              <a:rPr lang="ko-KR" altLang="en-US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새폴더 생성</a:t>
            </a:r>
            <a:endParaRPr lang="en-US" altLang="ko-KR" sz="32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아까 그 </a:t>
            </a:r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생성</a:t>
            </a:r>
            <a:endParaRPr lang="en-US" altLang="ko-KR" sz="32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32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아니면 그냥 폴더를 통째로 오픈하실 수 있습니다</a:t>
            </a:r>
            <a:r>
              <a:rPr lang="en-US" altLang="ko-KR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32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7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496" y="758952"/>
            <a:ext cx="2338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Brackets.io</a:t>
            </a:r>
            <a:endParaRPr lang="ko-KR" altLang="en-US" sz="3200" b="1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" y="1793810"/>
            <a:ext cx="7585566" cy="4053537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7170821" y="1343727"/>
            <a:ext cx="1697856" cy="169785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15122" y="1654046"/>
            <a:ext cx="27239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번개버튼을</a:t>
            </a:r>
            <a:endParaRPr lang="en-US" altLang="ko-KR" sz="320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활용하자</a:t>
            </a:r>
            <a:endParaRPr lang="en-US" altLang="ko-KR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80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1735</Words>
  <Application>Microsoft Office PowerPoint</Application>
  <PresentationFormat>와이드스크린</PresentationFormat>
  <Paragraphs>388</Paragraphs>
  <Slides>73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80" baseType="lpstr">
      <vt:lpstr>나눔스퀘어</vt:lpstr>
      <vt:lpstr>나눔스퀘어 Bold</vt:lpstr>
      <vt:lpstr>나눔스퀘어 Light</vt:lpstr>
      <vt:lpstr>맑은 고딕</vt:lpstr>
      <vt:lpstr>Arial</vt:lpstr>
      <vt:lpstr>Courier New</vt:lpstr>
      <vt:lpstr>Office 테마</vt:lpstr>
      <vt:lpstr>HTML/CSS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css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2주차</vt:lpstr>
      <vt:lpstr>2주차 하기전 복습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참고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Position 마지막</vt:lpstr>
      <vt:lpstr>기타 등등</vt:lpstr>
      <vt:lpstr>실전 디버깅은 이렇게 합니다.</vt:lpstr>
      <vt:lpstr>PowerPoint 프레젠테이션</vt:lpstr>
      <vt:lpstr>PowerPoint 프레젠테이션</vt:lpstr>
      <vt:lpstr>PowerPoint 프레젠테이션</vt:lpstr>
      <vt:lpstr>PowerPoint 프레젠테이션</vt:lpstr>
      <vt:lpstr>최종 프로젝트</vt:lpstr>
      <vt:lpstr>구경</vt:lpstr>
      <vt:lpstr>Bootstrap으로 기본 요소 집어넣어보자</vt:lpstr>
      <vt:lpstr>12 column </vt:lpstr>
      <vt:lpstr>12 column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</dc:title>
  <dc:creator>Park</dc:creator>
  <cp:lastModifiedBy>Park</cp:lastModifiedBy>
  <cp:revision>526</cp:revision>
  <dcterms:created xsi:type="dcterms:W3CDTF">2017-03-18T09:11:01Z</dcterms:created>
  <dcterms:modified xsi:type="dcterms:W3CDTF">2017-04-14T06:56:11Z</dcterms:modified>
</cp:coreProperties>
</file>