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0" r:id="rId5"/>
    <p:sldId id="301" r:id="rId6"/>
    <p:sldId id="303" r:id="rId7"/>
    <p:sldId id="306" r:id="rId8"/>
    <p:sldId id="307" r:id="rId9"/>
    <p:sldId id="298" r:id="rId10"/>
    <p:sldId id="309" r:id="rId11"/>
    <p:sldId id="310" r:id="rId12"/>
    <p:sldId id="311" r:id="rId13"/>
    <p:sldId id="312" r:id="rId14"/>
    <p:sldId id="302" r:id="rId15"/>
    <p:sldId id="304" r:id="rId16"/>
    <p:sldId id="315" r:id="rId17"/>
    <p:sldId id="308" r:id="rId18"/>
    <p:sldId id="305" r:id="rId19"/>
    <p:sldId id="31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ackrockdigital.github.io/startbootstrap-agenc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HTML/CSS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Codingapple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0515600" cy="3990467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Navigation </a:t>
            </a:r>
            <a:r>
              <a:rPr lang="ko-KR" altLang="en-US" b="1" smtClean="0"/>
              <a:t>메뉴</a:t>
            </a:r>
            <a:r>
              <a:rPr lang="en-US" altLang="ko-KR" b="1" smtClean="0"/>
              <a:t> </a:t>
            </a:r>
            <a:r>
              <a:rPr lang="ko-KR" altLang="en-US" b="1" smtClean="0"/>
              <a:t>만들어봅시다</a:t>
            </a:r>
            <a:r>
              <a:rPr lang="en-US" altLang="ko-KR" b="1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z="3200" smtClean="0"/>
              <a:t>필요한 개념 </a:t>
            </a:r>
            <a:r>
              <a:rPr lang="en-US" altLang="ko-KR" sz="3200" smtClean="0"/>
              <a:t>: </a:t>
            </a:r>
            <a:br>
              <a:rPr lang="en-US" altLang="ko-KR" sz="3200" smtClean="0"/>
            </a:br>
            <a:r>
              <a:rPr lang="en-US" altLang="ko-KR" sz="3200"/>
              <a:t/>
            </a:r>
            <a:br>
              <a:rPr lang="en-US" altLang="ko-KR" sz="3200"/>
            </a:br>
            <a:r>
              <a:rPr lang="ko-KR" altLang="en-US" sz="3200" smtClean="0"/>
              <a:t>스크롤 이동은 </a:t>
            </a:r>
            <a:r>
              <a:rPr lang="en-US" altLang="ko-KR" sz="3200" smtClean="0"/>
              <a:t>&lt;</a:t>
            </a:r>
            <a:r>
              <a:rPr lang="en-US" altLang="ko-KR" sz="3200" smtClean="0">
                <a:solidFill>
                  <a:srgbClr val="FF0000"/>
                </a:solidFill>
              </a:rPr>
              <a:t>a </a:t>
            </a:r>
            <a:r>
              <a:rPr lang="en-US" altLang="ko-KR" sz="3200" smtClean="0"/>
              <a:t>href=“</a:t>
            </a:r>
            <a:r>
              <a:rPr lang="en-US" altLang="ko-KR" sz="3200" smtClean="0">
                <a:solidFill>
                  <a:schemeClr val="accent5">
                    <a:lumMod val="75000"/>
                  </a:schemeClr>
                </a:solidFill>
              </a:rPr>
              <a:t>#id</a:t>
            </a:r>
            <a:r>
              <a:rPr lang="en-US" altLang="ko-KR" sz="3200" smtClean="0"/>
              <a:t>”&gt; </a:t>
            </a:r>
            <a:br>
              <a:rPr lang="en-US" altLang="ko-KR" sz="3200" smtClean="0"/>
            </a:br>
            <a:r>
              <a:rPr lang="ko-KR" altLang="en-US" sz="3200" smtClean="0"/>
              <a:t>페이지 이동은 </a:t>
            </a:r>
            <a:r>
              <a:rPr lang="en-US" altLang="ko-KR" sz="3200" smtClean="0"/>
              <a:t>&lt;</a:t>
            </a:r>
            <a:r>
              <a:rPr lang="en-US" altLang="ko-KR" sz="3200" smtClean="0">
                <a:solidFill>
                  <a:srgbClr val="FF0000"/>
                </a:solidFill>
              </a:rPr>
              <a:t>a</a:t>
            </a:r>
            <a:r>
              <a:rPr lang="en-US" altLang="ko-KR" sz="3200" smtClean="0"/>
              <a:t> href=“</a:t>
            </a:r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service.html</a:t>
            </a:r>
            <a:r>
              <a:rPr lang="en-US" altLang="ko-KR" sz="3200" smtClean="0"/>
              <a:t>”&gt;</a:t>
            </a:r>
            <a:br>
              <a:rPr lang="en-US" altLang="ko-KR" sz="3200" smtClean="0"/>
            </a:br>
            <a:r>
              <a:rPr lang="en-US" altLang="ko-KR" sz="3200"/>
              <a:t/>
            </a:r>
            <a:br>
              <a:rPr lang="en-US" altLang="ko-KR" sz="3200"/>
            </a:br>
            <a:r>
              <a:rPr lang="ko-KR" altLang="en-US" sz="3200" smtClean="0"/>
              <a:t>아까 </a:t>
            </a:r>
            <a:r>
              <a:rPr lang="en-US" altLang="ko-KR" sz="3200" smtClean="0"/>
              <a:t>jumbotron</a:t>
            </a:r>
            <a:r>
              <a:rPr lang="ko-KR" altLang="en-US" sz="3200" smtClean="0"/>
              <a:t> 버튼도 마찬가지</a:t>
            </a:r>
            <a:r>
              <a:rPr lang="en-US" altLang="ko-KR" sz="3200" smtClean="0"/>
              <a:t>.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2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0881360" cy="5980593"/>
          </a:xfrm>
        </p:spPr>
        <p:txBody>
          <a:bodyPr anchor="t">
            <a:normAutofit fontScale="90000"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버튼학 개론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z="3200" smtClean="0"/>
              <a:t>&lt;button&gt;</a:t>
            </a:r>
            <a:r>
              <a:rPr lang="ko-KR" altLang="en-US" sz="3200" smtClean="0"/>
              <a:t>더 알아보기</a:t>
            </a:r>
            <a:r>
              <a:rPr lang="en-US" altLang="ko-KR" sz="3200" smtClean="0"/>
              <a:t>&lt;/button&gt; </a:t>
            </a:r>
            <a:r>
              <a:rPr lang="en-US" altLang="ko-KR" sz="2700" smtClean="0"/>
              <a:t>(</a:t>
            </a:r>
            <a:r>
              <a:rPr lang="ko-KR" altLang="en-US" sz="2700" smtClean="0"/>
              <a:t>태그 안에 글</a:t>
            </a:r>
            <a:r>
              <a:rPr lang="en-US" altLang="ko-KR" sz="2700" smtClean="0"/>
              <a:t>/</a:t>
            </a:r>
            <a:r>
              <a:rPr lang="ko-KR" altLang="en-US" sz="2700" smtClean="0"/>
              <a:t>그림 넣기 가능</a:t>
            </a:r>
            <a:r>
              <a:rPr lang="en-US" altLang="ko-KR" sz="2700" smtClean="0"/>
              <a:t>)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100" smtClean="0"/>
              <a:t/>
            </a:r>
            <a:br>
              <a:rPr lang="en-US" altLang="ko-KR" sz="3100" smtClean="0"/>
            </a:br>
            <a:r>
              <a:rPr lang="en-US" altLang="ko-KR" sz="4000" smtClean="0"/>
              <a:t>1. &lt;button type="</a:t>
            </a:r>
            <a:r>
              <a:rPr lang="en-US" altLang="ko-KR" sz="4000" smtClean="0">
                <a:solidFill>
                  <a:srgbClr val="FF0000"/>
                </a:solidFill>
              </a:rPr>
              <a:t>submit</a:t>
            </a:r>
            <a:r>
              <a:rPr lang="en-US" altLang="ko-KR" sz="4000" smtClean="0"/>
              <a:t>"&gt;</a:t>
            </a:r>
            <a:br>
              <a:rPr lang="en-US" altLang="ko-KR" sz="4000" smtClean="0"/>
            </a:br>
            <a:r>
              <a:rPr lang="en-US" altLang="ko-KR" sz="3100" smtClean="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ko-KR" altLang="en-US" sz="3100" smtClean="0">
                <a:solidFill>
                  <a:schemeClr val="bg2">
                    <a:lumMod val="50000"/>
                  </a:schemeClr>
                </a:solidFill>
              </a:rPr>
              <a:t>필드에 입력한 값을 전송하기 위해 사용함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4000"/>
              <a:t/>
            </a:r>
            <a:br>
              <a:rPr lang="en-US" altLang="ko-KR" sz="4000"/>
            </a:br>
            <a:r>
              <a:rPr lang="en-US" altLang="ko-KR" sz="4000" smtClean="0"/>
              <a:t>2. </a:t>
            </a:r>
            <a:r>
              <a:rPr lang="en-US" altLang="ko-KR" sz="4000"/>
              <a:t>&lt;button type="</a:t>
            </a:r>
            <a:r>
              <a:rPr lang="en-US" altLang="ko-KR" sz="4000">
                <a:solidFill>
                  <a:srgbClr val="FF0000"/>
                </a:solidFill>
              </a:rPr>
              <a:t>button</a:t>
            </a:r>
            <a:r>
              <a:rPr lang="en-US" altLang="ko-KR" sz="4000" smtClean="0"/>
              <a:t>"&gt;</a:t>
            </a:r>
            <a:br>
              <a:rPr lang="en-US" altLang="ko-KR" sz="4000" smtClean="0"/>
            </a:br>
            <a:r>
              <a:rPr lang="ko-KR" altLang="en-US" sz="3100">
                <a:solidFill>
                  <a:schemeClr val="bg2">
                    <a:lumMod val="50000"/>
                  </a:schemeClr>
                </a:solidFill>
              </a:rPr>
              <a:t>자바스크립트 실행을 목적으로 함</a:t>
            </a:r>
            <a:r>
              <a:rPr lang="en-US" altLang="ko-KR" sz="31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ko-KR" altLang="en-US" sz="3100">
                <a:solidFill>
                  <a:schemeClr val="bg2">
                    <a:lumMod val="50000"/>
                  </a:schemeClr>
                </a:solidFill>
              </a:rPr>
              <a:t>모달창</a:t>
            </a:r>
            <a:r>
              <a:rPr lang="en-US" altLang="ko-KR" sz="3100">
                <a:solidFill>
                  <a:schemeClr val="bg2">
                    <a:lumMod val="50000"/>
                  </a:schemeClr>
                </a:solidFill>
              </a:rPr>
              <a:t>, collapse</a:t>
            </a:r>
            <a:r>
              <a:rPr lang="ko-KR" altLang="en-US" sz="3100">
                <a:solidFill>
                  <a:schemeClr val="bg2">
                    <a:lumMod val="50000"/>
                  </a:schemeClr>
                </a:solidFill>
              </a:rPr>
              <a:t>등</a:t>
            </a:r>
            <a:r>
              <a:rPr lang="en-US" altLang="ko-KR" sz="310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4000"/>
              <a:t/>
            </a:r>
            <a:br>
              <a:rPr lang="en-US" altLang="ko-KR" sz="4000"/>
            </a:br>
            <a:r>
              <a:rPr lang="en-US" altLang="ko-KR" sz="4000" smtClean="0"/>
              <a:t>3. </a:t>
            </a:r>
            <a:r>
              <a:rPr lang="en-US" altLang="ko-KR" sz="4000"/>
              <a:t>&lt;button type</a:t>
            </a:r>
            <a:r>
              <a:rPr lang="en-US" altLang="ko-KR" sz="4000" smtClean="0"/>
              <a:t>=“</a:t>
            </a:r>
            <a:r>
              <a:rPr lang="en-US" altLang="ko-KR" sz="4000" smtClean="0">
                <a:solidFill>
                  <a:srgbClr val="FF0000"/>
                </a:solidFill>
              </a:rPr>
              <a:t>reset</a:t>
            </a:r>
            <a:r>
              <a:rPr lang="en-US" altLang="ko-KR" sz="4000" smtClean="0"/>
              <a:t>"&gt;</a:t>
            </a:r>
            <a:r>
              <a:rPr lang="en-US" altLang="ko-KR" sz="4000"/>
              <a:t> 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310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ko-KR" altLang="en-US" sz="3100">
                <a:solidFill>
                  <a:schemeClr val="bg2">
                    <a:lumMod val="50000"/>
                  </a:schemeClr>
                </a:solidFill>
              </a:rPr>
              <a:t>필드에 입력한 값을 지우기 위해 사용함</a:t>
            </a:r>
          </a:p>
        </p:txBody>
      </p:sp>
    </p:spTree>
    <p:extLst>
      <p:ext uri="{BB962C8B-B14F-4D97-AF65-F5344CB8AC3E}">
        <p14:creationId xmlns:p14="http://schemas.microsoft.com/office/powerpoint/2010/main" val="84394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1484864" cy="5980593"/>
          </a:xfrm>
        </p:spPr>
        <p:txBody>
          <a:bodyPr anchor="t">
            <a:norm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버튼학 개론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z="2800" smtClean="0"/>
              <a:t>&lt;input type=“”&gt; </a:t>
            </a:r>
            <a:r>
              <a:rPr lang="en-US" altLang="ko-KR" sz="2400" smtClean="0"/>
              <a:t>(</a:t>
            </a:r>
            <a:r>
              <a:rPr lang="ko-KR" altLang="en-US" sz="2400" smtClean="0"/>
              <a:t>태그안에 글</a:t>
            </a:r>
            <a:r>
              <a:rPr lang="en-US" altLang="ko-KR" sz="2400" smtClean="0"/>
              <a:t>/</a:t>
            </a:r>
            <a:r>
              <a:rPr lang="ko-KR" altLang="en-US" sz="2400" smtClean="0"/>
              <a:t>그림 못넣음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3200" smtClean="0"/>
              <a:t>1. &lt;</a:t>
            </a:r>
            <a:r>
              <a:rPr lang="en-US" altLang="ko-KR" sz="3200" smtClean="0">
                <a:solidFill>
                  <a:srgbClr val="FF0000"/>
                </a:solidFill>
              </a:rPr>
              <a:t>input</a:t>
            </a:r>
            <a:r>
              <a:rPr lang="en-US" altLang="ko-KR" sz="3200" smtClean="0"/>
              <a:t> type="</a:t>
            </a:r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submit</a:t>
            </a:r>
            <a:r>
              <a:rPr lang="en-US" altLang="ko-KR" sz="3200" smtClean="0"/>
              <a:t>“ value=“</a:t>
            </a:r>
            <a:r>
              <a:rPr lang="ko-KR" altLang="en-US" sz="3200" smtClean="0"/>
              <a:t>전송버튼</a:t>
            </a:r>
            <a:r>
              <a:rPr lang="en-US" altLang="ko-KR" sz="3200" smtClean="0"/>
              <a:t>”&gt;</a:t>
            </a:r>
            <a:br>
              <a:rPr lang="en-US" altLang="ko-KR" sz="3200" smtClean="0"/>
            </a:br>
            <a:r>
              <a:rPr lang="en-US" altLang="ko-KR" sz="3200" smtClean="0"/>
              <a:t>= </a:t>
            </a:r>
            <a:r>
              <a:rPr lang="en-US" altLang="ko-KR" sz="2400" smtClean="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ko-KR" altLang="en-US" sz="2400" smtClean="0">
                <a:solidFill>
                  <a:schemeClr val="bg2">
                    <a:lumMod val="50000"/>
                  </a:schemeClr>
                </a:solidFill>
              </a:rPr>
              <a:t>필드에 입력한 값을 전송하기 위해 사용함</a:t>
            </a:r>
            <a:r>
              <a:rPr lang="en-US" altLang="ko-KR" sz="2400" smtClean="0">
                <a:solidFill>
                  <a:schemeClr val="bg2">
                    <a:lumMod val="50000"/>
                  </a:schemeClr>
                </a:solidFill>
              </a:rPr>
              <a:t>. (</a:t>
            </a:r>
            <a:r>
              <a:rPr lang="ko-KR" altLang="en-US" sz="2400" smtClean="0">
                <a:solidFill>
                  <a:schemeClr val="bg2">
                    <a:lumMod val="50000"/>
                  </a:schemeClr>
                </a:solidFill>
              </a:rPr>
              <a:t>단독으로는 안씀</a:t>
            </a:r>
            <a:r>
              <a:rPr lang="en-US" altLang="ko-KR" sz="240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sz="240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40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40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3200" smtClean="0"/>
              <a:t>2. &lt;</a:t>
            </a:r>
            <a:r>
              <a:rPr lang="en-US" altLang="ko-KR" sz="3200" smtClean="0">
                <a:solidFill>
                  <a:srgbClr val="FF0000"/>
                </a:solidFill>
              </a:rPr>
              <a:t>input</a:t>
            </a:r>
            <a:r>
              <a:rPr lang="en-US" altLang="ko-KR" sz="3200">
                <a:solidFill>
                  <a:srgbClr val="FF0000"/>
                </a:solidFill>
              </a:rPr>
              <a:t> </a:t>
            </a:r>
            <a:r>
              <a:rPr lang="en-US" altLang="ko-KR" sz="3200"/>
              <a:t>type="</a:t>
            </a:r>
            <a:r>
              <a:rPr lang="en-US" altLang="ko-KR" sz="3200">
                <a:solidFill>
                  <a:schemeClr val="accent6">
                    <a:lumMod val="75000"/>
                  </a:schemeClr>
                </a:solidFill>
              </a:rPr>
              <a:t>button</a:t>
            </a:r>
            <a:r>
              <a:rPr lang="en-US" altLang="ko-KR" sz="3200"/>
              <a:t>" onclick="alert('Hello World!')" value</a:t>
            </a:r>
            <a:r>
              <a:rPr lang="en-US" altLang="ko-KR" sz="3200" smtClean="0"/>
              <a:t>="</a:t>
            </a:r>
            <a:r>
              <a:rPr lang="ko-KR" altLang="en-US" sz="3200" smtClean="0"/>
              <a:t>눌러봐</a:t>
            </a:r>
            <a:r>
              <a:rPr lang="en-US" altLang="ko-KR" sz="3200" smtClean="0"/>
              <a:t>"&gt;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200"/>
              <a:t>= </a:t>
            </a:r>
            <a:r>
              <a:rPr lang="ko-KR" altLang="en-US" sz="2400" smtClean="0">
                <a:solidFill>
                  <a:schemeClr val="bg2">
                    <a:lumMod val="50000"/>
                  </a:schemeClr>
                </a:solidFill>
              </a:rPr>
              <a:t>버튼처럼 사용할 수 있음</a:t>
            </a:r>
            <a:r>
              <a:rPr lang="en-US" altLang="ko-KR" sz="240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0881360" cy="5980593"/>
          </a:xfrm>
        </p:spPr>
        <p:txBody>
          <a:bodyPr anchor="t">
            <a:normAutofit/>
          </a:bodyPr>
          <a:lstStyle/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&lt;form&gt;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사용법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z="3100">
                <a:solidFill>
                  <a:schemeClr val="accent5"/>
                </a:solidFill>
              </a:rPr>
              <a:t>&lt;form action="/action_page.php"&gt;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>
                <a:solidFill>
                  <a:schemeClr val="bg2">
                    <a:lumMod val="75000"/>
                  </a:schemeClr>
                </a:solidFill>
              </a:rPr>
              <a:t>  First name</a:t>
            </a:r>
            <a:r>
              <a:rPr lang="en-US" altLang="ko-KR" sz="310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/>
              <a:t>  &lt;</a:t>
            </a:r>
            <a:r>
              <a:rPr lang="en-US" altLang="ko-KR" sz="3100">
                <a:solidFill>
                  <a:srgbClr val="FF0000"/>
                </a:solidFill>
              </a:rPr>
              <a:t>input</a:t>
            </a:r>
            <a:r>
              <a:rPr lang="en-US" altLang="ko-KR" sz="3100"/>
              <a:t> </a:t>
            </a:r>
            <a:r>
              <a:rPr lang="en-US" altLang="ko-KR" sz="3100">
                <a:solidFill>
                  <a:schemeClr val="accent2"/>
                </a:solidFill>
              </a:rPr>
              <a:t>type</a:t>
            </a:r>
            <a:r>
              <a:rPr lang="en-US" altLang="ko-KR" sz="3100"/>
              <a:t>="text" </a:t>
            </a:r>
            <a:r>
              <a:rPr lang="en-US" altLang="ko-KR" sz="3100" smtClean="0">
                <a:solidFill>
                  <a:schemeClr val="accent2"/>
                </a:solidFill>
              </a:rPr>
              <a:t>value</a:t>
            </a:r>
            <a:r>
              <a:rPr lang="en-US" altLang="ko-KR" sz="3100"/>
              <a:t>="Mickey</a:t>
            </a:r>
            <a:r>
              <a:rPr lang="en-US" altLang="ko-KR" sz="3100" smtClean="0"/>
              <a:t>"&gt;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/>
              <a:t>  </a:t>
            </a:r>
            <a:r>
              <a:rPr lang="en-US" altLang="ko-KR" sz="3100">
                <a:solidFill>
                  <a:schemeClr val="bg2">
                    <a:lumMod val="75000"/>
                  </a:schemeClr>
                </a:solidFill>
              </a:rPr>
              <a:t>Last </a:t>
            </a:r>
            <a:r>
              <a:rPr lang="en-US" altLang="ko-KR" sz="3100" smtClean="0">
                <a:solidFill>
                  <a:schemeClr val="bg2">
                    <a:lumMod val="75000"/>
                  </a:schemeClr>
                </a:solidFill>
              </a:rPr>
              <a:t>name: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/>
              <a:t>  &lt;</a:t>
            </a:r>
            <a:r>
              <a:rPr lang="en-US" altLang="ko-KR" sz="3100">
                <a:solidFill>
                  <a:srgbClr val="FF0000"/>
                </a:solidFill>
              </a:rPr>
              <a:t>input</a:t>
            </a:r>
            <a:r>
              <a:rPr lang="en-US" altLang="ko-KR" sz="3100"/>
              <a:t> </a:t>
            </a:r>
            <a:r>
              <a:rPr lang="en-US" altLang="ko-KR" sz="3100">
                <a:solidFill>
                  <a:schemeClr val="accent2"/>
                </a:solidFill>
              </a:rPr>
              <a:t>type</a:t>
            </a:r>
            <a:r>
              <a:rPr lang="en-US" altLang="ko-KR" sz="3100"/>
              <a:t>="text" </a:t>
            </a:r>
            <a:r>
              <a:rPr lang="en-US" altLang="ko-KR" sz="3100" smtClean="0">
                <a:solidFill>
                  <a:schemeClr val="accent2"/>
                </a:solidFill>
              </a:rPr>
              <a:t>value</a:t>
            </a:r>
            <a:r>
              <a:rPr lang="en-US" altLang="ko-KR" sz="3100"/>
              <a:t>="</a:t>
            </a:r>
            <a:r>
              <a:rPr lang="en-US" altLang="ko-KR" sz="3100" smtClean="0"/>
              <a:t>Mouse”&gt;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/>
              <a:t>  &lt;</a:t>
            </a:r>
            <a:r>
              <a:rPr lang="en-US" altLang="ko-KR" sz="3100">
                <a:solidFill>
                  <a:srgbClr val="FF0000"/>
                </a:solidFill>
              </a:rPr>
              <a:t>input</a:t>
            </a:r>
            <a:r>
              <a:rPr lang="en-US" altLang="ko-KR" sz="3100"/>
              <a:t> </a:t>
            </a:r>
            <a:r>
              <a:rPr lang="en-US" altLang="ko-KR" sz="3100">
                <a:solidFill>
                  <a:schemeClr val="accent2"/>
                </a:solidFill>
              </a:rPr>
              <a:t>type</a:t>
            </a:r>
            <a:r>
              <a:rPr lang="en-US" altLang="ko-KR" sz="3100"/>
              <a:t>="submit" </a:t>
            </a:r>
            <a:r>
              <a:rPr lang="en-US" altLang="ko-KR" sz="3100">
                <a:solidFill>
                  <a:schemeClr val="accent2"/>
                </a:solidFill>
              </a:rPr>
              <a:t>value</a:t>
            </a:r>
            <a:r>
              <a:rPr lang="en-US" altLang="ko-KR" sz="3100"/>
              <a:t>="Submit"&gt;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/>
              <a:t>  &lt;</a:t>
            </a:r>
            <a:r>
              <a:rPr lang="en-US" altLang="ko-KR" sz="3100">
                <a:solidFill>
                  <a:srgbClr val="FF0000"/>
                </a:solidFill>
              </a:rPr>
              <a:t>input</a:t>
            </a:r>
            <a:r>
              <a:rPr lang="en-US" altLang="ko-KR" sz="3100"/>
              <a:t> </a:t>
            </a:r>
            <a:r>
              <a:rPr lang="en-US" altLang="ko-KR" sz="3100">
                <a:solidFill>
                  <a:schemeClr val="accent2"/>
                </a:solidFill>
              </a:rPr>
              <a:t>type</a:t>
            </a:r>
            <a:r>
              <a:rPr lang="en-US" altLang="ko-KR" sz="3100"/>
              <a:t>="reset"&gt;</a:t>
            </a:r>
            <a:r>
              <a:rPr lang="en-US" altLang="ko-KR" sz="2700"/>
              <a:t/>
            </a:r>
            <a:br>
              <a:rPr lang="en-US" altLang="ko-KR" sz="2700"/>
            </a:br>
            <a:r>
              <a:rPr lang="en-US" altLang="ko-KR" sz="3100">
                <a:solidFill>
                  <a:schemeClr val="accent5"/>
                </a:solidFill>
              </a:rPr>
              <a:t>&lt;/form&gt;</a:t>
            </a:r>
            <a:endParaRPr lang="ko-KR" altLang="en-US" sz="2700">
              <a:solidFill>
                <a:schemeClr val="accent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4086225"/>
            <a:ext cx="3762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1208" y="4014216"/>
            <a:ext cx="7306056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12 column</a:t>
            </a:r>
            <a:r>
              <a:rPr lang="ko-KR" altLang="en-US" b="1" smtClean="0"/>
              <a:t>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352" y="2227009"/>
            <a:ext cx="3642360" cy="104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smtClean="0"/>
              <a:t>.col-md-8</a:t>
            </a:r>
            <a:endParaRPr lang="ko-KR" altLang="en-US" sz="4800"/>
          </a:p>
        </p:txBody>
      </p:sp>
      <p:sp>
        <p:nvSpPr>
          <p:cNvPr id="4" name="TextBox 3"/>
          <p:cNvSpPr txBox="1"/>
          <p:nvPr/>
        </p:nvSpPr>
        <p:spPr>
          <a:xfrm>
            <a:off x="2429256" y="1690688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▼ 세로로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시작하는 크기</a:t>
            </a:r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8095" y="2907340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 차지하는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11352" y="4293553"/>
            <a:ext cx="3642360" cy="10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.col-md-8</a:t>
            </a:r>
            <a:endParaRPr lang="ko-KR" altLang="en-US" sz="48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64424" y="4014216"/>
            <a:ext cx="3906012" cy="123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65236" y="4293553"/>
            <a:ext cx="3247644" cy="10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.col-md-4</a:t>
            </a:r>
            <a:endParaRPr lang="ko-KR" altLang="en-US" sz="48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8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12 column</a:t>
            </a:r>
            <a:r>
              <a:rPr lang="ko-KR" altLang="en-US" b="1" smtClean="0"/>
              <a:t> </a:t>
            </a:r>
            <a:endParaRPr lang="ko-KR" altLang="en-US" b="1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5800" y="3626264"/>
            <a:ext cx="8042266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&lt;div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50" charset="-127"/>
                <a:ea typeface="Menlo"/>
              </a:rPr>
              <a:t>class=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"row"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3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&lt;div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50" charset="-127"/>
                <a:ea typeface="Menlo"/>
              </a:rPr>
              <a:t>class=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"col-md-</a:t>
            </a: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8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.col-md-1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&lt;/div&gt;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3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&lt;div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50" charset="-127"/>
                <a:ea typeface="Menlo"/>
              </a:rPr>
              <a:t>class=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"col-md-</a:t>
            </a: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4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.col-md-1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&lt;/div&gt;</a:t>
            </a:r>
            <a:endParaRPr kumimoji="0" lang="en-US" altLang="ko-KR" sz="3200" b="0" i="0" u="none" strike="noStrike" cap="none" normalizeH="0" baseline="0" smtClean="0">
              <a:ln>
                <a:noFill/>
              </a:ln>
              <a:solidFill>
                <a:srgbClr val="2F6F9F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2F6F9F"/>
                </a:solidFill>
                <a:latin typeface="Arial Unicode MS" panose="020B0604020202020204" pitchFamily="50" charset="-127"/>
              </a:rPr>
              <a:t>&lt;/div&gt;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" y="1792224"/>
            <a:ext cx="7306056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56488" y="2071561"/>
            <a:ext cx="3642360" cy="10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.col-md-8</a:t>
            </a:r>
            <a:endParaRPr lang="ko-KR" altLang="en-US" sz="48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09560" y="1792224"/>
            <a:ext cx="3906012" cy="123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310372" y="2071561"/>
            <a:ext cx="3247644" cy="10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.col-md-4</a:t>
            </a:r>
            <a:endParaRPr lang="ko-KR" altLang="en-US" sz="48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8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12 column </a:t>
            </a:r>
            <a:r>
              <a:rPr lang="ko-KR" altLang="en-US" b="1" smtClean="0"/>
              <a:t>심화 예제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201168" y="1783080"/>
            <a:ext cx="283464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0400" y="1783080"/>
            <a:ext cx="283464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9632" y="1783080"/>
            <a:ext cx="283464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98864" y="1783080"/>
            <a:ext cx="283464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1168" y="3813048"/>
            <a:ext cx="2185416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2032" y="3813048"/>
            <a:ext cx="2221992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168" y="5225796"/>
            <a:ext cx="2185416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2032" y="5225796"/>
            <a:ext cx="2221992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207887" y="3855410"/>
            <a:ext cx="54950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&lt;div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50" charset="-127"/>
                <a:ea typeface="Menlo"/>
              </a:rPr>
              <a:t>class=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"row"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8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&lt;div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50" charset="-127"/>
                <a:ea typeface="Menlo"/>
              </a:rPr>
              <a:t>class=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“</a:t>
            </a:r>
            <a:r>
              <a:rPr kumimoji="0" lang="en-US" altLang="ko-KR" sz="28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___ ___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&gt;&lt;/div&gt;</a:t>
            </a:r>
            <a:r>
              <a:rPr kumimoji="0" lang="ko-KR" altLang="ko-KR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8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&lt;div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800">
                <a:solidFill>
                  <a:srgbClr val="4F9FCF"/>
                </a:solidFill>
                <a:latin typeface="Arial Unicode MS" panose="020B0604020202020204" pitchFamily="50" charset="-127"/>
                <a:ea typeface="Menlo"/>
              </a:rPr>
              <a:t>class=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“</a:t>
            </a:r>
            <a:r>
              <a:rPr lang="en-US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___ ___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&gt;&lt;/div&gt;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800" smtClean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&lt;div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800">
                <a:solidFill>
                  <a:srgbClr val="4F9FCF"/>
                </a:solidFill>
                <a:latin typeface="Arial Unicode MS" panose="020B0604020202020204" pitchFamily="50" charset="-127"/>
                <a:ea typeface="Menlo"/>
              </a:rPr>
              <a:t>class=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“</a:t>
            </a:r>
            <a:r>
              <a:rPr lang="en-US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___ ___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&gt;&lt;/div&gt;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80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&lt;div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800">
                <a:solidFill>
                  <a:srgbClr val="4F9FCF"/>
                </a:solidFill>
                <a:latin typeface="Arial Unicode MS" panose="020B0604020202020204" pitchFamily="50" charset="-127"/>
                <a:ea typeface="Menlo"/>
              </a:rPr>
              <a:t>class=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“</a:t>
            </a:r>
            <a:r>
              <a:rPr lang="en-US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___ ___</a:t>
            </a:r>
            <a:r>
              <a:rPr lang="ko-KR" altLang="ko-KR" sz="2800">
                <a:solidFill>
                  <a:srgbClr val="D4495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800">
                <a:solidFill>
                  <a:srgbClr val="2F6F9F"/>
                </a:solidFill>
                <a:latin typeface="Arial Unicode MS" panose="020B0604020202020204" pitchFamily="50" charset="-127"/>
                <a:ea typeface="Menlo"/>
              </a:rPr>
              <a:t>&gt;&lt;/div&gt;</a:t>
            </a:r>
            <a:r>
              <a:rPr lang="ko-KR" altLang="ko-KR" sz="280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800" smtClean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smtClean="0">
                <a:solidFill>
                  <a:srgbClr val="2F6F9F"/>
                </a:solidFill>
                <a:latin typeface="Arial Unicode MS" panose="020B0604020202020204" pitchFamily="50" charset="-127"/>
              </a:rPr>
              <a:t>&lt;/div&gt;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3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smtClean="0"/>
              <a:t>여러가지 오픈소스 요소</a:t>
            </a:r>
            <a:endParaRPr lang="ko-KR" altLang="en-US" b="1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>
                <a:solidFill>
                  <a:srgbClr val="FF0000"/>
                </a:solidFill>
              </a:rPr>
              <a:t>아이콘</a:t>
            </a:r>
            <a:r>
              <a:rPr lang="ko-KR" altLang="en-US" smtClean="0"/>
              <a:t>은 </a:t>
            </a:r>
            <a:r>
              <a:rPr lang="en-US" altLang="ko-KR" smtClean="0"/>
              <a:t>fontawesome.io </a:t>
            </a:r>
            <a:r>
              <a:rPr lang="ko-KR" altLang="en-US" smtClean="0"/>
              <a:t>또는 </a:t>
            </a:r>
            <a:r>
              <a:rPr lang="en-US" altLang="ko-KR" smtClean="0"/>
              <a:t>Boostrap</a:t>
            </a:r>
            <a:r>
              <a:rPr lang="ko-KR" altLang="en-US" smtClean="0"/>
              <a:t>내장 </a:t>
            </a:r>
            <a:r>
              <a:rPr lang="en-US" altLang="ko-KR" smtClean="0"/>
              <a:t>Glyphicon</a:t>
            </a:r>
          </a:p>
          <a:p>
            <a:pPr marL="0" indent="0">
              <a:buNone/>
            </a:pPr>
            <a:r>
              <a:rPr lang="ko-KR" altLang="en-US" smtClean="0">
                <a:solidFill>
                  <a:srgbClr val="FF0000"/>
                </a:solidFill>
              </a:rPr>
              <a:t>애니메이션</a:t>
            </a:r>
            <a:r>
              <a:rPr lang="ko-KR" altLang="en-US" smtClean="0"/>
              <a:t>은 </a:t>
            </a:r>
            <a:r>
              <a:rPr lang="en-US" altLang="ko-KR" smtClean="0"/>
              <a:t>jQuery </a:t>
            </a:r>
            <a:r>
              <a:rPr lang="ko-KR" altLang="en-US" smtClean="0"/>
              <a:t>플러그인 </a:t>
            </a:r>
            <a:r>
              <a:rPr lang="en-US" altLang="ko-KR" smtClean="0"/>
              <a:t>(scrollreveal, slick, smoothscroll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ko-KR" altLang="en-US" smtClean="0">
                <a:solidFill>
                  <a:srgbClr val="FF0000"/>
                </a:solidFill>
              </a:rPr>
              <a:t>이미지</a:t>
            </a:r>
            <a:r>
              <a:rPr lang="ko-KR" altLang="en-US" smtClean="0"/>
              <a:t>는 </a:t>
            </a:r>
            <a:r>
              <a:rPr lang="en-US" altLang="ko-KR" smtClean="0"/>
              <a:t>pixabay.com </a:t>
            </a:r>
            <a:r>
              <a:rPr lang="ko-KR" altLang="en-US" smtClean="0"/>
              <a:t>또는 </a:t>
            </a:r>
            <a:r>
              <a:rPr lang="en-US" altLang="ko-KR" smtClean="0"/>
              <a:t>freepik.com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5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리뷰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8737"/>
            <a:ext cx="10515600" cy="4351338"/>
          </a:xfrm>
        </p:spPr>
        <p:txBody>
          <a:bodyPr/>
          <a:lstStyle/>
          <a:p>
            <a:r>
              <a:rPr lang="en-US" altLang="ko-KR"/>
              <a:t>https://bootstrapstudio.io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161"/>
            <a:ext cx="12192000" cy="51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1484864" cy="753491"/>
          </a:xfrm>
        </p:spPr>
        <p:txBody>
          <a:bodyPr anchor="t">
            <a:normAutofit fontScale="90000"/>
          </a:bodyPr>
          <a:lstStyle/>
          <a:p>
            <a:r>
              <a:rPr lang="en-US" altLang="ko-KR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/>
            </a:r>
            <a:br>
              <a:rPr lang="en-US" altLang="ko-KR" sz="2000"/>
            </a:b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1240" y="1752737"/>
            <a:ext cx="5931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/* </a:t>
            </a:r>
            <a:r>
              <a:rPr lang="ko-KR" altLang="en-US" sz="2800" smtClean="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링크위에 커서 댔을 때 </a:t>
            </a:r>
            <a:r>
              <a:rPr lang="en-US" altLang="ko-KR" sz="2800" smtClean="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*/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 </a:t>
            </a:r>
            <a:r>
              <a:rPr lang="en-US" altLang="ko-KR" sz="280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</a:t>
            </a:r>
            <a:r>
              <a:rPr lang="en-US" altLang="ko-KR" sz="28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hover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 {</a:t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    </a:t>
            </a:r>
            <a:r>
              <a:rPr lang="en-US" altLang="ko-KR" sz="280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color: #FF00FF;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}</a:t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/* </a:t>
            </a:r>
            <a:r>
              <a:rPr lang="ko-KR" altLang="en-US" sz="2800" smtClean="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링크 선택했을 때 </a:t>
            </a:r>
            <a:r>
              <a:rPr lang="en-US" altLang="ko-KR" sz="2800" smtClean="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*/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 </a:t>
            </a:r>
            <a:r>
              <a:rPr lang="en-US" altLang="ko-KR" sz="280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</a:t>
            </a:r>
            <a:r>
              <a:rPr lang="en-US" altLang="ko-KR" sz="28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active 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{</a:t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    </a:t>
            </a:r>
            <a:r>
              <a:rPr lang="en-US" altLang="ko-KR" sz="280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color: #0000FF;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}</a:t>
            </a:r>
            <a:endParaRPr lang="ko-KR" altLang="en-US" sz="2800"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808" y="1829681"/>
            <a:ext cx="459028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/* 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전 링크 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*/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en-US" altLang="ko-KR" sz="280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28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 {</a:t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    </a:t>
            </a:r>
            <a:r>
              <a:rPr lang="en-US" altLang="ko-KR" sz="280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color: #FF0000;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/* 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클릭했던 링크 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*/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en-US" altLang="ko-KR" sz="280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28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visited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 {</a:t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    </a:t>
            </a:r>
            <a:r>
              <a:rPr lang="en-US" altLang="ko-KR" sz="280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color: #00FF00;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최종 프로젝트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hlinkClick r:id="rId2"/>
              </a:rPr>
              <a:t>https://blackrockdigital.github.io/startbootstrap-agency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개발해볼 것들 </a:t>
            </a:r>
            <a:r>
              <a:rPr lang="en-US" altLang="ko-KR" smtClean="0"/>
              <a:t>:</a:t>
            </a:r>
          </a:p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부트스트랩 </a:t>
            </a:r>
            <a:r>
              <a:rPr lang="en-US" altLang="ko-KR" smtClean="0"/>
              <a:t>navbar </a:t>
            </a:r>
            <a:r>
              <a:rPr lang="ko-KR" altLang="en-US" smtClean="0"/>
              <a:t>추가해서 커스터마이징</a:t>
            </a:r>
            <a:r>
              <a:rPr lang="en-US" altLang="ko-KR" smtClean="0"/>
              <a:t>. (</a:t>
            </a:r>
            <a:r>
              <a:rPr lang="ko-KR" altLang="en-US" smtClean="0"/>
              <a:t>로고삽입</a:t>
            </a:r>
            <a:r>
              <a:rPr lang="en-US" altLang="ko-KR" smtClean="0"/>
              <a:t>, fixed top, </a:t>
            </a:r>
            <a:r>
              <a:rPr lang="ko-KR" altLang="en-US" smtClean="0"/>
              <a:t>투명배경 등 해보기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2. Jumbotron </a:t>
            </a:r>
            <a:r>
              <a:rPr lang="ko-KR" altLang="en-US" smtClean="0"/>
              <a:t>추가하고 글자 써넣기</a:t>
            </a:r>
            <a:r>
              <a:rPr lang="en-US" altLang="ko-KR" smtClean="0"/>
              <a:t>. </a:t>
            </a:r>
            <a:r>
              <a:rPr lang="ko-KR" altLang="en-US" smtClean="0"/>
              <a:t>밑으로 스크롤하는 버튼까지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박스나 </a:t>
            </a:r>
            <a:r>
              <a:rPr lang="en-US" altLang="ko-KR" smtClean="0"/>
              <a:t>div</a:t>
            </a:r>
            <a:r>
              <a:rPr lang="ko-KR" altLang="en-US" smtClean="0"/>
              <a:t>를 이용해 </a:t>
            </a:r>
            <a:r>
              <a:rPr lang="en-US" altLang="ko-KR" smtClean="0"/>
              <a:t>3</a:t>
            </a:r>
            <a:r>
              <a:rPr lang="ko-KR" altLang="en-US" smtClean="0"/>
              <a:t>개 박스 나란히 놓는 반응형 디자인 해보기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4.  Contact form </a:t>
            </a:r>
            <a:r>
              <a:rPr lang="ko-KR" altLang="en-US" smtClean="0"/>
              <a:t>디자인</a:t>
            </a:r>
            <a:r>
              <a:rPr lang="en-US" altLang="ko-KR"/>
              <a:t> </a:t>
            </a:r>
            <a:r>
              <a:rPr lang="ko-KR" altLang="en-US" smtClean="0"/>
              <a:t>해보기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736" y="355981"/>
            <a:ext cx="10515600" cy="1325563"/>
          </a:xfrm>
        </p:spPr>
        <p:txBody>
          <a:bodyPr/>
          <a:lstStyle/>
          <a:p>
            <a:r>
              <a:rPr lang="en-US" altLang="ko-KR" b="1" smtClean="0"/>
              <a:t>Bootstrap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736" y="1816481"/>
            <a:ext cx="10515600" cy="4351338"/>
          </a:xfrm>
        </p:spPr>
        <p:txBody>
          <a:bodyPr/>
          <a:lstStyle/>
          <a:p>
            <a:r>
              <a:rPr lang="en-US" altLang="ko-KR" smtClean="0"/>
              <a:t>Mobile-first </a:t>
            </a:r>
            <a:r>
              <a:rPr lang="ko-KR" altLang="en-US" smtClean="0"/>
              <a:t>웹사이트를 만들기 위한 웹디자인 </a:t>
            </a:r>
            <a:r>
              <a:rPr lang="en-US" altLang="ko-KR" smtClean="0"/>
              <a:t>framework</a:t>
            </a:r>
          </a:p>
          <a:p>
            <a:r>
              <a:rPr lang="en-US" altLang="ko-KR" smtClean="0"/>
              <a:t>Pre-made css</a:t>
            </a:r>
          </a:p>
          <a:p>
            <a:r>
              <a:rPr lang="en-US" altLang="ko-KR" smtClean="0"/>
              <a:t>Open source</a:t>
            </a:r>
          </a:p>
          <a:p>
            <a:r>
              <a:rPr lang="en-US" altLang="ko-KR" smtClean="0"/>
              <a:t>Tons of Bootstrap themes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27298" y="5521488"/>
            <a:ext cx="3963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getbootstrap.com</a:t>
            </a:r>
            <a:endParaRPr lang="ko-KR" altLang="en-US" sz="3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736" y="355981"/>
            <a:ext cx="10515600" cy="1325563"/>
          </a:xfrm>
        </p:spPr>
        <p:txBody>
          <a:bodyPr/>
          <a:lstStyle/>
          <a:p>
            <a:r>
              <a:rPr lang="en-US" altLang="ko-KR" b="1" smtClean="0"/>
              <a:t>Bootstrap </a:t>
            </a:r>
            <a:r>
              <a:rPr lang="ko-KR" altLang="en-US" b="1" smtClean="0"/>
              <a:t>링크 넣기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736" y="1816481"/>
            <a:ext cx="10515600" cy="4351338"/>
          </a:xfrm>
        </p:spPr>
        <p:txBody>
          <a:bodyPr/>
          <a:lstStyle/>
          <a:p>
            <a:r>
              <a:rPr lang="en-US" altLang="ko-KR"/>
              <a:t>&lt;link rel="stylesheet" href="https://maxcdn.bootstrapcdn.com/bootstrap/3.3.7/css/bootstrap.min.css" integrity="sha384-BVYiiSIFeK1dGmJRAkycuHAHRg32OmUcww7on3RYdg4Va+PmSTsz/K68vbdEjh4u" crossorigin="anonymous"&gt;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736" y="355981"/>
            <a:ext cx="10515600" cy="1325563"/>
          </a:xfrm>
        </p:spPr>
        <p:txBody>
          <a:bodyPr/>
          <a:lstStyle/>
          <a:p>
            <a:r>
              <a:rPr lang="en-US" altLang="ko-KR" b="1" smtClean="0"/>
              <a:t>Bootstrap </a:t>
            </a:r>
            <a:r>
              <a:rPr lang="ko-KR" altLang="en-US" b="1" smtClean="0"/>
              <a:t>기본 뼈대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736" y="1816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&lt;!DOCTYPE html&gt;</a:t>
            </a:r>
          </a:p>
          <a:p>
            <a:pPr marL="0" indent="0">
              <a:buNone/>
            </a:pPr>
            <a:r>
              <a:rPr lang="en-US" altLang="ko-KR" sz="2400"/>
              <a:t>&lt;html lang="en"&gt;</a:t>
            </a:r>
          </a:p>
          <a:p>
            <a:pPr marL="0" indent="0">
              <a:buNone/>
            </a:pPr>
            <a:r>
              <a:rPr lang="en-US" altLang="ko-KR" sz="2400" smtClean="0"/>
              <a:t>   &lt;</a:t>
            </a:r>
            <a:r>
              <a:rPr lang="en-US" altLang="ko-KR" sz="2400"/>
              <a:t>head&gt;</a:t>
            </a:r>
          </a:p>
          <a:p>
            <a:pPr marL="0" indent="0">
              <a:buNone/>
            </a:pPr>
            <a:r>
              <a:rPr lang="en-US" altLang="ko-KR" sz="2400"/>
              <a:t>    &lt;</a:t>
            </a:r>
            <a:r>
              <a:rPr lang="en-US" altLang="ko-KR" sz="2400">
                <a:solidFill>
                  <a:srgbClr val="FF0000"/>
                </a:solidFill>
              </a:rPr>
              <a:t>meta</a:t>
            </a:r>
            <a:r>
              <a:rPr lang="en-US" altLang="ko-KR" sz="2400"/>
              <a:t> charset="utf-8"&gt;</a:t>
            </a:r>
          </a:p>
          <a:p>
            <a:pPr marL="0" indent="0">
              <a:buNone/>
            </a:pPr>
            <a:r>
              <a:rPr lang="en-US" altLang="ko-KR" sz="2400"/>
              <a:t>    &lt;</a:t>
            </a:r>
            <a:r>
              <a:rPr lang="en-US" altLang="ko-KR" sz="2400">
                <a:solidFill>
                  <a:srgbClr val="FF0000"/>
                </a:solidFill>
              </a:rPr>
              <a:t>meta</a:t>
            </a:r>
            <a:r>
              <a:rPr lang="en-US" altLang="ko-KR" sz="2400"/>
              <a:t> http-equiv="X-UA-Compatible" content="IE=edge"&gt;</a:t>
            </a:r>
          </a:p>
          <a:p>
            <a:pPr marL="0" indent="0">
              <a:buNone/>
            </a:pPr>
            <a:r>
              <a:rPr lang="en-US" altLang="ko-KR" sz="2400"/>
              <a:t>    &lt;</a:t>
            </a:r>
            <a:r>
              <a:rPr lang="en-US" altLang="ko-KR" sz="2400">
                <a:solidFill>
                  <a:srgbClr val="FF0000"/>
                </a:solidFill>
              </a:rPr>
              <a:t>meta</a:t>
            </a:r>
            <a:r>
              <a:rPr lang="en-US" altLang="ko-KR" sz="2400"/>
              <a:t> name</a:t>
            </a:r>
            <a:r>
              <a:rPr lang="en-US" altLang="ko-KR" sz="2400" smtClean="0"/>
              <a:t>=“viewport” </a:t>
            </a:r>
            <a:r>
              <a:rPr lang="en-US" altLang="ko-KR" sz="2400"/>
              <a:t>content</a:t>
            </a:r>
            <a:r>
              <a:rPr lang="en-US" altLang="ko-KR" sz="2400" smtClean="0"/>
              <a:t>=“width=device-width</a:t>
            </a:r>
            <a:r>
              <a:rPr lang="en-US" altLang="ko-KR" sz="2400"/>
              <a:t>, </a:t>
            </a:r>
            <a:r>
              <a:rPr lang="en-US" altLang="ko-KR" sz="2400" smtClean="0"/>
              <a:t>initial-scale=1”&gt;</a:t>
            </a:r>
            <a:endParaRPr lang="en-US" altLang="ko-KR" sz="240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984" y="5178837"/>
            <a:ext cx="10123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r>
              <a:rPr lang="en-US" altLang="ko-KR" smtClean="0"/>
              <a:t>width = device-width</a:t>
            </a:r>
            <a:r>
              <a:rPr lang="ko-KR" altLang="en-US" smtClean="0"/>
              <a:t>는 가로폭 현실화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설정안해주면 모바일에서는</a:t>
            </a:r>
            <a:r>
              <a:rPr lang="en-US" altLang="ko-KR"/>
              <a:t> </a:t>
            </a:r>
            <a:r>
              <a:rPr lang="ko-KR" altLang="en-US" smtClean="0"/>
              <a:t>기본적으로 아이폰 </a:t>
            </a:r>
            <a:r>
              <a:rPr lang="en-US" altLang="ko-KR" smtClean="0"/>
              <a:t>900px, </a:t>
            </a:r>
            <a:r>
              <a:rPr lang="ko-KR" altLang="en-US" smtClean="0"/>
              <a:t>안드로이드에선 </a:t>
            </a:r>
            <a:r>
              <a:rPr lang="en-US" altLang="ko-KR" smtClean="0"/>
              <a:t>800px </a:t>
            </a:r>
            <a:r>
              <a:rPr lang="ko-KR" altLang="en-US" smtClean="0"/>
              <a:t>사이트가 보여짐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Initial-scale </a:t>
            </a:r>
            <a:r>
              <a:rPr lang="ko-KR" altLang="en-US" smtClean="0"/>
              <a:t>은 </a:t>
            </a:r>
            <a:r>
              <a:rPr lang="en-US" altLang="ko-KR" smtClean="0"/>
              <a:t>zoom level</a:t>
            </a:r>
          </a:p>
          <a:p>
            <a:r>
              <a:rPr lang="en-US" altLang="ko-KR" smtClean="0"/>
              <a:t>User-scalable </a:t>
            </a:r>
            <a:r>
              <a:rPr lang="ko-KR" altLang="en-US" smtClean="0"/>
              <a:t>옵션도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256" y="2638933"/>
            <a:ext cx="10515600" cy="1325563"/>
          </a:xfrm>
        </p:spPr>
        <p:txBody>
          <a:bodyPr/>
          <a:lstStyle/>
          <a:p>
            <a:pPr algn="ctr"/>
            <a:r>
              <a:rPr lang="ko-KR" altLang="en-US" b="1" smtClean="0"/>
              <a:t>버튼 넣어봅시다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596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0515600" cy="3990467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Jumbotron </a:t>
            </a:r>
            <a:r>
              <a:rPr lang="ko-KR" altLang="en-US" b="1" smtClean="0"/>
              <a:t>만들어봅시다</a:t>
            </a:r>
            <a:r>
              <a:rPr lang="en-US" altLang="ko-KR" b="1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z="3200" smtClean="0"/>
              <a:t>필요한 개념 </a:t>
            </a:r>
            <a:r>
              <a:rPr lang="en-US" altLang="ko-KR" sz="3200" smtClean="0"/>
              <a:t>: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olidFill>
                  <a:srgbClr val="FF0000"/>
                </a:solidFill>
              </a:rPr>
              <a:t>background-image : url( ); </a:t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background-position : ____ ;</a:t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background-size : ____;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52139" y="2595054"/>
            <a:ext cx="239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이상도 가능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91896" y="0"/>
            <a:ext cx="10515600" cy="1917827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background-size : cover ;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1896" y="3639235"/>
            <a:ext cx="8159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background-size : contain ;</a:t>
            </a:r>
            <a:endParaRPr lang="ko-KR" altLang="en-US" sz="44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2960" y="4785360"/>
            <a:ext cx="10607040" cy="13447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960" y="1622149"/>
            <a:ext cx="10607040" cy="13447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5" b="39139"/>
          <a:stretch/>
        </p:blipFill>
        <p:spPr>
          <a:xfrm>
            <a:off x="859536" y="1673351"/>
            <a:ext cx="10524744" cy="12466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2"/>
          <a:stretch/>
        </p:blipFill>
        <p:spPr>
          <a:xfrm>
            <a:off x="5561223" y="4809744"/>
            <a:ext cx="1447398" cy="12776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7696" y="510477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Cover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써야하니까 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그림이 짤려도 상관없으니 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항상 꽉 채워라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7696" y="373631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그림을 짤리게 하면 안된다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그림을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해라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1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12 column</a:t>
            </a:r>
            <a:r>
              <a:rPr lang="ko-KR" altLang="en-US" b="1" smtClean="0"/>
              <a:t>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웹사이트 디자인의 기초 </a:t>
            </a:r>
            <a:r>
              <a:rPr lang="en-US" altLang="ko-KR" smtClean="0"/>
              <a:t>12column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311</Words>
  <Application>Microsoft Office PowerPoint</Application>
  <PresentationFormat>와이드스크린</PresentationFormat>
  <Paragraphs>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 Unicode MS</vt:lpstr>
      <vt:lpstr>Menlo</vt:lpstr>
      <vt:lpstr>나눔스퀘어</vt:lpstr>
      <vt:lpstr>나눔스퀘어 Bold</vt:lpstr>
      <vt:lpstr>맑은 고딕</vt:lpstr>
      <vt:lpstr>Arial</vt:lpstr>
      <vt:lpstr>Office 테마</vt:lpstr>
      <vt:lpstr>HTML/CSS</vt:lpstr>
      <vt:lpstr>최종 프로젝트</vt:lpstr>
      <vt:lpstr>Bootstrap</vt:lpstr>
      <vt:lpstr>Bootstrap 링크 넣기</vt:lpstr>
      <vt:lpstr>Bootstrap 기본 뼈대</vt:lpstr>
      <vt:lpstr>버튼 넣어봅시다.</vt:lpstr>
      <vt:lpstr>Jumbotron 만들어봅시다.  필요한 개념 :  background-image : url( );  background-position : ____ ; background-size : ____;</vt:lpstr>
      <vt:lpstr>background-size : cover ;</vt:lpstr>
      <vt:lpstr>12 column </vt:lpstr>
      <vt:lpstr>Navigation 메뉴 만들어봅시다.  필요한 개념 :   스크롤 이동은 &lt;a href=“#id”&gt;  페이지 이동은 &lt;a href=“service.html”&gt;  아까 jumbotron 버튼도 마찬가지. </vt:lpstr>
      <vt:lpstr>버튼학 개론  &lt;button&gt;더 알아보기&lt;/button&gt; (태그 안에 글/그림 넣기 가능)  1. &lt;button type="submit"&gt; input필드에 입력한 값을 전송하기 위해 사용함  2. &lt;button type="button"&gt; 자바스크립트 실행을 목적으로 함 (모달창, collapse등)  3. &lt;button type=“reset"&gt;  input필드에 입력한 값을 지우기 위해 사용함</vt:lpstr>
      <vt:lpstr>버튼학 개론2  &lt;input type=“”&gt; (태그안에 글/그림 못넣음)  1. &lt;input type="submit“ value=“전송버튼”&gt; = input필드에 입력한 값을 전송하기 위해 사용함. (단독으로는 안씀)  2. &lt;input type="button" onclick="alert('Hello World!')" value="눌러봐"&gt; = 버튼처럼 사용할 수 있음.</vt:lpstr>
      <vt:lpstr>&lt;form&gt;의 사용법  &lt;form action="/action_page.php"&gt;   First name:   &lt;input type="text" value="Mickey"&gt;   Last name:   &lt;input type="text" value="Mouse”&gt;   &lt;input type="submit" value="Submit"&gt;   &lt;input type="reset"&gt; &lt;/form&gt;</vt:lpstr>
      <vt:lpstr>12 column </vt:lpstr>
      <vt:lpstr>12 column </vt:lpstr>
      <vt:lpstr>12 column 심화 예제 </vt:lpstr>
      <vt:lpstr>여러가지 오픈소스 요소</vt:lpstr>
      <vt:lpstr>프로그램 리뷰</vt:lpstr>
      <vt:lpstr>Pseudo selector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367</cp:revision>
  <dcterms:created xsi:type="dcterms:W3CDTF">2017-03-18T09:11:01Z</dcterms:created>
  <dcterms:modified xsi:type="dcterms:W3CDTF">2017-04-22T00:54:46Z</dcterms:modified>
</cp:coreProperties>
</file>