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9" r:id="rId3"/>
    <p:sldId id="266" r:id="rId4"/>
    <p:sldId id="272" r:id="rId5"/>
    <p:sldId id="277" r:id="rId6"/>
    <p:sldId id="257" r:id="rId7"/>
    <p:sldId id="258" r:id="rId8"/>
    <p:sldId id="262" r:id="rId9"/>
    <p:sldId id="270" r:id="rId10"/>
    <p:sldId id="271" r:id="rId11"/>
    <p:sldId id="278" r:id="rId12"/>
    <p:sldId id="276" r:id="rId13"/>
    <p:sldId id="275" r:id="rId14"/>
    <p:sldId id="273" r:id="rId15"/>
    <p:sldId id="274" r:id="rId16"/>
    <p:sldId id="279" r:id="rId17"/>
    <p:sldId id="280" r:id="rId18"/>
    <p:sldId id="281" r:id="rId19"/>
    <p:sldId id="282" r:id="rId20"/>
    <p:sldId id="283" r:id="rId21"/>
    <p:sldId id="284" r:id="rId22"/>
    <p:sldId id="285" r:id="rId23"/>
    <p:sldId id="286" r:id="rId24"/>
    <p:sldId id="261"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2"/>
    <p:restoredTop sz="95679"/>
  </p:normalViewPr>
  <p:slideViewPr>
    <p:cSldViewPr snapToGrid="0">
      <p:cViewPr varScale="1">
        <p:scale>
          <a:sx n="121" d="100"/>
          <a:sy n="121"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F9A3D-A58B-C94B-B26F-FD22ECF1C639}" type="datetimeFigureOut">
              <a:rPr lang="en-US" smtClean="0"/>
              <a:t>3/17/24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392D3-D5D9-CC42-ABB2-3B14551F3385}" type="slidenum">
              <a:rPr lang="en-US" smtClean="0"/>
              <a:t>‹#›</a:t>
            </a:fld>
            <a:endParaRPr lang="en-US"/>
          </a:p>
        </p:txBody>
      </p:sp>
    </p:spTree>
    <p:extLst>
      <p:ext uri="{BB962C8B-B14F-4D97-AF65-F5344CB8AC3E}">
        <p14:creationId xmlns:p14="http://schemas.microsoft.com/office/powerpoint/2010/main" val="77669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downloaded my ENTIRE Spotify listening history (in early 2023, so unfortunately I don’t have the last year yet…) and I’ve put it here for you to play with!</a:t>
            </a:r>
          </a:p>
        </p:txBody>
      </p:sp>
      <p:sp>
        <p:nvSpPr>
          <p:cNvPr id="4" name="Slide Number Placeholder 3"/>
          <p:cNvSpPr>
            <a:spLocks noGrp="1"/>
          </p:cNvSpPr>
          <p:nvPr>
            <p:ph type="sldNum" sz="quarter" idx="5"/>
          </p:nvPr>
        </p:nvSpPr>
        <p:spPr/>
        <p:txBody>
          <a:bodyPr/>
          <a:lstStyle/>
          <a:p>
            <a:fld id="{B2D392D3-D5D9-CC42-ABB2-3B14551F3385}" type="slidenum">
              <a:rPr lang="en-US" smtClean="0"/>
              <a:t>4</a:t>
            </a:fld>
            <a:endParaRPr lang="en-US"/>
          </a:p>
        </p:txBody>
      </p:sp>
    </p:spTree>
    <p:extLst>
      <p:ext uri="{BB962C8B-B14F-4D97-AF65-F5344CB8AC3E}">
        <p14:creationId xmlns:p14="http://schemas.microsoft.com/office/powerpoint/2010/main" val="1759101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18</a:t>
            </a:fld>
            <a:endParaRPr lang="en-US"/>
          </a:p>
        </p:txBody>
      </p:sp>
    </p:spTree>
    <p:extLst>
      <p:ext uri="{BB962C8B-B14F-4D97-AF65-F5344CB8AC3E}">
        <p14:creationId xmlns:p14="http://schemas.microsoft.com/office/powerpoint/2010/main" val="340224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19</a:t>
            </a:fld>
            <a:endParaRPr lang="en-US"/>
          </a:p>
        </p:txBody>
      </p:sp>
    </p:spTree>
    <p:extLst>
      <p:ext uri="{BB962C8B-B14F-4D97-AF65-F5344CB8AC3E}">
        <p14:creationId xmlns:p14="http://schemas.microsoft.com/office/powerpoint/2010/main" val="183125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20</a:t>
            </a:fld>
            <a:endParaRPr lang="en-US"/>
          </a:p>
        </p:txBody>
      </p:sp>
    </p:spTree>
    <p:extLst>
      <p:ext uri="{BB962C8B-B14F-4D97-AF65-F5344CB8AC3E}">
        <p14:creationId xmlns:p14="http://schemas.microsoft.com/office/powerpoint/2010/main" val="81914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21</a:t>
            </a:fld>
            <a:endParaRPr lang="en-US"/>
          </a:p>
        </p:txBody>
      </p:sp>
    </p:spTree>
    <p:extLst>
      <p:ext uri="{BB962C8B-B14F-4D97-AF65-F5344CB8AC3E}">
        <p14:creationId xmlns:p14="http://schemas.microsoft.com/office/powerpoint/2010/main" val="75571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22</a:t>
            </a:fld>
            <a:endParaRPr lang="en-US"/>
          </a:p>
        </p:txBody>
      </p:sp>
    </p:spTree>
    <p:extLst>
      <p:ext uri="{BB962C8B-B14F-4D97-AF65-F5344CB8AC3E}">
        <p14:creationId xmlns:p14="http://schemas.microsoft.com/office/powerpoint/2010/main" val="377480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23</a:t>
            </a:fld>
            <a:endParaRPr lang="en-US"/>
          </a:p>
        </p:txBody>
      </p:sp>
    </p:spTree>
    <p:extLst>
      <p:ext uri="{BB962C8B-B14F-4D97-AF65-F5344CB8AC3E}">
        <p14:creationId xmlns:p14="http://schemas.microsoft.com/office/powerpoint/2010/main" val="1907815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 bit about how I use it in my daily work</a:t>
            </a:r>
          </a:p>
        </p:txBody>
      </p:sp>
      <p:sp>
        <p:nvSpPr>
          <p:cNvPr id="4" name="Slide Number Placeholder 3"/>
          <p:cNvSpPr>
            <a:spLocks noGrp="1"/>
          </p:cNvSpPr>
          <p:nvPr>
            <p:ph type="sldNum" sz="quarter" idx="5"/>
          </p:nvPr>
        </p:nvSpPr>
        <p:spPr/>
        <p:txBody>
          <a:bodyPr/>
          <a:lstStyle/>
          <a:p>
            <a:fld id="{B2D392D3-D5D9-CC42-ABB2-3B14551F3385}" type="slidenum">
              <a:rPr lang="en-US" smtClean="0"/>
              <a:t>8</a:t>
            </a:fld>
            <a:endParaRPr lang="en-US"/>
          </a:p>
        </p:txBody>
      </p:sp>
    </p:spTree>
    <p:extLst>
      <p:ext uri="{BB962C8B-B14F-4D97-AF65-F5344CB8AC3E}">
        <p14:creationId xmlns:p14="http://schemas.microsoft.com/office/powerpoint/2010/main" val="360336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uses the wildcard symbol (*) to select all columns from the table ‘songs’. Because this is a large table and we don’t want to retrieve all of the rows, we use the ‘LIMIT 10’ statement to only select ten rows. This number can be changed!</a:t>
            </a:r>
          </a:p>
        </p:txBody>
      </p:sp>
      <p:sp>
        <p:nvSpPr>
          <p:cNvPr id="4" name="Slide Number Placeholder 3"/>
          <p:cNvSpPr>
            <a:spLocks noGrp="1"/>
          </p:cNvSpPr>
          <p:nvPr>
            <p:ph type="sldNum" sz="quarter" idx="5"/>
          </p:nvPr>
        </p:nvSpPr>
        <p:spPr/>
        <p:txBody>
          <a:bodyPr/>
          <a:lstStyle/>
          <a:p>
            <a:fld id="{B2D392D3-D5D9-CC42-ABB2-3B14551F3385}" type="slidenum">
              <a:rPr lang="en-US" smtClean="0"/>
              <a:t>9</a:t>
            </a:fld>
            <a:endParaRPr lang="en-US"/>
          </a:p>
        </p:txBody>
      </p:sp>
    </p:spTree>
    <p:extLst>
      <p:ext uri="{BB962C8B-B14F-4D97-AF65-F5344CB8AC3E}">
        <p14:creationId xmlns:p14="http://schemas.microsoft.com/office/powerpoint/2010/main" val="137697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names can be specified, rather than picking out all columns. </a:t>
            </a:r>
          </a:p>
        </p:txBody>
      </p:sp>
      <p:sp>
        <p:nvSpPr>
          <p:cNvPr id="4" name="Slide Number Placeholder 3"/>
          <p:cNvSpPr>
            <a:spLocks noGrp="1"/>
          </p:cNvSpPr>
          <p:nvPr>
            <p:ph type="sldNum" sz="quarter" idx="5"/>
          </p:nvPr>
        </p:nvSpPr>
        <p:spPr/>
        <p:txBody>
          <a:bodyPr/>
          <a:lstStyle/>
          <a:p>
            <a:fld id="{B2D392D3-D5D9-CC42-ABB2-3B14551F3385}" type="slidenum">
              <a:rPr lang="en-US" smtClean="0"/>
              <a:t>10</a:t>
            </a:fld>
            <a:endParaRPr lang="en-US"/>
          </a:p>
        </p:txBody>
      </p:sp>
    </p:spTree>
    <p:extLst>
      <p:ext uri="{BB962C8B-B14F-4D97-AF65-F5344CB8AC3E}">
        <p14:creationId xmlns:p14="http://schemas.microsoft.com/office/powerpoint/2010/main" val="145354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songs table is nice, but when did I listen to these songs? To find this, we need to join the LISTENS table, using the </a:t>
            </a:r>
            <a:r>
              <a:rPr lang="en-US" dirty="0" err="1"/>
              <a:t>spotify_track_uri</a:t>
            </a:r>
            <a:r>
              <a:rPr lang="en-US" dirty="0"/>
              <a:t> as the key</a:t>
            </a:r>
          </a:p>
        </p:txBody>
      </p:sp>
      <p:sp>
        <p:nvSpPr>
          <p:cNvPr id="4" name="Slide Number Placeholder 3"/>
          <p:cNvSpPr>
            <a:spLocks noGrp="1"/>
          </p:cNvSpPr>
          <p:nvPr>
            <p:ph type="sldNum" sz="quarter" idx="5"/>
          </p:nvPr>
        </p:nvSpPr>
        <p:spPr/>
        <p:txBody>
          <a:bodyPr/>
          <a:lstStyle/>
          <a:p>
            <a:fld id="{B2D392D3-D5D9-CC42-ABB2-3B14551F3385}" type="slidenum">
              <a:rPr lang="en-US" smtClean="0"/>
              <a:t>13</a:t>
            </a:fld>
            <a:endParaRPr lang="en-US"/>
          </a:p>
        </p:txBody>
      </p:sp>
    </p:spTree>
    <p:extLst>
      <p:ext uri="{BB962C8B-B14F-4D97-AF65-F5344CB8AC3E}">
        <p14:creationId xmlns:p14="http://schemas.microsoft.com/office/powerpoint/2010/main" val="364460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an alias to make our scripts a bit easier to read and write</a:t>
            </a:r>
          </a:p>
        </p:txBody>
      </p:sp>
      <p:sp>
        <p:nvSpPr>
          <p:cNvPr id="4" name="Slide Number Placeholder 3"/>
          <p:cNvSpPr>
            <a:spLocks noGrp="1"/>
          </p:cNvSpPr>
          <p:nvPr>
            <p:ph type="sldNum" sz="quarter" idx="5"/>
          </p:nvPr>
        </p:nvSpPr>
        <p:spPr/>
        <p:txBody>
          <a:bodyPr/>
          <a:lstStyle/>
          <a:p>
            <a:fld id="{B2D392D3-D5D9-CC42-ABB2-3B14551F3385}" type="slidenum">
              <a:rPr lang="en-US" smtClean="0"/>
              <a:t>14</a:t>
            </a:fld>
            <a:endParaRPr lang="en-US"/>
          </a:p>
        </p:txBody>
      </p:sp>
    </p:spTree>
    <p:extLst>
      <p:ext uri="{BB962C8B-B14F-4D97-AF65-F5344CB8AC3E}">
        <p14:creationId xmlns:p14="http://schemas.microsoft.com/office/powerpoint/2010/main" val="7116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specify the order of the rows in our table, in this case ordering by timestamp. DESC is used to specify descending order, SQL will default to ascending order if this is not specified.</a:t>
            </a:r>
          </a:p>
        </p:txBody>
      </p:sp>
      <p:sp>
        <p:nvSpPr>
          <p:cNvPr id="4" name="Slide Number Placeholder 3"/>
          <p:cNvSpPr>
            <a:spLocks noGrp="1"/>
          </p:cNvSpPr>
          <p:nvPr>
            <p:ph type="sldNum" sz="quarter" idx="5"/>
          </p:nvPr>
        </p:nvSpPr>
        <p:spPr/>
        <p:txBody>
          <a:bodyPr/>
          <a:lstStyle/>
          <a:p>
            <a:fld id="{B2D392D3-D5D9-CC42-ABB2-3B14551F3385}" type="slidenum">
              <a:rPr lang="en-US" smtClean="0"/>
              <a:t>15</a:t>
            </a:fld>
            <a:endParaRPr lang="en-US"/>
          </a:p>
        </p:txBody>
      </p:sp>
    </p:spTree>
    <p:extLst>
      <p:ext uri="{BB962C8B-B14F-4D97-AF65-F5344CB8AC3E}">
        <p14:creationId xmlns:p14="http://schemas.microsoft.com/office/powerpoint/2010/main" val="3749991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filter the rows of a table based on a condition, in this case we filter on the </a:t>
            </a:r>
            <a:r>
              <a:rPr lang="en-US" dirty="0" err="1"/>
              <a:t>artist_name</a:t>
            </a:r>
            <a:r>
              <a:rPr lang="en-US" dirty="0"/>
              <a:t> column to show all of my listens to David Bowie</a:t>
            </a:r>
          </a:p>
        </p:txBody>
      </p:sp>
      <p:sp>
        <p:nvSpPr>
          <p:cNvPr id="4" name="Slide Number Placeholder 3"/>
          <p:cNvSpPr>
            <a:spLocks noGrp="1"/>
          </p:cNvSpPr>
          <p:nvPr>
            <p:ph type="sldNum" sz="quarter" idx="5"/>
          </p:nvPr>
        </p:nvSpPr>
        <p:spPr/>
        <p:txBody>
          <a:bodyPr/>
          <a:lstStyle/>
          <a:p>
            <a:fld id="{B2D392D3-D5D9-CC42-ABB2-3B14551F3385}" type="slidenum">
              <a:rPr lang="en-US" smtClean="0"/>
              <a:t>16</a:t>
            </a:fld>
            <a:endParaRPr lang="en-US"/>
          </a:p>
        </p:txBody>
      </p:sp>
    </p:spTree>
    <p:extLst>
      <p:ext uri="{BB962C8B-B14F-4D97-AF65-F5344CB8AC3E}">
        <p14:creationId xmlns:p14="http://schemas.microsoft.com/office/powerpoint/2010/main" val="350288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392D3-D5D9-CC42-ABB2-3B14551F3385}" type="slidenum">
              <a:rPr lang="en-US" smtClean="0"/>
              <a:t>17</a:t>
            </a:fld>
            <a:endParaRPr lang="en-US"/>
          </a:p>
        </p:txBody>
      </p:sp>
    </p:spTree>
    <p:extLst>
      <p:ext uri="{BB962C8B-B14F-4D97-AF65-F5344CB8AC3E}">
        <p14:creationId xmlns:p14="http://schemas.microsoft.com/office/powerpoint/2010/main" val="366647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8765-33E0-633B-80FC-4D5625BA993F}"/>
              </a:ext>
            </a:extLst>
          </p:cNvPr>
          <p:cNvSpPr>
            <a:spLocks noGrp="1"/>
          </p:cNvSpPr>
          <p:nvPr>
            <p:ph type="ctrTitle"/>
          </p:nvPr>
        </p:nvSpPr>
        <p:spPr/>
        <p:txBody>
          <a:bodyPr/>
          <a:lstStyle/>
          <a:p>
            <a:r>
              <a:rPr lang="en-US" dirty="0"/>
              <a:t>Database-</a:t>
            </a:r>
            <a:r>
              <a:rPr lang="en-US" dirty="0" err="1"/>
              <a:t>ics</a:t>
            </a:r>
            <a:endParaRPr lang="en-US" dirty="0"/>
          </a:p>
        </p:txBody>
      </p:sp>
      <p:sp>
        <p:nvSpPr>
          <p:cNvPr id="3" name="Subtitle 2">
            <a:extLst>
              <a:ext uri="{FF2B5EF4-FFF2-40B4-BE49-F238E27FC236}">
                <a16:creationId xmlns:a16="http://schemas.microsoft.com/office/drawing/2014/main" id="{2490F539-C065-6D55-B43C-B05B3D615E35}"/>
              </a:ext>
            </a:extLst>
          </p:cNvPr>
          <p:cNvSpPr>
            <a:spLocks noGrp="1"/>
          </p:cNvSpPr>
          <p:nvPr>
            <p:ph type="subTitle" idx="1"/>
          </p:nvPr>
        </p:nvSpPr>
        <p:spPr/>
        <p:txBody>
          <a:bodyPr/>
          <a:lstStyle/>
          <a:p>
            <a:r>
              <a:rPr lang="en-US" dirty="0"/>
              <a:t>An Introduction to SQL for R Users</a:t>
            </a:r>
          </a:p>
          <a:p>
            <a:r>
              <a:rPr lang="en-US" dirty="0"/>
              <a:t>Chloe Brook</a:t>
            </a:r>
          </a:p>
        </p:txBody>
      </p:sp>
    </p:spTree>
    <p:extLst>
      <p:ext uri="{BB962C8B-B14F-4D97-AF65-F5344CB8AC3E}">
        <p14:creationId xmlns:p14="http://schemas.microsoft.com/office/powerpoint/2010/main" val="328295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Let’s build a basic SQL query!</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SELECT </a:t>
            </a:r>
            <a:r>
              <a:rPr lang="en-US" b="1" dirty="0" err="1">
                <a:latin typeface="Consolas" panose="020B0609020204030204" pitchFamily="49" charset="0"/>
                <a:cs typeface="Consolas" panose="020B0609020204030204" pitchFamily="49" charset="0"/>
              </a:rPr>
              <a:t>song_name</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artist_name</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album_name</a:t>
            </a:r>
            <a:endParaRPr lang="en-US" b="1"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songs</a:t>
            </a:r>
          </a:p>
          <a:p>
            <a:pPr marL="0" indent="0">
              <a:buNone/>
            </a:pPr>
            <a:r>
              <a:rPr lang="en-US" dirty="0">
                <a:latin typeface="Consolas" panose="020B0609020204030204" pitchFamily="49" charset="0"/>
                <a:cs typeface="Consolas" panose="020B0609020204030204" pitchFamily="49" charset="0"/>
              </a:rPr>
              <a:t>LIMIT </a:t>
            </a:r>
            <a:r>
              <a:rPr lang="en-US" b="1" dirty="0">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7032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BBA4-BA8C-4B6D-168C-793F3636E968}"/>
              </a:ext>
            </a:extLst>
          </p:cNvPr>
          <p:cNvSpPr>
            <a:spLocks noGrp="1"/>
          </p:cNvSpPr>
          <p:nvPr>
            <p:ph type="title"/>
          </p:nvPr>
        </p:nvSpPr>
        <p:spPr>
          <a:xfrm>
            <a:off x="1371600" y="685800"/>
            <a:ext cx="9601200" cy="811530"/>
          </a:xfrm>
        </p:spPr>
        <p:txBody>
          <a:bodyPr/>
          <a:lstStyle/>
          <a:p>
            <a:r>
              <a:rPr lang="en-US" dirty="0"/>
              <a:t>Let’s join these tables together!</a:t>
            </a:r>
          </a:p>
        </p:txBody>
      </p:sp>
      <p:graphicFrame>
        <p:nvGraphicFramePr>
          <p:cNvPr id="6" name="Table 5">
            <a:extLst>
              <a:ext uri="{FF2B5EF4-FFF2-40B4-BE49-F238E27FC236}">
                <a16:creationId xmlns:a16="http://schemas.microsoft.com/office/drawing/2014/main" id="{066E3738-86D5-4559-8C3F-5AAA6D28C41F}"/>
              </a:ext>
            </a:extLst>
          </p:cNvPr>
          <p:cNvGraphicFramePr>
            <a:graphicFrameLocks noGrp="1"/>
          </p:cNvGraphicFramePr>
          <p:nvPr/>
        </p:nvGraphicFramePr>
        <p:xfrm>
          <a:off x="1442646" y="2020550"/>
          <a:ext cx="9377754" cy="1264920"/>
        </p:xfrm>
        <a:graphic>
          <a:graphicData uri="http://schemas.openxmlformats.org/drawingml/2006/table">
            <a:tbl>
              <a:tblPr>
                <a:tableStyleId>{2D5ABB26-0587-4C30-8999-92F81FD0307C}</a:tableStyleId>
              </a:tblPr>
              <a:tblGrid>
                <a:gridCol w="2370138">
                  <a:extLst>
                    <a:ext uri="{9D8B030D-6E8A-4147-A177-3AD203B41FA5}">
                      <a16:colId xmlns:a16="http://schemas.microsoft.com/office/drawing/2014/main" val="3684837195"/>
                    </a:ext>
                  </a:extLst>
                </a:gridCol>
                <a:gridCol w="1366838">
                  <a:extLst>
                    <a:ext uri="{9D8B030D-6E8A-4147-A177-3AD203B41FA5}">
                      <a16:colId xmlns:a16="http://schemas.microsoft.com/office/drawing/2014/main" val="468151377"/>
                    </a:ext>
                  </a:extLst>
                </a:gridCol>
                <a:gridCol w="1126808">
                  <a:extLst>
                    <a:ext uri="{9D8B030D-6E8A-4147-A177-3AD203B41FA5}">
                      <a16:colId xmlns:a16="http://schemas.microsoft.com/office/drawing/2014/main" val="912138870"/>
                    </a:ext>
                  </a:extLst>
                </a:gridCol>
                <a:gridCol w="1402207">
                  <a:extLst>
                    <a:ext uri="{9D8B030D-6E8A-4147-A177-3AD203B41FA5}">
                      <a16:colId xmlns:a16="http://schemas.microsoft.com/office/drawing/2014/main" val="505455479"/>
                    </a:ext>
                  </a:extLst>
                </a:gridCol>
                <a:gridCol w="1890890">
                  <a:extLst>
                    <a:ext uri="{9D8B030D-6E8A-4147-A177-3AD203B41FA5}">
                      <a16:colId xmlns:a16="http://schemas.microsoft.com/office/drawing/2014/main" val="159376387"/>
                    </a:ext>
                  </a:extLst>
                </a:gridCol>
                <a:gridCol w="1220873">
                  <a:extLst>
                    <a:ext uri="{9D8B030D-6E8A-4147-A177-3AD203B41FA5}">
                      <a16:colId xmlns:a16="http://schemas.microsoft.com/office/drawing/2014/main" val="445052288"/>
                    </a:ext>
                  </a:extLst>
                </a:gridCol>
              </a:tblGrid>
              <a:tr h="0">
                <a:tc>
                  <a:txBody>
                    <a:bodyPr/>
                    <a:lstStyle/>
                    <a:p>
                      <a:r>
                        <a:rPr lang="en-GB" dirty="0" err="1">
                          <a:solidFill>
                            <a:schemeClr val="tx1"/>
                          </a:solidFill>
                        </a:rPr>
                        <a:t>spotify_track_uri</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timestamp</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ms_played</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conn_country</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shuffle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skipped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999023"/>
                  </a:ext>
                </a:extLst>
              </a:tr>
              <a:tr h="0">
                <a:tc>
                  <a:txBody>
                    <a:bodyPr/>
                    <a:lstStyle/>
                    <a:p>
                      <a:pPr algn="l"/>
                      <a:r>
                        <a:rPr lang="en-GB" sz="1000" b="0">
                          <a:solidFill>
                            <a:schemeClr val="tx1"/>
                          </a:solidFill>
                          <a:effectLst/>
                        </a:rPr>
                        <a:t>spotify:track:1FLxW6LI6PZK8InYyYFULw</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2014-04-27T10:33:56Z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230106</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076150"/>
                  </a:ext>
                </a:extLst>
              </a:tr>
              <a:tr h="0">
                <a:tc>
                  <a:txBody>
                    <a:bodyPr/>
                    <a:lstStyle/>
                    <a:p>
                      <a:pPr algn="l"/>
                      <a:r>
                        <a:rPr lang="en-GB" sz="1000" b="0" dirty="0">
                          <a:solidFill>
                            <a:schemeClr val="tx1"/>
                          </a:solidFill>
                          <a:effectLst/>
                        </a:rPr>
                        <a:t>spotify:track:4RvWPyQ5RL0ao9LPZeSouE</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2020-12-15T17:33:22Z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251262</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839648"/>
                  </a:ext>
                </a:extLst>
              </a:tr>
              <a:tr h="0">
                <a:tc>
                  <a:txBody>
                    <a:bodyPr/>
                    <a:lstStyle/>
                    <a:p>
                      <a:pPr algn="l"/>
                      <a:r>
                        <a:rPr lang="en-GB" sz="1000" b="0">
                          <a:solidFill>
                            <a:schemeClr val="tx1"/>
                          </a:solidFill>
                          <a:effectLst/>
                        </a:rPr>
                        <a:t>spotify:track:2OQpQTRogZ1AhnUHJiT9Nb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2020-07-29T12:17:32Z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153463</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7599"/>
                  </a:ext>
                </a:extLst>
              </a:tr>
              <a:tr h="0">
                <a:tc>
                  <a:txBody>
                    <a:bodyPr/>
                    <a:lstStyle/>
                    <a:p>
                      <a:pPr algn="l"/>
                      <a:r>
                        <a:rPr lang="en-GB" sz="1000" b="0">
                          <a:solidFill>
                            <a:schemeClr val="tx1"/>
                          </a:solidFill>
                          <a:effectLst/>
                        </a:rPr>
                        <a:t>spotify:track:2pDKE8Q40TDGPl1O11DKKn</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2022-08-28T09:45:05Z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8046</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dirty="0">
                          <a:solidFill>
                            <a:schemeClr val="tx1"/>
                          </a:solidFill>
                          <a:effectLst/>
                        </a:rPr>
                        <a:t>GB</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262801"/>
                  </a:ext>
                </a:extLst>
              </a:tr>
              <a:tr h="0">
                <a:tc>
                  <a:txBody>
                    <a:bodyPr/>
                    <a:lstStyle/>
                    <a:p>
                      <a:pPr algn="l"/>
                      <a:r>
                        <a:rPr lang="en-GB" sz="1000" b="0">
                          <a:solidFill>
                            <a:schemeClr val="tx1"/>
                          </a:solidFill>
                          <a:effectLst/>
                        </a:rPr>
                        <a:t>spotify:track:735rjks7kQgWCjTQlIHMuH</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2020-11-13T15:29:47Z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768</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dirty="0">
                          <a:solidFill>
                            <a:schemeClr val="tx1"/>
                          </a:solidFill>
                          <a:effectLst/>
                        </a:rPr>
                        <a:t>NA</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747001"/>
                  </a:ext>
                </a:extLst>
              </a:tr>
            </a:tbl>
          </a:graphicData>
        </a:graphic>
      </p:graphicFrame>
      <p:sp>
        <p:nvSpPr>
          <p:cNvPr id="7" name="TextBox 6">
            <a:extLst>
              <a:ext uri="{FF2B5EF4-FFF2-40B4-BE49-F238E27FC236}">
                <a16:creationId xmlns:a16="http://schemas.microsoft.com/office/drawing/2014/main" id="{F565F548-5747-0E86-B2F6-83B2DE7D0FF0}"/>
              </a:ext>
            </a:extLst>
          </p:cNvPr>
          <p:cNvSpPr txBox="1"/>
          <p:nvPr/>
        </p:nvSpPr>
        <p:spPr>
          <a:xfrm>
            <a:off x="1371600" y="1497330"/>
            <a:ext cx="1262140" cy="523220"/>
          </a:xfrm>
          <a:prstGeom prst="rect">
            <a:avLst/>
          </a:prstGeom>
          <a:noFill/>
        </p:spPr>
        <p:txBody>
          <a:bodyPr wrap="none" rtlCol="0">
            <a:spAutoFit/>
          </a:bodyPr>
          <a:lstStyle/>
          <a:p>
            <a:r>
              <a:rPr lang="en-US" sz="2800" dirty="0"/>
              <a:t>Listens</a:t>
            </a:r>
            <a:endParaRPr lang="en-US" sz="1200" dirty="0"/>
          </a:p>
        </p:txBody>
      </p:sp>
      <p:graphicFrame>
        <p:nvGraphicFramePr>
          <p:cNvPr id="8" name="Table 7">
            <a:extLst>
              <a:ext uri="{FF2B5EF4-FFF2-40B4-BE49-F238E27FC236}">
                <a16:creationId xmlns:a16="http://schemas.microsoft.com/office/drawing/2014/main" id="{8EA02315-F4EC-8564-AA76-0EC623C2993D}"/>
              </a:ext>
            </a:extLst>
          </p:cNvPr>
          <p:cNvGraphicFramePr>
            <a:graphicFrameLocks noGrp="1"/>
          </p:cNvGraphicFramePr>
          <p:nvPr/>
        </p:nvGraphicFramePr>
        <p:xfrm>
          <a:off x="1442646" y="4331910"/>
          <a:ext cx="6813234" cy="1264920"/>
        </p:xfrm>
        <a:graphic>
          <a:graphicData uri="http://schemas.openxmlformats.org/drawingml/2006/table">
            <a:tbl>
              <a:tblPr>
                <a:tableStyleId>{2D5ABB26-0587-4C30-8999-92F81FD0307C}</a:tableStyleId>
              </a:tblPr>
              <a:tblGrid>
                <a:gridCol w="1949450">
                  <a:extLst>
                    <a:ext uri="{9D8B030D-6E8A-4147-A177-3AD203B41FA5}">
                      <a16:colId xmlns:a16="http://schemas.microsoft.com/office/drawing/2014/main" val="3684837195"/>
                    </a:ext>
                  </a:extLst>
                </a:gridCol>
                <a:gridCol w="1260158">
                  <a:extLst>
                    <a:ext uri="{9D8B030D-6E8A-4147-A177-3AD203B41FA5}">
                      <a16:colId xmlns:a16="http://schemas.microsoft.com/office/drawing/2014/main" val="468151377"/>
                    </a:ext>
                  </a:extLst>
                </a:gridCol>
                <a:gridCol w="1373188">
                  <a:extLst>
                    <a:ext uri="{9D8B030D-6E8A-4147-A177-3AD203B41FA5}">
                      <a16:colId xmlns:a16="http://schemas.microsoft.com/office/drawing/2014/main" val="912138870"/>
                    </a:ext>
                  </a:extLst>
                </a:gridCol>
                <a:gridCol w="2230438">
                  <a:extLst>
                    <a:ext uri="{9D8B030D-6E8A-4147-A177-3AD203B41FA5}">
                      <a16:colId xmlns:a16="http://schemas.microsoft.com/office/drawing/2014/main" val="505455479"/>
                    </a:ext>
                  </a:extLst>
                </a:gridCol>
              </a:tblGrid>
              <a:tr h="0">
                <a:tc>
                  <a:txBody>
                    <a:bodyPr/>
                    <a:lstStyle/>
                    <a:p>
                      <a:r>
                        <a:rPr lang="en-GB">
                          <a:solidFill>
                            <a:schemeClr val="tx1"/>
                          </a:solidFill>
                        </a:rPr>
                        <a:t>song_name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artist_name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album_name</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spotify_track_uri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999023"/>
                  </a:ext>
                </a:extLst>
              </a:tr>
              <a:tr h="0">
                <a:tc>
                  <a:txBody>
                    <a:bodyPr/>
                    <a:lstStyle/>
                    <a:p>
                      <a:pPr algn="l"/>
                      <a:r>
                        <a:rPr lang="en-GB" sz="1000" b="0" i="0">
                          <a:solidFill>
                            <a:schemeClr val="tx1"/>
                          </a:solidFill>
                          <a:effectLst/>
                          <a:latin typeface=".AppleSystemUIFont"/>
                        </a:rPr>
                        <a:t>Malibu</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Hole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Celebrity Skin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spotify:track:1FLxW6LI6PZK8InYyYFULw</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076150"/>
                  </a:ext>
                </a:extLst>
              </a:tr>
              <a:tr h="0">
                <a:tc>
                  <a:txBody>
                    <a:bodyPr/>
                    <a:lstStyle/>
                    <a:p>
                      <a:pPr algn="l"/>
                      <a:r>
                        <a:rPr lang="en-GB" sz="1000" b="0" i="0">
                          <a:solidFill>
                            <a:schemeClr val="tx1"/>
                          </a:solidFill>
                          <a:effectLst/>
                          <a:latin typeface=".AppleSystemUIFont"/>
                        </a:rPr>
                        <a:t>Everybody Wants To Rule The World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Tears For Fears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Songs From The Big Chair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spotify:track:4RvWPyQ5RL0ao9LPZeSouE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839648"/>
                  </a:ext>
                </a:extLst>
              </a:tr>
              <a:tr h="0">
                <a:tc>
                  <a:txBody>
                    <a:bodyPr/>
                    <a:lstStyle/>
                    <a:p>
                      <a:pPr algn="l"/>
                      <a:r>
                        <a:rPr lang="en-GB" sz="1000" b="0" i="0" dirty="0">
                          <a:solidFill>
                            <a:schemeClr val="tx1"/>
                          </a:solidFill>
                          <a:effectLst/>
                          <a:latin typeface=".AppleSystemUIFont"/>
                        </a:rPr>
                        <a:t>Heavy Balloon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Fiona Apple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Fetch The Bolt Cutters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spotify:track:2OQpQTRogZ1AhnUHJiT9Nb</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7599"/>
                  </a:ext>
                </a:extLst>
              </a:tr>
              <a:tr h="0">
                <a:tc>
                  <a:txBody>
                    <a:bodyPr/>
                    <a:lstStyle/>
                    <a:p>
                      <a:pPr algn="l"/>
                      <a:r>
                        <a:rPr lang="en-GB" sz="1000" b="0" i="0">
                          <a:solidFill>
                            <a:schemeClr val="tx1"/>
                          </a:solidFill>
                          <a:effectLst/>
                          <a:latin typeface=".AppleSystemUIFont"/>
                        </a:rPr>
                        <a:t>Shameika</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Fiona Apple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Fetch The Bolt Cutters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spotify:track:2pDKE8Q40TDGPl1O11DKKn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262801"/>
                  </a:ext>
                </a:extLst>
              </a:tr>
              <a:tr h="0">
                <a:tc>
                  <a:txBody>
                    <a:bodyPr/>
                    <a:lstStyle/>
                    <a:p>
                      <a:pPr algn="l"/>
                      <a:r>
                        <a:rPr lang="en-GB" sz="1000" b="0" i="0">
                          <a:solidFill>
                            <a:schemeClr val="tx1"/>
                          </a:solidFill>
                          <a:effectLst/>
                          <a:latin typeface=".AppleSystemUIFont"/>
                        </a:rPr>
                        <a:t>Head over Feet - 2015 Remaster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Alanis Morissette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Jagged Little Pill</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dirty="0">
                          <a:solidFill>
                            <a:schemeClr val="tx1"/>
                          </a:solidFill>
                          <a:effectLst/>
                          <a:latin typeface=".AppleSystemUIFont"/>
                        </a:rPr>
                        <a:t>spotify:track:735rjks7kQgWCjTQlIHMuH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747001"/>
                  </a:ext>
                </a:extLst>
              </a:tr>
            </a:tbl>
          </a:graphicData>
        </a:graphic>
      </p:graphicFrame>
      <p:sp>
        <p:nvSpPr>
          <p:cNvPr id="9" name="TextBox 8">
            <a:extLst>
              <a:ext uri="{FF2B5EF4-FFF2-40B4-BE49-F238E27FC236}">
                <a16:creationId xmlns:a16="http://schemas.microsoft.com/office/drawing/2014/main" id="{3D45087B-13AF-F6FF-FDA2-623710681F5F}"/>
              </a:ext>
            </a:extLst>
          </p:cNvPr>
          <p:cNvSpPr txBox="1"/>
          <p:nvPr/>
        </p:nvSpPr>
        <p:spPr>
          <a:xfrm>
            <a:off x="1371600" y="3808690"/>
            <a:ext cx="1112805" cy="523220"/>
          </a:xfrm>
          <a:prstGeom prst="rect">
            <a:avLst/>
          </a:prstGeom>
          <a:noFill/>
        </p:spPr>
        <p:txBody>
          <a:bodyPr wrap="none" rtlCol="0">
            <a:spAutoFit/>
          </a:bodyPr>
          <a:lstStyle/>
          <a:p>
            <a:r>
              <a:rPr lang="en-US" sz="2800" dirty="0"/>
              <a:t>Songs</a:t>
            </a:r>
            <a:endParaRPr lang="en-US" sz="1200" dirty="0"/>
          </a:p>
        </p:txBody>
      </p:sp>
      <p:cxnSp>
        <p:nvCxnSpPr>
          <p:cNvPr id="4" name="Straight Arrow Connector 3">
            <a:extLst>
              <a:ext uri="{FF2B5EF4-FFF2-40B4-BE49-F238E27FC236}">
                <a16:creationId xmlns:a16="http://schemas.microsoft.com/office/drawing/2014/main" id="{1EA9ED66-25AF-EEFC-3023-014CA42071AF}"/>
              </a:ext>
            </a:extLst>
          </p:cNvPr>
          <p:cNvCxnSpPr/>
          <p:nvPr/>
        </p:nvCxnSpPr>
        <p:spPr>
          <a:xfrm>
            <a:off x="2633740" y="3285470"/>
            <a:ext cx="4261046" cy="10464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863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C368-2F53-65F5-EC64-27B174F3AC2B}"/>
              </a:ext>
            </a:extLst>
          </p:cNvPr>
          <p:cNvSpPr>
            <a:spLocks noGrp="1"/>
          </p:cNvSpPr>
          <p:nvPr>
            <p:ph type="title"/>
          </p:nvPr>
        </p:nvSpPr>
        <p:spPr/>
        <p:txBody>
          <a:bodyPr/>
          <a:lstStyle/>
          <a:p>
            <a:r>
              <a:rPr lang="en-US" dirty="0"/>
              <a:t>A quick overview of joining</a:t>
            </a:r>
          </a:p>
        </p:txBody>
      </p:sp>
      <p:pic>
        <p:nvPicPr>
          <p:cNvPr id="5" name="Content Placeholder 4" descr="Venn diagrams showing the different types ">
            <a:extLst>
              <a:ext uri="{FF2B5EF4-FFF2-40B4-BE49-F238E27FC236}">
                <a16:creationId xmlns:a16="http://schemas.microsoft.com/office/drawing/2014/main" id="{F6ED2DB4-3842-AE29-7A00-F9AA0F54E50E}"/>
              </a:ext>
            </a:extLst>
          </p:cNvPr>
          <p:cNvPicPr>
            <a:picLocks noGrp="1" noChangeAspect="1"/>
          </p:cNvPicPr>
          <p:nvPr>
            <p:ph idx="1"/>
          </p:nvPr>
        </p:nvPicPr>
        <p:blipFill>
          <a:blip r:embed="rId2"/>
          <a:stretch>
            <a:fillRect/>
          </a:stretch>
        </p:blipFill>
        <p:spPr>
          <a:xfrm>
            <a:off x="1371600" y="1638299"/>
            <a:ext cx="9601200" cy="4353421"/>
          </a:xfrm>
        </p:spPr>
      </p:pic>
      <p:sp>
        <p:nvSpPr>
          <p:cNvPr id="6" name="TextBox 5">
            <a:extLst>
              <a:ext uri="{FF2B5EF4-FFF2-40B4-BE49-F238E27FC236}">
                <a16:creationId xmlns:a16="http://schemas.microsoft.com/office/drawing/2014/main" id="{13587E3E-597C-D768-81EA-C52C60BD5772}"/>
              </a:ext>
            </a:extLst>
          </p:cNvPr>
          <p:cNvSpPr txBox="1"/>
          <p:nvPr/>
        </p:nvSpPr>
        <p:spPr>
          <a:xfrm>
            <a:off x="1371600" y="6307494"/>
            <a:ext cx="5751383" cy="369332"/>
          </a:xfrm>
          <a:prstGeom prst="rect">
            <a:avLst/>
          </a:prstGeom>
          <a:noFill/>
        </p:spPr>
        <p:txBody>
          <a:bodyPr wrap="none" rtlCol="0">
            <a:spAutoFit/>
          </a:bodyPr>
          <a:lstStyle/>
          <a:p>
            <a:r>
              <a:rPr lang="en-US" dirty="0"/>
              <a:t>Taken from https://www.w3schools.com/</a:t>
            </a:r>
            <a:r>
              <a:rPr lang="en-US" dirty="0" err="1"/>
              <a:t>sql</a:t>
            </a:r>
            <a:r>
              <a:rPr lang="en-US" dirty="0"/>
              <a:t>/</a:t>
            </a:r>
            <a:r>
              <a:rPr lang="en-US" dirty="0" err="1"/>
              <a:t>sql_join.asp</a:t>
            </a:r>
            <a:endParaRPr lang="en-US" dirty="0"/>
          </a:p>
        </p:txBody>
      </p:sp>
    </p:spTree>
    <p:extLst>
      <p:ext uri="{BB962C8B-B14F-4D97-AF65-F5344CB8AC3E}">
        <p14:creationId xmlns:p14="http://schemas.microsoft.com/office/powerpoint/2010/main" val="338642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Let’s keep building a basic SQL query!</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286000"/>
            <a:ext cx="10294883" cy="3581400"/>
          </a:xfrm>
        </p:spPr>
        <p:txBody>
          <a:bodyPr/>
          <a:lstStyle/>
          <a:p>
            <a:pPr marL="0" indent="0">
              <a:buNone/>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timestamp</a:t>
            </a:r>
          </a:p>
          <a:p>
            <a:pPr marL="0" indent="0">
              <a:buNone/>
            </a:pPr>
            <a:r>
              <a:rPr lang="en-US" dirty="0">
                <a:latin typeface="Consolas" panose="020B0609020204030204" pitchFamily="49" charset="0"/>
                <a:cs typeface="Consolas" panose="020B0609020204030204" pitchFamily="49" charset="0"/>
              </a:rPr>
              <a:t>FROM songs</a:t>
            </a:r>
          </a:p>
          <a:p>
            <a:pPr marL="0" indent="0">
              <a:buNone/>
            </a:pPr>
            <a:r>
              <a:rPr lang="en-US" b="1" dirty="0">
                <a:latin typeface="Consolas" panose="020B0609020204030204" pitchFamily="49" charset="0"/>
                <a:cs typeface="Consolas" panose="020B0609020204030204" pitchFamily="49" charset="0"/>
              </a:rPr>
              <a:t>INNER JOIN listens ON </a:t>
            </a:r>
            <a:r>
              <a:rPr lang="en-US" b="1" dirty="0" err="1">
                <a:latin typeface="Consolas" panose="020B0609020204030204" pitchFamily="49" charset="0"/>
                <a:cs typeface="Consolas" panose="020B0609020204030204" pitchFamily="49" charset="0"/>
              </a:rPr>
              <a:t>listens.spotify_track_uri</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songs.spotify_track_uri</a:t>
            </a:r>
            <a:endParaRPr lang="en-US" b="1"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LIMIT 100;</a:t>
            </a:r>
          </a:p>
        </p:txBody>
      </p:sp>
    </p:spTree>
    <p:extLst>
      <p:ext uri="{BB962C8B-B14F-4D97-AF65-F5344CB8AC3E}">
        <p14:creationId xmlns:p14="http://schemas.microsoft.com/office/powerpoint/2010/main" val="337411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Let’s keep building a basic SQL query!</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timestamp</a:t>
            </a:r>
          </a:p>
          <a:p>
            <a:pPr marL="0" indent="0">
              <a:buNone/>
            </a:pPr>
            <a:r>
              <a:rPr lang="en-US" dirty="0">
                <a:latin typeface="Consolas" panose="020B0609020204030204" pitchFamily="49" charset="0"/>
                <a:cs typeface="Consolas" panose="020B0609020204030204" pitchFamily="49" charset="0"/>
              </a:rPr>
              <a:t>FROM songs </a:t>
            </a:r>
            <a:r>
              <a:rPr lang="en-US" b="1"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INNER JOIN listens </a:t>
            </a:r>
            <a:r>
              <a:rPr lang="en-US" b="1" dirty="0">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ON </a:t>
            </a:r>
            <a:r>
              <a:rPr lang="en-US" b="1" dirty="0" err="1">
                <a:latin typeface="Consolas" panose="020B0609020204030204" pitchFamily="49" charset="0"/>
                <a:cs typeface="Consolas" panose="020B0609020204030204" pitchFamily="49" charset="0"/>
              </a:rPr>
              <a:t>l.spotify_track_uri</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s.spotify_track_uri</a:t>
            </a:r>
            <a:endParaRPr lang="en-US" b="1"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LIMIT 100;</a:t>
            </a:r>
          </a:p>
        </p:txBody>
      </p:sp>
    </p:spTree>
    <p:extLst>
      <p:ext uri="{BB962C8B-B14F-4D97-AF65-F5344CB8AC3E}">
        <p14:creationId xmlns:p14="http://schemas.microsoft.com/office/powerpoint/2010/main" val="296689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Let’s keep building a basic SQL query!</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timestamp</a:t>
            </a:r>
          </a:p>
          <a:p>
            <a:pPr marL="0" indent="0">
              <a:buNone/>
            </a:pPr>
            <a:r>
              <a:rPr lang="en-US" dirty="0">
                <a:latin typeface="Consolas" panose="020B0609020204030204" pitchFamily="49" charset="0"/>
                <a:cs typeface="Consolas" panose="020B0609020204030204" pitchFamily="49" charset="0"/>
              </a:rPr>
              <a:t>FROM songs s</a:t>
            </a:r>
          </a:p>
          <a:p>
            <a:pPr marL="0" indent="0">
              <a:buNone/>
            </a:pPr>
            <a:r>
              <a:rPr lang="en-US" dirty="0">
                <a:latin typeface="Consolas" panose="020B0609020204030204" pitchFamily="49" charset="0"/>
                <a:cs typeface="Consolas" panose="020B0609020204030204" pitchFamily="49" charset="0"/>
              </a:rPr>
              <a:t>INNER JOIN listens l ON </a:t>
            </a:r>
            <a:r>
              <a:rPr lang="en-US" dirty="0" err="1">
                <a:latin typeface="Consolas" panose="020B0609020204030204" pitchFamily="49" charset="0"/>
                <a:cs typeface="Consolas" panose="020B0609020204030204" pitchFamily="49" charset="0"/>
              </a:rPr>
              <a:t>l.spotify_track_uri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s.spotify_track_uri</a:t>
            </a:r>
            <a:endParaRPr lang="en-US"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ORDER BY timestamp DESC</a:t>
            </a:r>
          </a:p>
          <a:p>
            <a:pPr marL="0" indent="0">
              <a:buNone/>
            </a:pPr>
            <a:r>
              <a:rPr lang="en-US" dirty="0">
                <a:latin typeface="Consolas" panose="020B0609020204030204" pitchFamily="49" charset="0"/>
                <a:cs typeface="Consolas" panose="020B0609020204030204" pitchFamily="49" charset="0"/>
              </a:rPr>
              <a:t>LIMIT 100;</a:t>
            </a:r>
          </a:p>
        </p:txBody>
      </p:sp>
    </p:spTree>
    <p:extLst>
      <p:ext uri="{BB962C8B-B14F-4D97-AF65-F5344CB8AC3E}">
        <p14:creationId xmlns:p14="http://schemas.microsoft.com/office/powerpoint/2010/main" val="286609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Our final SQL query (for now…)</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timestamp</a:t>
            </a:r>
          </a:p>
          <a:p>
            <a:pPr marL="0" indent="0">
              <a:buNone/>
            </a:pPr>
            <a:r>
              <a:rPr lang="en-US" dirty="0">
                <a:latin typeface="Consolas" panose="020B0609020204030204" pitchFamily="49" charset="0"/>
                <a:cs typeface="Consolas" panose="020B0609020204030204" pitchFamily="49" charset="0"/>
              </a:rPr>
              <a:t>FROM songs s</a:t>
            </a:r>
          </a:p>
          <a:p>
            <a:pPr marL="0" indent="0">
              <a:buNone/>
            </a:pPr>
            <a:r>
              <a:rPr lang="en-US" dirty="0">
                <a:latin typeface="Consolas" panose="020B0609020204030204" pitchFamily="49" charset="0"/>
                <a:cs typeface="Consolas" panose="020B0609020204030204" pitchFamily="49" charset="0"/>
              </a:rPr>
              <a:t>INNER JOIN listens l ON </a:t>
            </a:r>
            <a:r>
              <a:rPr lang="en-US" dirty="0" err="1">
                <a:latin typeface="Consolas" panose="020B0609020204030204" pitchFamily="49" charset="0"/>
                <a:cs typeface="Consolas" panose="020B0609020204030204" pitchFamily="49" charset="0"/>
              </a:rPr>
              <a:t>l.spotify_track_uri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s.spotify_track_uri</a:t>
            </a:r>
            <a:endParaRPr lang="en-US"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WHERE </a:t>
            </a:r>
            <a:r>
              <a:rPr lang="en-US" b="1" dirty="0" err="1">
                <a:latin typeface="Consolas" panose="020B0609020204030204" pitchFamily="49" charset="0"/>
                <a:cs typeface="Consolas" panose="020B0609020204030204" pitchFamily="49" charset="0"/>
              </a:rPr>
              <a:t>artist_name</a:t>
            </a:r>
            <a:r>
              <a:rPr lang="en-US" b="1" dirty="0">
                <a:latin typeface="Consolas" panose="020B0609020204030204" pitchFamily="49" charset="0"/>
                <a:cs typeface="Consolas" panose="020B0609020204030204" pitchFamily="49" charset="0"/>
              </a:rPr>
              <a:t> =  'David Bowie'</a:t>
            </a:r>
          </a:p>
          <a:p>
            <a:pPr marL="0" indent="0">
              <a:buNone/>
            </a:pPr>
            <a:r>
              <a:rPr lang="en-US" dirty="0">
                <a:latin typeface="Consolas" panose="020B0609020204030204" pitchFamily="49" charset="0"/>
                <a:cs typeface="Consolas" panose="020B0609020204030204" pitchFamily="49" charset="0"/>
              </a:rPr>
              <a:t>ORDER BY timestamp DESC</a:t>
            </a:r>
          </a:p>
          <a:p>
            <a:pPr marL="0" indent="0">
              <a:buNone/>
            </a:pPr>
            <a:r>
              <a:rPr lang="en-US" dirty="0">
                <a:latin typeface="Consolas" panose="020B0609020204030204" pitchFamily="49" charset="0"/>
                <a:cs typeface="Consolas" panose="020B0609020204030204" pitchFamily="49" charset="0"/>
              </a:rPr>
              <a:t>LIMIT 100;</a:t>
            </a:r>
          </a:p>
        </p:txBody>
      </p:sp>
    </p:spTree>
    <p:extLst>
      <p:ext uri="{BB962C8B-B14F-4D97-AF65-F5344CB8AC3E}">
        <p14:creationId xmlns:p14="http://schemas.microsoft.com/office/powerpoint/2010/main" val="285884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timestamp</a:t>
            </a:r>
          </a:p>
          <a:p>
            <a:pPr marL="0" indent="0">
              <a:buNone/>
            </a:pPr>
            <a:r>
              <a:rPr lang="en-US" dirty="0">
                <a:latin typeface="Consolas" panose="020B0609020204030204" pitchFamily="49" charset="0"/>
                <a:cs typeface="Consolas" panose="020B0609020204030204" pitchFamily="49" charset="0"/>
              </a:rPr>
              <a:t>FROM songs s</a:t>
            </a:r>
          </a:p>
          <a:p>
            <a:pPr marL="0" indent="0">
              <a:buNone/>
            </a:pPr>
            <a:r>
              <a:rPr lang="en-US" dirty="0">
                <a:latin typeface="Consolas" panose="020B0609020204030204" pitchFamily="49" charset="0"/>
                <a:cs typeface="Consolas" panose="020B0609020204030204" pitchFamily="49" charset="0"/>
              </a:rPr>
              <a:t>INNER JOIN listens l ON </a:t>
            </a:r>
            <a:r>
              <a:rPr lang="en-US" dirty="0" err="1">
                <a:latin typeface="Consolas" panose="020B0609020204030204" pitchFamily="49" charset="0"/>
                <a:cs typeface="Consolas" panose="020B0609020204030204" pitchFamily="49" charset="0"/>
              </a:rPr>
              <a:t>l.spotify_track_uri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s.spotify_track_uri</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  'David Bowie'</a:t>
            </a:r>
          </a:p>
          <a:p>
            <a:pPr marL="0" indent="0">
              <a:buNone/>
            </a:pPr>
            <a:r>
              <a:rPr lang="en-US" dirty="0">
                <a:latin typeface="Consolas" panose="020B0609020204030204" pitchFamily="49" charset="0"/>
                <a:cs typeface="Consolas" panose="020B0609020204030204" pitchFamily="49" charset="0"/>
              </a:rPr>
              <a:t>ORDER BY timestamp DESC</a:t>
            </a:r>
          </a:p>
          <a:p>
            <a:pPr marL="0" indent="0">
              <a:buNone/>
            </a:pPr>
            <a:r>
              <a:rPr lang="en-US" dirty="0">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inner_join</a:t>
            </a:r>
            <a:r>
              <a:rPr lang="en-US" dirty="0">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  select(</a:t>
            </a:r>
            <a:r>
              <a:rPr lang="en-US" dirty="0" err="1">
                <a:latin typeface="Consolas" panose="020B0609020204030204" pitchFamily="49" charset="0"/>
                <a:cs typeface="Consolas" panose="020B0609020204030204" pitchFamily="49" charset="0"/>
              </a:rPr>
              <a:t>song_name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album_name</a:t>
            </a:r>
            <a:r>
              <a:rPr lang="en-US" dirty="0">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  filter(</a:t>
            </a:r>
            <a:r>
              <a:rPr lang="en-US" dirty="0" err="1">
                <a:latin typeface="Consolas" panose="020B0609020204030204" pitchFamily="49" charset="0"/>
                <a:cs typeface="Consolas" panose="020B0609020204030204" pitchFamily="49" charset="0"/>
              </a:rPr>
              <a:t>artist_name</a:t>
            </a:r>
            <a:r>
              <a:rPr lang="en-US" dirty="0">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395941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SELECT </a:t>
            </a:r>
            <a:r>
              <a:rPr lang="en-US" dirty="0" err="1">
                <a:solidFill>
                  <a:schemeClr val="bg2">
                    <a:lumMod val="10000"/>
                  </a:schemeClr>
                </a:solidFill>
                <a:latin typeface="Consolas" panose="020B0609020204030204" pitchFamily="49" charset="0"/>
                <a:cs typeface="Consolas" panose="020B0609020204030204" pitchFamily="49" charset="0"/>
              </a:rPr>
              <a:t>song_name</a:t>
            </a:r>
            <a:r>
              <a:rPr lang="en-US" dirty="0">
                <a:solidFill>
                  <a:schemeClr val="bg2">
                    <a:lumMod val="10000"/>
                  </a:schemeClr>
                </a:solidFill>
                <a:latin typeface="Consolas" panose="020B0609020204030204" pitchFamily="49" charset="0"/>
                <a:cs typeface="Consolas" panose="020B0609020204030204" pitchFamily="49" charset="0"/>
              </a:rPr>
              <a:t>, </a:t>
            </a:r>
            <a:r>
              <a:rPr lang="en-US" dirty="0" err="1">
                <a:solidFill>
                  <a:schemeClr val="bg2">
                    <a:lumMod val="10000"/>
                  </a:schemeClr>
                </a:solidFill>
                <a:latin typeface="Consolas" panose="020B0609020204030204" pitchFamily="49" charset="0"/>
                <a:cs typeface="Consolas" panose="020B0609020204030204" pitchFamily="49" charset="0"/>
              </a:rPr>
              <a:t>artist_name</a:t>
            </a:r>
            <a:r>
              <a:rPr lang="en-US" dirty="0">
                <a:solidFill>
                  <a:schemeClr val="bg2">
                    <a:lumMod val="10000"/>
                  </a:schemeClr>
                </a:solidFill>
                <a:latin typeface="Consolas" panose="020B0609020204030204" pitchFamily="49" charset="0"/>
                <a:cs typeface="Consolas" panose="020B0609020204030204" pitchFamily="49" charset="0"/>
              </a:rPr>
              <a:t>, </a:t>
            </a:r>
            <a:r>
              <a:rPr lang="en-US" dirty="0" err="1">
                <a:solidFill>
                  <a:schemeClr val="bg2">
                    <a:lumMod val="10000"/>
                  </a:schemeClr>
                </a:solidFill>
                <a:latin typeface="Consolas" panose="020B0609020204030204" pitchFamily="49" charset="0"/>
                <a:cs typeface="Consolas" panose="020B0609020204030204" pitchFamily="49" charset="0"/>
              </a:rPr>
              <a:t>album_name</a:t>
            </a:r>
            <a:r>
              <a:rPr lang="en-US" dirty="0">
                <a:solidFill>
                  <a:schemeClr val="bg2">
                    <a:lumMod val="1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INNER JOIN listens l ON </a:t>
            </a:r>
            <a:r>
              <a:rPr lang="en-US" dirty="0" err="1">
                <a:solidFill>
                  <a:schemeClr val="bg2">
                    <a:lumMod val="50000"/>
                  </a:schemeClr>
                </a:solidFill>
                <a:latin typeface="Consolas" panose="020B0609020204030204" pitchFamily="49" charset="0"/>
                <a:cs typeface="Consolas" panose="020B0609020204030204" pitchFamily="49" charset="0"/>
              </a:rPr>
              <a:t>l.spotify_track_uri</a:t>
            </a:r>
            <a:r>
              <a:rPr lang="en-US" dirty="0">
                <a:solidFill>
                  <a:schemeClr val="bg2">
                    <a:lumMod val="50000"/>
                  </a:schemeClr>
                </a:solidFill>
                <a:latin typeface="Consolas" panose="020B0609020204030204" pitchFamily="49" charset="0"/>
                <a:cs typeface="Consolas" panose="020B0609020204030204" pitchFamily="49" charset="0"/>
              </a:rPr>
              <a:t> = </a:t>
            </a:r>
            <a:r>
              <a:rPr lang="en-US" dirty="0" err="1">
                <a:solidFill>
                  <a:schemeClr val="bg2">
                    <a:lumMod val="50000"/>
                  </a:schemeClr>
                </a:solidFill>
                <a:latin typeface="Consolas" panose="020B0609020204030204" pitchFamily="49" charset="0"/>
                <a:cs typeface="Consolas" panose="020B0609020204030204" pitchFamily="49" charset="0"/>
              </a:rPr>
              <a:t>s.spotify_track_uri</a:t>
            </a:r>
            <a:endParaRPr lang="en-US" dirty="0">
              <a:solidFill>
                <a:schemeClr val="bg2">
                  <a:lumMod val="5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WHERE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inner_join</a:t>
            </a:r>
            <a:r>
              <a:rPr lang="en-US" dirty="0">
                <a:solidFill>
                  <a:schemeClr val="bg2">
                    <a:lumMod val="5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  select(</a:t>
            </a:r>
            <a:r>
              <a:rPr lang="en-US" dirty="0" err="1">
                <a:solidFill>
                  <a:schemeClr val="bg2">
                    <a:lumMod val="10000"/>
                  </a:schemeClr>
                </a:solidFill>
                <a:latin typeface="Consolas" panose="020B0609020204030204" pitchFamily="49" charset="0"/>
                <a:cs typeface="Consolas" panose="020B0609020204030204" pitchFamily="49" charset="0"/>
              </a:rPr>
              <a:t>song_name</a:t>
            </a:r>
            <a:r>
              <a:rPr lang="en-US" dirty="0">
                <a:solidFill>
                  <a:schemeClr val="bg2">
                    <a:lumMod val="10000"/>
                  </a:schemeClr>
                </a:solidFill>
                <a:latin typeface="Consolas" panose="020B0609020204030204" pitchFamily="49" charset="0"/>
                <a:cs typeface="Consolas" panose="020B0609020204030204" pitchFamily="49" charset="0"/>
              </a:rPr>
              <a:t>, </a:t>
            </a:r>
            <a:r>
              <a:rPr lang="en-US" dirty="0" err="1">
                <a:solidFill>
                  <a:schemeClr val="bg2">
                    <a:lumMod val="10000"/>
                  </a:schemeClr>
                </a:solidFill>
                <a:latin typeface="Consolas" panose="020B0609020204030204" pitchFamily="49" charset="0"/>
                <a:cs typeface="Consolas" panose="020B0609020204030204" pitchFamily="49" charset="0"/>
              </a:rPr>
              <a:t>artist_name</a:t>
            </a:r>
            <a:r>
              <a:rPr lang="en-US" dirty="0">
                <a:solidFill>
                  <a:schemeClr val="bg2">
                    <a:lumMod val="10000"/>
                  </a:schemeClr>
                </a:solidFill>
                <a:latin typeface="Consolas" panose="020B0609020204030204" pitchFamily="49" charset="0"/>
                <a:cs typeface="Consolas" panose="020B0609020204030204" pitchFamily="49" charset="0"/>
              </a:rPr>
              <a:t>, </a:t>
            </a:r>
            <a:r>
              <a:rPr lang="en-US" dirty="0" err="1">
                <a:solidFill>
                  <a:schemeClr val="bg2">
                    <a:lumMod val="10000"/>
                  </a:schemeClr>
                </a:solidFill>
                <a:latin typeface="Consolas" panose="020B0609020204030204" pitchFamily="49" charset="0"/>
                <a:cs typeface="Consolas" panose="020B0609020204030204" pitchFamily="49" charset="0"/>
              </a:rPr>
              <a:t>album_name</a:t>
            </a:r>
            <a:r>
              <a:rPr lang="en-US" dirty="0">
                <a:solidFill>
                  <a:schemeClr val="bg2">
                    <a:lumMod val="1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filter(</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308732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SELECT </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INNER JOIN listens l ON </a:t>
            </a:r>
            <a:r>
              <a:rPr lang="en-US" dirty="0" err="1">
                <a:solidFill>
                  <a:schemeClr val="bg2">
                    <a:lumMod val="50000"/>
                  </a:schemeClr>
                </a:solidFill>
                <a:latin typeface="Consolas" panose="020B0609020204030204" pitchFamily="49" charset="0"/>
                <a:cs typeface="Consolas" panose="020B0609020204030204" pitchFamily="49" charset="0"/>
              </a:rPr>
              <a:t>l.spotify_track_uri</a:t>
            </a:r>
            <a:r>
              <a:rPr lang="en-US" dirty="0">
                <a:solidFill>
                  <a:schemeClr val="bg2">
                    <a:lumMod val="50000"/>
                  </a:schemeClr>
                </a:solidFill>
                <a:latin typeface="Consolas" panose="020B0609020204030204" pitchFamily="49" charset="0"/>
                <a:cs typeface="Consolas" panose="020B0609020204030204" pitchFamily="49" charset="0"/>
              </a:rPr>
              <a:t> = </a:t>
            </a:r>
            <a:r>
              <a:rPr lang="en-US" dirty="0" err="1">
                <a:solidFill>
                  <a:schemeClr val="bg2">
                    <a:lumMod val="50000"/>
                  </a:schemeClr>
                </a:solidFill>
                <a:latin typeface="Consolas" panose="020B0609020204030204" pitchFamily="49" charset="0"/>
                <a:cs typeface="Consolas" panose="020B0609020204030204" pitchFamily="49" charset="0"/>
              </a:rPr>
              <a:t>s.spotify_track_uri</a:t>
            </a:r>
            <a:endParaRPr lang="en-US" dirty="0">
              <a:solidFill>
                <a:schemeClr val="bg2">
                  <a:lumMod val="5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WHERE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inner_join</a:t>
            </a:r>
            <a:r>
              <a:rPr lang="en-US" dirty="0">
                <a:solidFill>
                  <a:schemeClr val="bg2">
                    <a:lumMod val="5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select(</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filter(</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236331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8D33-7FF4-BA39-B748-DBBC92CC61EC}"/>
              </a:ext>
            </a:extLst>
          </p:cNvPr>
          <p:cNvSpPr>
            <a:spLocks noGrp="1"/>
          </p:cNvSpPr>
          <p:nvPr>
            <p:ph type="title"/>
          </p:nvPr>
        </p:nvSpPr>
        <p:spPr/>
        <p:txBody>
          <a:bodyPr/>
          <a:lstStyle/>
          <a:p>
            <a:r>
              <a:rPr lang="en-US" dirty="0"/>
              <a:t>What are we going to do today?</a:t>
            </a:r>
          </a:p>
        </p:txBody>
      </p:sp>
      <p:sp>
        <p:nvSpPr>
          <p:cNvPr id="3" name="Content Placeholder 2">
            <a:extLst>
              <a:ext uri="{FF2B5EF4-FFF2-40B4-BE49-F238E27FC236}">
                <a16:creationId xmlns:a16="http://schemas.microsoft.com/office/drawing/2014/main" id="{6470064B-CF91-8024-EB32-DF2F2678E5A6}"/>
              </a:ext>
            </a:extLst>
          </p:cNvPr>
          <p:cNvSpPr>
            <a:spLocks noGrp="1"/>
          </p:cNvSpPr>
          <p:nvPr>
            <p:ph idx="1"/>
          </p:nvPr>
        </p:nvSpPr>
        <p:spPr/>
        <p:txBody>
          <a:bodyPr/>
          <a:lstStyle/>
          <a:p>
            <a:r>
              <a:rPr lang="en-GB" sz="4000" kern="100" dirty="0">
                <a:effectLst/>
                <a:latin typeface="Aptos" panose="020B0004020202020204" pitchFamily="34" charset="0"/>
                <a:ea typeface="Aptos" panose="020B0004020202020204" pitchFamily="34" charset="0"/>
                <a:cs typeface="Times New Roman" panose="02020603050405020304" pitchFamily="18" charset="0"/>
              </a:rPr>
              <a:t>Why SQL?</a:t>
            </a:r>
          </a:p>
          <a:p>
            <a:r>
              <a:rPr lang="en-GB" sz="4000" kern="100" dirty="0">
                <a:latin typeface="Aptos" panose="020B0004020202020204" pitchFamily="34" charset="0"/>
                <a:ea typeface="Aptos" panose="020B0004020202020204" pitchFamily="34" charset="0"/>
                <a:cs typeface="Times New Roman" panose="02020603050405020304" pitchFamily="18" charset="0"/>
              </a:rPr>
              <a:t>Basic SQL statements</a:t>
            </a:r>
          </a:p>
          <a:p>
            <a:r>
              <a:rPr lang="en-GB" sz="4000" kern="100" dirty="0">
                <a:latin typeface="Aptos" panose="020B0004020202020204" pitchFamily="34" charset="0"/>
                <a:ea typeface="Aptos" panose="020B0004020202020204" pitchFamily="34" charset="0"/>
                <a:cs typeface="Times New Roman" panose="02020603050405020304" pitchFamily="18" charset="0"/>
              </a:rPr>
              <a:t>Using SQL and R together</a:t>
            </a:r>
            <a:endParaRPr lang="en-GB" sz="4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52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SELECT </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INNER JOIN listens l ON </a:t>
            </a:r>
            <a:r>
              <a:rPr lang="en-US" dirty="0" err="1">
                <a:solidFill>
                  <a:schemeClr val="bg2">
                    <a:lumMod val="10000"/>
                  </a:schemeClr>
                </a:solidFill>
                <a:latin typeface="Consolas" panose="020B0609020204030204" pitchFamily="49" charset="0"/>
                <a:cs typeface="Consolas" panose="020B0609020204030204" pitchFamily="49" charset="0"/>
              </a:rPr>
              <a:t>l.spotify_track_uri</a:t>
            </a:r>
            <a:r>
              <a:rPr lang="en-US" dirty="0">
                <a:solidFill>
                  <a:schemeClr val="bg2">
                    <a:lumMod val="10000"/>
                  </a:schemeClr>
                </a:solidFill>
                <a:latin typeface="Consolas" panose="020B0609020204030204" pitchFamily="49" charset="0"/>
                <a:cs typeface="Consolas" panose="020B0609020204030204" pitchFamily="49" charset="0"/>
              </a:rPr>
              <a:t> = </a:t>
            </a:r>
            <a:r>
              <a:rPr lang="en-US" dirty="0" err="1">
                <a:solidFill>
                  <a:schemeClr val="bg2">
                    <a:lumMod val="10000"/>
                  </a:schemeClr>
                </a:solidFill>
                <a:latin typeface="Consolas" panose="020B0609020204030204" pitchFamily="49" charset="0"/>
                <a:cs typeface="Consolas" panose="020B0609020204030204" pitchFamily="49" charset="0"/>
              </a:rPr>
              <a:t>s.spotify_track_uri</a:t>
            </a:r>
            <a:endParaRPr lang="en-US" dirty="0">
              <a:solidFill>
                <a:schemeClr val="bg2">
                  <a:lumMod val="1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WHERE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  </a:t>
            </a:r>
            <a:r>
              <a:rPr lang="en-US" dirty="0" err="1">
                <a:solidFill>
                  <a:schemeClr val="bg2">
                    <a:lumMod val="10000"/>
                  </a:schemeClr>
                </a:solidFill>
                <a:latin typeface="Consolas" panose="020B0609020204030204" pitchFamily="49" charset="0"/>
                <a:cs typeface="Consolas" panose="020B0609020204030204" pitchFamily="49" charset="0"/>
              </a:rPr>
              <a:t>inner_join</a:t>
            </a:r>
            <a:r>
              <a:rPr lang="en-US" dirty="0">
                <a:solidFill>
                  <a:schemeClr val="bg2">
                    <a:lumMod val="1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select(</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filter(</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342468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SELECT </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INNER JOIN listens l ON </a:t>
            </a:r>
            <a:r>
              <a:rPr lang="en-US" dirty="0" err="1">
                <a:solidFill>
                  <a:schemeClr val="bg2">
                    <a:lumMod val="50000"/>
                  </a:schemeClr>
                </a:solidFill>
                <a:latin typeface="Consolas" panose="020B0609020204030204" pitchFamily="49" charset="0"/>
                <a:cs typeface="Consolas" panose="020B0609020204030204" pitchFamily="49" charset="0"/>
              </a:rPr>
              <a:t>l.spotify_track_uri</a:t>
            </a:r>
            <a:r>
              <a:rPr lang="en-US" dirty="0">
                <a:solidFill>
                  <a:schemeClr val="bg2">
                    <a:lumMod val="50000"/>
                  </a:schemeClr>
                </a:solidFill>
                <a:latin typeface="Consolas" panose="020B0609020204030204" pitchFamily="49" charset="0"/>
                <a:cs typeface="Consolas" panose="020B0609020204030204" pitchFamily="49" charset="0"/>
              </a:rPr>
              <a:t> = </a:t>
            </a:r>
            <a:r>
              <a:rPr lang="en-US" dirty="0" err="1">
                <a:solidFill>
                  <a:schemeClr val="bg2">
                    <a:lumMod val="50000"/>
                  </a:schemeClr>
                </a:solidFill>
                <a:latin typeface="Consolas" panose="020B0609020204030204" pitchFamily="49" charset="0"/>
                <a:cs typeface="Consolas" panose="020B0609020204030204" pitchFamily="49" charset="0"/>
              </a:rPr>
              <a:t>s.spotify_track_uri</a:t>
            </a:r>
            <a:endParaRPr lang="en-US" dirty="0">
              <a:solidFill>
                <a:schemeClr val="bg2">
                  <a:lumMod val="5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WHERE </a:t>
            </a:r>
            <a:r>
              <a:rPr lang="en-US" dirty="0" err="1">
                <a:solidFill>
                  <a:schemeClr val="bg2">
                    <a:lumMod val="10000"/>
                  </a:schemeClr>
                </a:solidFill>
                <a:latin typeface="Consolas" panose="020B0609020204030204" pitchFamily="49" charset="0"/>
                <a:cs typeface="Consolas" panose="020B0609020204030204" pitchFamily="49" charset="0"/>
              </a:rPr>
              <a:t>artist_name</a:t>
            </a:r>
            <a:r>
              <a:rPr lang="en-US" dirty="0">
                <a:solidFill>
                  <a:schemeClr val="bg2">
                    <a:lumMod val="1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inner_join</a:t>
            </a:r>
            <a:r>
              <a:rPr lang="en-US" dirty="0">
                <a:solidFill>
                  <a:schemeClr val="bg2">
                    <a:lumMod val="5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select(</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  filter(</a:t>
            </a:r>
            <a:r>
              <a:rPr lang="en-US" dirty="0" err="1">
                <a:solidFill>
                  <a:schemeClr val="bg2">
                    <a:lumMod val="10000"/>
                  </a:schemeClr>
                </a:solidFill>
                <a:latin typeface="Consolas" panose="020B0609020204030204" pitchFamily="49" charset="0"/>
                <a:cs typeface="Consolas" panose="020B0609020204030204" pitchFamily="49" charset="0"/>
              </a:rPr>
              <a:t>artist_name</a:t>
            </a:r>
            <a:r>
              <a:rPr lang="en-US" dirty="0">
                <a:solidFill>
                  <a:schemeClr val="bg2">
                    <a:lumMod val="1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264728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SELECT </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INNER JOIN listens l ON </a:t>
            </a:r>
            <a:r>
              <a:rPr lang="en-US" dirty="0" err="1">
                <a:solidFill>
                  <a:schemeClr val="bg2">
                    <a:lumMod val="50000"/>
                  </a:schemeClr>
                </a:solidFill>
                <a:latin typeface="Consolas" panose="020B0609020204030204" pitchFamily="49" charset="0"/>
                <a:cs typeface="Consolas" panose="020B0609020204030204" pitchFamily="49" charset="0"/>
              </a:rPr>
              <a:t>l.spotify_track_uri</a:t>
            </a:r>
            <a:r>
              <a:rPr lang="en-US" dirty="0">
                <a:solidFill>
                  <a:schemeClr val="bg2">
                    <a:lumMod val="50000"/>
                  </a:schemeClr>
                </a:solidFill>
                <a:latin typeface="Consolas" panose="020B0609020204030204" pitchFamily="49" charset="0"/>
                <a:cs typeface="Consolas" panose="020B0609020204030204" pitchFamily="49" charset="0"/>
              </a:rPr>
              <a:t> = </a:t>
            </a:r>
            <a:r>
              <a:rPr lang="en-US" dirty="0" err="1">
                <a:solidFill>
                  <a:schemeClr val="bg2">
                    <a:lumMod val="50000"/>
                  </a:schemeClr>
                </a:solidFill>
                <a:latin typeface="Consolas" panose="020B0609020204030204" pitchFamily="49" charset="0"/>
                <a:cs typeface="Consolas" panose="020B0609020204030204" pitchFamily="49" charset="0"/>
              </a:rPr>
              <a:t>s.spotify_track_uri</a:t>
            </a:r>
            <a:endParaRPr lang="en-US" dirty="0">
              <a:solidFill>
                <a:schemeClr val="bg2">
                  <a:lumMod val="5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WHERE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inner_join</a:t>
            </a:r>
            <a:r>
              <a:rPr lang="en-US" dirty="0">
                <a:solidFill>
                  <a:schemeClr val="bg2">
                    <a:lumMod val="5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select(</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filter(</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197980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a:xfrm>
            <a:off x="1371600" y="685800"/>
            <a:ext cx="9601200" cy="848710"/>
          </a:xfrm>
        </p:spPr>
        <p:txBody>
          <a:bodyPr/>
          <a:lstStyle/>
          <a:p>
            <a:r>
              <a:rPr lang="en-US" dirty="0"/>
              <a:t>Side by side with R </a:t>
            </a:r>
            <a:r>
              <a:rPr lang="en-US" dirty="0" err="1"/>
              <a:t>dplyr</a:t>
            </a:r>
            <a:r>
              <a:rPr lang="en-US" dirty="0"/>
              <a:t> code</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a:xfrm>
            <a:off x="1371599" y="2171700"/>
            <a:ext cx="5402317" cy="3581400"/>
          </a:xfrm>
        </p:spPr>
        <p:txBody>
          <a:bodyPr>
            <a:normAutofit/>
          </a:bodyPr>
          <a:lstStyle/>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SELECT </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FROM songs s</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INNER JOIN listens l ON </a:t>
            </a:r>
            <a:r>
              <a:rPr lang="en-US" dirty="0" err="1">
                <a:solidFill>
                  <a:schemeClr val="bg2">
                    <a:lumMod val="50000"/>
                  </a:schemeClr>
                </a:solidFill>
                <a:latin typeface="Consolas" panose="020B0609020204030204" pitchFamily="49" charset="0"/>
                <a:cs typeface="Consolas" panose="020B0609020204030204" pitchFamily="49" charset="0"/>
              </a:rPr>
              <a:t>l.spotify_track_uri</a:t>
            </a:r>
            <a:r>
              <a:rPr lang="en-US" dirty="0">
                <a:solidFill>
                  <a:schemeClr val="bg2">
                    <a:lumMod val="50000"/>
                  </a:schemeClr>
                </a:solidFill>
                <a:latin typeface="Consolas" panose="020B0609020204030204" pitchFamily="49" charset="0"/>
                <a:cs typeface="Consolas" panose="020B0609020204030204" pitchFamily="49" charset="0"/>
              </a:rPr>
              <a:t> = </a:t>
            </a:r>
            <a:r>
              <a:rPr lang="en-US" dirty="0" err="1">
                <a:solidFill>
                  <a:schemeClr val="bg2">
                    <a:lumMod val="50000"/>
                  </a:schemeClr>
                </a:solidFill>
                <a:latin typeface="Consolas" panose="020B0609020204030204" pitchFamily="49" charset="0"/>
                <a:cs typeface="Consolas" panose="020B0609020204030204" pitchFamily="49" charset="0"/>
              </a:rPr>
              <a:t>s.spotify_track_uri</a:t>
            </a:r>
            <a:endParaRPr lang="en-US" dirty="0">
              <a:solidFill>
                <a:schemeClr val="bg2">
                  <a:lumMod val="50000"/>
                </a:schemeClr>
              </a:solidFill>
              <a:latin typeface="Consolas" panose="020B0609020204030204" pitchFamily="49" charset="0"/>
              <a:cs typeface="Consolas" panose="020B0609020204030204" pitchFamily="49" charset="0"/>
            </a:endParaRP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WHERE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a:t>
            </a:r>
          </a:p>
          <a:p>
            <a:pPr marL="0" indent="0">
              <a:buNone/>
            </a:pPr>
            <a:r>
              <a:rPr lang="en-US" dirty="0">
                <a:solidFill>
                  <a:schemeClr val="bg2">
                    <a:lumMod val="50000"/>
                  </a:schemeClr>
                </a:solidFill>
                <a:latin typeface="Consolas" panose="020B0609020204030204" pitchFamily="49" charset="0"/>
                <a:cs typeface="Consolas" panose="020B0609020204030204" pitchFamily="49" charset="0"/>
              </a:rPr>
              <a:t>ORDER BY timestamp DESC</a:t>
            </a:r>
          </a:p>
          <a:p>
            <a:pPr marL="0" indent="0">
              <a:buNone/>
            </a:pPr>
            <a:r>
              <a:rPr lang="en-US" dirty="0">
                <a:solidFill>
                  <a:schemeClr val="bg2">
                    <a:lumMod val="10000"/>
                  </a:schemeClr>
                </a:solidFill>
                <a:latin typeface="Consolas" panose="020B0609020204030204" pitchFamily="49" charset="0"/>
                <a:cs typeface="Consolas" panose="020B0609020204030204" pitchFamily="49" charset="0"/>
              </a:rPr>
              <a:t>LIMIT 100;</a:t>
            </a:r>
          </a:p>
        </p:txBody>
      </p:sp>
      <p:sp>
        <p:nvSpPr>
          <p:cNvPr id="4" name="Content Placeholder 2">
            <a:extLst>
              <a:ext uri="{FF2B5EF4-FFF2-40B4-BE49-F238E27FC236}">
                <a16:creationId xmlns:a16="http://schemas.microsoft.com/office/drawing/2014/main" id="{D49363A2-6E5B-62CF-6F92-C6B005276502}"/>
              </a:ext>
            </a:extLst>
          </p:cNvPr>
          <p:cNvSpPr txBox="1">
            <a:spLocks/>
          </p:cNvSpPr>
          <p:nvPr/>
        </p:nvSpPr>
        <p:spPr>
          <a:xfrm>
            <a:off x="6773916" y="2171700"/>
            <a:ext cx="540231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songs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inner_join</a:t>
            </a:r>
            <a:r>
              <a:rPr lang="en-US" dirty="0">
                <a:solidFill>
                  <a:schemeClr val="bg2">
                    <a:lumMod val="50000"/>
                  </a:schemeClr>
                </a:solidFill>
                <a:latin typeface="Consolas" panose="020B0609020204030204" pitchFamily="49" charset="0"/>
                <a:cs typeface="Consolas" panose="020B0609020204030204" pitchFamily="49" charset="0"/>
              </a:rPr>
              <a:t>(listens)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select(</a:t>
            </a:r>
            <a:r>
              <a:rPr lang="en-US" dirty="0" err="1">
                <a:solidFill>
                  <a:schemeClr val="bg2">
                    <a:lumMod val="50000"/>
                  </a:schemeClr>
                </a:solidFill>
                <a:latin typeface="Consolas" panose="020B0609020204030204" pitchFamily="49" charset="0"/>
                <a:cs typeface="Consolas" panose="020B0609020204030204" pitchFamily="49" charset="0"/>
              </a:rPr>
              <a:t>song_name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a:t>
            </a:r>
            <a:r>
              <a:rPr lang="en-US" dirty="0" err="1">
                <a:solidFill>
                  <a:schemeClr val="bg2">
                    <a:lumMod val="50000"/>
                  </a:schemeClr>
                </a:solidFill>
                <a:latin typeface="Consolas" panose="020B0609020204030204" pitchFamily="49" charset="0"/>
                <a:cs typeface="Consolas" panose="020B0609020204030204" pitchFamily="49" charset="0"/>
              </a:rPr>
              <a:t>album_name</a:t>
            </a:r>
            <a:r>
              <a:rPr lang="en-US" dirty="0">
                <a:solidFill>
                  <a:schemeClr val="bg2">
                    <a:lumMod val="50000"/>
                  </a:schemeClr>
                </a:solidFill>
                <a:latin typeface="Consolas" panose="020B0609020204030204" pitchFamily="49" charset="0"/>
                <a:cs typeface="Consolas" panose="020B0609020204030204" pitchFamily="49" charset="0"/>
              </a:rPr>
              <a:t>, timestamp)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filter(</a:t>
            </a:r>
            <a:r>
              <a:rPr lang="en-US" dirty="0" err="1">
                <a:solidFill>
                  <a:schemeClr val="bg2">
                    <a:lumMod val="50000"/>
                  </a:schemeClr>
                </a:solidFill>
                <a:latin typeface="Consolas" panose="020B0609020204030204" pitchFamily="49" charset="0"/>
                <a:cs typeface="Consolas" panose="020B0609020204030204" pitchFamily="49" charset="0"/>
              </a:rPr>
              <a:t>artist_name</a:t>
            </a:r>
            <a:r>
              <a:rPr lang="en-US" dirty="0">
                <a:solidFill>
                  <a:schemeClr val="bg2">
                    <a:lumMod val="50000"/>
                  </a:schemeClr>
                </a:solidFill>
                <a:latin typeface="Consolas" panose="020B0609020204030204" pitchFamily="49" charset="0"/>
                <a:cs typeface="Consolas" panose="020B0609020204030204" pitchFamily="49" charset="0"/>
              </a:rPr>
              <a:t> == "David Bowie") %&gt;% </a:t>
            </a:r>
          </a:p>
          <a:p>
            <a:pPr marL="0" indent="0">
              <a:buFont typeface="Franklin Gothic Book" panose="020B0503020102020204" pitchFamily="34" charset="0"/>
              <a:buNone/>
            </a:pPr>
            <a:r>
              <a:rPr lang="en-US" dirty="0">
                <a:solidFill>
                  <a:schemeClr val="bg2">
                    <a:lumMod val="50000"/>
                  </a:schemeClr>
                </a:solidFill>
                <a:latin typeface="Consolas" panose="020B0609020204030204" pitchFamily="49" charset="0"/>
                <a:cs typeface="Consolas" panose="020B0609020204030204" pitchFamily="49" charset="0"/>
              </a:rPr>
              <a:t>  arrange(-timestamp) %&gt;% </a:t>
            </a:r>
          </a:p>
          <a:p>
            <a:pPr marL="0" indent="0">
              <a:buFont typeface="Franklin Gothic Book" panose="020B0503020102020204" pitchFamily="34" charset="0"/>
              <a:buNone/>
            </a:pPr>
            <a:r>
              <a:rPr lang="en-US" dirty="0">
                <a:solidFill>
                  <a:schemeClr val="bg2">
                    <a:lumMod val="10000"/>
                  </a:schemeClr>
                </a:solidFill>
                <a:latin typeface="Consolas" panose="020B0609020204030204" pitchFamily="49" charset="0"/>
                <a:cs typeface="Consolas" panose="020B0609020204030204" pitchFamily="49" charset="0"/>
              </a:rPr>
              <a:t>  head(n = 100)</a:t>
            </a:r>
          </a:p>
        </p:txBody>
      </p:sp>
      <p:sp>
        <p:nvSpPr>
          <p:cNvPr id="6" name="TextBox 5">
            <a:extLst>
              <a:ext uri="{FF2B5EF4-FFF2-40B4-BE49-F238E27FC236}">
                <a16:creationId xmlns:a16="http://schemas.microsoft.com/office/drawing/2014/main" id="{3EC9FC7E-23FA-413A-B686-EFB872D74449}"/>
              </a:ext>
            </a:extLst>
          </p:cNvPr>
          <p:cNvSpPr txBox="1"/>
          <p:nvPr/>
        </p:nvSpPr>
        <p:spPr>
          <a:xfrm>
            <a:off x="1371599" y="1629101"/>
            <a:ext cx="9601200" cy="523220"/>
          </a:xfrm>
          <a:prstGeom prst="rect">
            <a:avLst/>
          </a:prstGeom>
          <a:noFill/>
        </p:spPr>
        <p:txBody>
          <a:bodyPr wrap="square" rtlCol="0">
            <a:spAutoFit/>
          </a:bodyPr>
          <a:lstStyle/>
          <a:p>
            <a:r>
              <a:rPr lang="en-US" sz="2800" u="sng" dirty="0"/>
              <a:t>SQL</a:t>
            </a:r>
            <a:r>
              <a:rPr lang="en-US" sz="2800" dirty="0"/>
              <a:t>											</a:t>
            </a:r>
            <a:r>
              <a:rPr lang="en-US" sz="2800" u="sng" dirty="0"/>
              <a:t>R</a:t>
            </a:r>
          </a:p>
        </p:txBody>
      </p:sp>
    </p:spTree>
    <p:extLst>
      <p:ext uri="{BB962C8B-B14F-4D97-AF65-F5344CB8AC3E}">
        <p14:creationId xmlns:p14="http://schemas.microsoft.com/office/powerpoint/2010/main" val="161892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796-F908-FC5F-B996-115B7181A81C}"/>
              </a:ext>
            </a:extLst>
          </p:cNvPr>
          <p:cNvSpPr>
            <a:spLocks noGrp="1"/>
          </p:cNvSpPr>
          <p:nvPr>
            <p:ph type="title"/>
          </p:nvPr>
        </p:nvSpPr>
        <p:spPr/>
        <p:txBody>
          <a:bodyPr/>
          <a:lstStyle/>
          <a:p>
            <a:r>
              <a:rPr lang="en-US" dirty="0"/>
              <a:t>Accessing SQL from R</a:t>
            </a:r>
          </a:p>
        </p:txBody>
      </p:sp>
      <p:sp>
        <p:nvSpPr>
          <p:cNvPr id="3" name="Content Placeholder 2">
            <a:extLst>
              <a:ext uri="{FF2B5EF4-FFF2-40B4-BE49-F238E27FC236}">
                <a16:creationId xmlns:a16="http://schemas.microsoft.com/office/drawing/2014/main" id="{09A507D8-176B-9235-13E1-B9DC459E3F32}"/>
              </a:ext>
            </a:extLst>
          </p:cNvPr>
          <p:cNvSpPr>
            <a:spLocks noGrp="1"/>
          </p:cNvSpPr>
          <p:nvPr>
            <p:ph idx="1"/>
          </p:nvPr>
        </p:nvSpPr>
        <p:spPr/>
        <p:txBody>
          <a:bodyPr/>
          <a:lstStyle/>
          <a:p>
            <a:r>
              <a:rPr lang="en-US" dirty="0"/>
              <a:t>Can connect to databases from within R</a:t>
            </a:r>
          </a:p>
          <a:p>
            <a:r>
              <a:rPr lang="en-US" dirty="0"/>
              <a:t>Pull subsets of full database tables into R as needed: saves memory</a:t>
            </a:r>
          </a:p>
          <a:p>
            <a:r>
              <a:rPr lang="en-US" dirty="0"/>
              <a:t>Can perform analyses in R using data direct from databases</a:t>
            </a:r>
          </a:p>
          <a:p>
            <a:endParaRPr lang="en-US" dirty="0"/>
          </a:p>
        </p:txBody>
      </p:sp>
    </p:spTree>
    <p:extLst>
      <p:ext uri="{BB962C8B-B14F-4D97-AF65-F5344CB8AC3E}">
        <p14:creationId xmlns:p14="http://schemas.microsoft.com/office/powerpoint/2010/main" val="95349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1818-6E6F-263A-9E6A-36DB23061B37}"/>
              </a:ext>
            </a:extLst>
          </p:cNvPr>
          <p:cNvSpPr>
            <a:spLocks noGrp="1"/>
          </p:cNvSpPr>
          <p:nvPr>
            <p:ph type="title"/>
          </p:nvPr>
        </p:nvSpPr>
        <p:spPr/>
        <p:txBody>
          <a:bodyPr/>
          <a:lstStyle/>
          <a:p>
            <a:r>
              <a:rPr lang="en-US" dirty="0"/>
              <a:t>The magic of </a:t>
            </a:r>
            <a:r>
              <a:rPr lang="en-US" dirty="0" err="1"/>
              <a:t>dbplyr</a:t>
            </a:r>
            <a:r>
              <a:rPr lang="en-US" dirty="0"/>
              <a:t>!</a:t>
            </a:r>
          </a:p>
        </p:txBody>
      </p:sp>
      <p:sp>
        <p:nvSpPr>
          <p:cNvPr id="3" name="Content Placeholder 2">
            <a:extLst>
              <a:ext uri="{FF2B5EF4-FFF2-40B4-BE49-F238E27FC236}">
                <a16:creationId xmlns:a16="http://schemas.microsoft.com/office/drawing/2014/main" id="{AF861392-9D24-35C8-C01D-25A6F2DA9EE7}"/>
              </a:ext>
            </a:extLst>
          </p:cNvPr>
          <p:cNvSpPr>
            <a:spLocks noGrp="1"/>
          </p:cNvSpPr>
          <p:nvPr>
            <p:ph idx="1"/>
          </p:nvPr>
        </p:nvSpPr>
        <p:spPr/>
        <p:txBody>
          <a:bodyPr/>
          <a:lstStyle/>
          <a:p>
            <a:r>
              <a:rPr lang="en-US" dirty="0"/>
              <a:t>Get a nice picture of </a:t>
            </a:r>
            <a:r>
              <a:rPr lang="en-US" dirty="0" err="1"/>
              <a:t>dbplyr</a:t>
            </a:r>
            <a:r>
              <a:rPr lang="en-US" dirty="0"/>
              <a:t> logo in here!</a:t>
            </a:r>
          </a:p>
          <a:p>
            <a:r>
              <a:rPr lang="en-US" dirty="0"/>
              <a:t> </a:t>
            </a:r>
            <a:r>
              <a:rPr lang="en-US" dirty="0" err="1"/>
              <a:t>show_query</a:t>
            </a:r>
            <a:r>
              <a:rPr lang="en-US" dirty="0"/>
              <a:t>() function to show how the </a:t>
            </a:r>
            <a:r>
              <a:rPr lang="en-US" dirty="0" err="1"/>
              <a:t>dplyr</a:t>
            </a:r>
            <a:r>
              <a:rPr lang="en-US" dirty="0"/>
              <a:t> translates into SQL</a:t>
            </a:r>
          </a:p>
          <a:p>
            <a:pPr lvl="1"/>
            <a:r>
              <a:rPr lang="en-US" dirty="0"/>
              <a:t>USE THIS to introduce some of the more complex SQL functions e.g. aggregates, grouping, </a:t>
            </a:r>
            <a:r>
              <a:rPr lang="en-US" dirty="0" err="1"/>
              <a:t>etc</a:t>
            </a:r>
            <a:endParaRPr lang="en-US" dirty="0"/>
          </a:p>
          <a:p>
            <a:r>
              <a:rPr lang="en-US"/>
              <a:t>  then </a:t>
            </a:r>
            <a:r>
              <a:rPr lang="en-US" dirty="0"/>
              <a:t>PASTE THAT SQL into DB explorer to show how it works in SQL</a:t>
            </a:r>
          </a:p>
        </p:txBody>
      </p:sp>
    </p:spTree>
    <p:extLst>
      <p:ext uri="{BB962C8B-B14F-4D97-AF65-F5344CB8AC3E}">
        <p14:creationId xmlns:p14="http://schemas.microsoft.com/office/powerpoint/2010/main" val="167433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5F74-B5B1-C3A4-BB2B-A07CF0F68ADC}"/>
              </a:ext>
            </a:extLst>
          </p:cNvPr>
          <p:cNvSpPr>
            <a:spLocks noGrp="1"/>
          </p:cNvSpPr>
          <p:nvPr>
            <p:ph type="title"/>
          </p:nvPr>
        </p:nvSpPr>
        <p:spPr/>
        <p:txBody>
          <a:bodyPr/>
          <a:lstStyle/>
          <a:p>
            <a:r>
              <a:rPr lang="en-US" dirty="0"/>
              <a:t>Things to set up </a:t>
            </a:r>
          </a:p>
        </p:txBody>
      </p:sp>
      <p:sp>
        <p:nvSpPr>
          <p:cNvPr id="3" name="Content Placeholder 2">
            <a:extLst>
              <a:ext uri="{FF2B5EF4-FFF2-40B4-BE49-F238E27FC236}">
                <a16:creationId xmlns:a16="http://schemas.microsoft.com/office/drawing/2014/main" id="{3F6526DF-A6D9-8A72-81A0-97ABDBB1154B}"/>
              </a:ext>
            </a:extLst>
          </p:cNvPr>
          <p:cNvSpPr>
            <a:spLocks noGrp="1"/>
          </p:cNvSpPr>
          <p:nvPr>
            <p:ph idx="1"/>
          </p:nvPr>
        </p:nvSpPr>
        <p:spPr/>
        <p:txBody>
          <a:bodyPr/>
          <a:lstStyle/>
          <a:p>
            <a:r>
              <a:rPr lang="en-US" dirty="0"/>
              <a:t>Install SQLite Browser </a:t>
            </a:r>
            <a:r>
              <a:rPr lang="en-US" dirty="0">
                <a:hlinkClick r:id="rId2"/>
              </a:rPr>
              <a:t>https://sqlitebrowser.org/dl/</a:t>
            </a:r>
            <a:endParaRPr lang="en-US" dirty="0"/>
          </a:p>
          <a:p>
            <a:pPr lvl="1"/>
            <a:r>
              <a:rPr lang="en-US" dirty="0"/>
              <a:t>Can use this to play with SQL in your own time, if you don’t get it working today</a:t>
            </a:r>
          </a:p>
          <a:p>
            <a:r>
              <a:rPr lang="en-US" dirty="0"/>
              <a:t>Install </a:t>
            </a:r>
            <a:r>
              <a:rPr lang="en-US" i="1" dirty="0" err="1"/>
              <a:t>Tidyverse</a:t>
            </a:r>
            <a:r>
              <a:rPr lang="en-US" i="1" dirty="0"/>
              <a:t>: </a:t>
            </a:r>
            <a:r>
              <a:rPr lang="en-US" dirty="0"/>
              <a:t>that should cover most bases</a:t>
            </a:r>
          </a:p>
          <a:p>
            <a:r>
              <a:rPr lang="en-US" dirty="0"/>
              <a:t>Download </a:t>
            </a:r>
            <a:r>
              <a:rPr lang="en-US" dirty="0" err="1"/>
              <a:t>Github</a:t>
            </a:r>
            <a:r>
              <a:rPr lang="en-US"/>
              <a:t> repo</a:t>
            </a:r>
            <a:endParaRPr lang="en-US" dirty="0"/>
          </a:p>
        </p:txBody>
      </p:sp>
    </p:spTree>
    <p:extLst>
      <p:ext uri="{BB962C8B-B14F-4D97-AF65-F5344CB8AC3E}">
        <p14:creationId xmlns:p14="http://schemas.microsoft.com/office/powerpoint/2010/main" val="209824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BBA4-BA8C-4B6D-168C-793F3636E968}"/>
              </a:ext>
            </a:extLst>
          </p:cNvPr>
          <p:cNvSpPr>
            <a:spLocks noGrp="1"/>
          </p:cNvSpPr>
          <p:nvPr>
            <p:ph type="title"/>
          </p:nvPr>
        </p:nvSpPr>
        <p:spPr>
          <a:xfrm>
            <a:off x="1371600" y="685800"/>
            <a:ext cx="9601200" cy="811530"/>
          </a:xfrm>
        </p:spPr>
        <p:txBody>
          <a:bodyPr/>
          <a:lstStyle/>
          <a:p>
            <a:r>
              <a:rPr lang="en-US" dirty="0"/>
              <a:t>Our data for today…</a:t>
            </a:r>
          </a:p>
        </p:txBody>
      </p:sp>
      <p:pic>
        <p:nvPicPr>
          <p:cNvPr id="11" name="Picture 10" descr="A green text on a black background&#10;&#10;Description automatically generated">
            <a:extLst>
              <a:ext uri="{FF2B5EF4-FFF2-40B4-BE49-F238E27FC236}">
                <a16:creationId xmlns:a16="http://schemas.microsoft.com/office/drawing/2014/main" id="{13869FCE-DA36-9592-2A2E-0D68EEF89A5C}"/>
              </a:ext>
            </a:extLst>
          </p:cNvPr>
          <p:cNvPicPr>
            <a:picLocks noChangeAspect="1"/>
          </p:cNvPicPr>
          <p:nvPr/>
        </p:nvPicPr>
        <p:blipFill>
          <a:blip r:embed="rId3"/>
          <a:stretch>
            <a:fillRect/>
          </a:stretch>
        </p:blipFill>
        <p:spPr>
          <a:xfrm>
            <a:off x="1371600" y="1855305"/>
            <a:ext cx="9733722" cy="2923556"/>
          </a:xfrm>
          <a:prstGeom prst="rect">
            <a:avLst/>
          </a:prstGeom>
        </p:spPr>
      </p:pic>
    </p:spTree>
    <p:extLst>
      <p:ext uri="{BB962C8B-B14F-4D97-AF65-F5344CB8AC3E}">
        <p14:creationId xmlns:p14="http://schemas.microsoft.com/office/powerpoint/2010/main" val="245451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BBA4-BA8C-4B6D-168C-793F3636E968}"/>
              </a:ext>
            </a:extLst>
          </p:cNvPr>
          <p:cNvSpPr>
            <a:spLocks noGrp="1"/>
          </p:cNvSpPr>
          <p:nvPr>
            <p:ph type="title"/>
          </p:nvPr>
        </p:nvSpPr>
        <p:spPr>
          <a:xfrm>
            <a:off x="1371600" y="685800"/>
            <a:ext cx="9601200" cy="811530"/>
          </a:xfrm>
        </p:spPr>
        <p:txBody>
          <a:bodyPr/>
          <a:lstStyle/>
          <a:p>
            <a:r>
              <a:rPr lang="en-US" dirty="0"/>
              <a:t>Our data for today…</a:t>
            </a:r>
          </a:p>
        </p:txBody>
      </p:sp>
      <p:graphicFrame>
        <p:nvGraphicFramePr>
          <p:cNvPr id="6" name="Table 5">
            <a:extLst>
              <a:ext uri="{FF2B5EF4-FFF2-40B4-BE49-F238E27FC236}">
                <a16:creationId xmlns:a16="http://schemas.microsoft.com/office/drawing/2014/main" id="{066E3738-86D5-4559-8C3F-5AAA6D28C41F}"/>
              </a:ext>
            </a:extLst>
          </p:cNvPr>
          <p:cNvGraphicFramePr>
            <a:graphicFrameLocks noGrp="1"/>
          </p:cNvGraphicFramePr>
          <p:nvPr/>
        </p:nvGraphicFramePr>
        <p:xfrm>
          <a:off x="1442646" y="2020550"/>
          <a:ext cx="9377754" cy="1264920"/>
        </p:xfrm>
        <a:graphic>
          <a:graphicData uri="http://schemas.openxmlformats.org/drawingml/2006/table">
            <a:tbl>
              <a:tblPr>
                <a:tableStyleId>{2D5ABB26-0587-4C30-8999-92F81FD0307C}</a:tableStyleId>
              </a:tblPr>
              <a:tblGrid>
                <a:gridCol w="2370138">
                  <a:extLst>
                    <a:ext uri="{9D8B030D-6E8A-4147-A177-3AD203B41FA5}">
                      <a16:colId xmlns:a16="http://schemas.microsoft.com/office/drawing/2014/main" val="3684837195"/>
                    </a:ext>
                  </a:extLst>
                </a:gridCol>
                <a:gridCol w="1366838">
                  <a:extLst>
                    <a:ext uri="{9D8B030D-6E8A-4147-A177-3AD203B41FA5}">
                      <a16:colId xmlns:a16="http://schemas.microsoft.com/office/drawing/2014/main" val="468151377"/>
                    </a:ext>
                  </a:extLst>
                </a:gridCol>
                <a:gridCol w="1126808">
                  <a:extLst>
                    <a:ext uri="{9D8B030D-6E8A-4147-A177-3AD203B41FA5}">
                      <a16:colId xmlns:a16="http://schemas.microsoft.com/office/drawing/2014/main" val="912138870"/>
                    </a:ext>
                  </a:extLst>
                </a:gridCol>
                <a:gridCol w="1402207">
                  <a:extLst>
                    <a:ext uri="{9D8B030D-6E8A-4147-A177-3AD203B41FA5}">
                      <a16:colId xmlns:a16="http://schemas.microsoft.com/office/drawing/2014/main" val="505455479"/>
                    </a:ext>
                  </a:extLst>
                </a:gridCol>
                <a:gridCol w="1890890">
                  <a:extLst>
                    <a:ext uri="{9D8B030D-6E8A-4147-A177-3AD203B41FA5}">
                      <a16:colId xmlns:a16="http://schemas.microsoft.com/office/drawing/2014/main" val="159376387"/>
                    </a:ext>
                  </a:extLst>
                </a:gridCol>
                <a:gridCol w="1220873">
                  <a:extLst>
                    <a:ext uri="{9D8B030D-6E8A-4147-A177-3AD203B41FA5}">
                      <a16:colId xmlns:a16="http://schemas.microsoft.com/office/drawing/2014/main" val="445052288"/>
                    </a:ext>
                  </a:extLst>
                </a:gridCol>
              </a:tblGrid>
              <a:tr h="0">
                <a:tc>
                  <a:txBody>
                    <a:bodyPr/>
                    <a:lstStyle/>
                    <a:p>
                      <a:r>
                        <a:rPr lang="en-GB" dirty="0" err="1">
                          <a:solidFill>
                            <a:schemeClr val="tx1"/>
                          </a:solidFill>
                        </a:rPr>
                        <a:t>spotify_track_uri</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timestamp</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ms_played</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conn_country</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shuffle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skipped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999023"/>
                  </a:ext>
                </a:extLst>
              </a:tr>
              <a:tr h="0">
                <a:tc>
                  <a:txBody>
                    <a:bodyPr/>
                    <a:lstStyle/>
                    <a:p>
                      <a:pPr algn="l"/>
                      <a:r>
                        <a:rPr lang="en-GB" sz="1000" b="0">
                          <a:solidFill>
                            <a:schemeClr val="tx1"/>
                          </a:solidFill>
                          <a:effectLst/>
                        </a:rPr>
                        <a:t>spotify:track:1FLxW6LI6PZK8InYyYFULw</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2014-04-27T10:33:56Z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230106</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076150"/>
                  </a:ext>
                </a:extLst>
              </a:tr>
              <a:tr h="0">
                <a:tc>
                  <a:txBody>
                    <a:bodyPr/>
                    <a:lstStyle/>
                    <a:p>
                      <a:pPr algn="l"/>
                      <a:r>
                        <a:rPr lang="en-GB" sz="1000" b="0" dirty="0">
                          <a:solidFill>
                            <a:schemeClr val="tx1"/>
                          </a:solidFill>
                          <a:effectLst/>
                        </a:rPr>
                        <a:t>spotify:track:4RvWPyQ5RL0ao9LPZeSouE</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2020-12-15T17:33:22Z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251262</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839648"/>
                  </a:ext>
                </a:extLst>
              </a:tr>
              <a:tr h="0">
                <a:tc>
                  <a:txBody>
                    <a:bodyPr/>
                    <a:lstStyle/>
                    <a:p>
                      <a:pPr algn="l"/>
                      <a:r>
                        <a:rPr lang="en-GB" sz="1000" b="0">
                          <a:solidFill>
                            <a:schemeClr val="tx1"/>
                          </a:solidFill>
                          <a:effectLst/>
                        </a:rPr>
                        <a:t>spotify:track:2OQpQTRogZ1AhnUHJiT9Nb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2020-07-29T12:17:32Z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153463</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7599"/>
                  </a:ext>
                </a:extLst>
              </a:tr>
              <a:tr h="0">
                <a:tc>
                  <a:txBody>
                    <a:bodyPr/>
                    <a:lstStyle/>
                    <a:p>
                      <a:pPr algn="l"/>
                      <a:r>
                        <a:rPr lang="en-GB" sz="1000" b="0">
                          <a:solidFill>
                            <a:schemeClr val="tx1"/>
                          </a:solidFill>
                          <a:effectLst/>
                        </a:rPr>
                        <a:t>spotify:track:2pDKE8Q40TDGPl1O11DKKn</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2022-08-28T09:45:05Z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8046</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dirty="0">
                          <a:solidFill>
                            <a:schemeClr val="tx1"/>
                          </a:solidFill>
                          <a:effectLst/>
                        </a:rPr>
                        <a:t>GB</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NA</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262801"/>
                  </a:ext>
                </a:extLst>
              </a:tr>
              <a:tr h="0">
                <a:tc>
                  <a:txBody>
                    <a:bodyPr/>
                    <a:lstStyle/>
                    <a:p>
                      <a:pPr algn="l"/>
                      <a:r>
                        <a:rPr lang="en-GB" sz="1000" b="0">
                          <a:solidFill>
                            <a:schemeClr val="tx1"/>
                          </a:solidFill>
                          <a:effectLst/>
                        </a:rPr>
                        <a:t>spotify:track:735rjks7kQgWCjTQlIHMuH</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2020-11-13T15:29:47Z</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768</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GB</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a:solidFill>
                            <a:schemeClr val="tx1"/>
                          </a:solidFill>
                          <a:effectLst/>
                        </a:rPr>
                        <a:t>FALSE</a:t>
                      </a:r>
                      <a:endParaRPr lang="en-GB" sz="1000" b="0" i="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dirty="0">
                          <a:solidFill>
                            <a:schemeClr val="tx1"/>
                          </a:solidFill>
                          <a:effectLst/>
                        </a:rPr>
                        <a:t>NA</a:t>
                      </a:r>
                      <a:endParaRPr lang="en-GB" sz="1000" b="0" i="0" dirty="0">
                        <a:solidFill>
                          <a:schemeClr val="tx1"/>
                        </a:solidFill>
                        <a:effectLst/>
                        <a:latin typeface=".AppleSystemUIFont"/>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747001"/>
                  </a:ext>
                </a:extLst>
              </a:tr>
            </a:tbl>
          </a:graphicData>
        </a:graphic>
      </p:graphicFrame>
      <p:sp>
        <p:nvSpPr>
          <p:cNvPr id="7" name="TextBox 6">
            <a:extLst>
              <a:ext uri="{FF2B5EF4-FFF2-40B4-BE49-F238E27FC236}">
                <a16:creationId xmlns:a16="http://schemas.microsoft.com/office/drawing/2014/main" id="{F565F548-5747-0E86-B2F6-83B2DE7D0FF0}"/>
              </a:ext>
            </a:extLst>
          </p:cNvPr>
          <p:cNvSpPr txBox="1"/>
          <p:nvPr/>
        </p:nvSpPr>
        <p:spPr>
          <a:xfrm>
            <a:off x="1371600" y="1497330"/>
            <a:ext cx="1262140" cy="523220"/>
          </a:xfrm>
          <a:prstGeom prst="rect">
            <a:avLst/>
          </a:prstGeom>
          <a:noFill/>
        </p:spPr>
        <p:txBody>
          <a:bodyPr wrap="none" rtlCol="0">
            <a:spAutoFit/>
          </a:bodyPr>
          <a:lstStyle/>
          <a:p>
            <a:r>
              <a:rPr lang="en-US" sz="2800" dirty="0"/>
              <a:t>Listens</a:t>
            </a:r>
            <a:endParaRPr lang="en-US" sz="1200" dirty="0"/>
          </a:p>
        </p:txBody>
      </p:sp>
      <p:graphicFrame>
        <p:nvGraphicFramePr>
          <p:cNvPr id="8" name="Table 7">
            <a:extLst>
              <a:ext uri="{FF2B5EF4-FFF2-40B4-BE49-F238E27FC236}">
                <a16:creationId xmlns:a16="http://schemas.microsoft.com/office/drawing/2014/main" id="{8EA02315-F4EC-8564-AA76-0EC623C2993D}"/>
              </a:ext>
            </a:extLst>
          </p:cNvPr>
          <p:cNvGraphicFramePr>
            <a:graphicFrameLocks noGrp="1"/>
          </p:cNvGraphicFramePr>
          <p:nvPr/>
        </p:nvGraphicFramePr>
        <p:xfrm>
          <a:off x="1442646" y="4331910"/>
          <a:ext cx="6813234" cy="1264920"/>
        </p:xfrm>
        <a:graphic>
          <a:graphicData uri="http://schemas.openxmlformats.org/drawingml/2006/table">
            <a:tbl>
              <a:tblPr>
                <a:tableStyleId>{2D5ABB26-0587-4C30-8999-92F81FD0307C}</a:tableStyleId>
              </a:tblPr>
              <a:tblGrid>
                <a:gridCol w="1949450">
                  <a:extLst>
                    <a:ext uri="{9D8B030D-6E8A-4147-A177-3AD203B41FA5}">
                      <a16:colId xmlns:a16="http://schemas.microsoft.com/office/drawing/2014/main" val="3684837195"/>
                    </a:ext>
                  </a:extLst>
                </a:gridCol>
                <a:gridCol w="1260158">
                  <a:extLst>
                    <a:ext uri="{9D8B030D-6E8A-4147-A177-3AD203B41FA5}">
                      <a16:colId xmlns:a16="http://schemas.microsoft.com/office/drawing/2014/main" val="468151377"/>
                    </a:ext>
                  </a:extLst>
                </a:gridCol>
                <a:gridCol w="1373188">
                  <a:extLst>
                    <a:ext uri="{9D8B030D-6E8A-4147-A177-3AD203B41FA5}">
                      <a16:colId xmlns:a16="http://schemas.microsoft.com/office/drawing/2014/main" val="912138870"/>
                    </a:ext>
                  </a:extLst>
                </a:gridCol>
                <a:gridCol w="2230438">
                  <a:extLst>
                    <a:ext uri="{9D8B030D-6E8A-4147-A177-3AD203B41FA5}">
                      <a16:colId xmlns:a16="http://schemas.microsoft.com/office/drawing/2014/main" val="505455479"/>
                    </a:ext>
                  </a:extLst>
                </a:gridCol>
              </a:tblGrid>
              <a:tr h="0">
                <a:tc>
                  <a:txBody>
                    <a:bodyPr/>
                    <a:lstStyle/>
                    <a:p>
                      <a:r>
                        <a:rPr lang="en-GB">
                          <a:solidFill>
                            <a:schemeClr val="tx1"/>
                          </a:solidFill>
                        </a:rPr>
                        <a:t>song_name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artist_name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album_name</a:t>
                      </a:r>
                      <a:endParaRPr lang="en-GB" dirty="0">
                        <a:solidFill>
                          <a:schemeClr val="tx1"/>
                        </a:solidFill>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solidFill>
                            <a:schemeClr val="tx1"/>
                          </a:solidFill>
                        </a:rPr>
                        <a:t>spotify_track_uri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999023"/>
                  </a:ext>
                </a:extLst>
              </a:tr>
              <a:tr h="0">
                <a:tc>
                  <a:txBody>
                    <a:bodyPr/>
                    <a:lstStyle/>
                    <a:p>
                      <a:pPr algn="l"/>
                      <a:r>
                        <a:rPr lang="en-GB" sz="1000" b="0" i="0">
                          <a:solidFill>
                            <a:schemeClr val="tx1"/>
                          </a:solidFill>
                          <a:effectLst/>
                          <a:latin typeface=".AppleSystemUIFont"/>
                        </a:rPr>
                        <a:t>Malibu</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Hole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Celebrity Skin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spotify:track:1FLxW6LI6PZK8InYyYFULw</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076150"/>
                  </a:ext>
                </a:extLst>
              </a:tr>
              <a:tr h="0">
                <a:tc>
                  <a:txBody>
                    <a:bodyPr/>
                    <a:lstStyle/>
                    <a:p>
                      <a:pPr algn="l"/>
                      <a:r>
                        <a:rPr lang="en-GB" sz="1000" b="0" i="0">
                          <a:solidFill>
                            <a:schemeClr val="tx1"/>
                          </a:solidFill>
                          <a:effectLst/>
                          <a:latin typeface=".AppleSystemUIFont"/>
                        </a:rPr>
                        <a:t>Everybody Wants To Rule The World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Tears For Fears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Songs From The Big Chair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spotify:track:4RvWPyQ5RL0ao9LPZeSouE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839648"/>
                  </a:ext>
                </a:extLst>
              </a:tr>
              <a:tr h="0">
                <a:tc>
                  <a:txBody>
                    <a:bodyPr/>
                    <a:lstStyle/>
                    <a:p>
                      <a:pPr algn="l"/>
                      <a:r>
                        <a:rPr lang="en-GB" sz="1000" b="0" i="0" dirty="0">
                          <a:solidFill>
                            <a:schemeClr val="tx1"/>
                          </a:solidFill>
                          <a:effectLst/>
                          <a:latin typeface=".AppleSystemUIFont"/>
                        </a:rPr>
                        <a:t>Heavy Balloon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Fiona Apple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Fetch The Bolt Cutters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spotify:track:2OQpQTRogZ1AhnUHJiT9Nb</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7599"/>
                  </a:ext>
                </a:extLst>
              </a:tr>
              <a:tr h="0">
                <a:tc>
                  <a:txBody>
                    <a:bodyPr/>
                    <a:lstStyle/>
                    <a:p>
                      <a:pPr algn="l"/>
                      <a:r>
                        <a:rPr lang="en-GB" sz="1000" b="0" i="0">
                          <a:solidFill>
                            <a:schemeClr val="tx1"/>
                          </a:solidFill>
                          <a:effectLst/>
                          <a:latin typeface=".AppleSystemUIFont"/>
                        </a:rPr>
                        <a:t>Shameika</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Fiona Apple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Fetch The Bolt Cutters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spotify:track:2pDKE8Q40TDGPl1O11DKKn</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262801"/>
                  </a:ext>
                </a:extLst>
              </a:tr>
              <a:tr h="0">
                <a:tc>
                  <a:txBody>
                    <a:bodyPr/>
                    <a:lstStyle/>
                    <a:p>
                      <a:pPr algn="l"/>
                      <a:r>
                        <a:rPr lang="en-GB" sz="1000" b="0" i="0">
                          <a:solidFill>
                            <a:schemeClr val="tx1"/>
                          </a:solidFill>
                          <a:effectLst/>
                          <a:latin typeface=".AppleSystemUIFont"/>
                        </a:rPr>
                        <a:t>Head over Feet - 2015 Remaster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Alanis Morissette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a:solidFill>
                            <a:schemeClr val="tx1"/>
                          </a:solidFill>
                          <a:effectLst/>
                          <a:latin typeface=".AppleSystemUIFont"/>
                        </a:rPr>
                        <a:t>Jagged Little Pill</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000" b="0" i="0" dirty="0">
                          <a:solidFill>
                            <a:schemeClr val="tx1"/>
                          </a:solidFill>
                          <a:effectLst/>
                          <a:latin typeface=".AppleSystemUIFont"/>
                        </a:rPr>
                        <a:t>spotify:track:735rjks7kQgWCjTQlIHMuH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747001"/>
                  </a:ext>
                </a:extLst>
              </a:tr>
            </a:tbl>
          </a:graphicData>
        </a:graphic>
      </p:graphicFrame>
      <p:sp>
        <p:nvSpPr>
          <p:cNvPr id="9" name="TextBox 8">
            <a:extLst>
              <a:ext uri="{FF2B5EF4-FFF2-40B4-BE49-F238E27FC236}">
                <a16:creationId xmlns:a16="http://schemas.microsoft.com/office/drawing/2014/main" id="{3D45087B-13AF-F6FF-FDA2-623710681F5F}"/>
              </a:ext>
            </a:extLst>
          </p:cNvPr>
          <p:cNvSpPr txBox="1"/>
          <p:nvPr/>
        </p:nvSpPr>
        <p:spPr>
          <a:xfrm>
            <a:off x="1371600" y="3808690"/>
            <a:ext cx="1112805" cy="523220"/>
          </a:xfrm>
          <a:prstGeom prst="rect">
            <a:avLst/>
          </a:prstGeom>
          <a:noFill/>
        </p:spPr>
        <p:txBody>
          <a:bodyPr wrap="none" rtlCol="0">
            <a:spAutoFit/>
          </a:bodyPr>
          <a:lstStyle/>
          <a:p>
            <a:r>
              <a:rPr lang="en-US" sz="2800" dirty="0"/>
              <a:t>Songs</a:t>
            </a:r>
            <a:endParaRPr lang="en-US" sz="1200" dirty="0"/>
          </a:p>
        </p:txBody>
      </p:sp>
    </p:spTree>
    <p:extLst>
      <p:ext uri="{BB962C8B-B14F-4D97-AF65-F5344CB8AC3E}">
        <p14:creationId xmlns:p14="http://schemas.microsoft.com/office/powerpoint/2010/main" val="27653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9781-FF8B-C854-6687-5C2D28EBFDE7}"/>
              </a:ext>
            </a:extLst>
          </p:cNvPr>
          <p:cNvSpPr>
            <a:spLocks noGrp="1"/>
          </p:cNvSpPr>
          <p:nvPr>
            <p:ph type="title"/>
          </p:nvPr>
        </p:nvSpPr>
        <p:spPr/>
        <p:txBody>
          <a:bodyPr/>
          <a:lstStyle/>
          <a:p>
            <a:r>
              <a:rPr lang="en-US" dirty="0"/>
              <a:t>My Background</a:t>
            </a:r>
          </a:p>
        </p:txBody>
      </p:sp>
      <p:sp>
        <p:nvSpPr>
          <p:cNvPr id="3" name="Content Placeholder 2">
            <a:extLst>
              <a:ext uri="{FF2B5EF4-FFF2-40B4-BE49-F238E27FC236}">
                <a16:creationId xmlns:a16="http://schemas.microsoft.com/office/drawing/2014/main" id="{7B3035D5-936E-658E-2FD1-95428E70FF10}"/>
              </a:ext>
            </a:extLst>
          </p:cNvPr>
          <p:cNvSpPr>
            <a:spLocks noGrp="1"/>
          </p:cNvSpPr>
          <p:nvPr>
            <p:ph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A bit about me: my background, a cute picture, me at a computer because computers are cool</a:t>
            </a:r>
          </a:p>
          <a:p>
            <a:r>
              <a:rPr lang="en-GB" sz="1800" kern="100" dirty="0">
                <a:latin typeface="Aptos" panose="020B0004020202020204" pitchFamily="34" charset="0"/>
                <a:ea typeface="Aptos" panose="020B0004020202020204" pitchFamily="34" charset="0"/>
                <a:cs typeface="Times New Roman" panose="02020603050405020304" pitchFamily="18" charset="0"/>
              </a:rPr>
              <a:t>Not a computer scientist: studied Biochemistry at undergraduate, MSc project focused on bioinformatics, fell in LOVE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EPCC 2020 – present: using SQL in DataLoch!</a:t>
            </a:r>
          </a:p>
        </p:txBody>
      </p:sp>
    </p:spTree>
    <p:extLst>
      <p:ext uri="{BB962C8B-B14F-4D97-AF65-F5344CB8AC3E}">
        <p14:creationId xmlns:p14="http://schemas.microsoft.com/office/powerpoint/2010/main" val="208859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4C8A-0432-37AF-3276-7C54C054C6D4}"/>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C9D99239-73EC-4538-49FF-950774AA817B}"/>
              </a:ext>
            </a:extLst>
          </p:cNvPr>
          <p:cNvSpPr>
            <a:spLocks noGrp="1"/>
          </p:cNvSpPr>
          <p:nvPr>
            <p:ph idx="1"/>
          </p:nvPr>
        </p:nvSpPr>
        <p:spPr/>
        <p:txBody>
          <a:bodyPr/>
          <a:lstStyle/>
          <a:p>
            <a:r>
              <a:rPr lang="en-US" dirty="0"/>
              <a:t>SQL stands for </a:t>
            </a:r>
            <a:r>
              <a:rPr lang="en-US" b="1" dirty="0"/>
              <a:t>S</a:t>
            </a:r>
            <a:r>
              <a:rPr lang="en-US" dirty="0"/>
              <a:t>tructured </a:t>
            </a:r>
            <a:r>
              <a:rPr lang="en-US" b="1" dirty="0"/>
              <a:t>Q</a:t>
            </a:r>
            <a:r>
              <a:rPr lang="en-US" dirty="0"/>
              <a:t>uery </a:t>
            </a:r>
            <a:r>
              <a:rPr lang="en-US" b="1" dirty="0"/>
              <a:t>L</a:t>
            </a:r>
            <a:r>
              <a:rPr lang="en-US" dirty="0"/>
              <a:t>anguage</a:t>
            </a:r>
          </a:p>
          <a:p>
            <a:r>
              <a:rPr lang="en-US" dirty="0"/>
              <a:t>It is used to query </a:t>
            </a:r>
            <a:r>
              <a:rPr lang="en-US" b="1" dirty="0"/>
              <a:t>relational databases</a:t>
            </a:r>
          </a:p>
          <a:p>
            <a:pPr lvl="1"/>
            <a:r>
              <a:rPr lang="en-US" dirty="0"/>
              <a:t>Each table is called a </a:t>
            </a:r>
            <a:r>
              <a:rPr lang="en-US" b="1" dirty="0"/>
              <a:t>relation</a:t>
            </a:r>
          </a:p>
          <a:p>
            <a:pPr lvl="1"/>
            <a:r>
              <a:rPr lang="en-US" dirty="0"/>
              <a:t>Different</a:t>
            </a:r>
            <a:r>
              <a:rPr lang="en-US" b="1" dirty="0"/>
              <a:t> </a:t>
            </a:r>
            <a:r>
              <a:rPr lang="en-US" dirty="0"/>
              <a:t>tables (relations) can be </a:t>
            </a:r>
            <a:r>
              <a:rPr lang="en-US" b="1" dirty="0"/>
              <a:t>joined </a:t>
            </a:r>
            <a:r>
              <a:rPr lang="en-US" dirty="0"/>
              <a:t>together</a:t>
            </a:r>
            <a:r>
              <a:rPr lang="en-US" b="1" dirty="0"/>
              <a:t> </a:t>
            </a:r>
            <a:r>
              <a:rPr lang="en-US" dirty="0"/>
              <a:t>using keys</a:t>
            </a:r>
          </a:p>
        </p:txBody>
      </p:sp>
    </p:spTree>
    <p:extLst>
      <p:ext uri="{BB962C8B-B14F-4D97-AF65-F5344CB8AC3E}">
        <p14:creationId xmlns:p14="http://schemas.microsoft.com/office/powerpoint/2010/main" val="323025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956D-432C-AA7B-9FEC-7826D71F1C17}"/>
              </a:ext>
            </a:extLst>
          </p:cNvPr>
          <p:cNvSpPr>
            <a:spLocks noGrp="1"/>
          </p:cNvSpPr>
          <p:nvPr>
            <p:ph type="title"/>
          </p:nvPr>
        </p:nvSpPr>
        <p:spPr/>
        <p:txBody>
          <a:bodyPr/>
          <a:lstStyle/>
          <a:p>
            <a:r>
              <a:rPr lang="en-US" dirty="0"/>
              <a:t>Why use SQL?</a:t>
            </a:r>
          </a:p>
        </p:txBody>
      </p:sp>
      <p:sp>
        <p:nvSpPr>
          <p:cNvPr id="3" name="Content Placeholder 2">
            <a:extLst>
              <a:ext uri="{FF2B5EF4-FFF2-40B4-BE49-F238E27FC236}">
                <a16:creationId xmlns:a16="http://schemas.microsoft.com/office/drawing/2014/main" id="{C695E10B-9BB7-1A32-3C5A-B1A52D512680}"/>
              </a:ext>
            </a:extLst>
          </p:cNvPr>
          <p:cNvSpPr>
            <a:spLocks noGrp="1"/>
          </p:cNvSpPr>
          <p:nvPr>
            <p:ph idx="1"/>
          </p:nvPr>
        </p:nvSpPr>
        <p:spPr/>
        <p:txBody>
          <a:bodyPr/>
          <a:lstStyle/>
          <a:p>
            <a:r>
              <a:rPr lang="en-US" dirty="0"/>
              <a:t>Allows us to efficiently access, filter and tidy </a:t>
            </a:r>
            <a:r>
              <a:rPr lang="en-US" b="1" dirty="0"/>
              <a:t>big data </a:t>
            </a:r>
            <a:r>
              <a:rPr lang="en-US" dirty="0"/>
              <a:t>stored within databases</a:t>
            </a:r>
          </a:p>
          <a:p>
            <a:r>
              <a:rPr lang="en-US" dirty="0"/>
              <a:t>Can look at data without modifying underlying tables</a:t>
            </a:r>
          </a:p>
          <a:p>
            <a:r>
              <a:rPr lang="en-US" dirty="0"/>
              <a:t>Intuitive to learn and to read</a:t>
            </a:r>
          </a:p>
          <a:p>
            <a:endParaRPr lang="en-US" dirty="0"/>
          </a:p>
          <a:p>
            <a:r>
              <a:rPr lang="en-US" dirty="0"/>
              <a:t>CAV FEEDBACK: put a wee screenshot here</a:t>
            </a:r>
          </a:p>
        </p:txBody>
      </p:sp>
    </p:spTree>
    <p:extLst>
      <p:ext uri="{BB962C8B-B14F-4D97-AF65-F5344CB8AC3E}">
        <p14:creationId xmlns:p14="http://schemas.microsoft.com/office/powerpoint/2010/main" val="116570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BC2-6807-2273-FF94-51F87877744C}"/>
              </a:ext>
            </a:extLst>
          </p:cNvPr>
          <p:cNvSpPr>
            <a:spLocks noGrp="1"/>
          </p:cNvSpPr>
          <p:nvPr>
            <p:ph type="title"/>
          </p:nvPr>
        </p:nvSpPr>
        <p:spPr/>
        <p:txBody>
          <a:bodyPr/>
          <a:lstStyle/>
          <a:p>
            <a:r>
              <a:rPr lang="en-US" dirty="0"/>
              <a:t>Let’s build a basic SQL query!</a:t>
            </a:r>
          </a:p>
        </p:txBody>
      </p:sp>
      <p:sp>
        <p:nvSpPr>
          <p:cNvPr id="3" name="Content Placeholder 2">
            <a:extLst>
              <a:ext uri="{FF2B5EF4-FFF2-40B4-BE49-F238E27FC236}">
                <a16:creationId xmlns:a16="http://schemas.microsoft.com/office/drawing/2014/main" id="{FEE9757E-6911-60D6-F709-F91212A2876C}"/>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SELECT *</a:t>
            </a:r>
          </a:p>
          <a:p>
            <a:pPr marL="0" indent="0">
              <a:buNone/>
            </a:pPr>
            <a:r>
              <a:rPr lang="en-US" dirty="0">
                <a:latin typeface="Consolas" panose="020B0609020204030204" pitchFamily="49" charset="0"/>
                <a:cs typeface="Consolas" panose="020B0609020204030204" pitchFamily="49" charset="0"/>
              </a:rPr>
              <a:t>FROM songs</a:t>
            </a:r>
          </a:p>
          <a:p>
            <a:pPr marL="0" indent="0">
              <a:buNone/>
            </a:pPr>
            <a:r>
              <a:rPr lang="en-US" dirty="0">
                <a:latin typeface="Consolas" panose="020B0609020204030204" pitchFamily="49" charset="0"/>
                <a:cs typeface="Consolas" panose="020B0609020204030204" pitchFamily="49" charset="0"/>
              </a:rPr>
              <a:t>LIMIT 10;</a:t>
            </a:r>
          </a:p>
        </p:txBody>
      </p:sp>
    </p:spTree>
    <p:extLst>
      <p:ext uri="{BB962C8B-B14F-4D97-AF65-F5344CB8AC3E}">
        <p14:creationId xmlns:p14="http://schemas.microsoft.com/office/powerpoint/2010/main" val="11000117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2891</TotalTime>
  <Words>2003</Words>
  <Application>Microsoft Macintosh PowerPoint</Application>
  <PresentationFormat>Widescreen</PresentationFormat>
  <Paragraphs>317</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.AppleSystemUIFont</vt:lpstr>
      <vt:lpstr>Aptos</vt:lpstr>
      <vt:lpstr>Consolas</vt:lpstr>
      <vt:lpstr>Franklin Gothic Book</vt:lpstr>
      <vt:lpstr>Crop</vt:lpstr>
      <vt:lpstr>Database-ics</vt:lpstr>
      <vt:lpstr>What are we going to do today?</vt:lpstr>
      <vt:lpstr>Things to set up </vt:lpstr>
      <vt:lpstr>Our data for today…</vt:lpstr>
      <vt:lpstr>Our data for today…</vt:lpstr>
      <vt:lpstr>My Background</vt:lpstr>
      <vt:lpstr>What is SQL?</vt:lpstr>
      <vt:lpstr>Why use SQL?</vt:lpstr>
      <vt:lpstr>Let’s build a basic SQL query!</vt:lpstr>
      <vt:lpstr>Let’s build a basic SQL query!</vt:lpstr>
      <vt:lpstr>Let’s join these tables together!</vt:lpstr>
      <vt:lpstr>A quick overview of joining</vt:lpstr>
      <vt:lpstr>Let’s keep building a basic SQL query!</vt:lpstr>
      <vt:lpstr>Let’s keep building a basic SQL query!</vt:lpstr>
      <vt:lpstr>Let’s keep building a basic SQL query!</vt:lpstr>
      <vt:lpstr>Our final SQL query (for now…)</vt:lpstr>
      <vt:lpstr>Side by side with R dplyr code</vt:lpstr>
      <vt:lpstr>Side by side with R dplyr code</vt:lpstr>
      <vt:lpstr>Side by side with R dplyr code</vt:lpstr>
      <vt:lpstr>Side by side with R dplyr code</vt:lpstr>
      <vt:lpstr>Side by side with R dplyr code</vt:lpstr>
      <vt:lpstr>Side by side with R dplyr code</vt:lpstr>
      <vt:lpstr>Side by side with R dplyr code</vt:lpstr>
      <vt:lpstr>Accessing SQL from R</vt:lpstr>
      <vt:lpstr>The magic of dbplyr!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Database-ics</dc:title>
  <dc:creator>Chloe Brook</dc:creator>
  <cp:lastModifiedBy>Chloe Brook</cp:lastModifiedBy>
  <cp:revision>6</cp:revision>
  <dcterms:created xsi:type="dcterms:W3CDTF">2024-03-11T17:45:24Z</dcterms:created>
  <dcterms:modified xsi:type="dcterms:W3CDTF">2024-03-17T22:26:39Z</dcterms:modified>
</cp:coreProperties>
</file>