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2"/>
  </p:notesMasterIdLst>
  <p:handoutMasterIdLst>
    <p:handoutMasterId r:id="rId33"/>
  </p:handoutMasterIdLst>
  <p:sldIdLst>
    <p:sldId id="404" r:id="rId2"/>
    <p:sldId id="444" r:id="rId3"/>
    <p:sldId id="408" r:id="rId4"/>
    <p:sldId id="443" r:id="rId5"/>
    <p:sldId id="354" r:id="rId6"/>
    <p:sldId id="409" r:id="rId7"/>
    <p:sldId id="378" r:id="rId8"/>
    <p:sldId id="410" r:id="rId9"/>
    <p:sldId id="376" r:id="rId10"/>
    <p:sldId id="430" r:id="rId11"/>
    <p:sldId id="431" r:id="rId12"/>
    <p:sldId id="426" r:id="rId13"/>
    <p:sldId id="427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11" r:id="rId23"/>
    <p:sldId id="356" r:id="rId24"/>
    <p:sldId id="412" r:id="rId25"/>
    <p:sldId id="357" r:id="rId26"/>
    <p:sldId id="413" r:id="rId27"/>
    <p:sldId id="358" r:id="rId28"/>
    <p:sldId id="442" r:id="rId29"/>
    <p:sldId id="441" r:id="rId30"/>
    <p:sldId id="445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4" autoAdjust="0"/>
    <p:restoredTop sz="99515" autoAdjust="0"/>
  </p:normalViewPr>
  <p:slideViewPr>
    <p:cSldViewPr>
      <p:cViewPr varScale="1">
        <p:scale>
          <a:sx n="73" d="100"/>
          <a:sy n="73" d="100"/>
        </p:scale>
        <p:origin x="-1148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0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phical_user_interfac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MySQL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https://www.petrikainulainen.net/programming/spring-framework/spring-data-jpa-tutorial-part-one-configuration/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It helps us to run multiple operating systems in our existing computer at the same time. For Example, we can run Linux on our Windows system or run Windows &amp; Linux on our Mac system.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SmarTTY</a:t>
            </a:r>
            <a:r>
              <a:rPr lang="en-C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a free multi-tabbed SSH client that supports copying files and directories with SCP on-the-fly and editing files in-place.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SQLyog</a:t>
            </a:r>
            <a:r>
              <a:rPr lang="en-C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a </a:t>
            </a:r>
            <a:r>
              <a:rPr lang="en-CA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Graphical user interface"/>
              </a:rPr>
              <a:t>GUI</a:t>
            </a:r>
            <a:r>
              <a:rPr lang="en-C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tool for the </a:t>
            </a:r>
            <a:r>
              <a:rPr lang="en-CA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 management system</a:t>
            </a:r>
            <a:r>
              <a:rPr lang="en-C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CA" sz="1200" b="0" i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MySQL</a:t>
            </a:r>
            <a:endParaRPr lang="zh-CN" altLang="en-US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0213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 methods to do pagination and sorting records.</a:t>
            </a: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 The goal of the Spring Data repository abstraction is to significantly reduce the amount of boilerplate code required to implement data access layers for various persistence stores.</a:t>
            </a: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named queries to declare queries for entities is a valid approach and works fine for a small number of queries. As the queries themselves are tied to the Java method that executes them, you can actually bind them directly by using the Spring Data JPA </a:t>
            </a:r>
            <a:r>
              <a:rPr lang="en-CA" dirty="0" smtClean="0"/>
              <a:t>@Query</a:t>
            </a:r>
            <a:r>
              <a:rPr lang="en-C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annotation rather than annotating them to the domain class. This frees the domain class from persistence specific information and co-locates the query to the repository interface.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This makes query methods a little error-prone when refactoring regarding the parameter position.</a:t>
            </a: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 previous sections describe how to declare queries to access a given entity or collection of entities. You can add custom modifying behavior </a:t>
            </a: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1828800"/>
            <a:ext cx="6173808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4800600"/>
            <a:ext cx="6173808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596" y="381001"/>
            <a:ext cx="1143298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7" y="381001"/>
            <a:ext cx="5544993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18" y="2514600"/>
            <a:ext cx="6520997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5410201"/>
            <a:ext cx="6517197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880" y="1905001"/>
            <a:ext cx="3315563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104" y="1905001"/>
            <a:ext cx="3315563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6" y="1905000"/>
            <a:ext cx="3313277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6" y="2743201"/>
            <a:ext cx="3313277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7" y="1905000"/>
            <a:ext cx="3313277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7" y="2743201"/>
            <a:ext cx="3313277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905000"/>
            <a:ext cx="2698158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4648200"/>
            <a:ext cx="268674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528" y="685800"/>
            <a:ext cx="480185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905000"/>
            <a:ext cx="2698158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4648200"/>
            <a:ext cx="268674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3714528" y="685800"/>
            <a:ext cx="4801850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904999"/>
            <a:ext cx="6852578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SpringData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Turtoring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/>
            </a:r>
            <a:b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/>
            </a:r>
            <a:b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73440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79249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Inheritance Relationships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424936" cy="468052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b="1" dirty="0" smtClean="0">
                <a:solidFill>
                  <a:schemeClr val="tx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</a:t>
            </a:r>
            <a:r>
              <a:rPr lang="zh-CN" altLang="en-US" sz="2200" dirty="0">
                <a:solidFill>
                  <a:schemeClr val="tx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 </a:t>
            </a:r>
            <a:r>
              <a:rPr lang="en-US" altLang="zh-CN" sz="2200" dirty="0" smtClean="0">
                <a:solidFill>
                  <a:schemeClr val="tx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It is a marker interface, any interface extends of Repository that is a Repository interface.</a:t>
            </a:r>
          </a:p>
          <a:p>
            <a:pPr>
              <a:lnSpc>
                <a:spcPct val="120000"/>
              </a:lnSpc>
            </a:pPr>
            <a:r>
              <a:rPr lang="en-US" altLang="zh-CN" sz="2200" b="1" dirty="0" err="1" smtClean="0">
                <a:solidFill>
                  <a:schemeClr val="tx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CrudRepository</a:t>
            </a:r>
            <a:r>
              <a:rPr lang="zh-CN" altLang="en-US" sz="2200" dirty="0">
                <a:solidFill>
                  <a:schemeClr val="tx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 </a:t>
            </a:r>
            <a:r>
              <a:rPr lang="en-CA" sz="2000" dirty="0" smtClean="0">
                <a:solidFill>
                  <a:schemeClr val="tx1">
                    <a:lumMod val="95000"/>
                  </a:schemeClr>
                </a:solidFill>
              </a:rPr>
              <a:t>The </a:t>
            </a:r>
            <a:r>
              <a:rPr lang="en-CA" sz="2000" dirty="0" err="1" smtClean="0">
                <a:solidFill>
                  <a:schemeClr val="tx1">
                    <a:lumMod val="95000"/>
                  </a:schemeClr>
                </a:solidFill>
              </a:rPr>
              <a:t>CrudRepository</a:t>
            </a:r>
            <a:r>
              <a:rPr lang="en-CA" sz="2000" dirty="0" smtClean="0">
                <a:solidFill>
                  <a:schemeClr val="tx1">
                    <a:lumMod val="95000"/>
                  </a:schemeClr>
                </a:solidFill>
              </a:rPr>
              <a:t> provides sophisticated CRUD functionality for the entity class that is being managed.</a:t>
            </a:r>
            <a:endParaRPr lang="en-US" altLang="zh-CN" sz="2200" dirty="0" smtClean="0">
              <a:solidFill>
                <a:schemeClr val="tx1">
                  <a:lumMod val="9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 err="1" smtClean="0">
                <a:solidFill>
                  <a:schemeClr val="tx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PagingAndSortingRepository</a:t>
            </a:r>
            <a:r>
              <a:rPr lang="zh-CN" altLang="en-US" sz="2200" dirty="0">
                <a:solidFill>
                  <a:schemeClr val="tx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 </a:t>
            </a:r>
            <a:r>
              <a:rPr lang="en-CA" altLang="zh-CN" sz="2200" dirty="0" smtClean="0">
                <a:solidFill>
                  <a:schemeClr val="tx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Implement and provide page-sorting related methods.</a:t>
            </a:r>
            <a:endParaRPr lang="en-US" altLang="zh-CN" sz="2200" dirty="0" smtClean="0">
              <a:solidFill>
                <a:schemeClr val="tx1">
                  <a:lumMod val="9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 err="1" smtClean="0">
                <a:solidFill>
                  <a:schemeClr val="tx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JpaRepository</a:t>
            </a:r>
            <a:r>
              <a:rPr lang="zh-CN" altLang="en-US" sz="2200" dirty="0">
                <a:solidFill>
                  <a:schemeClr val="tx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 </a:t>
            </a:r>
            <a:r>
              <a:rPr lang="en-US" altLang="zh-CN" sz="2200" dirty="0" smtClean="0">
                <a:solidFill>
                  <a:schemeClr val="tx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Implement and provide JPA related methods.</a:t>
            </a:r>
          </a:p>
          <a:p>
            <a:pPr>
              <a:lnSpc>
                <a:spcPct val="120000"/>
              </a:lnSpc>
            </a:pPr>
            <a:r>
              <a:rPr lang="en-CA" sz="2000" dirty="0" smtClean="0">
                <a:solidFill>
                  <a:schemeClr val="tx1">
                    <a:lumMod val="95000"/>
                  </a:schemeClr>
                </a:solidFill>
              </a:rPr>
              <a:t>C</a:t>
            </a:r>
            <a:r>
              <a:rPr lang="en-CA" altLang="zh-CN" sz="2200" b="1" dirty="0" smtClean="0">
                <a:solidFill>
                  <a:schemeClr val="tx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ustomized </a:t>
            </a:r>
            <a:r>
              <a:rPr lang="en-CA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altLang="zh-CN" sz="2200" b="1" dirty="0" smtClean="0">
                <a:solidFill>
                  <a:schemeClr val="tx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:</a:t>
            </a:r>
            <a:endParaRPr lang="en-US" altLang="zh-CN" sz="2200" dirty="0" smtClean="0">
              <a:solidFill>
                <a:schemeClr val="tx1">
                  <a:lumMod val="9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 err="1" smtClean="0">
                <a:solidFill>
                  <a:schemeClr val="tx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JpaSpecificationExecutor</a:t>
            </a:r>
            <a:r>
              <a:rPr lang="zh-CN" altLang="en-US" sz="2200" dirty="0">
                <a:solidFill>
                  <a:schemeClr val="tx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 </a:t>
            </a:r>
            <a:r>
              <a:rPr lang="en-CA" sz="2000" dirty="0" smtClean="0">
                <a:solidFill>
                  <a:schemeClr val="tx1">
                    <a:lumMod val="95000"/>
                  </a:schemeClr>
                </a:solidFill>
              </a:rPr>
              <a:t>Provide an API to define such specifications with the JPA criteria API</a:t>
            </a:r>
            <a:endParaRPr lang="en-US" altLang="zh-CN" sz="2200" dirty="0">
              <a:solidFill>
                <a:schemeClr val="tx1">
                  <a:lumMod val="9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5154096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2592288"/>
          </a:xfrm>
        </p:spPr>
        <p:txBody>
          <a:bodyPr>
            <a:normAutofit/>
          </a:bodyPr>
          <a:lstStyle/>
          <a:p>
            <a:r>
              <a:rPr lang="en-CA" dirty="0" smtClean="0"/>
              <a:t>Using named queries 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37194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686800" cy="1143000"/>
          </a:xfrm>
        </p:spPr>
        <p:txBody>
          <a:bodyPr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en-CA" i="1" dirty="0" err="1" smtClean="0"/>
              <a:t>upported</a:t>
            </a:r>
            <a:r>
              <a:rPr lang="en-CA" i="1" dirty="0" smtClean="0"/>
              <a:t> keywords inside method names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2018259"/>
            <a:ext cx="8229600" cy="906685"/>
          </a:xfrm>
        </p:spPr>
        <p:txBody>
          <a:bodyPr>
            <a:normAutofit/>
          </a:bodyPr>
          <a:lstStyle/>
          <a:p>
            <a:r>
              <a:rPr lang="en-CA" dirty="0" smtClean="0"/>
              <a:t>The following table describes the keywords supported for JPA and what a method containing that keyword translates to: 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7857143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43134560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507288" cy="1143000"/>
          </a:xfrm>
        </p:spPr>
        <p:txBody>
          <a:bodyPr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en-CA" i="1" dirty="0" err="1" smtClean="0"/>
              <a:t>upported</a:t>
            </a:r>
            <a:r>
              <a:rPr lang="en-CA" i="1" dirty="0" smtClean="0"/>
              <a:t> keywords inside method names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964703"/>
          </a:xfrm>
        </p:spPr>
        <p:txBody>
          <a:bodyPr>
            <a:normAutofit fontScale="92500" lnSpcReduction="10000"/>
          </a:bodyPr>
          <a:lstStyle/>
          <a:p>
            <a:r>
              <a:rPr lang="en-CA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Define the query method directly in the interface, and if it is a valid normalized name, you don't have to write the implementation method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97" y="2802979"/>
            <a:ext cx="802957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982624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445624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Using @Query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95935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Using@Query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72816"/>
            <a:ext cx="8424936" cy="1872208"/>
          </a:xfrm>
        </p:spPr>
        <p:txBody>
          <a:bodyPr>
            <a:normAutofit/>
          </a:bodyPr>
          <a:lstStyle/>
          <a:p>
            <a:r>
              <a:rPr lang="en-CA" sz="2800" dirty="0" smtClean="0"/>
              <a:t>The following example shows a query created with the @Query annotation:</a:t>
            </a:r>
            <a:endParaRPr lang="en-CA" sz="2800" i="1" dirty="0" smtClean="0"/>
          </a:p>
          <a:p>
            <a:pPr>
              <a:buNone/>
            </a:pPr>
            <a:r>
              <a:rPr lang="en-CA" sz="2800" i="1" dirty="0" smtClean="0"/>
              <a:t>Declare query at the query method using </a:t>
            </a:r>
            <a:r>
              <a:rPr lang="en-CA" sz="2800" dirty="0" smtClean="0"/>
              <a:t>@Query</a:t>
            </a:r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645024"/>
            <a:ext cx="75819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563621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en-CA" dirty="0" smtClean="0"/>
              <a:t>Using Named Parameters</a:t>
            </a:r>
            <a:endParaRPr lang="en-CA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>
            <a:normAutofit/>
          </a:bodyPr>
          <a:lstStyle/>
          <a:p>
            <a:r>
              <a:rPr lang="en-CA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By default, Spring Data JPA uses position-based parameter binding.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CA" dirty="0" smtClean="0"/>
              <a:t>You can use @</a:t>
            </a:r>
            <a:r>
              <a:rPr lang="en-CA" dirty="0" err="1" smtClean="0"/>
              <a:t>Param</a:t>
            </a:r>
            <a:r>
              <a:rPr lang="en-CA" dirty="0" smtClean="0"/>
              <a:t> annotation to give a method parameter a concrete name and bind the name in the query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636912"/>
            <a:ext cx="75819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869160"/>
            <a:ext cx="8355477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47111881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Using Advanced LIKE Expressions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Autofit/>
          </a:bodyPr>
          <a:lstStyle/>
          <a:p>
            <a:r>
              <a:rPr lang="en-CA" dirty="0" smtClean="0"/>
              <a:t>LIKE delimiter character (%) is recognized, and the query is transformed into a valid JPQL query (removing the %). Upon query execution, the parameter passed to the method call gets augmented with the previously recognized LIKE pattern.</a:t>
            </a:r>
          </a:p>
          <a:p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@Query("select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from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where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u.firstname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like ?1%")</a:t>
            </a:r>
          </a:p>
          <a:p>
            <a:pPr marL="457200" lvl="1" indent="0"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public List&lt;User&gt;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findByUuidOrAge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(String name);</a:t>
            </a:r>
          </a:p>
          <a:p>
            <a:pPr lvl="1"/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Query("select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from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where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u.firstname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like %?1")</a:t>
            </a:r>
          </a:p>
          <a:p>
            <a:pPr marL="457200" lvl="1" indent="0"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public List&lt;User&gt;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findByUuidOrAge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(String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firstname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@Query("select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from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where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u.name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like %?1%")</a:t>
            </a:r>
          </a:p>
          <a:p>
            <a:pPr marL="457200" lvl="1" indent="0"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public List&lt;User&gt;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findByUuidOrAge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(String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fristname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3634188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0713"/>
            <a:ext cx="8229600" cy="1143000"/>
          </a:xfrm>
        </p:spPr>
        <p:txBody>
          <a:bodyPr>
            <a:normAutofit/>
          </a:bodyPr>
          <a:lstStyle/>
          <a:p>
            <a:r>
              <a:rPr lang="en-CA" dirty="0" smtClean="0"/>
              <a:t>Using Native Queries</a:t>
            </a:r>
            <a:endParaRPr lang="en-CA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525963"/>
          </a:xfrm>
        </p:spPr>
        <p:txBody>
          <a:bodyPr/>
          <a:lstStyle/>
          <a:p>
            <a:r>
              <a:rPr lang="en-CA" dirty="0" smtClean="0"/>
              <a:t>The @Query annotation allows for running native queries by setting the </a:t>
            </a:r>
            <a:r>
              <a:rPr lang="en-CA" dirty="0" err="1" smtClean="0"/>
              <a:t>nativeQuery</a:t>
            </a:r>
            <a:r>
              <a:rPr lang="en-CA" dirty="0" smtClean="0"/>
              <a:t> flag to true</a:t>
            </a:r>
            <a:endParaRPr lang="zh-CN" altLang="en-US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212976"/>
            <a:ext cx="762000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5779592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445624" cy="1143000"/>
          </a:xfrm>
        </p:spPr>
        <p:txBody>
          <a:bodyPr>
            <a:normAutofit/>
          </a:bodyPr>
          <a:lstStyle/>
          <a:p>
            <a:r>
              <a:rPr lang="en-CA" dirty="0" smtClean="0"/>
              <a:t>Modifying Queries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1601422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Before studying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springdata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you should know the following technologies: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772816"/>
            <a:ext cx="8712968" cy="482453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CA" dirty="0" smtClean="0"/>
              <a:t>Spring </a:t>
            </a:r>
            <a:r>
              <a:rPr lang="en-US" dirty="0" smtClean="0"/>
              <a:t>and </a:t>
            </a:r>
            <a:r>
              <a:rPr lang="en-US" dirty="0" err="1" smtClean="0"/>
              <a:t>SpringMVC</a:t>
            </a:r>
            <a:r>
              <a:rPr lang="en-US" dirty="0" smtClean="0"/>
              <a:t>(with annotation)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Maven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Hibernate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JPA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SQL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Restful Web Service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Tomcat</a:t>
            </a:r>
            <a:endParaRPr lang="en-CA" dirty="0" smtClean="0"/>
          </a:p>
        </p:txBody>
      </p:sp>
    </p:spTree>
    <p:extLst>
      <p:ext uri="{BB962C8B-B14F-4D97-AF65-F5344CB8AC3E}">
        <p14:creationId xmlns="" xmlns:p14="http://schemas.microsoft.com/office/powerpoint/2010/main" val="31173440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</a:t>
            </a:r>
            <a:r>
              <a:rPr lang="en-US" altLang="zh-CN" sz="3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Query and</a:t>
            </a:r>
            <a:r>
              <a:rPr lang="zh-CN" altLang="en-US" sz="3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@Modifying </a:t>
            </a:r>
            <a:r>
              <a:rPr lang="en-US" altLang="zh-CN" sz="3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execute update operation</a:t>
            </a:r>
            <a:endParaRPr lang="zh-CN" altLang="en-US" sz="3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Define the operations of update or delete by using @Query and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Modifying annotation</a:t>
            </a:r>
          </a:p>
          <a:p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Notice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CA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 return value of the method should be </a:t>
            </a:r>
            <a:r>
              <a:rPr lang="en-CA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CA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indicating the number of rows affected by the update statement</a:t>
            </a:r>
            <a:endParaRPr lang="zh-CN" altLang="en-US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CA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Transactions must be added where the call is made(service layer), and no transactions can not be executed properly</a:t>
            </a:r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852936"/>
            <a:ext cx="8083845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789040"/>
            <a:ext cx="74009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767274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3238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Transaction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72816"/>
            <a:ext cx="8748464" cy="4525963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For read operations, the transaction configuration </a:t>
            </a:r>
            <a:r>
              <a:rPr lang="en-CA" dirty="0" err="1" smtClean="0"/>
              <a:t>readOnly</a:t>
            </a:r>
            <a:r>
              <a:rPr lang="en-CA" dirty="0" smtClean="0"/>
              <a:t> flag is set to true. 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CA" dirty="0" smtClean="0"/>
          </a:p>
          <a:p>
            <a:r>
              <a:rPr lang="en-CA" dirty="0" smtClean="0"/>
              <a:t>Typically, you want the </a:t>
            </a:r>
            <a:r>
              <a:rPr lang="en-CA" dirty="0" err="1" smtClean="0"/>
              <a:t>readOnly</a:t>
            </a:r>
            <a:r>
              <a:rPr lang="en-CA" dirty="0" smtClean="0"/>
              <a:t> flag to be set to true, as most of the query methods only read data. In contrast to that, </a:t>
            </a:r>
            <a:r>
              <a:rPr lang="en-CA" dirty="0" err="1" smtClean="0"/>
              <a:t>deleteInactiveUsers</a:t>
            </a:r>
            <a:r>
              <a:rPr lang="en-CA" dirty="0" smtClean="0"/>
              <a:t>() makes use of the @Modifying annotation and overrides the transaction configuration. Thus, the method runs with the </a:t>
            </a:r>
            <a:r>
              <a:rPr lang="en-CA" dirty="0" err="1" smtClean="0"/>
              <a:t>readOnly</a:t>
            </a:r>
            <a:r>
              <a:rPr lang="en-CA" dirty="0" smtClean="0"/>
              <a:t> flag set to false.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492896"/>
            <a:ext cx="712879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52773982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CrudRepository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Interface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05144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1143000"/>
          </a:xfrm>
        </p:spPr>
        <p:txBody>
          <a:bodyPr/>
          <a:lstStyle/>
          <a:p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CrudRepository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84784"/>
            <a:ext cx="8568952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CrudRepository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CA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interface </a:t>
            </a:r>
            <a:r>
              <a:rPr lang="en-CA" sz="2000" dirty="0" smtClean="0"/>
              <a:t>mainly provides CRUD functions.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 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save(T entity</a:t>
            </a: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 //</a:t>
            </a:r>
            <a:r>
              <a:rPr lang="en-CA" sz="1800" dirty="0" smtClean="0"/>
              <a:t>Saves a given entity.</a:t>
            </a:r>
            <a:endParaRPr lang="en-US" altLang="zh-CN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 </a:t>
            </a:r>
            <a:r>
              <a:rPr lang="en-US" altLang="zh-CN" sz="1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saveAll</a:t>
            </a: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1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Iterable</a:t>
            </a: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&lt;S&gt; entities);//</a:t>
            </a:r>
            <a:r>
              <a:rPr lang="en-CA" sz="1800" dirty="0" smtClean="0"/>
              <a:t>Saves all given entities.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    </a:t>
            </a:r>
            <a:endParaRPr lang="en-US" altLang="zh-CN" sz="1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 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findOne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(ID 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</a:t>
            </a: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);//</a:t>
            </a:r>
            <a:r>
              <a:rPr lang="en-CA" sz="1800" dirty="0" smtClean="0"/>
              <a:t>Retrieves an entity by its id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        </a:t>
            </a:r>
            <a:endParaRPr lang="en-US" altLang="zh-CN" sz="1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boolean</a:t>
            </a: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exists(ID 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</a:t>
            </a: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);//</a:t>
            </a:r>
            <a:r>
              <a:rPr lang="en-CA" sz="1800" dirty="0" smtClean="0"/>
              <a:t>Returns whether an entity with the given id exists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        </a:t>
            </a:r>
            <a:endParaRPr lang="en-US" altLang="zh-CN" sz="1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Iterable</a:t>
            </a: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&lt;T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findAll</a:t>
            </a: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();//</a:t>
            </a:r>
            <a:r>
              <a:rPr lang="en-CA" sz="1800" dirty="0" smtClean="0"/>
              <a:t>Returns all instances of the type.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       </a:t>
            </a:r>
            <a:endParaRPr lang="en-US" altLang="zh-CN" sz="1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long 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count</a:t>
            </a: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();//</a:t>
            </a:r>
            <a:r>
              <a:rPr lang="en-CA" sz="1800" dirty="0" smtClean="0"/>
              <a:t>Returns the number of entities available.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       </a:t>
            </a:r>
            <a:endParaRPr lang="en-US" altLang="zh-CN" sz="1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void 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delete(ID 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</a:t>
            </a: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);//</a:t>
            </a:r>
            <a:r>
              <a:rPr lang="en-CA" sz="1800" dirty="0" smtClean="0"/>
              <a:t>Deletes the entity with the given id.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        </a:t>
            </a:r>
            <a:endParaRPr lang="en-US" altLang="zh-CN" sz="1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void 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delete(T entity</a:t>
            </a: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);//</a:t>
            </a:r>
            <a:r>
              <a:rPr lang="en-CA" sz="1800" dirty="0" smtClean="0"/>
              <a:t>Deletes a given entity.</a:t>
            </a:r>
            <a:endParaRPr lang="en-US" altLang="zh-CN" sz="1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void 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delete(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Iterable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&lt;? extends T&gt; entities</a:t>
            </a: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);//</a:t>
            </a:r>
            <a:r>
              <a:rPr lang="en-CA" sz="1800" dirty="0" smtClean="0"/>
              <a:t>Deletes the given entities.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        </a:t>
            </a:r>
            <a:endParaRPr lang="en-US" altLang="zh-CN" sz="1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void 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deleteAll</a:t>
            </a: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();//</a:t>
            </a:r>
            <a:r>
              <a:rPr lang="en-CA" sz="1800" dirty="0" smtClean="0"/>
              <a:t>Deletes all entities managed by the repository.</a:t>
            </a:r>
            <a:endParaRPr lang="zh-CN" altLang="en-US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8690499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445624" cy="1143000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PagingAndSortingRepository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CA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Interface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05144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PagingAndSortingRepository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18259"/>
            <a:ext cx="8229600" cy="1914798"/>
          </a:xfrm>
        </p:spPr>
        <p:txBody>
          <a:bodyPr>
            <a:normAutofit fontScale="85000" lnSpcReduction="10000"/>
          </a:bodyPr>
          <a:lstStyle/>
          <a:p>
            <a:r>
              <a:rPr lang="en-CA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providing methods to do pagination and sorting records.</a:t>
            </a:r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Iterable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&lt;T&gt;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findAll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(Sort sort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 //</a:t>
            </a:r>
            <a:r>
              <a:rPr lang="en-CA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Returns all entities sorted the given options.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Page&lt;T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findAll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Pageable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pageable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 //</a:t>
            </a:r>
            <a:r>
              <a:rPr lang="en-CA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Returns a Page of entities meeting the paging restriction provided in the </a:t>
            </a:r>
            <a:r>
              <a:rPr lang="en-CA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Pageable</a:t>
            </a:r>
            <a:r>
              <a:rPr lang="en-CA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object.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9206709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445624" cy="1143000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JpaRepository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Interface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11754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8933"/>
            <a:ext cx="8229600" cy="1143000"/>
          </a:xfrm>
        </p:spPr>
        <p:txBody>
          <a:bodyPr/>
          <a:lstStyle/>
          <a:p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JpaRepository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999381"/>
            <a:ext cx="8435280" cy="4165923"/>
          </a:xfrm>
        </p:spPr>
        <p:txBody>
          <a:bodyPr>
            <a:normAutofit fontScale="92500"/>
          </a:bodyPr>
          <a:lstStyle/>
          <a:p>
            <a:r>
              <a:rPr lang="en-CA" sz="2800" dirty="0" smtClean="0"/>
              <a:t>providing some JPA-related methods such as flushing the persistence context and deleting records in a batch.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List&lt;T&gt;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findAll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 //</a:t>
            </a:r>
            <a:r>
              <a:rPr lang="en-CA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 all entities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List&lt;T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findAll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(Sort sort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 //Sort and find all entities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List&lt;T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save(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Iterable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&lt;? extends T&gt; entities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);//Save all entities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void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flush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();//</a:t>
            </a:r>
            <a:r>
              <a:rPr lang="en-CA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Flushes all pending changes to the database.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saveAndFlush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(T entity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);//</a:t>
            </a:r>
            <a:r>
              <a:rPr lang="en-CA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Saves an entity and flushes changes instantly.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void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deleteInBatch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Iterable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&lt;T&gt; entities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);//</a:t>
            </a:r>
            <a:r>
              <a:rPr lang="en-CA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Delete the given entities in a batch which means it will create a single Query.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0821562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445624" cy="114300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JpaSpecificationExecutor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CA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Interface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65954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en-US" altLang="zh-CN" dirty="0" err="1"/>
              <a:t>JpaSpecificationExecutor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55365"/>
            <a:ext cx="8424936" cy="4525963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CA" sz="2400" dirty="0" smtClean="0"/>
              <a:t>Interface to allow execution of </a:t>
            </a:r>
            <a:r>
              <a:rPr lang="en-CA" sz="2400" dirty="0" err="1" smtClean="0"/>
              <a:t>Specifections</a:t>
            </a:r>
            <a:r>
              <a:rPr lang="en-CA" sz="2400" dirty="0" smtClean="0"/>
              <a:t> based on the JPA criteria API. </a:t>
            </a:r>
            <a:r>
              <a:rPr lang="zh-CN" altLang="en-US" sz="2400" dirty="0">
                <a:latin typeface="Arial Unicode MS" pitchFamily="34" charset="-122"/>
                <a:ea typeface="Arial Unicode MS"/>
                <a:cs typeface="Arial Unicode MS" pitchFamily="34" charset="-122"/>
              </a:rPr>
              <a:t> </a:t>
            </a:r>
            <a:endParaRPr lang="en-US" altLang="zh-CN" sz="2400" dirty="0" smtClean="0">
              <a:latin typeface="Arial Unicode MS" pitchFamily="34" charset="-122"/>
              <a:ea typeface="Arial Unicode MS"/>
              <a:cs typeface="Arial Unicode MS" pitchFamily="34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Arial Unicode MS" pitchFamily="34" charset="-122"/>
              <a:ea typeface="Arial Unicode MS"/>
              <a:cs typeface="Arial Unicode MS" pitchFamily="34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 smtClean="0">
              <a:latin typeface="Arial Unicode MS" pitchFamily="34" charset="-122"/>
              <a:ea typeface="Arial Unicode MS"/>
              <a:cs typeface="Arial Unicode MS" pitchFamily="34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Arial Unicode MS" pitchFamily="34" charset="-122"/>
              <a:ea typeface="Arial Unicode MS"/>
              <a:cs typeface="Arial Unicode MS" pitchFamily="34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 smtClean="0">
              <a:latin typeface="Arial Unicode MS" pitchFamily="34" charset="-122"/>
              <a:ea typeface="Arial Unicode MS"/>
              <a:cs typeface="Arial Unicode MS" pitchFamily="34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Arial Unicode MS" pitchFamily="34" charset="-122"/>
              <a:ea typeface="Arial Unicode MS"/>
              <a:cs typeface="Arial Unicode MS" pitchFamily="34" charset="-122"/>
            </a:endParaRPr>
          </a:p>
          <a:p>
            <a:pPr marL="342900" lvl="1" indent="-342900"/>
            <a:r>
              <a:rPr lang="en-US" altLang="zh-CN" sz="2400" dirty="0" smtClean="0">
                <a:ea typeface="Arial Unicode MS"/>
              </a:rPr>
              <a:t>Specification</a:t>
            </a:r>
            <a:r>
              <a:rPr lang="zh-CN" altLang="en-US" sz="2400" dirty="0" smtClean="0">
                <a:ea typeface="Arial Unicode MS"/>
              </a:rPr>
              <a:t>：</a:t>
            </a:r>
            <a:r>
              <a:rPr lang="en-CA" altLang="zh-CN" sz="2400" dirty="0" smtClean="0">
                <a:ea typeface="Arial Unicode MS"/>
              </a:rPr>
              <a:t> Encapsulating JPA Criteria query conditions. Objects for this interface are usually created using an internal anonymous class.</a:t>
            </a:r>
            <a:endParaRPr lang="en-US" altLang="zh-CN" sz="2400" dirty="0">
              <a:latin typeface="Arial Unicode MS" pitchFamily="34" charset="-122"/>
              <a:ea typeface="Arial Unicode MS"/>
              <a:cs typeface="Arial Unicode MS" pitchFamily="34" charset="-122"/>
            </a:endParaRPr>
          </a:p>
          <a:p>
            <a:endParaRPr lang="zh-CN" altLang="en-US" sz="4000" dirty="0">
              <a:ea typeface="Arial Unicode M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843879"/>
            <a:ext cx="4680521" cy="17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0365166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 </a:t>
            </a:r>
            <a:r>
              <a:rPr lang="en-CA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Overview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772816"/>
            <a:ext cx="8712968" cy="482453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CA" dirty="0" smtClean="0"/>
              <a:t>Spring Data’s mission is to provide a familiar and consistent, Spring-based programming model for data access while still retaining the special traits of the underlying data store. </a:t>
            </a:r>
          </a:p>
          <a:p>
            <a:pPr>
              <a:lnSpc>
                <a:spcPct val="120000"/>
              </a:lnSpc>
            </a:pPr>
            <a:r>
              <a:rPr lang="en-CA" dirty="0" smtClean="0"/>
              <a:t>It makes it easy to use data access technologies, relational and non-relational databases, map-reduce frameworks, and cloud-based data services.</a:t>
            </a:r>
          </a:p>
        </p:txBody>
      </p:sp>
    </p:spTree>
    <p:extLst>
      <p:ext uri="{BB962C8B-B14F-4D97-AF65-F5344CB8AC3E}">
        <p14:creationId xmlns="" xmlns:p14="http://schemas.microsoft.com/office/powerpoint/2010/main" val="18861764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PagingAndSortingRepository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And </a:t>
            </a:r>
            <a:r>
              <a:rPr lang="en-US" altLang="zh-CN" dirty="0" err="1" smtClean="0"/>
              <a:t>JpaSpecificationExecutor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636912"/>
            <a:ext cx="8424936" cy="2376264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zh-CN" sz="2400" dirty="0" err="1" smtClean="0"/>
              <a:t>JpaSpecificationExecutor</a:t>
            </a:r>
            <a:r>
              <a:rPr lang="en-US" altLang="zh-CN" sz="2400" dirty="0" smtClean="0"/>
              <a:t> implement paging query with query conditions.</a:t>
            </a:r>
            <a:endParaRPr lang="en-US" altLang="zh-CN" sz="2400" dirty="0">
              <a:latin typeface="Arial Unicode MS" pitchFamily="34" charset="-122"/>
              <a:ea typeface="Arial Unicode MS"/>
              <a:cs typeface="Arial Unicode MS" pitchFamily="34" charset="-122"/>
            </a:endParaRPr>
          </a:p>
          <a:p>
            <a:pPr marL="342900" lvl="1" indent="-342900"/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PagingAndSortingRepository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CA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only performs unconditional paging and sorting.</a:t>
            </a:r>
            <a:endParaRPr lang="en-US" altLang="zh-CN" sz="2400" dirty="0" smtClean="0">
              <a:latin typeface="Arial Unicode MS" pitchFamily="34" charset="-122"/>
              <a:ea typeface="Arial Unicode MS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3651664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 </a:t>
            </a:r>
            <a:r>
              <a:rPr lang="en-CA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Overview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772816"/>
            <a:ext cx="8712968" cy="482453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CA" dirty="0" smtClean="0"/>
              <a:t>Community modules non-relational  database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MongoDB</a:t>
            </a: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en-CA" sz="1800" dirty="0" smtClean="0"/>
              <a:t>object-document support and repositories for </a:t>
            </a:r>
            <a:r>
              <a:rPr lang="en-CA" sz="1800" dirty="0" err="1" smtClean="0"/>
              <a:t>MongoDB</a:t>
            </a:r>
            <a:endParaRPr lang="en-US" altLang="zh-CN" sz="1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Neo4j</a:t>
            </a:r>
            <a:r>
              <a:rPr lang="en-CA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en-CA" sz="1800" dirty="0" smtClean="0"/>
              <a:t>object-graph support and repositories for Neo4j</a:t>
            </a:r>
            <a:endParaRPr lang="en-US" altLang="zh-CN" sz="1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Redis</a:t>
            </a:r>
            <a:r>
              <a:rPr lang="en-CA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en-CA" sz="1800" dirty="0" smtClean="0"/>
              <a:t> in-memory </a:t>
            </a:r>
            <a:r>
              <a:rPr lang="en-CA" sz="1800" b="1" dirty="0" smtClean="0"/>
              <a:t>data structure store</a:t>
            </a:r>
            <a:r>
              <a:rPr lang="en-CA" sz="1800" dirty="0" smtClean="0"/>
              <a:t>, used as a database, cache and message broker</a:t>
            </a:r>
            <a:endParaRPr lang="en-US" altLang="zh-CN" sz="1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Hbase</a:t>
            </a:r>
            <a:r>
              <a:rPr lang="en-CA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en-CA" sz="1800" b="1" dirty="0" smtClean="0"/>
              <a:t>Leading Open Source In-Memory Data Grid: Distributed Computing</a:t>
            </a:r>
            <a:endParaRPr lang="en-US" altLang="zh-CN" sz="1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en-CA" sz="2000" dirty="0" smtClean="0"/>
              <a:t>Community modules relational  database 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endParaRPr lang="en-US" altLang="zh-CN" sz="2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JDBC: </a:t>
            </a:r>
            <a:r>
              <a:rPr lang="en-CA" sz="1800" dirty="0" smtClean="0"/>
              <a:t>JDBC-based repositories(Oracle, </a:t>
            </a:r>
            <a:r>
              <a:rPr lang="en-CA" sz="1800" dirty="0" err="1" smtClean="0"/>
              <a:t>MySQL</a:t>
            </a:r>
            <a:r>
              <a:rPr lang="en-CA" sz="1800" dirty="0" smtClean="0"/>
              <a:t>)</a:t>
            </a:r>
            <a:endParaRPr lang="en-US" altLang="zh-CN" sz="1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JPA: </a:t>
            </a:r>
            <a:r>
              <a:rPr lang="en-CA" sz="1800" dirty="0" smtClean="0"/>
              <a:t>Makes it easy to implement JPA-based repositories</a:t>
            </a:r>
            <a:endParaRPr lang="en-US" altLang="zh-CN" sz="1800" b="1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61764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 Spring Data </a:t>
            </a:r>
            <a:r>
              <a:rPr lang="en-CA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Overview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72816"/>
            <a:ext cx="8424936" cy="482453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CA" sz="2000" dirty="0" smtClean="0"/>
              <a:t>This module deals with enhanced support for JPA based data access layers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en-CA" sz="2000" dirty="0" smtClean="0"/>
              <a:t>Spring Data JPA aims to significantly improve the implementation of data access layers(DAO layer) by reducing the effort to the amount that’s actually needed. As a developer you write your repository interfaces, including custom finder methods, and Spring will provide the implementation automatically.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89361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SpringData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JPA Environment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79804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64704"/>
          </a:xfrm>
        </p:spPr>
        <p:txBody>
          <a:bodyPr/>
          <a:lstStyle/>
          <a:p>
            <a:r>
              <a:rPr lang="en-US" altLang="zh-CN" dirty="0" smtClean="0"/>
              <a:t>My development Environment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56886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CA" altLang="zh-CN" sz="2800" dirty="0" smtClean="0">
                <a:solidFill>
                  <a:schemeClr val="tx1">
                    <a:lumMod val="6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+ configuration 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endParaRPr lang="en-US" altLang="zh-CN" sz="2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en-CA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+ annotation </a:t>
            </a:r>
          </a:p>
          <a:p>
            <a:pPr>
              <a:lnSpc>
                <a:spcPct val="120000"/>
              </a:lnSpc>
            </a:pP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 environment :</a:t>
            </a:r>
            <a:endParaRPr lang="en-CA" altLang="zh-CN" sz="2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CA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SpringBoot</a:t>
            </a:r>
            <a:r>
              <a:rPr lang="en-CA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en-CA" altLang="zh-CN" dirty="0" smtClean="0"/>
              <a:t>Q</a:t>
            </a:r>
            <a:r>
              <a:rPr lang="en-CA" dirty="0" smtClean="0"/>
              <a:t>uickly build and create Spring applications using the Spring Framework.</a:t>
            </a:r>
            <a:endParaRPr lang="en-CA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42913" lvl="2" indent="-223838">
              <a:lnSpc>
                <a:spcPct val="120000"/>
              </a:lnSpc>
              <a:spcBef>
                <a:spcPts val="1800"/>
              </a:spcBef>
            </a:pPr>
            <a:r>
              <a:rPr lang="en-CA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Oracle </a:t>
            </a:r>
            <a:r>
              <a:rPr lang="en-CA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VirtualBox</a:t>
            </a:r>
            <a:r>
              <a:rPr lang="en-CA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en-CA" sz="2000" i="1" dirty="0" smtClean="0"/>
              <a:t> A cross-platform virtualization software(</a:t>
            </a:r>
            <a:r>
              <a:rPr lang="en-CA" sz="2000" dirty="0" err="1" smtClean="0"/>
              <a:t>VMWare</a:t>
            </a:r>
            <a:r>
              <a:rPr lang="en-CA" sz="2000" dirty="0" smtClean="0"/>
              <a:t>)</a:t>
            </a:r>
            <a:endParaRPr lang="en-CA" sz="2000" i="1" dirty="0" smtClean="0"/>
          </a:p>
          <a:p>
            <a:pPr lvl="2">
              <a:lnSpc>
                <a:spcPct val="120000"/>
              </a:lnSpc>
            </a:pPr>
            <a:r>
              <a:rPr lang="en-US" sz="2000" i="1" dirty="0" smtClean="0"/>
              <a:t>Operation System: Linux</a:t>
            </a:r>
          </a:p>
          <a:p>
            <a:pPr lvl="2">
              <a:lnSpc>
                <a:spcPct val="120000"/>
              </a:lnSpc>
            </a:pPr>
            <a:r>
              <a:rPr lang="en-US" sz="2000" i="1" dirty="0" err="1" smtClean="0"/>
              <a:t>Docker</a:t>
            </a:r>
            <a:r>
              <a:rPr lang="en-US" sz="2000" i="1" dirty="0" smtClean="0"/>
              <a:t>: A </a:t>
            </a:r>
            <a:r>
              <a:rPr lang="en-CA" sz="2000" dirty="0" smtClean="0"/>
              <a:t>container platform</a:t>
            </a:r>
          </a:p>
          <a:p>
            <a:pPr lvl="3">
              <a:lnSpc>
                <a:spcPct val="120000"/>
              </a:lnSpc>
            </a:pPr>
            <a:r>
              <a:rPr lang="en-US" sz="1800" dirty="0" smtClean="0"/>
              <a:t>SSH Client: </a:t>
            </a:r>
            <a:r>
              <a:rPr lang="en-US" sz="1800" dirty="0" err="1" smtClean="0"/>
              <a:t>SmarTTY</a:t>
            </a:r>
            <a:endParaRPr lang="en-CA" sz="1800" dirty="0" smtClean="0"/>
          </a:p>
          <a:p>
            <a:pPr lvl="2">
              <a:lnSpc>
                <a:spcPct val="120000"/>
              </a:lnSpc>
            </a:pPr>
            <a:r>
              <a:rPr lang="en-US" sz="2000" i="1" dirty="0" err="1" smtClean="0"/>
              <a:t>DataBase</a:t>
            </a:r>
            <a:r>
              <a:rPr lang="en-US" sz="2000" i="1" dirty="0" smtClean="0"/>
              <a:t>: </a:t>
            </a:r>
            <a:r>
              <a:rPr lang="en-US" sz="2000" i="1" dirty="0" err="1" smtClean="0"/>
              <a:t>Mysql</a:t>
            </a:r>
            <a:endParaRPr lang="en-US" sz="2000" i="1" dirty="0" smtClean="0"/>
          </a:p>
          <a:p>
            <a:pPr lvl="3">
              <a:lnSpc>
                <a:spcPct val="120000"/>
              </a:lnSpc>
            </a:pPr>
            <a:r>
              <a:rPr lang="en-US" sz="1800" i="1" dirty="0" smtClean="0"/>
              <a:t>Client: </a:t>
            </a:r>
            <a:r>
              <a:rPr lang="en-US" sz="1800" i="1" dirty="0" err="1" smtClean="0"/>
              <a:t>SQLyog</a:t>
            </a:r>
            <a:endParaRPr lang="en-US" sz="1800" i="1" dirty="0" smtClean="0"/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IDE: </a:t>
            </a:r>
            <a:r>
              <a:rPr lang="en-CA" sz="2400" dirty="0" err="1" smtClean="0"/>
              <a:t>IntelliJ</a:t>
            </a:r>
            <a:r>
              <a:rPr lang="en-CA" sz="2400" dirty="0" smtClean="0"/>
              <a:t> IDEA</a:t>
            </a:r>
          </a:p>
          <a:p>
            <a:pPr lvl="1">
              <a:lnSpc>
                <a:spcPct val="120000"/>
              </a:lnSpc>
            </a:pPr>
            <a:endParaRPr lang="en-CA" sz="2200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779912" y="1052736"/>
          <a:ext cx="1309687" cy="479425"/>
        </p:xfrm>
        <a:graphic>
          <a:graphicData uri="http://schemas.openxmlformats.org/presentationml/2006/ole">
            <p:oleObj spid="_x0000_s1026" name="Packager Shell Object" showAsIcon="1" r:id="rId4" imgW="1309320" imgH="478800" progId="Packag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0193828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259228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Interface</a:t>
            </a:r>
            <a:b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88486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970" y="692696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Overview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864" y="1772816"/>
            <a:ext cx="8229600" cy="439248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CA" sz="2000" dirty="0" smtClean="0"/>
              <a:t>It takes the domain class to manage as well as the ID type of the domain class as type arguments. This interface acts primarily as a marker interface to capture the types to work with and to help you to discover interfaces that extend this one.  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</a:t>
            </a:r>
            <a:endParaRPr lang="en-US" altLang="zh-CN" sz="2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 b="1" dirty="0" smtClean="0">
                <a:solidFill>
                  <a:srgbClr val="92D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</a:t>
            </a:r>
            <a:r>
              <a:rPr lang="en-US" altLang="zh-CN" sz="2000" b="1" dirty="0">
                <a:solidFill>
                  <a:srgbClr val="92D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interface Repository&lt;T, ID extends </a:t>
            </a:r>
            <a:r>
              <a:rPr lang="en-US" altLang="zh-CN" sz="2000" b="1" dirty="0" err="1">
                <a:solidFill>
                  <a:srgbClr val="92D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Serializable</a:t>
            </a:r>
            <a:r>
              <a:rPr lang="en-US" altLang="zh-CN" sz="2000" b="1" dirty="0">
                <a:solidFill>
                  <a:srgbClr val="92D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{ }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</a:t>
            </a:r>
            <a:endParaRPr lang="en-US" altLang="zh-CN" sz="2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You simply declare an interface that inherit the repository, you don’t need to write any implements of the interface.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 </a:t>
            </a:r>
            <a:endParaRPr lang="en-US" altLang="zh-CN" sz="2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en-CA" altLang="zh-CN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you can also annotate your repository interface with @</a:t>
            </a:r>
            <a:r>
              <a:rPr lang="en-CA" altLang="zh-CN" sz="2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RepositoryDefinition</a:t>
            </a:r>
            <a:endParaRPr lang="en-US" altLang="zh-CN" sz="2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0748944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tf02895261</Template>
  <TotalTime>17674</TotalTime>
  <Words>787</Words>
  <Application>Microsoft Office PowerPoint</Application>
  <PresentationFormat>全屏显示(4:3)</PresentationFormat>
  <Paragraphs>154</Paragraphs>
  <Slides>30</Slides>
  <Notes>13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Digital Blue Tunnel 16x9</vt:lpstr>
      <vt:lpstr>Packager Shell Object</vt:lpstr>
      <vt:lpstr>SpringData Turtoring  </vt:lpstr>
      <vt:lpstr>Before studying springdata, you should know the following technologies:</vt:lpstr>
      <vt:lpstr>Spring Data Overview</vt:lpstr>
      <vt:lpstr>Spring Data Overview</vt:lpstr>
      <vt:lpstr>JPA Spring Data Overview</vt:lpstr>
      <vt:lpstr>SpringData JPA Environment</vt:lpstr>
      <vt:lpstr>My development Environment</vt:lpstr>
      <vt:lpstr>Repository Interface </vt:lpstr>
      <vt:lpstr>Repository Overview</vt:lpstr>
      <vt:lpstr>Repository Inheritance Relationships</vt:lpstr>
      <vt:lpstr>Using named queries </vt:lpstr>
      <vt:lpstr>Supported keywords inside method names</vt:lpstr>
      <vt:lpstr>Supported keywords inside method names</vt:lpstr>
      <vt:lpstr>Using @Query</vt:lpstr>
      <vt:lpstr>Using@Query</vt:lpstr>
      <vt:lpstr>Using Named Parameters</vt:lpstr>
      <vt:lpstr>Using Advanced LIKE Expressions</vt:lpstr>
      <vt:lpstr>Using Native Queries</vt:lpstr>
      <vt:lpstr>Modifying Queries</vt:lpstr>
      <vt:lpstr>@Query and @Modifying execute update operation</vt:lpstr>
      <vt:lpstr>Transaction</vt:lpstr>
      <vt:lpstr>CrudRepository  Interface</vt:lpstr>
      <vt:lpstr>CrudRepository</vt:lpstr>
      <vt:lpstr>PagingAndSortingRepository Interface</vt:lpstr>
      <vt:lpstr>PagingAndSortingRepository</vt:lpstr>
      <vt:lpstr>JpaRepository Interface</vt:lpstr>
      <vt:lpstr>JpaRepository</vt:lpstr>
      <vt:lpstr>JpaSpecificationExecutor Interface</vt:lpstr>
      <vt:lpstr>JpaSpecificationExecutor</vt:lpstr>
      <vt:lpstr>PagingAndSortingRepository  And JpaSpecificationExecutor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shanshan DAI</cp:lastModifiedBy>
  <cp:revision>647</cp:revision>
  <dcterms:created xsi:type="dcterms:W3CDTF">2013-03-04T07:19:04Z</dcterms:created>
  <dcterms:modified xsi:type="dcterms:W3CDTF">2018-08-08T02:51:57Z</dcterms:modified>
</cp:coreProperties>
</file>