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71" r:id="rId4"/>
    <p:sldId id="258" r:id="rId5"/>
    <p:sldId id="261" r:id="rId6"/>
    <p:sldId id="274" r:id="rId7"/>
    <p:sldId id="282" r:id="rId8"/>
    <p:sldId id="269" r:id="rId9"/>
    <p:sldId id="281" r:id="rId10"/>
    <p:sldId id="280" r:id="rId11"/>
    <p:sldId id="263" r:id="rId12"/>
    <p:sldId id="285" r:id="rId13"/>
    <p:sldId id="278" r:id="rId14"/>
    <p:sldId id="275" r:id="rId15"/>
    <p:sldId id="290" r:id="rId16"/>
    <p:sldId id="286" r:id="rId17"/>
    <p:sldId id="288" r:id="rId18"/>
    <p:sldId id="289" r:id="rId19"/>
    <p:sldId id="276" r:id="rId20"/>
  </p:sldIdLst>
  <p:sldSz cx="18288000" cy="10287000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Montserrat" pitchFamily="2" charset="77"/>
      <p:regular r:id="rId23"/>
      <p:bold r:id="rId24"/>
      <p:italic r:id="rId25"/>
      <p:boldItalic r:id="rId26"/>
    </p:embeddedFont>
    <p:embeddedFont>
      <p:font typeface="Montserrat ExtraBold" panose="020F0502020204030204" pitchFamily="34" charset="0"/>
      <p:bold r:id="rId27"/>
      <p:italic r:id="rId28"/>
      <p:boldItalic r:id="rId29"/>
    </p:embeddedFont>
    <p:embeddedFont>
      <p:font typeface="Montserrat SemiBold" panose="020F0502020204030204" pitchFamily="34" charset="0"/>
      <p:regular r:id="rId30"/>
      <p:bold r:id="rId31"/>
      <p:italic r:id="rId32"/>
      <p:boldItalic r:id="rId33"/>
    </p:embeddedFont>
    <p:embeddedFont>
      <p:font typeface="Oswald" pitchFamily="2" charset="77"/>
      <p:regular r:id="rId34"/>
      <p:bold r:id="rId35"/>
    </p:embeddedFont>
    <p:embeddedFont>
      <p:font typeface="Oswald Bold" pitchFamily="2" charset="77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7" autoAdjust="0"/>
    <p:restoredTop sz="92235" autoAdjust="0"/>
  </p:normalViewPr>
  <p:slideViewPr>
    <p:cSldViewPr>
      <p:cViewPr>
        <p:scale>
          <a:sx n="76" d="100"/>
          <a:sy n="76" d="100"/>
        </p:scale>
        <p:origin x="72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0C46A-95CB-BC41-8FA3-9728107C99C5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4BF4D-02DB-A943-90A2-77613B335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2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BF4D-02DB-A943-90A2-77613B335E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5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7001E-EDE6-F3AA-8653-1F93AC77B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32C25-1CC5-89E6-DF83-C0A41BABD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DC209F-D9BA-18AC-09CD-43E5A5AE6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E2E60-4C49-6239-CEC5-70699AD53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BF4D-02DB-A943-90A2-77613B335E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BF4D-02DB-A943-90A2-77613B335E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1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3B5CD-B895-A459-8D1D-387F55AF3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0BD4FA-5D99-4FAC-8F8A-B223AAE259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03835C-B8A5-5651-6123-5D1ADB5B0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A3529-83B9-B59F-00D5-041426BB7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BF4D-02DB-A943-90A2-77613B335E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27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BF4D-02DB-A943-90A2-77613B335E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78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4BF4D-02DB-A943-90A2-77613B335E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371600" y="2095500"/>
            <a:ext cx="15430500" cy="25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343400" y="3390900"/>
            <a:ext cx="13258800" cy="353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9600" b="1" i="0" u="none" strike="noStrike" spc="-500" dirty="0">
                <a:solidFill>
                  <a:srgbClr val="FF0000"/>
                </a:solidFill>
                <a:latin typeface="Oswald" pitchFamily="2" charset="77"/>
              </a:rPr>
              <a:t>FRITO LAY </a:t>
            </a:r>
          </a:p>
          <a:p>
            <a:pPr lvl="0" algn="l">
              <a:lnSpc>
                <a:spcPct val="91300"/>
              </a:lnSpc>
            </a:pPr>
            <a:r>
              <a:rPr lang="en-US" sz="9600" b="1" i="0" u="none" strike="noStrike" spc="-500" dirty="0">
                <a:solidFill>
                  <a:srgbClr val="FF0000"/>
                </a:solidFill>
                <a:latin typeface="Oswald" pitchFamily="2" charset="77"/>
              </a:rPr>
              <a:t>EXPLORATORY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343400" y="7048500"/>
            <a:ext cx="12776200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5100" b="0" i="0" u="none" strike="noStrike" dirty="0">
                <a:solidFill>
                  <a:srgbClr val="FFFFFF"/>
                </a:solidFill>
                <a:latin typeface="Montserrat SemiBold"/>
              </a:rPr>
              <a:t>By: Chloe Barker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71600" y="1333500"/>
            <a:ext cx="2260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800" b="0" i="0" u="none" strike="noStrike" dirty="0">
                <a:solidFill>
                  <a:srgbClr val="FF0000"/>
                </a:solidFill>
                <a:latin typeface="Montserrat ExtraBold"/>
              </a:rPr>
              <a:t>SMU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224000" y="1384300"/>
            <a:ext cx="2654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32800"/>
              </a:lnSpc>
            </a:pPr>
            <a:r>
              <a:rPr lang="en-US" dirty="0">
                <a:solidFill>
                  <a:srgbClr val="FF0000"/>
                </a:solidFill>
                <a:latin typeface="Montserrat ExtraBold"/>
              </a:rPr>
              <a:t>3</a:t>
            </a:r>
            <a:r>
              <a:rPr lang="en-US" sz="1800" b="0" i="0" u="none" strike="noStrike" dirty="0">
                <a:solidFill>
                  <a:srgbClr val="FF0000"/>
                </a:solidFill>
                <a:latin typeface="Montserrat ExtraBold"/>
              </a:rPr>
              <a:t> March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C67C77-1649-6C7B-DCF4-6E3A0FCFE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630F875-CB86-E3F9-05F5-881144E51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71500"/>
            <a:ext cx="11698578" cy="89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8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397000" y="4318000"/>
            <a:ext cx="15430500" cy="254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276600" y="2400300"/>
            <a:ext cx="121793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en-US" sz="9600" b="1" i="0" u="none" strike="noStrike" spc="-300" dirty="0">
                <a:solidFill>
                  <a:schemeClr val="accent2"/>
                </a:solidFill>
                <a:latin typeface="Oswald" pitchFamily="2" charset="77"/>
              </a:rPr>
              <a:t>TOP THREE FACTORS </a:t>
            </a:r>
          </a:p>
          <a:p>
            <a:pPr lvl="0" algn="ctr">
              <a:lnSpc>
                <a:spcPct val="78020"/>
              </a:lnSpc>
            </a:pPr>
            <a:r>
              <a:rPr lang="en-US" sz="4800" b="1" i="0" u="none" strike="noStrike" spc="-300" dirty="0">
                <a:solidFill>
                  <a:schemeClr val="accent2"/>
                </a:solidFill>
                <a:latin typeface="Oswald" pitchFamily="2" charset="77"/>
              </a:rPr>
              <a:t>TO PREDICT ATTRITION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32000" y="5346700"/>
            <a:ext cx="3213100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6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AGE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39000" y="5372100"/>
            <a:ext cx="3822700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6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JOB ROLE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042900" y="5346700"/>
            <a:ext cx="3213100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6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OVER 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9B606-9724-5C71-4648-0EF39DD5C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3DFC64F0-EB3E-0C2B-B6C7-C98C2EEA6D03}"/>
              </a:ext>
            </a:extLst>
          </p:cNvPr>
          <p:cNvSpPr txBox="1"/>
          <p:nvPr/>
        </p:nvSpPr>
        <p:spPr>
          <a:xfrm>
            <a:off x="838200" y="495300"/>
            <a:ext cx="7289800" cy="228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78020"/>
              </a:lnSpc>
            </a:pPr>
            <a:r>
              <a:rPr lang="en-US" sz="8800" b="1" i="0" u="none" strike="noStrike" spc="-300" dirty="0">
                <a:solidFill>
                  <a:schemeClr val="accent1"/>
                </a:solidFill>
                <a:latin typeface="Oswald" pitchFamily="2" charset="77"/>
              </a:rPr>
              <a:t>NAÏVE BAYES MODEL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2ADA00C-2314-356E-5383-AC67F4099923}"/>
              </a:ext>
            </a:extLst>
          </p:cNvPr>
          <p:cNvSpPr txBox="1"/>
          <p:nvPr/>
        </p:nvSpPr>
        <p:spPr>
          <a:xfrm>
            <a:off x="381000" y="2933700"/>
            <a:ext cx="71628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endParaRPr lang="en-US" sz="2800" b="0" i="0" u="none" strike="noStrike" dirty="0">
              <a:solidFill>
                <a:srgbClr val="1A1A1A"/>
              </a:solidFill>
              <a:latin typeface="Montserrat SemiBold"/>
            </a:endParaRPr>
          </a:p>
          <a:p>
            <a:pPr lvl="0" algn="l">
              <a:lnSpc>
                <a:spcPct val="132800"/>
              </a:lnSpc>
            </a:pPr>
            <a:r>
              <a:rPr lang="en-US" sz="2400" b="0" i="0" u="none" strike="noStrike" dirty="0">
                <a:solidFill>
                  <a:srgbClr val="1A1A1A"/>
                </a:solidFill>
                <a:latin typeface="Montserrat SemiBold"/>
              </a:rPr>
              <a:t>Threshold for optimal Costs = 0.12</a:t>
            </a:r>
          </a:p>
          <a:p>
            <a:pPr lvl="0" algn="l">
              <a:lnSpc>
                <a:spcPct val="132800"/>
              </a:lnSpc>
            </a:pPr>
            <a:r>
              <a:rPr lang="en-US" sz="2400" dirty="0">
                <a:solidFill>
                  <a:schemeClr val="accent1"/>
                </a:solidFill>
                <a:latin typeface="Montserrat SemiBold"/>
              </a:rPr>
              <a:t>Predictors: </a:t>
            </a:r>
            <a:r>
              <a:rPr lang="en-US" sz="2400" dirty="0">
                <a:solidFill>
                  <a:srgbClr val="1A1A1A"/>
                </a:solidFill>
                <a:latin typeface="Montserrat SemiBold"/>
              </a:rPr>
              <a:t>Age, Over Time, and Job Role</a:t>
            </a:r>
            <a:endParaRPr lang="en-US" sz="2400" i="0" u="none" strike="noStrike" dirty="0">
              <a:solidFill>
                <a:srgbClr val="1A1A1A"/>
              </a:solidFill>
              <a:latin typeface="Montserrat SemiBold"/>
            </a:endParaRPr>
          </a:p>
          <a:p>
            <a:pPr lvl="0" algn="l">
              <a:lnSpc>
                <a:spcPct val="132800"/>
              </a:lnSpc>
            </a:pPr>
            <a:endParaRPr lang="en-US" sz="1800" b="0" i="0" u="none" strike="noStrike" dirty="0">
              <a:solidFill>
                <a:srgbClr val="1A1A1A"/>
              </a:solidFill>
              <a:latin typeface="Montserrat SemiBol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8452E96-C56C-DE95-9CEF-247B8AEC3B66}"/>
              </a:ext>
            </a:extLst>
          </p:cNvPr>
          <p:cNvSpPr txBox="1"/>
          <p:nvPr/>
        </p:nvSpPr>
        <p:spPr>
          <a:xfrm>
            <a:off x="8610600" y="1562100"/>
            <a:ext cx="92964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24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/>
              </a:rPr>
              <a:t>Out of the employees who actually left and those who actually stayed, our model flagged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/>
              </a:rPr>
              <a:t>63</a:t>
            </a:r>
            <a:r>
              <a:rPr lang="en-US" sz="24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/>
              </a:rPr>
              <a:t>.56% correctly. </a:t>
            </a:r>
          </a:p>
          <a:p>
            <a:pPr lvl="0" algn="l">
              <a:lnSpc>
                <a:spcPct val="132800"/>
              </a:lnSpc>
            </a:pPr>
            <a:r>
              <a:rPr lang="en-US" sz="24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/>
              </a:rPr>
              <a:t>(overall proportion of correct predictions) 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03DE10B-937D-9FDD-B6A8-9FBDCB45ACF6}"/>
              </a:ext>
            </a:extLst>
          </p:cNvPr>
          <p:cNvSpPr txBox="1"/>
          <p:nvPr/>
        </p:nvSpPr>
        <p:spPr>
          <a:xfrm>
            <a:off x="8534400" y="952500"/>
            <a:ext cx="62484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4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ACCURACY = </a:t>
            </a:r>
            <a:r>
              <a:rPr lang="en-US" sz="4400" b="1" spc="-100" dirty="0">
                <a:solidFill>
                  <a:schemeClr val="accent1"/>
                </a:solidFill>
                <a:latin typeface="Oswald" pitchFamily="2" charset="77"/>
              </a:rPr>
              <a:t>64.60</a:t>
            </a:r>
            <a:r>
              <a:rPr lang="en-US" sz="44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%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9C3367D-D515-7581-D5EF-A886BFFF4FA2}"/>
              </a:ext>
            </a:extLst>
          </p:cNvPr>
          <p:cNvSpPr txBox="1"/>
          <p:nvPr/>
        </p:nvSpPr>
        <p:spPr>
          <a:xfrm>
            <a:off x="8763000" y="6210300"/>
            <a:ext cx="73152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1300"/>
              </a:lnSpc>
            </a:pPr>
            <a:r>
              <a:rPr lang="en-US" sz="44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SPECIFICIT</a:t>
            </a:r>
            <a:r>
              <a:rPr lang="en-US" sz="4400" b="1" spc="-100" dirty="0">
                <a:solidFill>
                  <a:schemeClr val="accent1"/>
                </a:solidFill>
                <a:latin typeface="Oswald" pitchFamily="2" charset="77"/>
              </a:rPr>
              <a:t>Y</a:t>
            </a:r>
            <a:r>
              <a:rPr lang="en-US" sz="44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 = 62.05%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138F69D-7D9C-BB0C-608A-4334E747156E}"/>
              </a:ext>
            </a:extLst>
          </p:cNvPr>
          <p:cNvSpPr txBox="1"/>
          <p:nvPr/>
        </p:nvSpPr>
        <p:spPr>
          <a:xfrm>
            <a:off x="8755912" y="4152900"/>
            <a:ext cx="95250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24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/>
              </a:rPr>
              <a:t>Out of the employees who actually left, 74.29% were correctly identified as leaving by the model. 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BCFD00A-3CD4-48FF-9E2D-B7822F20E2A0}"/>
              </a:ext>
            </a:extLst>
          </p:cNvPr>
          <p:cNvSpPr txBox="1"/>
          <p:nvPr/>
        </p:nvSpPr>
        <p:spPr>
          <a:xfrm>
            <a:off x="8686800" y="3771900"/>
            <a:ext cx="68580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4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SENSITIVITY = 77.86%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65DFE0-EE95-C03E-571A-CE294536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95287"/>
              </p:ext>
            </p:extLst>
          </p:nvPr>
        </p:nvGraphicFramePr>
        <p:xfrm>
          <a:off x="381000" y="8496300"/>
          <a:ext cx="8534400" cy="1111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43867401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61991978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2825806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075834916"/>
                    </a:ext>
                  </a:extLst>
                </a:gridCol>
              </a:tblGrid>
              <a:tr h="2449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Oswald" pitchFamily="2" charset="77"/>
                        </a:rPr>
                        <a:t>Threshold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Oswald" pitchFamily="2" charset="77"/>
                        </a:rPr>
                        <a:t>Sensitivity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Oswald" pitchFamily="2" charset="77"/>
                        </a:rPr>
                        <a:t>Specificity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  <a:latin typeface="Oswald" pitchFamily="2" charset="77"/>
                        </a:rPr>
                        <a:t>Accuracy</a:t>
                      </a:r>
                      <a:endParaRPr lang="en-US" sz="3600" b="1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7348" marR="7348" marT="7348" marB="0" anchor="ctr"/>
                </a:tc>
                <a:extLst>
                  <a:ext uri="{0D108BD9-81ED-4DB2-BD59-A6C34878D82A}">
                    <a16:rowId xmlns:a16="http://schemas.microsoft.com/office/drawing/2014/main" val="3516053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0.12</a:t>
                      </a: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77.86%</a:t>
                      </a: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62.05%</a:t>
                      </a: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64.6%</a:t>
                      </a:r>
                    </a:p>
                  </a:txBody>
                  <a:tcPr marL="7348" marR="7348" marT="7348" marB="0" anchor="ctr"/>
                </a:tc>
                <a:extLst>
                  <a:ext uri="{0D108BD9-81ED-4DB2-BD59-A6C34878D82A}">
                    <a16:rowId xmlns:a16="http://schemas.microsoft.com/office/drawing/2014/main" val="187924982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A2CFB7F-B553-21B5-88AE-289A23BCD7B3}"/>
              </a:ext>
            </a:extLst>
          </p:cNvPr>
          <p:cNvSpPr txBox="1"/>
          <p:nvPr/>
        </p:nvSpPr>
        <p:spPr>
          <a:xfrm>
            <a:off x="8686800" y="6819900"/>
            <a:ext cx="9601200" cy="1028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32800"/>
              </a:lnSpc>
            </a:pPr>
            <a:r>
              <a:rPr lang="en-US" sz="24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/>
              </a:rPr>
              <a:t>Out of the employees who actually stayed,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/>
              </a:rPr>
              <a:t>61</a:t>
            </a:r>
            <a:r>
              <a:rPr lang="en-US" sz="24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SemiBold"/>
              </a:rPr>
              <a:t>.51% were correctly identified as staying by the model.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B8187F2-78F9-84AE-1BA2-432D58419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59153"/>
              </p:ext>
            </p:extLst>
          </p:nvPr>
        </p:nvGraphicFramePr>
        <p:xfrm>
          <a:off x="609600" y="5448300"/>
          <a:ext cx="5943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660">
                  <a:extLst>
                    <a:ext uri="{9D8B030D-6E8A-4147-A177-3AD203B41FA5}">
                      <a16:colId xmlns:a16="http://schemas.microsoft.com/office/drawing/2014/main" val="3705132941"/>
                    </a:ext>
                  </a:extLst>
                </a:gridCol>
                <a:gridCol w="1993660">
                  <a:extLst>
                    <a:ext uri="{9D8B030D-6E8A-4147-A177-3AD203B41FA5}">
                      <a16:colId xmlns:a16="http://schemas.microsoft.com/office/drawing/2014/main" val="4011083316"/>
                    </a:ext>
                  </a:extLst>
                </a:gridCol>
                <a:gridCol w="1956280">
                  <a:extLst>
                    <a:ext uri="{9D8B030D-6E8A-4147-A177-3AD203B41FA5}">
                      <a16:colId xmlns:a16="http://schemas.microsoft.com/office/drawing/2014/main" val="4089225207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Oswald" pitchFamily="2" charset="7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Oswald" pitchFamily="2" charset="77"/>
                        </a:rPr>
                        <a:t>Actually Left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Oswald" pitchFamily="2" charset="77"/>
                        </a:rPr>
                        <a:t>Actually Stayed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6451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Oswald" pitchFamily="2" charset="77"/>
                        </a:rPr>
                        <a:t>Predicted to Leave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Oswald" pitchFamily="2" charset="77"/>
                        </a:rPr>
                        <a:t>109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Oswald" pitchFamily="2" charset="77"/>
                        </a:rPr>
                        <a:t>277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7465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Oswald" pitchFamily="2" charset="77"/>
                        </a:rPr>
                        <a:t>Predicted to Stay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Oswald" pitchFamily="2" charset="77"/>
                        </a:rPr>
                        <a:t>31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Oswald" pitchFamily="2" charset="77"/>
                        </a:rPr>
                        <a:t>453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810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61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9868C-C628-AAC9-8389-157E32321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00149A53-0632-43DA-DAB7-35419C070778}"/>
              </a:ext>
            </a:extLst>
          </p:cNvPr>
          <p:cNvSpPr txBox="1"/>
          <p:nvPr/>
        </p:nvSpPr>
        <p:spPr>
          <a:xfrm>
            <a:off x="457200" y="495300"/>
            <a:ext cx="47244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78020"/>
              </a:lnSpc>
            </a:pPr>
            <a:r>
              <a:rPr lang="en-US" sz="8800" b="1" i="0" u="none" strike="noStrike" spc="-300" dirty="0">
                <a:solidFill>
                  <a:schemeClr val="accent1"/>
                </a:solidFill>
                <a:latin typeface="Oswald" pitchFamily="2" charset="77"/>
              </a:rPr>
              <a:t>COSTS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A9291DE-BB60-9300-E026-A9130D23DFA8}"/>
              </a:ext>
            </a:extLst>
          </p:cNvPr>
          <p:cNvSpPr txBox="1"/>
          <p:nvPr/>
        </p:nvSpPr>
        <p:spPr>
          <a:xfrm>
            <a:off x="228600" y="6743700"/>
            <a:ext cx="7480300" cy="736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2400" b="0" i="0" u="none" strike="noStrike" dirty="0">
                <a:solidFill>
                  <a:srgbClr val="1A1A1A"/>
                </a:solidFill>
                <a:latin typeface="Montserrat SemiBold"/>
              </a:rPr>
              <a:t>Threshold for optimal costs = 0.12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BCE6B-D038-BC37-A8A8-A14F75BEE2AB}"/>
              </a:ext>
            </a:extLst>
          </p:cNvPr>
          <p:cNvSpPr txBox="1"/>
          <p:nvPr/>
        </p:nvSpPr>
        <p:spPr>
          <a:xfrm>
            <a:off x="533400" y="1943100"/>
            <a:ext cx="86106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494949"/>
              </a:solidFill>
              <a:latin typeface="Oswald" pitchFamily="2" charset="77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Oswald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Incentives to stay are predicted to be around $200 per employee</a:t>
            </a:r>
            <a:r>
              <a:rPr lang="en-US" sz="2800" dirty="0">
                <a:effectLst/>
                <a:latin typeface="Oswald" pitchFamily="2" charset="77"/>
              </a:rPr>
              <a:t> </a:t>
            </a:r>
            <a:endParaRPr lang="en-US" sz="2800" dirty="0">
              <a:effectLst/>
              <a:latin typeface="Oswald" pitchFamily="2" charset="77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Oswald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lang="en-US" sz="2800" dirty="0">
                <a:effectLst/>
                <a:latin typeface="Oswald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costs to be between 50% and 400% of the employee’s salary to recruit a replacement for someone who has left the company</a:t>
            </a:r>
          </a:p>
          <a:p>
            <a:endParaRPr lang="en-US" sz="2400" dirty="0">
              <a:solidFill>
                <a:srgbClr val="494949"/>
              </a:solidFill>
              <a:effectLst/>
              <a:latin typeface="Montserrat" pitchFamily="2" charset="77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Oswald" pitchFamily="2" charset="77"/>
              </a:rPr>
              <a:t>Average Employee Yearly Salary = </a:t>
            </a:r>
            <a:r>
              <a:rPr lang="en-US" sz="2800" dirty="0">
                <a:latin typeface="Oswald" pitchFamily="2" charset="77"/>
              </a:rPr>
              <a:t>$76,683.17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  <a:latin typeface="Oswald" pitchFamily="2" charset="77"/>
              </a:rPr>
              <a:t>Cost Per Incentive for employees predicted to leave = </a:t>
            </a:r>
            <a:r>
              <a:rPr lang="en-US" sz="2800" dirty="0">
                <a:latin typeface="Oswald" pitchFamily="2" charset="77"/>
              </a:rPr>
              <a:t>$200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Oswald" pitchFamily="2" charset="77"/>
            </a:endParaRPr>
          </a:p>
          <a:p>
            <a:endParaRPr lang="en-US" sz="2800" dirty="0">
              <a:latin typeface="Oswald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F0D2C3-31B6-5B5A-2B01-A38EB2677D27}"/>
              </a:ext>
            </a:extLst>
          </p:cNvPr>
          <p:cNvSpPr txBox="1"/>
          <p:nvPr/>
        </p:nvSpPr>
        <p:spPr>
          <a:xfrm>
            <a:off x="9448800" y="217170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Oswald" pitchFamily="2" charset="77"/>
              </a:rPr>
              <a:t>Total cost of incentives for employees who are predicted to leave: </a:t>
            </a:r>
          </a:p>
          <a:p>
            <a:r>
              <a:rPr lang="en-US" sz="2800" dirty="0">
                <a:latin typeface="Oswald" pitchFamily="2" charset="77"/>
              </a:rPr>
              <a:t>$77, 200</a:t>
            </a:r>
          </a:p>
          <a:p>
            <a:endParaRPr lang="en-US" sz="2800" dirty="0">
              <a:latin typeface="Oswald" pitchFamily="2" charset="77"/>
            </a:endParaRPr>
          </a:p>
          <a:p>
            <a:r>
              <a:rPr lang="en-US" sz="2800" dirty="0">
                <a:solidFill>
                  <a:schemeClr val="accent1"/>
                </a:solidFill>
                <a:latin typeface="Oswald" pitchFamily="2" charset="77"/>
              </a:rPr>
              <a:t>Greater costs for employees predicted to stay but actually left: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Oswald" pitchFamily="2" charset="77"/>
              </a:rPr>
              <a:t>For 50% of salary costs: $1,188,589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Oswald" pitchFamily="2" charset="77"/>
              </a:rPr>
              <a:t>For 400% of salary costs: $9,508,713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AA42F0-2F5A-B27F-4E11-85DA28E83E1E}"/>
              </a:ext>
            </a:extLst>
          </p:cNvPr>
          <p:cNvSpPr txBox="1"/>
          <p:nvPr/>
        </p:nvSpPr>
        <p:spPr>
          <a:xfrm>
            <a:off x="457200" y="17145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Oswald" pitchFamily="2" charset="77"/>
              </a:rPr>
              <a:t>WHAT WE KNOW: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32286-7731-5605-A81E-9AB18AE9B912}"/>
              </a:ext>
            </a:extLst>
          </p:cNvPr>
          <p:cNvSpPr txBox="1"/>
          <p:nvPr/>
        </p:nvSpPr>
        <p:spPr>
          <a:xfrm>
            <a:off x="9525000" y="5448300"/>
            <a:ext cx="7086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Oswald" pitchFamily="2" charset="77"/>
              </a:rPr>
              <a:t>Overall Predicted Costs:</a:t>
            </a:r>
          </a:p>
          <a:p>
            <a:r>
              <a:rPr lang="en-US" sz="4800" dirty="0">
                <a:latin typeface="Oswald" pitchFamily="2" charset="77"/>
              </a:rPr>
              <a:t>$1,265,789 to $9,585,913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F6A431-9621-162C-7693-592012172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265851"/>
              </p:ext>
            </p:extLst>
          </p:nvPr>
        </p:nvGraphicFramePr>
        <p:xfrm>
          <a:off x="381000" y="7658100"/>
          <a:ext cx="10990572" cy="2072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22477864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6172799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43996834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11002660"/>
                    </a:ext>
                  </a:extLst>
                </a:gridCol>
                <a:gridCol w="1811083">
                  <a:extLst>
                    <a:ext uri="{9D8B030D-6E8A-4147-A177-3AD203B41FA5}">
                      <a16:colId xmlns:a16="http://schemas.microsoft.com/office/drawing/2014/main" val="2221975482"/>
                    </a:ext>
                  </a:extLst>
                </a:gridCol>
                <a:gridCol w="1940489">
                  <a:extLst>
                    <a:ext uri="{9D8B030D-6E8A-4147-A177-3AD203B41FA5}">
                      <a16:colId xmlns:a16="http://schemas.microsoft.com/office/drawing/2014/main" val="242331142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  <a:latin typeface="Oswald" pitchFamily="2" charset="77"/>
                        </a:rPr>
                        <a:t>Threshold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5941" marR="5941" marT="594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  <a:latin typeface="Oswald" pitchFamily="2" charset="77"/>
                        </a:rPr>
                        <a:t>Lower Cost Range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5941" marR="5941" marT="594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  <a:latin typeface="Oswald" pitchFamily="2" charset="77"/>
                        </a:rPr>
                        <a:t>Upper Cost Range</a:t>
                      </a:r>
                      <a:endParaRPr lang="en-US" sz="2000" b="1" i="0" u="none" strike="noStrike">
                        <a:solidFill>
                          <a:srgbClr val="FFFFFF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5941" marR="5941" marT="594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>
                          <a:effectLst/>
                          <a:latin typeface="Oswald" pitchFamily="2" charset="77"/>
                        </a:rPr>
                        <a:t>Sensitivity</a:t>
                      </a:r>
                      <a:endParaRPr lang="en-US" sz="2800" b="1" i="0" u="none" strike="noStrike" dirty="0">
                        <a:solidFill>
                          <a:srgbClr val="FFFFFF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5941" marR="5941" marT="594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>
                          <a:effectLst/>
                          <a:latin typeface="Oswald" pitchFamily="2" charset="77"/>
                        </a:rPr>
                        <a:t>Specificity</a:t>
                      </a:r>
                      <a:endParaRPr lang="en-US" sz="2800" b="1" i="0" u="none" strike="noStrike" dirty="0">
                        <a:solidFill>
                          <a:srgbClr val="FFFFFF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5941" marR="5941" marT="594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>
                          <a:effectLst/>
                          <a:latin typeface="Oswald" pitchFamily="2" charset="77"/>
                        </a:rPr>
                        <a:t>Accuracy</a:t>
                      </a:r>
                      <a:endParaRPr lang="en-US" sz="2800" b="1" i="0" u="none" strike="noStrike" dirty="0">
                        <a:solidFill>
                          <a:srgbClr val="FFFFFF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5941" marR="5941" marT="5941" marB="0" anchor="ctr"/>
                </a:tc>
                <a:extLst>
                  <a:ext uri="{0D108BD9-81ED-4DB2-BD59-A6C34878D82A}">
                    <a16:rowId xmlns:a16="http://schemas.microsoft.com/office/drawing/2014/main" val="3228717677"/>
                  </a:ext>
                </a:extLst>
              </a:tr>
              <a:tr h="79123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>
                          <a:effectLst/>
                          <a:latin typeface="Montserrat" pitchFamily="2" charset="77"/>
                        </a:rPr>
                        <a:t>0.15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5941" marR="5941" marT="594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$1,748,030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$13,557,238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>
                          <a:effectLst/>
                          <a:latin typeface="Montserrat" pitchFamily="2" charset="77"/>
                        </a:rPr>
                        <a:t>71.37%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5941" marR="5941" marT="594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>
                          <a:effectLst/>
                          <a:latin typeface="Montserrat" pitchFamily="2" charset="77"/>
                        </a:rPr>
                        <a:t>68.57%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5941" marR="5941" marT="5941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>
                          <a:effectLst/>
                          <a:latin typeface="Montserrat" pitchFamily="2" charset="77"/>
                        </a:rPr>
                        <a:t>70.92%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5941" marR="5941" marT="5941" marB="0" anchor="ctr"/>
                </a:tc>
                <a:extLst>
                  <a:ext uri="{0D108BD9-81ED-4DB2-BD59-A6C34878D82A}">
                    <a16:rowId xmlns:a16="http://schemas.microsoft.com/office/drawing/2014/main" val="21798742"/>
                  </a:ext>
                </a:extLst>
              </a:tr>
              <a:tr h="6718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800" u="none" strike="noStrike" dirty="0">
                          <a:effectLst/>
                          <a:latin typeface="Montserrat" pitchFamily="2" charset="77"/>
                        </a:rPr>
                        <a:t>0.12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5941" marR="5941" marT="594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$1,265,789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$9,585,913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77.86%</a:t>
                      </a: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62.05%</a:t>
                      </a:r>
                    </a:p>
                  </a:txBody>
                  <a:tcPr marL="7348" marR="7348" marT="7348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64.6%</a:t>
                      </a:r>
                    </a:p>
                  </a:txBody>
                  <a:tcPr marL="7348" marR="7348" marT="7348" marB="0" anchor="ctr"/>
                </a:tc>
                <a:extLst>
                  <a:ext uri="{0D108BD9-81ED-4DB2-BD59-A6C34878D82A}">
                    <a16:rowId xmlns:a16="http://schemas.microsoft.com/office/drawing/2014/main" val="1697524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745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17C3E0-9BE9-4EED-A494-182177332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67BD869F-2D57-F03C-F4C8-AB4D87BF7624}"/>
              </a:ext>
            </a:extLst>
          </p:cNvPr>
          <p:cNvSpPr txBox="1"/>
          <p:nvPr/>
        </p:nvSpPr>
        <p:spPr>
          <a:xfrm>
            <a:off x="609600" y="1181100"/>
            <a:ext cx="7289800" cy="1143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78020"/>
              </a:lnSpc>
            </a:pPr>
            <a:r>
              <a:rPr lang="en-US" sz="8800" b="1" i="0" u="none" strike="noStrike" spc="-300" dirty="0">
                <a:solidFill>
                  <a:schemeClr val="accent1"/>
                </a:solidFill>
                <a:latin typeface="Oswald" pitchFamily="2" charset="77"/>
              </a:rPr>
              <a:t>KNN MODEL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C75F243-7627-89A7-A33D-EA9D1D3A1DD6}"/>
              </a:ext>
            </a:extLst>
          </p:cNvPr>
          <p:cNvSpPr txBox="1"/>
          <p:nvPr/>
        </p:nvSpPr>
        <p:spPr>
          <a:xfrm>
            <a:off x="381000" y="4457700"/>
            <a:ext cx="7086600" cy="205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2400" b="0" i="0" u="none" strike="noStrike" dirty="0">
                <a:solidFill>
                  <a:srgbClr val="1A1A1A"/>
                </a:solidFill>
                <a:latin typeface="Montserrat SemiBold"/>
              </a:rPr>
              <a:t>Threshold for optimal Costs = 0.15</a:t>
            </a:r>
          </a:p>
          <a:p>
            <a:pPr lvl="0" algn="l">
              <a:lnSpc>
                <a:spcPct val="132800"/>
              </a:lnSpc>
            </a:pPr>
            <a:r>
              <a:rPr lang="en-US" sz="2400" dirty="0">
                <a:solidFill>
                  <a:srgbClr val="1A1A1A"/>
                </a:solidFill>
                <a:latin typeface="Montserrat SemiBold"/>
              </a:rPr>
              <a:t>k-value = 3</a:t>
            </a:r>
            <a:endParaRPr lang="en-US" sz="2400" b="0" i="0" u="none" strike="noStrike" dirty="0">
              <a:solidFill>
                <a:srgbClr val="1A1A1A"/>
              </a:solidFill>
              <a:latin typeface="Montserrat SemiBold"/>
            </a:endParaRPr>
          </a:p>
          <a:p>
            <a:pPr lvl="0" algn="l">
              <a:lnSpc>
                <a:spcPct val="132800"/>
              </a:lnSpc>
            </a:pPr>
            <a:endParaRPr lang="en-US" dirty="0">
              <a:solidFill>
                <a:srgbClr val="1A1A1A"/>
              </a:solidFill>
              <a:latin typeface="Montserrat SemiBold"/>
            </a:endParaRPr>
          </a:p>
          <a:p>
            <a:pPr lvl="0" algn="l">
              <a:lnSpc>
                <a:spcPct val="132800"/>
              </a:lnSpc>
            </a:pPr>
            <a:r>
              <a:rPr lang="en-US" sz="2400" dirty="0">
                <a:solidFill>
                  <a:schemeClr val="accent1"/>
                </a:solidFill>
                <a:latin typeface="Montserrat SemiBold"/>
              </a:rPr>
              <a:t>Predictors: </a:t>
            </a:r>
            <a:r>
              <a:rPr lang="en-US" sz="2400" dirty="0">
                <a:solidFill>
                  <a:srgbClr val="1A1A1A"/>
                </a:solidFill>
                <a:latin typeface="Montserrat SemiBold"/>
              </a:rPr>
              <a:t>Age, Over Time, and and Job Role</a:t>
            </a:r>
            <a:endParaRPr lang="en-US" sz="2400" b="0" i="0" u="none" strike="noStrike" dirty="0">
              <a:solidFill>
                <a:srgbClr val="1A1A1A"/>
              </a:solidFill>
              <a:latin typeface="Montserrat SemiBold"/>
            </a:endParaRPr>
          </a:p>
        </p:txBody>
      </p:sp>
      <p:sp>
        <p:nvSpPr>
          <p:cNvPr id="2" name="TextBox 5">
            <a:extLst>
              <a:ext uri="{FF2B5EF4-FFF2-40B4-BE49-F238E27FC236}">
                <a16:creationId xmlns:a16="http://schemas.microsoft.com/office/drawing/2014/main" id="{4EE53D79-9C1B-D019-D1E3-F6A61EA6F2C3}"/>
              </a:ext>
            </a:extLst>
          </p:cNvPr>
          <p:cNvSpPr txBox="1"/>
          <p:nvPr/>
        </p:nvSpPr>
        <p:spPr>
          <a:xfrm>
            <a:off x="7848600" y="876300"/>
            <a:ext cx="92964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2000" b="1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Out of the employees who actually left and those who actually stayed, our model flagged 72.76% correctly. ( The overall proportion of correct predictions)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9829E-3F06-731E-E54C-10E46A9CFA48}"/>
              </a:ext>
            </a:extLst>
          </p:cNvPr>
          <p:cNvSpPr txBox="1"/>
          <p:nvPr/>
        </p:nvSpPr>
        <p:spPr>
          <a:xfrm>
            <a:off x="7848600" y="495300"/>
            <a:ext cx="56388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ACCURACY = 72.76%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CFD58BD-64FF-3456-AFC0-10742F2F48F6}"/>
              </a:ext>
            </a:extLst>
          </p:cNvPr>
          <p:cNvSpPr txBox="1"/>
          <p:nvPr/>
        </p:nvSpPr>
        <p:spPr>
          <a:xfrm>
            <a:off x="7848600" y="4457700"/>
            <a:ext cx="58674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1300"/>
              </a:lnSpc>
            </a:pPr>
            <a:r>
              <a:rPr lang="en-US" sz="4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SPECIFICIT</a:t>
            </a:r>
            <a:r>
              <a:rPr lang="en-US" sz="4000" b="1" spc="-100" dirty="0">
                <a:solidFill>
                  <a:schemeClr val="accent1"/>
                </a:solidFill>
                <a:latin typeface="Oswald" pitchFamily="2" charset="77"/>
              </a:rPr>
              <a:t>Y</a:t>
            </a:r>
            <a:r>
              <a:rPr lang="en-US" sz="4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 = 68.63%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3D341F8E-2806-F91B-7703-BDA535917211}"/>
              </a:ext>
            </a:extLst>
          </p:cNvPr>
          <p:cNvSpPr txBox="1"/>
          <p:nvPr/>
        </p:nvSpPr>
        <p:spPr>
          <a:xfrm>
            <a:off x="7848600" y="3009900"/>
            <a:ext cx="95250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2000" b="1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Out of the employees who actually left, 94.29% were correctly identified as leaving by the model. 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DDE084E0-92A6-CD73-A4F2-BEF8F340C488}"/>
              </a:ext>
            </a:extLst>
          </p:cNvPr>
          <p:cNvSpPr txBox="1"/>
          <p:nvPr/>
        </p:nvSpPr>
        <p:spPr>
          <a:xfrm>
            <a:off x="7848600" y="2628900"/>
            <a:ext cx="60960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4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SENSITIVITY = 94</a:t>
            </a:r>
            <a:r>
              <a:rPr lang="en-US" sz="4000" b="1" spc="-100" dirty="0">
                <a:solidFill>
                  <a:schemeClr val="accent1"/>
                </a:solidFill>
                <a:latin typeface="Oswald" pitchFamily="2" charset="77"/>
              </a:rPr>
              <a:t>.29</a:t>
            </a:r>
            <a:r>
              <a:rPr lang="en-US" sz="4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765E2B-AB69-837D-C749-58A73D33712F}"/>
              </a:ext>
            </a:extLst>
          </p:cNvPr>
          <p:cNvSpPr txBox="1"/>
          <p:nvPr/>
        </p:nvSpPr>
        <p:spPr>
          <a:xfrm>
            <a:off x="7772400" y="5067300"/>
            <a:ext cx="9601200" cy="868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32800"/>
              </a:lnSpc>
            </a:pPr>
            <a:r>
              <a:rPr lang="en-US" sz="2000" b="1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Out of the employees who actually stayed, 68.63% were correctly identified as staying by the model.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22BDF47-95AE-672C-04E7-E9273F5D4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37825"/>
              </p:ext>
            </p:extLst>
          </p:nvPr>
        </p:nvGraphicFramePr>
        <p:xfrm>
          <a:off x="304800" y="6743700"/>
          <a:ext cx="10667999" cy="282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15117653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63008036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82968203"/>
                    </a:ext>
                  </a:extLst>
                </a:gridCol>
                <a:gridCol w="1443428">
                  <a:extLst>
                    <a:ext uri="{9D8B030D-6E8A-4147-A177-3AD203B41FA5}">
                      <a16:colId xmlns:a16="http://schemas.microsoft.com/office/drawing/2014/main" val="3540125287"/>
                    </a:ext>
                  </a:extLst>
                </a:gridCol>
                <a:gridCol w="1299772">
                  <a:extLst>
                    <a:ext uri="{9D8B030D-6E8A-4147-A177-3AD203B41FA5}">
                      <a16:colId xmlns:a16="http://schemas.microsoft.com/office/drawing/2014/main" val="1728914352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687014011"/>
                    </a:ext>
                  </a:extLst>
                </a:gridCol>
                <a:gridCol w="2362199">
                  <a:extLst>
                    <a:ext uri="{9D8B030D-6E8A-4147-A177-3AD203B41FA5}">
                      <a16:colId xmlns:a16="http://schemas.microsoft.com/office/drawing/2014/main" val="58745767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Oswald" pitchFamily="2" charset="77"/>
                        </a:rPr>
                        <a:t>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9077" marR="9077" marT="9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Oswald" pitchFamily="2" charset="77"/>
                        </a:rPr>
                        <a:t>Threshold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9077" marR="9077" marT="9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Oswald" pitchFamily="2" charset="77"/>
                        </a:rPr>
                        <a:t>Sensitivity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9077" marR="9077" marT="9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Oswald" pitchFamily="2" charset="77"/>
                        </a:rPr>
                        <a:t>Specificity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9077" marR="9077" marT="9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Oswald" pitchFamily="2" charset="77"/>
                        </a:rPr>
                        <a:t>Accuracy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9077" marR="9077" marT="9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Oswald" pitchFamily="2" charset="77"/>
                        </a:rPr>
                        <a:t>Lower Cost Range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9077" marR="9077" marT="90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Oswald" pitchFamily="2" charset="77"/>
                        </a:rPr>
                        <a:t>Upper Cost Range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Oswald" pitchFamily="2" charset="77"/>
                      </a:endParaRPr>
                    </a:p>
                  </a:txBody>
                  <a:tcPr marL="9077" marR="9077" marT="9077" marB="0" anchor="b"/>
                </a:tc>
                <a:extLst>
                  <a:ext uri="{0D108BD9-81ED-4DB2-BD59-A6C34878D82A}">
                    <a16:rowId xmlns:a16="http://schemas.microsoft.com/office/drawing/2014/main" val="1680722196"/>
                  </a:ext>
                </a:extLst>
              </a:tr>
              <a:tr h="6946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</a:t>
                      </a: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0.15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97.14%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78.49%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81.49%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 $211,966.30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 $1,285,531.00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extLst>
                  <a:ext uri="{0D108BD9-81ED-4DB2-BD59-A6C34878D82A}">
                    <a16:rowId xmlns:a16="http://schemas.microsoft.com/office/drawing/2014/main" val="2855343558"/>
                  </a:ext>
                </a:extLst>
              </a:tr>
              <a:tr h="6946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3</a:t>
                      </a: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0.15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94.29%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68.63%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72.76%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 $378,932.70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 $2,526,062.00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extLst>
                  <a:ext uri="{0D108BD9-81ED-4DB2-BD59-A6C34878D82A}">
                    <a16:rowId xmlns:a16="http://schemas.microsoft.com/office/drawing/2014/main" val="3904177403"/>
                  </a:ext>
                </a:extLst>
              </a:tr>
              <a:tr h="6946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5</a:t>
                      </a: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0.15</a:t>
                      </a: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90.00%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65.62%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69.54%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 $612,182.20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Montserrat" pitchFamily="2" charset="77"/>
                        </a:rPr>
                        <a:t> $4,369,658.00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9077" marR="9077" marT="9077" marB="0" anchor="ctr"/>
                </a:tc>
                <a:extLst>
                  <a:ext uri="{0D108BD9-81ED-4DB2-BD59-A6C34878D82A}">
                    <a16:rowId xmlns:a16="http://schemas.microsoft.com/office/drawing/2014/main" val="297827486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501A914-6DBB-9F84-C1FD-322FD952BB8D}"/>
              </a:ext>
            </a:extLst>
          </p:cNvPr>
          <p:cNvSpPr txBox="1"/>
          <p:nvPr/>
        </p:nvSpPr>
        <p:spPr>
          <a:xfrm>
            <a:off x="11658600" y="6667500"/>
            <a:ext cx="5562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  <a:latin typeface="Oswald" pitchFamily="2" charset="77"/>
              </a:rPr>
              <a:t>Predicted Costs:</a:t>
            </a:r>
          </a:p>
          <a:p>
            <a:r>
              <a:rPr lang="en-US" sz="5400" b="1" dirty="0">
                <a:latin typeface="Oswald" pitchFamily="2" charset="77"/>
              </a:rPr>
              <a:t>$378,932.70 to $2,526,062</a:t>
            </a:r>
          </a:p>
        </p:txBody>
      </p:sp>
    </p:spTree>
    <p:extLst>
      <p:ext uri="{BB962C8B-B14F-4D97-AF65-F5344CB8AC3E}">
        <p14:creationId xmlns:p14="http://schemas.microsoft.com/office/powerpoint/2010/main" val="2421396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EEDED1-04A0-B35C-5D5D-3C505FB76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F4C3399-2073-A5C1-13CC-A23A4A88A0B6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397000" y="4318000"/>
            <a:ext cx="15430500" cy="25400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73E5DFE9-2498-A005-972E-C473517A87F1}"/>
              </a:ext>
            </a:extLst>
          </p:cNvPr>
          <p:cNvSpPr txBox="1"/>
          <p:nvPr/>
        </p:nvSpPr>
        <p:spPr>
          <a:xfrm>
            <a:off x="3276600" y="2400300"/>
            <a:ext cx="121793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en-US" sz="9600" b="1" i="0" u="none" strike="noStrike" spc="-300" dirty="0">
                <a:solidFill>
                  <a:schemeClr val="accent2"/>
                </a:solidFill>
                <a:latin typeface="Oswald" pitchFamily="2" charset="77"/>
              </a:rPr>
              <a:t>ADDITIONAL FACTORS </a:t>
            </a:r>
          </a:p>
          <a:p>
            <a:pPr lvl="0" algn="ctr">
              <a:lnSpc>
                <a:spcPct val="78020"/>
              </a:lnSpc>
            </a:pPr>
            <a:r>
              <a:rPr lang="en-US" sz="4800" b="1" i="0" u="none" strike="noStrike" spc="-300" dirty="0">
                <a:solidFill>
                  <a:schemeClr val="accent2"/>
                </a:solidFill>
                <a:latin typeface="Oswald" pitchFamily="2" charset="77"/>
              </a:rPr>
              <a:t>TO CONSIDER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19031BA-409C-7B3F-2084-9BD87CA0A008}"/>
              </a:ext>
            </a:extLst>
          </p:cNvPr>
          <p:cNvSpPr txBox="1"/>
          <p:nvPr/>
        </p:nvSpPr>
        <p:spPr>
          <a:xfrm>
            <a:off x="2057400" y="6057900"/>
            <a:ext cx="3213100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6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YEARS IN CURRENT ROLE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F37A349-19BB-E834-642B-927A83471F95}"/>
              </a:ext>
            </a:extLst>
          </p:cNvPr>
          <p:cNvSpPr txBox="1"/>
          <p:nvPr/>
        </p:nvSpPr>
        <p:spPr>
          <a:xfrm>
            <a:off x="7239000" y="5372100"/>
            <a:ext cx="3822700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6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JOB LEVEL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4D33C7E-F731-5321-74C8-50C5DD8C95CC}"/>
              </a:ext>
            </a:extLst>
          </p:cNvPr>
          <p:cNvSpPr txBox="1"/>
          <p:nvPr/>
        </p:nvSpPr>
        <p:spPr>
          <a:xfrm>
            <a:off x="13030200" y="5676900"/>
            <a:ext cx="3213100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6000" b="1" i="0" u="none" strike="noStrike" spc="-100" dirty="0">
                <a:solidFill>
                  <a:schemeClr val="accent1"/>
                </a:solidFill>
                <a:latin typeface="Oswald" pitchFamily="2" charset="77"/>
              </a:rPr>
              <a:t>MONTHLY INCOME</a:t>
            </a:r>
          </a:p>
        </p:txBody>
      </p:sp>
    </p:spTree>
    <p:extLst>
      <p:ext uri="{BB962C8B-B14F-4D97-AF65-F5344CB8AC3E}">
        <p14:creationId xmlns:p14="http://schemas.microsoft.com/office/powerpoint/2010/main" val="392413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D3E080-E869-40C5-59FD-37681A932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3A7196-3574-8596-8BFC-673E93D92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723900"/>
            <a:ext cx="13258800" cy="88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43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011798-1C24-B615-512E-B375EA84C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5A186C-AC5E-544F-E8A2-A1198130C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66700"/>
            <a:ext cx="13570906" cy="97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0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0F8ED0-E721-064B-4165-EBA372D4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4E914A-8043-CAD8-EBD6-151F049CB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42900"/>
            <a:ext cx="13335000" cy="938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9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652FCF-0482-209C-4B01-83A5AD026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05644A-09B4-6025-4643-951BDDDB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95500"/>
            <a:ext cx="15430500" cy="254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099E847-CF2E-6E95-E104-413DC60263A3}"/>
              </a:ext>
            </a:extLst>
          </p:cNvPr>
          <p:cNvSpPr txBox="1"/>
          <p:nvPr/>
        </p:nvSpPr>
        <p:spPr>
          <a:xfrm>
            <a:off x="4343400" y="7048500"/>
            <a:ext cx="12776200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200" b="0" i="0" u="none" strike="noStrike" dirty="0">
                <a:solidFill>
                  <a:schemeClr val="accent2"/>
                </a:solidFill>
                <a:latin typeface="Montserrat SemiBold"/>
              </a:rPr>
              <a:t>We’re excited to revolutionize Frito Lay with you! Questions?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12DBA71-A633-A1FD-0F8C-A83B0AE18A12}"/>
              </a:ext>
            </a:extLst>
          </p:cNvPr>
          <p:cNvSpPr txBox="1"/>
          <p:nvPr/>
        </p:nvSpPr>
        <p:spPr>
          <a:xfrm>
            <a:off x="1371600" y="1333500"/>
            <a:ext cx="2260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2800"/>
              </a:lnSpc>
            </a:pPr>
            <a:r>
              <a:rPr lang="en-US" sz="1800" b="0" i="0" u="none" strike="noStrike" dirty="0">
                <a:solidFill>
                  <a:srgbClr val="FF0000"/>
                </a:solidFill>
                <a:latin typeface="Montserrat ExtraBold"/>
              </a:rPr>
              <a:t>SMU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3213FAD-062C-C1D2-2DB7-3B916E4EE010}"/>
              </a:ext>
            </a:extLst>
          </p:cNvPr>
          <p:cNvSpPr txBox="1"/>
          <p:nvPr/>
        </p:nvSpPr>
        <p:spPr>
          <a:xfrm>
            <a:off x="14224000" y="1384300"/>
            <a:ext cx="2654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32800"/>
              </a:lnSpc>
            </a:pPr>
            <a:r>
              <a:rPr lang="en-US" sz="1800" b="0" i="0" u="none" strike="noStrike" dirty="0">
                <a:solidFill>
                  <a:srgbClr val="FF0000"/>
                </a:solidFill>
                <a:latin typeface="Montserrat ExtraBold"/>
              </a:rPr>
              <a:t>9 March 2024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CD3B66B6-EDC5-99A5-FAA4-221195D2483D}"/>
              </a:ext>
            </a:extLst>
          </p:cNvPr>
          <p:cNvSpPr txBox="1"/>
          <p:nvPr/>
        </p:nvSpPr>
        <p:spPr>
          <a:xfrm>
            <a:off x="4038600" y="3695700"/>
            <a:ext cx="11811000" cy="353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1300"/>
              </a:lnSpc>
            </a:pPr>
            <a:r>
              <a:rPr lang="en-US" sz="19800" b="1" i="0" u="none" strike="noStrike" spc="-500" dirty="0">
                <a:solidFill>
                  <a:srgbClr val="FFFFFF"/>
                </a:solidFill>
                <a:latin typeface="Oswald" pitchFamily="2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80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97000" y="1244600"/>
            <a:ext cx="127381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78020"/>
              </a:lnSpc>
            </a:pPr>
            <a:r>
              <a:rPr lang="en-US" sz="10800" spc="-300" dirty="0">
                <a:solidFill>
                  <a:srgbClr val="FF0000"/>
                </a:solidFill>
                <a:latin typeface="Oswald" pitchFamily="2" charset="77"/>
              </a:rPr>
              <a:t>GOALS</a:t>
            </a:r>
            <a:endParaRPr lang="en-US" sz="10800" b="0" i="0" u="none" strike="noStrike" spc="-300" dirty="0">
              <a:solidFill>
                <a:srgbClr val="FF0000"/>
              </a:solidFill>
              <a:latin typeface="Oswald" pitchFamily="2" charset="77"/>
            </a:endParaRPr>
          </a:p>
        </p:txBody>
      </p:sp>
      <p:sp>
        <p:nvSpPr>
          <p:cNvPr id="23" name="TextBox 2">
            <a:extLst>
              <a:ext uri="{FF2B5EF4-FFF2-40B4-BE49-F238E27FC236}">
                <a16:creationId xmlns:a16="http://schemas.microsoft.com/office/drawing/2014/main" id="{1D80A269-03F9-9642-2D74-9EB71AA203E8}"/>
              </a:ext>
            </a:extLst>
          </p:cNvPr>
          <p:cNvSpPr txBox="1"/>
          <p:nvPr/>
        </p:nvSpPr>
        <p:spPr>
          <a:xfrm>
            <a:off x="1447800" y="3543300"/>
            <a:ext cx="15316200" cy="403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indent="0">
              <a:buNone/>
            </a:pPr>
            <a:endParaRPr lang="en-US" sz="4800" dirty="0">
              <a:latin typeface="Oswald" pitchFamily="2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800" dirty="0">
                <a:latin typeface="Oswald" pitchFamily="2" charset="77"/>
              </a:rPr>
              <a:t>What are the factors most related to employee attrition (employee turnover)?</a:t>
            </a:r>
          </a:p>
          <a:p>
            <a:pPr marL="457200" indent="-457200">
              <a:buFont typeface="+mj-lt"/>
              <a:buAutoNum type="arabicPeriod"/>
            </a:pPr>
            <a:endParaRPr lang="en-US" sz="4800" dirty="0">
              <a:latin typeface="Oswald" pitchFamily="2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800" dirty="0">
                <a:latin typeface="Oswald" pitchFamily="2" charset="77"/>
              </a:rPr>
              <a:t>How well can we predict employee attrition?</a:t>
            </a:r>
          </a:p>
          <a:p>
            <a:pPr marL="457200" indent="-457200">
              <a:buFont typeface="+mj-lt"/>
              <a:buAutoNum type="arabicPeriod"/>
            </a:pPr>
            <a:endParaRPr lang="en-US" sz="4800" dirty="0">
              <a:latin typeface="Oswald" pitchFamily="2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800" dirty="0">
                <a:latin typeface="Oswald" pitchFamily="2" charset="77"/>
              </a:rPr>
              <a:t>What affect can predicting employee attrition have on costs?</a:t>
            </a:r>
          </a:p>
          <a:p>
            <a:pPr marL="457200" indent="-457200">
              <a:buFont typeface="+mj-lt"/>
              <a:buAutoNum type="arabicPeriod"/>
            </a:pPr>
            <a:endParaRPr lang="en-US" sz="4800" dirty="0">
              <a:latin typeface="Oswald" pitchFamily="2" charset="77"/>
            </a:endParaRPr>
          </a:p>
          <a:p>
            <a:pPr lvl="0" algn="l">
              <a:lnSpc>
                <a:spcPct val="91300"/>
              </a:lnSpc>
            </a:pPr>
            <a:endParaRPr lang="en-US" sz="3100" b="1" i="0" u="none" strike="noStrike" spc="-100" dirty="0">
              <a:solidFill>
                <a:srgbClr val="1A1A1A"/>
              </a:solidFill>
              <a:latin typeface="Oswald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81DCE3-D314-C515-7482-D8A7A0B1D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75438BDE-D934-F959-A4A0-E4D76DEC72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927528"/>
              </p:ext>
            </p:extLst>
          </p:nvPr>
        </p:nvGraphicFramePr>
        <p:xfrm>
          <a:off x="304800" y="5295900"/>
          <a:ext cx="60198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367160472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3498195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  <a:latin typeface="Oswald" pitchFamily="2" charset="77"/>
                        </a:rPr>
                        <a:t>Retention (Stayed)</a:t>
                      </a:r>
                    </a:p>
                  </a:txBody>
                  <a:tcPr marL="50687" marR="50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Oswald" pitchFamily="2" charset="77"/>
                        </a:rPr>
                        <a:t>Attrition (Left)</a:t>
                      </a:r>
                    </a:p>
                  </a:txBody>
                  <a:tcPr marL="50687" marR="506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00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Oswald" pitchFamily="2" charset="77"/>
                        </a:rPr>
                        <a:t>730 Employees</a:t>
                      </a:r>
                    </a:p>
                  </a:txBody>
                  <a:tcPr marL="50687" marR="5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Oswald" pitchFamily="2" charset="77"/>
                        </a:rPr>
                        <a:t>140 Employees </a:t>
                      </a:r>
                    </a:p>
                  </a:txBody>
                  <a:tcPr marL="50687" marR="5068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829168"/>
                  </a:ext>
                </a:extLst>
              </a:tr>
            </a:tbl>
          </a:graphicData>
        </a:graphic>
      </p:graphicFrame>
      <p:sp>
        <p:nvSpPr>
          <p:cNvPr id="12" name="TextBox 9">
            <a:extLst>
              <a:ext uri="{FF2B5EF4-FFF2-40B4-BE49-F238E27FC236}">
                <a16:creationId xmlns:a16="http://schemas.microsoft.com/office/drawing/2014/main" id="{474B1BBB-F892-47DC-9EF6-FFD22277FB08}"/>
              </a:ext>
            </a:extLst>
          </p:cNvPr>
          <p:cNvSpPr txBox="1"/>
          <p:nvPr/>
        </p:nvSpPr>
        <p:spPr>
          <a:xfrm>
            <a:off x="609600" y="952500"/>
            <a:ext cx="10287000" cy="257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78020"/>
              </a:lnSpc>
            </a:pPr>
            <a:r>
              <a:rPr lang="en-US" sz="10800" b="1" i="0" u="none" strike="noStrike" spc="-300" dirty="0">
                <a:solidFill>
                  <a:srgbClr val="FF0000"/>
                </a:solidFill>
                <a:latin typeface="Oswald" pitchFamily="2" charset="77"/>
              </a:rPr>
              <a:t>ATTRITION </a:t>
            </a:r>
          </a:p>
          <a:p>
            <a:pPr lvl="0" algn="l">
              <a:lnSpc>
                <a:spcPct val="78020"/>
              </a:lnSpc>
            </a:pPr>
            <a:r>
              <a:rPr lang="en-US" sz="10800" b="1" spc="-300" dirty="0">
                <a:solidFill>
                  <a:srgbClr val="FF0000"/>
                </a:solidFill>
                <a:latin typeface="Oswald" pitchFamily="2" charset="77"/>
              </a:rPr>
              <a:t>SUMMARY</a:t>
            </a:r>
            <a:endParaRPr lang="en-US" sz="10800" b="1" i="0" u="none" strike="noStrike" spc="-300" dirty="0">
              <a:solidFill>
                <a:srgbClr val="FF0000"/>
              </a:solidFill>
              <a:latin typeface="Oswald" pitchFamily="2" charset="77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547967-218A-8EE6-8920-05C7AED78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89" y="1638300"/>
            <a:ext cx="11274251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3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F36104-4B30-3A79-9A71-CF5BF51765BF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705100"/>
            <a:ext cx="8878824" cy="594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457102-1C2B-583B-B998-30B4EEB7AD7D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0" y="2705100"/>
            <a:ext cx="8878824" cy="5943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B56805-26F7-6234-9B28-16258910EAAF}"/>
              </a:ext>
            </a:extLst>
          </p:cNvPr>
          <p:cNvSpPr txBox="1"/>
          <p:nvPr/>
        </p:nvSpPr>
        <p:spPr>
          <a:xfrm>
            <a:off x="152400" y="800100"/>
            <a:ext cx="15544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i="0" u="none" strike="noStrike" spc="-300" dirty="0">
                <a:solidFill>
                  <a:schemeClr val="accent1"/>
                </a:solidFill>
                <a:latin typeface="Oswald" pitchFamily="2" charset="77"/>
              </a:rPr>
              <a:t>INTERESTING FACTORS</a:t>
            </a:r>
            <a:endParaRPr lang="en-US" b="1" dirty="0">
              <a:solidFill>
                <a:schemeClr val="accent1"/>
              </a:solidFill>
              <a:latin typeface="Oswald" pitchFamily="2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B76B212-E0D5-E45D-9DA2-50C23CE5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552701"/>
            <a:ext cx="8878824" cy="59429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881ECF-D77B-A1B7-EBC3-C80B6A0D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860" y="2552702"/>
            <a:ext cx="8878824" cy="59429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8D2BCD-5A5D-5C32-9D1C-4BC0227CC160}"/>
              </a:ext>
            </a:extLst>
          </p:cNvPr>
          <p:cNvSpPr txBox="1"/>
          <p:nvPr/>
        </p:nvSpPr>
        <p:spPr>
          <a:xfrm>
            <a:off x="228600" y="647700"/>
            <a:ext cx="15544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i="0" u="none" strike="noStrike" spc="-300" dirty="0">
                <a:solidFill>
                  <a:srgbClr val="FF0000"/>
                </a:solidFill>
                <a:latin typeface="Oswald" pitchFamily="2" charset="77"/>
              </a:rPr>
              <a:t>LESS INTERESTING FACTORS</a:t>
            </a:r>
            <a:endParaRPr lang="en-US" b="1" dirty="0">
              <a:latin typeface="Oswald" pitchFamily="2" charset="7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diagram of a function&#10;&#10;AI-generated content may be incorrect.">
            <a:extLst>
              <a:ext uri="{FF2B5EF4-FFF2-40B4-BE49-F238E27FC236}">
                <a16:creationId xmlns:a16="http://schemas.microsoft.com/office/drawing/2014/main" id="{B9FC9DAD-163D-B5C9-10EC-FBE8B8465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7"/>
          <a:stretch/>
        </p:blipFill>
        <p:spPr>
          <a:xfrm>
            <a:off x="4114800" y="5676900"/>
            <a:ext cx="9906000" cy="399545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DB9467-00A7-E8D0-D6DC-75A879F964A7}"/>
              </a:ext>
            </a:extLst>
          </p:cNvPr>
          <p:cNvSpPr/>
          <p:nvPr/>
        </p:nvSpPr>
        <p:spPr>
          <a:xfrm>
            <a:off x="304800" y="266700"/>
            <a:ext cx="17711351" cy="1709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4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E97585-86D6-F4F7-2542-918B740A17EB}"/>
                  </a:ext>
                </a:extLst>
              </p:cNvPr>
              <p:cNvSpPr txBox="1"/>
              <p:nvPr/>
            </p:nvSpPr>
            <p:spPr>
              <a:xfrm>
                <a:off x="14020800" y="6667500"/>
                <a:ext cx="3810000" cy="1174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</m:oMath>
                </a14:m>
                <a:r>
                  <a:rPr lang="en-US" sz="3200" dirty="0">
                    <a:latin typeface="Oswald" pitchFamily="2" charset="77"/>
                  </a:rPr>
                  <a:t> = 4764.786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𝑠𝑡𝑎𝑦𝑒𝑑</m:t>
                        </m:r>
                      </m:sub>
                    </m:sSub>
                  </m:oMath>
                </a14:m>
                <a:r>
                  <a:rPr lang="en-US" sz="3200" dirty="0">
                    <a:latin typeface="Oswald" pitchFamily="2" charset="77"/>
                  </a:rPr>
                  <a:t> = 6702.000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8E97585-86D6-F4F7-2542-918B740A1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0800" y="6667500"/>
                <a:ext cx="3810000" cy="1174104"/>
              </a:xfrm>
              <a:prstGeom prst="rect">
                <a:avLst/>
              </a:prstGeom>
              <a:blipFill>
                <a:blip r:embed="rId4"/>
                <a:stretch>
                  <a:fillRect l="-1333" t="-7527" b="-10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AB3293-EBFD-F608-35B9-6AC5C28314D1}"/>
                  </a:ext>
                </a:extLst>
              </p:cNvPr>
              <p:cNvSpPr txBox="1"/>
              <p:nvPr/>
            </p:nvSpPr>
            <p:spPr>
              <a:xfrm>
                <a:off x="-32084" y="4686300"/>
                <a:ext cx="4648200" cy="1156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𝑆𝑡𝑎𝑦𝑒𝑑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𝐿𝑒𝑓𝑡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3200" b="0" dirty="0">
                  <a:latin typeface="Oswald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: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𝑆𝑡𝑎𝑦𝑒𝑑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3200" i="1">
                          <a:latin typeface="Cambria Math"/>
                          <a:ea typeface="Cambria Math"/>
                        </a:rPr>
                        <m:t>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𝐿𝑒𝑓𝑡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3200" dirty="0">
                  <a:latin typeface="Oswald" pitchFamily="2" charset="7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AB3293-EBFD-F608-35B9-6AC5C2831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084" y="4686300"/>
                <a:ext cx="4648200" cy="1156086"/>
              </a:xfrm>
              <a:prstGeom prst="rect">
                <a:avLst/>
              </a:prstGeom>
              <a:blipFill>
                <a:blip r:embed="rId5"/>
                <a:stretch>
                  <a:fillRect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08B9AE0-C1AB-8EBB-C5B1-1D36F572AE71}"/>
              </a:ext>
            </a:extLst>
          </p:cNvPr>
          <p:cNvSpPr txBox="1"/>
          <p:nvPr/>
        </p:nvSpPr>
        <p:spPr>
          <a:xfrm>
            <a:off x="228600" y="2095500"/>
            <a:ext cx="17830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effectLst/>
                <a:latin typeface="Oswald" pitchFamily="2" charset="77"/>
              </a:rPr>
              <a:t>Goal: </a:t>
            </a:r>
            <a:r>
              <a:rPr lang="en-US" sz="2400" dirty="0">
                <a:effectLst/>
                <a:latin typeface="Montserrat" pitchFamily="2" charset="77"/>
              </a:rPr>
              <a:t>Test the claim that the mean Monthly Income for the ”Stayed” </a:t>
            </a:r>
            <a:r>
              <a:rPr lang="en-US" sz="2400" dirty="0">
                <a:latin typeface="Montserrat" pitchFamily="2" charset="77"/>
              </a:rPr>
              <a:t>a</a:t>
            </a:r>
            <a:r>
              <a:rPr lang="en-US" sz="2400" dirty="0">
                <a:effectLst/>
                <a:latin typeface="Montserrat" pitchFamily="2" charset="77"/>
              </a:rPr>
              <a:t>ttrition group is different than that of the “Left” attrition group.</a:t>
            </a:r>
          </a:p>
          <a:p>
            <a:r>
              <a:rPr lang="en-US" sz="3200" b="1" dirty="0">
                <a:solidFill>
                  <a:srgbClr val="FF0000"/>
                </a:solidFill>
                <a:effectLst/>
                <a:latin typeface="Oswald" pitchFamily="2" charset="77"/>
              </a:rPr>
              <a:t>Impact</a:t>
            </a:r>
            <a:r>
              <a:rPr lang="en-US" sz="3200" dirty="0">
                <a:solidFill>
                  <a:srgbClr val="FF0000"/>
                </a:solidFill>
                <a:effectLst/>
                <a:latin typeface="Oswald" pitchFamily="2" charset="77"/>
              </a:rPr>
              <a:t>: </a:t>
            </a:r>
            <a:r>
              <a:rPr lang="en-US" sz="2400" dirty="0">
                <a:effectLst/>
                <a:latin typeface="Montserrat" pitchFamily="2" charset="77"/>
              </a:rPr>
              <a:t>If this is true then we can consider Monthly Income as a viable variable of interest for the factors with the greatest impact on whether an employee will stay or leave. </a:t>
            </a:r>
          </a:p>
          <a:p>
            <a:r>
              <a:rPr lang="en-US" sz="3200" b="1" dirty="0">
                <a:solidFill>
                  <a:srgbClr val="FF0000"/>
                </a:solidFill>
                <a:effectLst/>
                <a:latin typeface="Oswald" pitchFamily="2" charset="77"/>
              </a:rPr>
              <a:t>Data: </a:t>
            </a:r>
            <a:r>
              <a:rPr lang="en-US" sz="2400" dirty="0">
                <a:effectLst/>
                <a:latin typeface="Montserrat" pitchFamily="2" charset="77"/>
              </a:rPr>
              <a:t>We will use the 870 employees from the Frito Lay </a:t>
            </a:r>
            <a:r>
              <a:rPr lang="en-US" sz="2400" dirty="0">
                <a:latin typeface="Montserrat" pitchFamily="2" charset="77"/>
              </a:rPr>
              <a:t>case study. </a:t>
            </a:r>
            <a:endParaRPr lang="en-US" sz="3200" dirty="0">
              <a:latin typeface="Montserra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03A51-2E45-B386-AAB3-A815D6009DF3}"/>
                  </a:ext>
                </a:extLst>
              </p:cNvPr>
              <p:cNvSpPr txBox="1"/>
              <p:nvPr/>
            </p:nvSpPr>
            <p:spPr>
              <a:xfrm>
                <a:off x="11887200" y="3848100"/>
                <a:ext cx="5943600" cy="1403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sz="2800" b="0" dirty="0">
                  <a:latin typeface="Montserrat" pitchFamily="2" charset="77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𝐶𝑟𝑖𝑡𝑖𝑐𝑎𝑙</m:t>
                    </m:r>
                    <m:r>
                      <a:rPr lang="en-US" sz="2800" i="1" smtClean="0">
                        <a:latin typeface="Cambria Math"/>
                      </a:rPr>
                      <m:t> </m:t>
                    </m:r>
                    <m:r>
                      <a:rPr lang="en-US" sz="2800" i="1" smtClean="0">
                        <a:latin typeface="Cambria Math"/>
                      </a:rPr>
                      <m:t>𝑉𝑎𝑙𝑢𝑒</m:t>
                    </m:r>
                    <m:r>
                      <a:rPr lang="en-US" sz="280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800" dirty="0">
                    <a:latin typeface="Montserrat" pitchFamily="2" charset="77"/>
                  </a:rPr>
                  <a:t> </a:t>
                </a:r>
                <a:r>
                  <a:rPr lang="en-US" sz="2800" dirty="0">
                    <a:latin typeface="Montserrat" pitchFamily="2" charset="77"/>
                    <a:ea typeface="Cambria Math" panose="02040503050406030204" pitchFamily="18" charset="0"/>
                  </a:rPr>
                  <a:t>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.975,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228.45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latin typeface="Montserrat" pitchFamily="2" charset="77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1.9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/>
                      </a:rPr>
                      <m:t>7</m:t>
                    </m:r>
                  </m:oMath>
                </a14:m>
                <a:endParaRPr lang="en-US" sz="2800" b="0" dirty="0"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𝑇𝑒𝑠𝑡</m:t>
                      </m:r>
                      <m:r>
                        <a:rPr lang="en-US" sz="2800" b="0" i="1" smtClean="0">
                          <a:latin typeface="Cambria Math"/>
                        </a:rPr>
                        <m:t> </m:t>
                      </m:r>
                      <m:r>
                        <a:rPr lang="en-US" sz="2800" b="0" i="1" smtClean="0">
                          <a:latin typeface="Cambria Math"/>
                        </a:rPr>
                        <m:t>𝑆𝑡𝑎𝑡𝑖𝑠𝑡𝑖𝑐</m:t>
                      </m:r>
                      <m:r>
                        <a:rPr lang="en-US" sz="2800" b="0" i="1" smtClean="0">
                          <a:latin typeface="Cambria Math"/>
                        </a:rPr>
                        <m:t>:−5.3249</m:t>
                      </m:r>
                    </m:oMath>
                  </m:oMathPara>
                </a14:m>
                <a:endParaRPr lang="en-US" sz="2800" b="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03A51-2E45-B386-AAB3-A815D6009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200" y="3848100"/>
                <a:ext cx="5943600" cy="1403910"/>
              </a:xfrm>
              <a:prstGeom prst="rect">
                <a:avLst/>
              </a:prstGeom>
              <a:blipFill>
                <a:blip r:embed="rId6"/>
                <a:stretch>
                  <a:fillRect l="-64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553E9B0-2F1E-1B9E-EDDF-4FC3183B7EC0}"/>
              </a:ext>
            </a:extLst>
          </p:cNvPr>
          <p:cNvSpPr txBox="1"/>
          <p:nvPr/>
        </p:nvSpPr>
        <p:spPr>
          <a:xfrm>
            <a:off x="381000" y="6972300"/>
            <a:ext cx="4724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Oswald" pitchFamily="2" charset="77"/>
              </a:rPr>
              <a:t>P-value = 2.412e-07 &lt; .05</a:t>
            </a:r>
          </a:p>
          <a:p>
            <a:r>
              <a:rPr lang="en-US" sz="3200" dirty="0">
                <a:solidFill>
                  <a:srgbClr val="FF0000"/>
                </a:solidFill>
                <a:latin typeface="Oswald" pitchFamily="2" charset="77"/>
              </a:rPr>
              <a:t>Reject Ho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A3F2F-B1C1-736A-4694-6E68DD6F5595}"/>
              </a:ext>
            </a:extLst>
          </p:cNvPr>
          <p:cNvSpPr txBox="1"/>
          <p:nvPr/>
        </p:nvSpPr>
        <p:spPr>
          <a:xfrm>
            <a:off x="2057400" y="647700"/>
            <a:ext cx="14325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i="0" u="none" strike="noStrike" spc="-300" dirty="0">
                <a:latin typeface="Oswald" pitchFamily="2" charset="77"/>
              </a:rPr>
              <a:t>FURTHER ANALYSIS ON NUMERIC VARIABLES</a:t>
            </a:r>
            <a:endParaRPr lang="en-US" sz="1100" b="1" dirty="0">
              <a:latin typeface="Oswa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77554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69109-8AA2-CF8F-082A-40AF86D5E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0EB072-4C6F-BD7F-A85B-8D9D5929FD23}"/>
              </a:ext>
            </a:extLst>
          </p:cNvPr>
          <p:cNvSpPr/>
          <p:nvPr/>
        </p:nvSpPr>
        <p:spPr>
          <a:xfrm>
            <a:off x="304800" y="266700"/>
            <a:ext cx="17711351" cy="1709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accent4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6048E-5551-065F-C5C0-F3472B930564}"/>
              </a:ext>
            </a:extLst>
          </p:cNvPr>
          <p:cNvSpPr txBox="1"/>
          <p:nvPr/>
        </p:nvSpPr>
        <p:spPr>
          <a:xfrm>
            <a:off x="457200" y="2933700"/>
            <a:ext cx="169599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effectLst/>
                <a:latin typeface="Oswald" pitchFamily="2" charset="77"/>
              </a:rPr>
              <a:t>Conclusion: </a:t>
            </a:r>
            <a:r>
              <a:rPr lang="en-US" sz="4800" dirty="0">
                <a:effectLst/>
                <a:latin typeface="Montserrat" pitchFamily="2" charset="77"/>
              </a:rPr>
              <a:t>There is strong evidence to suggest that the mean Monthly Income for the ”Stayed” </a:t>
            </a:r>
            <a:r>
              <a:rPr lang="en-US" sz="4800" dirty="0">
                <a:latin typeface="Montserrat" pitchFamily="2" charset="77"/>
              </a:rPr>
              <a:t>a</a:t>
            </a:r>
            <a:r>
              <a:rPr lang="en-US" sz="4800" dirty="0">
                <a:effectLst/>
                <a:latin typeface="Montserrat" pitchFamily="2" charset="77"/>
              </a:rPr>
              <a:t>ttrition group is greater than that of the “Left” attrition group (p-value &lt; .05 from t-test)</a:t>
            </a:r>
            <a:r>
              <a:rPr lang="en-US" sz="4800" dirty="0">
                <a:latin typeface="Montserrat" pitchFamily="2" charset="77"/>
              </a:rPr>
              <a:t>. We are 95% confident that </a:t>
            </a:r>
            <a:r>
              <a:rPr lang="en-US" sz="4800" dirty="0">
                <a:effectLst/>
                <a:latin typeface="Montserrat" pitchFamily="2" charset="77"/>
              </a:rPr>
              <a:t>the mean Monthly Income for the ”Left” </a:t>
            </a:r>
            <a:r>
              <a:rPr lang="en-US" sz="4800" dirty="0">
                <a:latin typeface="Montserrat" pitchFamily="2" charset="77"/>
              </a:rPr>
              <a:t>a</a:t>
            </a:r>
            <a:r>
              <a:rPr lang="en-US" sz="4800" dirty="0">
                <a:effectLst/>
                <a:latin typeface="Montserrat" pitchFamily="2" charset="77"/>
              </a:rPr>
              <a:t>ttrition group is </a:t>
            </a:r>
            <a:r>
              <a:rPr lang="en-US" sz="4800" dirty="0">
                <a:latin typeface="Montserrat" pitchFamily="2" charset="77"/>
              </a:rPr>
              <a:t>1,220.382 to 2,654.047 dollars less than that of the “Stayed” group.</a:t>
            </a:r>
            <a:endParaRPr lang="en-US" sz="5400" dirty="0"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D48072-BD78-5EFC-2900-82BEA598E17E}"/>
              </a:ext>
            </a:extLst>
          </p:cNvPr>
          <p:cNvSpPr txBox="1"/>
          <p:nvPr/>
        </p:nvSpPr>
        <p:spPr>
          <a:xfrm>
            <a:off x="2209800" y="571500"/>
            <a:ext cx="14325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i="0" u="none" strike="noStrike" spc="-300" dirty="0">
                <a:latin typeface="Oswald" pitchFamily="2" charset="77"/>
              </a:rPr>
              <a:t>FURTHER ANALYSIS ON NUMERIC VARIABLES</a:t>
            </a:r>
            <a:endParaRPr lang="en-US" sz="1100" b="1" dirty="0">
              <a:latin typeface="Oswa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5784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0F6A6E6-CC21-1F3D-3F50-41CC0949A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571500"/>
            <a:ext cx="11818548" cy="883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A0C5BD-CA87-2FBD-1CD0-C5E7DB79D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0ED90FF-B9BF-402F-6DDB-823D25670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571500"/>
            <a:ext cx="13230682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4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2600"/>
      </a:accent1>
      <a:accent2>
        <a:srgbClr val="FEFB00"/>
      </a:accent2>
      <a:accent3>
        <a:srgbClr val="FF9200"/>
      </a:accent3>
      <a:accent4>
        <a:srgbClr val="EC7016"/>
      </a:accent4>
      <a:accent5>
        <a:srgbClr val="E64823"/>
      </a:accent5>
      <a:accent6>
        <a:srgbClr val="F10000"/>
      </a:accent6>
      <a:hlink>
        <a:srgbClr val="2998E3"/>
      </a:hlink>
      <a:folHlink>
        <a:srgbClr val="7F72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7344</TotalTime>
  <Words>741</Words>
  <Application>Microsoft Macintosh PowerPoint</Application>
  <PresentationFormat>Custom</PresentationFormat>
  <Paragraphs>158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Cambria Math</vt:lpstr>
      <vt:lpstr>Montserrat SemiBold</vt:lpstr>
      <vt:lpstr>Montserrat ExtraBold</vt:lpstr>
      <vt:lpstr>Aptos</vt:lpstr>
      <vt:lpstr>Montserrat</vt:lpstr>
      <vt:lpstr>Oswald</vt:lpstr>
      <vt:lpstr>Arial</vt:lpstr>
      <vt:lpstr>Oswald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Barker, Chloe D</cp:lastModifiedBy>
  <cp:revision>6</cp:revision>
  <dcterms:created xsi:type="dcterms:W3CDTF">2006-08-16T00:00:00Z</dcterms:created>
  <dcterms:modified xsi:type="dcterms:W3CDTF">2025-03-09T06:46:40Z</dcterms:modified>
</cp:coreProperties>
</file>