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7"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Lst>
  <p:sldSz cy="6858000" cx="9144000"/>
  <p:notesSz cx="6858000" cy="9144000"/>
  <p:embeddedFontLst>
    <p:embeddedFont>
      <p:font typeface="Raleway"/>
      <p:regular r:id="rId28"/>
      <p:bold r:id="rId29"/>
      <p:italic r:id="rId30"/>
      <p:boldItalic r:id="rId31"/>
    </p:embeddedFont>
    <p:embeddedFont>
      <p:font typeface="Montserrat"/>
      <p:regular r:id="rId32"/>
      <p:bold r:id="rId33"/>
      <p:italic r:id="rId34"/>
      <p:boldItalic r:id="rId35"/>
    </p:embeddedFont>
    <p:embeddedFont>
      <p:font typeface="Lato"/>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font" Target="fonts/Raleway-regular.fntdata"/><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Raleway-bold.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Raleway-boldItalic.fntdata"/><Relationship Id="rId30" Type="http://schemas.openxmlformats.org/officeDocument/2006/relationships/font" Target="fonts/Raleway-italic.fntdata"/><Relationship Id="rId11" Type="http://schemas.openxmlformats.org/officeDocument/2006/relationships/slide" Target="slides/slide7.xml"/><Relationship Id="rId33" Type="http://schemas.openxmlformats.org/officeDocument/2006/relationships/font" Target="fonts/Montserrat-bold.fntdata"/><Relationship Id="rId10" Type="http://schemas.openxmlformats.org/officeDocument/2006/relationships/slide" Target="slides/slide6.xml"/><Relationship Id="rId32" Type="http://schemas.openxmlformats.org/officeDocument/2006/relationships/font" Target="fonts/Montserrat-regular.fntdata"/><Relationship Id="rId13" Type="http://schemas.openxmlformats.org/officeDocument/2006/relationships/slide" Target="slides/slide9.xml"/><Relationship Id="rId35" Type="http://schemas.openxmlformats.org/officeDocument/2006/relationships/font" Target="fonts/Montserrat-boldItalic.fntdata"/><Relationship Id="rId12" Type="http://schemas.openxmlformats.org/officeDocument/2006/relationships/slide" Target="slides/slide8.xml"/><Relationship Id="rId34" Type="http://schemas.openxmlformats.org/officeDocument/2006/relationships/font" Target="fonts/Montserrat-italic.fntdata"/><Relationship Id="rId15" Type="http://schemas.openxmlformats.org/officeDocument/2006/relationships/slide" Target="slides/slide11.xml"/><Relationship Id="rId37" Type="http://schemas.openxmlformats.org/officeDocument/2006/relationships/font" Target="fonts/Lato-bold.fntdata"/><Relationship Id="rId14" Type="http://schemas.openxmlformats.org/officeDocument/2006/relationships/slide" Target="slides/slide10.xml"/><Relationship Id="rId36" Type="http://schemas.openxmlformats.org/officeDocument/2006/relationships/font" Target="fonts/Lato-regular.fntdata"/><Relationship Id="rId17" Type="http://schemas.openxmlformats.org/officeDocument/2006/relationships/slide" Target="slides/slide13.xml"/><Relationship Id="rId39" Type="http://schemas.openxmlformats.org/officeDocument/2006/relationships/font" Target="fonts/Lato-boldItalic.fntdata"/><Relationship Id="rId16" Type="http://schemas.openxmlformats.org/officeDocument/2006/relationships/slide" Target="slides/slide12.xml"/><Relationship Id="rId38" Type="http://schemas.openxmlformats.org/officeDocument/2006/relationships/font" Target="fonts/Lato-italic.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 name="Shape 49"/>
        <p:cNvGrpSpPr/>
        <p:nvPr/>
      </p:nvGrpSpPr>
      <p:grpSpPr>
        <a:xfrm>
          <a:off x="0" y="0"/>
          <a:ext cx="0" cy="0"/>
          <a:chOff x="0" y="0"/>
          <a:chExt cx="0" cy="0"/>
        </a:xfrm>
      </p:grpSpPr>
      <p:sp>
        <p:nvSpPr>
          <p:cNvPr id="50" name="Google Shape;50;g35f391192_0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1" name="Google Shape;51;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100"/>
              </a:spcBef>
              <a:spcAft>
                <a:spcPts val="0"/>
              </a:spcAft>
              <a:buClr>
                <a:schemeClr val="dk1"/>
              </a:buClr>
              <a:buSzPts val="1100"/>
              <a:buFont typeface="Arial"/>
              <a:buNone/>
            </a:pPr>
            <a:r>
              <a:rPr lang="en" sz="1500">
                <a:solidFill>
                  <a:schemeClr val="dk1"/>
                </a:solidFill>
              </a:rPr>
              <a:t>Overview of talk (1 slide) – don’t read this,</a:t>
            </a:r>
            <a:endParaRPr sz="1500">
              <a:solidFill>
                <a:schemeClr val="dk1"/>
              </a:solidFill>
            </a:endParaRPr>
          </a:p>
          <a:p>
            <a:pPr indent="0" lvl="0" marL="0" rtl="0" algn="l">
              <a:spcBef>
                <a:spcPts val="100"/>
              </a:spcBef>
              <a:spcAft>
                <a:spcPts val="0"/>
              </a:spcAft>
              <a:buClr>
                <a:schemeClr val="dk1"/>
              </a:buClr>
              <a:buSzPts val="1100"/>
              <a:buFont typeface="Arial"/>
              <a:buNone/>
            </a:pPr>
            <a:r>
              <a:rPr lang="en" sz="1500">
                <a:solidFill>
                  <a:schemeClr val="dk1"/>
                </a:solidFill>
                <a:latin typeface="Verdana"/>
                <a:ea typeface="Verdana"/>
                <a:cs typeface="Verdana"/>
                <a:sym typeface="Verdana"/>
              </a:rPr>
              <a:t>​</a:t>
            </a:r>
            <a:endParaRPr sz="1500">
              <a:solidFill>
                <a:schemeClr val="dk1"/>
              </a:solidFill>
              <a:latin typeface="Verdana"/>
              <a:ea typeface="Verdana"/>
              <a:cs typeface="Verdana"/>
              <a:sym typeface="Verdana"/>
            </a:endParaRPr>
          </a:p>
          <a:p>
            <a:pPr indent="0" lvl="0" marL="0" rtl="0" algn="l">
              <a:spcBef>
                <a:spcPts val="100"/>
              </a:spcBef>
              <a:spcAft>
                <a:spcPts val="0"/>
              </a:spcAft>
              <a:buClr>
                <a:schemeClr val="dk1"/>
              </a:buClr>
              <a:buSzPts val="1100"/>
              <a:buFont typeface="Arial"/>
              <a:buNone/>
            </a:pPr>
            <a:r>
              <a:rPr lang="en" sz="1500">
                <a:solidFill>
                  <a:schemeClr val="dk1"/>
                </a:solidFill>
              </a:rPr>
              <a:t>tell it like a story</a:t>
            </a:r>
            <a:endParaRPr sz="1500">
              <a:solidFill>
                <a:schemeClr val="dk1"/>
              </a:solidFill>
            </a:endParaRPr>
          </a:p>
          <a:p>
            <a:pPr indent="0" lvl="0" marL="0" rtl="0" algn="l">
              <a:spcBef>
                <a:spcPts val="100"/>
              </a:spcBef>
              <a:spcAft>
                <a:spcPts val="0"/>
              </a:spcAft>
              <a:buClr>
                <a:schemeClr val="dk1"/>
              </a:buClr>
              <a:buSzPts val="1100"/>
              <a:buFont typeface="Arial"/>
              <a:buNone/>
            </a:pPr>
            <a:r>
              <a:rPr lang="en" sz="1500">
                <a:solidFill>
                  <a:schemeClr val="dk1"/>
                </a:solidFill>
              </a:rPr>
              <a:t>●</a:t>
            </a:r>
            <a:endParaRPr sz="1500">
              <a:solidFill>
                <a:schemeClr val="dk1"/>
              </a:solidFill>
            </a:endParaRPr>
          </a:p>
          <a:p>
            <a:pPr indent="0" lvl="0" marL="0" rtl="0" algn="l">
              <a:spcBef>
                <a:spcPts val="100"/>
              </a:spcBef>
              <a:spcAft>
                <a:spcPts val="0"/>
              </a:spcAft>
              <a:buClr>
                <a:schemeClr val="dk1"/>
              </a:buClr>
              <a:buSzPts val="1100"/>
              <a:buFont typeface="Arial"/>
              <a:buNone/>
            </a:pPr>
            <a:r>
              <a:rPr lang="en" sz="1500">
                <a:solidFill>
                  <a:schemeClr val="dk1"/>
                </a:solidFill>
              </a:rPr>
              <a:t>Team mission statement/Value proposition (1 slide)</a:t>
            </a:r>
            <a:endParaRPr sz="1500">
              <a:solidFill>
                <a:schemeClr val="dk1"/>
              </a:solidFill>
            </a:endParaRPr>
          </a:p>
          <a:p>
            <a:pPr indent="0" lvl="0" marL="0" rtl="0" algn="l">
              <a:spcBef>
                <a:spcPts val="100"/>
              </a:spcBef>
              <a:spcAft>
                <a:spcPts val="0"/>
              </a:spcAft>
              <a:buClr>
                <a:schemeClr val="dk1"/>
              </a:buClr>
              <a:buSzPts val="1100"/>
              <a:buFont typeface="Arial"/>
              <a:buNone/>
            </a:pPr>
            <a:r>
              <a:rPr lang="en" sz="1500">
                <a:solidFill>
                  <a:schemeClr val="dk1"/>
                </a:solidFill>
              </a:rPr>
              <a:t>●</a:t>
            </a:r>
            <a:endParaRPr sz="1500">
              <a:solidFill>
                <a:schemeClr val="dk1"/>
              </a:solidFill>
            </a:endParaRPr>
          </a:p>
          <a:p>
            <a:pPr indent="0" lvl="0" marL="0" rtl="0" algn="l">
              <a:spcBef>
                <a:spcPts val="100"/>
              </a:spcBef>
              <a:spcAft>
                <a:spcPts val="0"/>
              </a:spcAft>
              <a:buClr>
                <a:schemeClr val="dk1"/>
              </a:buClr>
              <a:buSzPts val="1100"/>
              <a:buFont typeface="Arial"/>
              <a:buNone/>
            </a:pPr>
            <a:r>
              <a:rPr lang="en" sz="1500">
                <a:solidFill>
                  <a:schemeClr val="dk1"/>
                </a:solidFill>
              </a:rPr>
              <a:t>Selected Interface &amp; Rationale (1 slide)</a:t>
            </a:r>
            <a:endParaRPr sz="1500">
              <a:solidFill>
                <a:schemeClr val="dk1"/>
              </a:solidFill>
            </a:endParaRPr>
          </a:p>
          <a:p>
            <a:pPr indent="0" lvl="0" marL="0" rtl="0" algn="l">
              <a:spcBef>
                <a:spcPts val="100"/>
              </a:spcBef>
              <a:spcAft>
                <a:spcPts val="0"/>
              </a:spcAft>
              <a:buClr>
                <a:schemeClr val="dk1"/>
              </a:buClr>
              <a:buSzPts val="1100"/>
              <a:buFont typeface="Arial"/>
              <a:buNone/>
            </a:pPr>
            <a:r>
              <a:rPr lang="en" sz="1500">
                <a:solidFill>
                  <a:schemeClr val="dk1"/>
                </a:solidFill>
              </a:rPr>
              <a:t>●</a:t>
            </a:r>
            <a:endParaRPr sz="1500">
              <a:solidFill>
                <a:schemeClr val="dk1"/>
              </a:solidFill>
            </a:endParaRPr>
          </a:p>
          <a:p>
            <a:pPr indent="0" lvl="0" marL="0" rtl="0" algn="l">
              <a:spcBef>
                <a:spcPts val="100"/>
              </a:spcBef>
              <a:spcAft>
                <a:spcPts val="0"/>
              </a:spcAft>
              <a:buClr>
                <a:schemeClr val="dk1"/>
              </a:buClr>
              <a:buSzPts val="1100"/>
              <a:buFont typeface="Arial"/>
              <a:buNone/>
            </a:pPr>
            <a:r>
              <a:rPr lang="en" sz="1500">
                <a:solidFill>
                  <a:schemeClr val="dk1"/>
                </a:solidFill>
              </a:rPr>
              <a:t>Low-fi prototype structure (1 slide – mainly images)</a:t>
            </a:r>
            <a:endParaRPr sz="1500">
              <a:solidFill>
                <a:schemeClr val="dk1"/>
              </a:solidFill>
            </a:endParaRPr>
          </a:p>
          <a:p>
            <a:pPr indent="0" lvl="0" marL="0" rtl="0" algn="l">
              <a:spcBef>
                <a:spcPts val="100"/>
              </a:spcBef>
              <a:spcAft>
                <a:spcPts val="0"/>
              </a:spcAft>
              <a:buClr>
                <a:schemeClr val="dk1"/>
              </a:buClr>
              <a:buSzPts val="1100"/>
              <a:buFont typeface="Arial"/>
              <a:buNone/>
            </a:pPr>
            <a:r>
              <a:rPr lang="en" sz="1500">
                <a:solidFill>
                  <a:schemeClr val="dk1"/>
                </a:solidFill>
              </a:rPr>
              <a:t>●</a:t>
            </a:r>
            <a:endParaRPr sz="1500">
              <a:solidFill>
                <a:schemeClr val="dk1"/>
              </a:solidFill>
            </a:endParaRPr>
          </a:p>
          <a:p>
            <a:pPr indent="0" lvl="0" marL="0" rtl="0" algn="l">
              <a:spcBef>
                <a:spcPts val="100"/>
              </a:spcBef>
              <a:spcAft>
                <a:spcPts val="0"/>
              </a:spcAft>
              <a:buClr>
                <a:schemeClr val="dk1"/>
              </a:buClr>
              <a:buSzPts val="1100"/>
              <a:buFont typeface="Arial"/>
              <a:buNone/>
            </a:pPr>
            <a:r>
              <a:rPr lang="en" sz="1500">
                <a:solidFill>
                  <a:schemeClr val="dk1"/>
                </a:solidFill>
              </a:rPr>
              <a:t>3 tasks &amp; task flows shown carrying out each task w/ low-fi (1 slide per task)</a:t>
            </a:r>
            <a:endParaRPr sz="1500">
              <a:solidFill>
                <a:schemeClr val="dk1"/>
              </a:solidFill>
            </a:endParaRPr>
          </a:p>
          <a:p>
            <a:pPr indent="0" lvl="0" marL="0" rtl="0" algn="l">
              <a:spcBef>
                <a:spcPts val="100"/>
              </a:spcBef>
              <a:spcAft>
                <a:spcPts val="0"/>
              </a:spcAft>
              <a:buClr>
                <a:schemeClr val="dk1"/>
              </a:buClr>
              <a:buSzPts val="1100"/>
              <a:buFont typeface="Arial"/>
              <a:buNone/>
            </a:pPr>
            <a:r>
              <a:rPr lang="en" sz="1500">
                <a:solidFill>
                  <a:schemeClr val="dk1"/>
                </a:solidFill>
              </a:rPr>
              <a:t>●</a:t>
            </a:r>
            <a:endParaRPr sz="1500">
              <a:solidFill>
                <a:schemeClr val="dk1"/>
              </a:solidFill>
            </a:endParaRPr>
          </a:p>
          <a:p>
            <a:pPr indent="0" lvl="0" marL="0" rtl="0" algn="l">
              <a:spcBef>
                <a:spcPts val="100"/>
              </a:spcBef>
              <a:spcAft>
                <a:spcPts val="0"/>
              </a:spcAft>
              <a:buClr>
                <a:schemeClr val="dk1"/>
              </a:buClr>
              <a:buSzPts val="1100"/>
              <a:buFont typeface="Arial"/>
              <a:buNone/>
            </a:pPr>
            <a:r>
              <a:rPr lang="en" sz="1500">
                <a:solidFill>
                  <a:schemeClr val="dk1"/>
                </a:solidFill>
              </a:rPr>
              <a:t>Experimental method (1 slide)</a:t>
            </a:r>
            <a:endParaRPr sz="1500">
              <a:solidFill>
                <a:schemeClr val="dk1"/>
              </a:solidFill>
            </a:endParaRPr>
          </a:p>
          <a:p>
            <a:pPr indent="0" lvl="0" marL="0" rtl="0" algn="l">
              <a:spcBef>
                <a:spcPts val="100"/>
              </a:spcBef>
              <a:spcAft>
                <a:spcPts val="0"/>
              </a:spcAft>
              <a:buClr>
                <a:schemeClr val="dk1"/>
              </a:buClr>
              <a:buSzPts val="1100"/>
              <a:buFont typeface="Arial"/>
              <a:buNone/>
            </a:pPr>
            <a:r>
              <a:rPr lang="en" sz="1500">
                <a:solidFill>
                  <a:schemeClr val="dk1"/>
                </a:solidFill>
              </a:rPr>
              <a:t>●</a:t>
            </a:r>
            <a:endParaRPr sz="1500">
              <a:solidFill>
                <a:schemeClr val="dk1"/>
              </a:solidFill>
            </a:endParaRPr>
          </a:p>
          <a:p>
            <a:pPr indent="0" lvl="0" marL="0" rtl="0" algn="l">
              <a:spcBef>
                <a:spcPts val="100"/>
              </a:spcBef>
              <a:spcAft>
                <a:spcPts val="0"/>
              </a:spcAft>
              <a:buClr>
                <a:schemeClr val="dk1"/>
              </a:buClr>
              <a:buSzPts val="1100"/>
              <a:buFont typeface="Arial"/>
              <a:buNone/>
            </a:pPr>
            <a:r>
              <a:rPr lang="en" sz="1500">
                <a:solidFill>
                  <a:schemeClr val="dk1"/>
                </a:solidFill>
              </a:rPr>
              <a:t>Experimental results (1-3 slides) (w/ images to describe)</a:t>
            </a:r>
            <a:endParaRPr sz="1500">
              <a:solidFill>
                <a:schemeClr val="dk1"/>
              </a:solidFill>
            </a:endParaRPr>
          </a:p>
          <a:p>
            <a:pPr indent="0" lvl="0" marL="0" rtl="0" algn="l">
              <a:spcBef>
                <a:spcPts val="100"/>
              </a:spcBef>
              <a:spcAft>
                <a:spcPts val="0"/>
              </a:spcAft>
              <a:buClr>
                <a:schemeClr val="dk1"/>
              </a:buClr>
              <a:buSzPts val="1100"/>
              <a:buFont typeface="Arial"/>
              <a:buNone/>
            </a:pPr>
            <a:r>
              <a:rPr lang="en" sz="1500">
                <a:solidFill>
                  <a:schemeClr val="dk1"/>
                </a:solidFill>
              </a:rPr>
              <a:t>●</a:t>
            </a:r>
            <a:endParaRPr sz="1500">
              <a:solidFill>
                <a:schemeClr val="dk1"/>
              </a:solidFill>
            </a:endParaRPr>
          </a:p>
          <a:p>
            <a:pPr indent="0" lvl="0" marL="0" rtl="0" algn="l">
              <a:spcBef>
                <a:spcPts val="100"/>
              </a:spcBef>
              <a:spcAft>
                <a:spcPts val="0"/>
              </a:spcAft>
              <a:buClr>
                <a:schemeClr val="dk1"/>
              </a:buClr>
              <a:buSzPts val="1100"/>
              <a:buFont typeface="Arial"/>
              <a:buNone/>
            </a:pPr>
            <a:r>
              <a:rPr lang="en" sz="1500">
                <a:solidFill>
                  <a:schemeClr val="dk1"/>
                </a:solidFill>
              </a:rPr>
              <a:t>Suggested UI changes (1-2 slides)</a:t>
            </a:r>
            <a:endParaRPr sz="1500">
              <a:solidFill>
                <a:schemeClr val="dk1"/>
              </a:solidFill>
            </a:endParaRPr>
          </a:p>
          <a:p>
            <a:pPr indent="0" lvl="0" marL="0" rtl="0" algn="l">
              <a:spcBef>
                <a:spcPts val="100"/>
              </a:spcBef>
              <a:spcAft>
                <a:spcPts val="0"/>
              </a:spcAft>
              <a:buClr>
                <a:schemeClr val="dk1"/>
              </a:buClr>
              <a:buSzPts val="1100"/>
              <a:buFont typeface="Arial"/>
              <a:buNone/>
            </a:pPr>
            <a:r>
              <a:rPr lang="en" sz="1500">
                <a:solidFill>
                  <a:schemeClr val="dk1"/>
                </a:solidFill>
              </a:rPr>
              <a:t>●</a:t>
            </a:r>
            <a:endParaRPr sz="1500">
              <a:solidFill>
                <a:schemeClr val="dk1"/>
              </a:solidFill>
            </a:endParaRPr>
          </a:p>
          <a:p>
            <a:pPr indent="0" lvl="0" marL="0" rtl="0" algn="l">
              <a:spcBef>
                <a:spcPts val="100"/>
              </a:spcBef>
              <a:spcAft>
                <a:spcPts val="0"/>
              </a:spcAft>
              <a:buClr>
                <a:schemeClr val="dk1"/>
              </a:buClr>
              <a:buSzPts val="1100"/>
              <a:buFont typeface="Arial"/>
              <a:buNone/>
            </a:pPr>
            <a:r>
              <a:rPr lang="en" sz="1500">
                <a:solidFill>
                  <a:schemeClr val="dk1"/>
                </a:solidFill>
              </a:rPr>
              <a:t>Summary of talk (1 slide)</a:t>
            </a:r>
            <a:endParaRPr sz="15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45607078a7_0_5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45607078a7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Users can browse items displayed on a map. Additionally, users who know what they want can search keywords or select from categories/thumbnail images. </a:t>
            </a:r>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35f391192_0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35f391192_0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Users follow a quick workflow to list an item, which includes adding a title, choosing a photo, and describing the item's meaning.</a:t>
            </a:r>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45607078a7_0_6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45607078a7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Users can view an item's story, which includes its original meaning, any public interactions, and its journey after passing hands.</a:t>
            </a:r>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45607078a7_0_19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45607078a7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Users can comment on a uploaded item's discussion page. The users are encouraged by placeholder prompts to describe how they would use or appreciate the item.</a:t>
            </a:r>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45607078a7_0_7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45607078a7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a:solidFill>
                  <a:schemeClr val="dk1"/>
                </a:solidFill>
              </a:rPr>
              <a:t>We recruited people who were early in their careers, since we had previously found that meant they were likely to have less space, move more often, or desire minimalism, and thus want to declutter</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p: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just">
              <a:lnSpc>
                <a:spcPct val="115000"/>
              </a:lnSpc>
              <a:spcBef>
                <a:spcPts val="0"/>
              </a:spcBef>
              <a:spcAft>
                <a:spcPts val="0"/>
              </a:spcAft>
              <a:buClr>
                <a:schemeClr val="dk1"/>
              </a:buClr>
              <a:buSzPts val="1100"/>
              <a:buAutoNum type="arabicPeriod"/>
            </a:pPr>
            <a:r>
              <a:rPr lang="en">
                <a:solidFill>
                  <a:schemeClr val="dk1"/>
                </a:solidFill>
              </a:rPr>
              <a:t>Described the main goal of Flutter.</a:t>
            </a:r>
            <a:endParaRPr>
              <a:solidFill>
                <a:schemeClr val="dk1"/>
              </a:solidFill>
            </a:endParaRPr>
          </a:p>
          <a:p>
            <a:pPr indent="-298450" lvl="0" marL="457200" rtl="0" algn="just">
              <a:lnSpc>
                <a:spcPct val="115000"/>
              </a:lnSpc>
              <a:spcBef>
                <a:spcPts val="0"/>
              </a:spcBef>
              <a:spcAft>
                <a:spcPts val="0"/>
              </a:spcAft>
              <a:buClr>
                <a:schemeClr val="dk1"/>
              </a:buClr>
              <a:buSzPts val="1100"/>
              <a:buAutoNum type="arabicPeriod"/>
            </a:pPr>
            <a:r>
              <a:rPr lang="en">
                <a:solidFill>
                  <a:schemeClr val="dk1"/>
                </a:solidFill>
              </a:rPr>
              <a:t>Placed paper prototype in front of participant and demoed "View profile" (unrelated to tasks being tested)</a:t>
            </a:r>
            <a:endParaRPr>
              <a:solidFill>
                <a:schemeClr val="dk1"/>
              </a:solidFill>
            </a:endParaRPr>
          </a:p>
          <a:p>
            <a:pPr indent="-298450" lvl="0" marL="457200" rtl="0" algn="just">
              <a:lnSpc>
                <a:spcPct val="115000"/>
              </a:lnSpc>
              <a:spcBef>
                <a:spcPts val="0"/>
              </a:spcBef>
              <a:spcAft>
                <a:spcPts val="0"/>
              </a:spcAft>
              <a:buClr>
                <a:schemeClr val="dk1"/>
              </a:buClr>
              <a:buSzPts val="1100"/>
              <a:buAutoNum type="arabicPeriod"/>
            </a:pPr>
            <a:r>
              <a:rPr lang="en">
                <a:solidFill>
                  <a:schemeClr val="dk1"/>
                </a:solidFill>
              </a:rPr>
              <a:t>Asked participant to execute specified tasks.</a:t>
            </a:r>
            <a:endParaRPr>
              <a:solidFill>
                <a:schemeClr val="dk1"/>
              </a:solidFill>
            </a:endParaRPr>
          </a:p>
          <a:p>
            <a:pPr indent="-298450" lvl="0" marL="457200" rtl="0" algn="just">
              <a:lnSpc>
                <a:spcPct val="115000"/>
              </a:lnSpc>
              <a:spcBef>
                <a:spcPts val="0"/>
              </a:spcBef>
              <a:spcAft>
                <a:spcPts val="0"/>
              </a:spcAft>
              <a:buClr>
                <a:schemeClr val="dk1"/>
              </a:buClr>
              <a:buSzPts val="1100"/>
              <a:buAutoNum type="arabicPeriod"/>
            </a:pPr>
            <a:r>
              <a:rPr lang="en">
                <a:solidFill>
                  <a:schemeClr val="dk1"/>
                </a:solidFill>
              </a:rPr>
              <a:t>If participant hit a dead end, asked participant to backtrack and try again.</a:t>
            </a:r>
            <a:endParaRPr>
              <a:solidFill>
                <a:schemeClr val="dk1"/>
              </a:solidFill>
            </a:endParaRPr>
          </a:p>
          <a:p>
            <a:pPr indent="-298450" lvl="0" marL="457200" rtl="0" algn="just">
              <a:lnSpc>
                <a:spcPct val="115000"/>
              </a:lnSpc>
              <a:spcBef>
                <a:spcPts val="0"/>
              </a:spcBef>
              <a:spcAft>
                <a:spcPts val="0"/>
              </a:spcAft>
              <a:buClr>
                <a:schemeClr val="dk1"/>
              </a:buClr>
              <a:buSzPts val="1100"/>
              <a:buAutoNum type="arabicPeriod"/>
            </a:pPr>
            <a:r>
              <a:rPr lang="en">
                <a:solidFill>
                  <a:schemeClr val="dk1"/>
                </a:solidFill>
              </a:rPr>
              <a:t>Record test observations.</a:t>
            </a:r>
            <a:endParaRPr>
              <a:solidFill>
                <a:schemeClr val="dk1"/>
              </a:solidFill>
            </a:endParaRPr>
          </a:p>
          <a:p>
            <a:pPr indent="0" lvl="0" marL="0" rtl="0" algn="just">
              <a:lnSpc>
                <a:spcPct val="115000"/>
              </a:lnSpc>
              <a:spcBef>
                <a:spcPts val="1000"/>
              </a:spcBef>
              <a:spcAft>
                <a:spcPts val="0"/>
              </a:spcAft>
              <a:buNone/>
            </a:pPr>
            <a:r>
              <a:rPr lang="en">
                <a:solidFill>
                  <a:schemeClr val="dk1"/>
                </a:solidFill>
              </a:rPr>
              <a:t>The first task was to find a pillow to add to the user’s new home. Participants 1 and 2 were able to successfully find the pillow in the smallest number of steps; participant 3 included a search before clicking on the pillow. Overall, our prototype presented an easy workflow for finding items. </a:t>
            </a:r>
            <a:endParaRPr>
              <a:solidFill>
                <a:schemeClr val="dk1"/>
              </a:solidFill>
            </a:endParaRPr>
          </a:p>
          <a:p>
            <a:pPr indent="0" lvl="0" marL="0" rtl="0" algn="just">
              <a:lnSpc>
                <a:spcPct val="115000"/>
              </a:lnSpc>
              <a:spcBef>
                <a:spcPts val="0"/>
              </a:spcBef>
              <a:spcAft>
                <a:spcPts val="0"/>
              </a:spcAft>
              <a:buNone/>
            </a:pPr>
            <a:r>
              <a:t/>
            </a:r>
            <a:endParaRPr>
              <a:solidFill>
                <a:schemeClr val="dk1"/>
              </a:solidFill>
            </a:endParaRPr>
          </a:p>
          <a:p>
            <a:pPr indent="0" lvl="0" marL="0" rtl="0" algn="just">
              <a:lnSpc>
                <a:spcPct val="115000"/>
              </a:lnSpc>
              <a:spcBef>
                <a:spcPts val="0"/>
              </a:spcBef>
              <a:spcAft>
                <a:spcPts val="0"/>
              </a:spcAft>
              <a:buNone/>
            </a:pPr>
            <a:r>
              <a:rPr lang="en">
                <a:solidFill>
                  <a:schemeClr val="dk1"/>
                </a:solidFill>
              </a:rPr>
              <a:t>Task two required users to upload a photo of an item to give. All three participants intuitively included a photo and pressed the upload button. At this point, we expected users to view the discussion on their uploaded item and communicate with a person to exchange the item, but all three participants hesitated and didn’t know what to do after uploading. </a:t>
            </a:r>
            <a:endParaRPr>
              <a:solidFill>
                <a:schemeClr val="dk1"/>
              </a:solidFill>
            </a:endParaRPr>
          </a:p>
          <a:p>
            <a:pPr indent="0" lvl="0" marL="0" rtl="0" algn="just">
              <a:lnSpc>
                <a:spcPct val="115000"/>
              </a:lnSpc>
              <a:spcBef>
                <a:spcPts val="0"/>
              </a:spcBef>
              <a:spcAft>
                <a:spcPts val="0"/>
              </a:spcAft>
              <a:buNone/>
            </a:pPr>
            <a:r>
              <a:t/>
            </a:r>
            <a:endParaRPr>
              <a:solidFill>
                <a:schemeClr val="dk1"/>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35f391192_04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35f391192_0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just">
              <a:lnSpc>
                <a:spcPct val="115000"/>
              </a:lnSpc>
              <a:spcBef>
                <a:spcPts val="0"/>
              </a:spcBef>
              <a:spcAft>
                <a:spcPts val="0"/>
              </a:spcAft>
              <a:buClr>
                <a:schemeClr val="dk1"/>
              </a:buClr>
              <a:buSzPts val="1100"/>
              <a:buFont typeface="Arial"/>
              <a:buNone/>
            </a:pPr>
            <a:r>
              <a:rPr lang="en">
                <a:solidFill>
                  <a:schemeClr val="dk1"/>
                </a:solidFill>
              </a:rPr>
              <a:t>The third task was to look into the journey of a bracelet the user had recently given away. Participants 1 and 3 were able to locate the feed and complete the task without trouble, but participant 2 went down several dead ends (opened the side menu, viewed profile, looked through currently active objects, verbally expressed frustration).   </a:t>
            </a:r>
            <a:endParaRPr>
              <a:solidFill>
                <a:schemeClr val="dk1"/>
              </a:solidFill>
            </a:endParaRPr>
          </a:p>
          <a:p>
            <a:pPr indent="0" lvl="0" marL="0" rtl="0" algn="just">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just">
              <a:lnSpc>
                <a:spcPct val="115000"/>
              </a:lnSpc>
              <a:spcBef>
                <a:spcPts val="0"/>
              </a:spcBef>
              <a:spcAft>
                <a:spcPts val="0"/>
              </a:spcAft>
              <a:buClr>
                <a:schemeClr val="dk1"/>
              </a:buClr>
              <a:buSzPts val="1100"/>
              <a:buFont typeface="Arial"/>
              <a:buNone/>
            </a:pPr>
            <a:r>
              <a:rPr lang="en">
                <a:solidFill>
                  <a:schemeClr val="dk1"/>
                </a:solidFill>
              </a:rPr>
              <a:t>When transitioning between tasks, participants tended to press the back button multiple times to return to the initial home screen, instead of performing quicker actions, such as opening the side menu. Participants 1 and 2 commented on the repetition but did not discover the easier way of switching tasks.</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45607078a7_0_8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45607078a7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We found that two aspects of our design were particularly intuitive:</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Finding an item is easy for users who know what they want.</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The workflow for uploading an item to give is easy to use.</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45607078a7_0_25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45607078a7_0_2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45607078a7_0_2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45607078a7_0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g35f391192_02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35f391192_0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g45607078a7_0_23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45607078a7_0_2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g45607078a7_0_24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45607078a7_0_2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g45607078a7_0_26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45607078a7_0_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g45607078a7_0_26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45607078a7_0_2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g45607078a7_0_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45607078a7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35ed75ccf_02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35ed75ccf_0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Google Shape;79;g45607078a7_0_6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45607078a7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35ed75ccf_0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35ed75ccf_0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45607078a7_0_3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45607078a7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35f391192_05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35f391192_0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lang="en">
                <a:solidFill>
                  <a:schemeClr val="dk1"/>
                </a:solidFill>
              </a:rPr>
              <a:t>Since data from our experience prototypes had shown how much people value knowing that their sentimental items will be meaningfully treated, we felt that our pros/cons lists pointed us toward the map design.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45607078a7_0_7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45607078a7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Our design uses touch input to move through visual screens. To simulate this, we created a low-fi prototype using index cards and sticky notes.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bg>
      <p:bgPr>
        <a:solidFill>
          <a:srgbClr val="C7F464"/>
        </a:solidFill>
      </p:bgPr>
    </p:bg>
    <p:spTree>
      <p:nvGrpSpPr>
        <p:cNvPr id="8" name="Shape 8"/>
        <p:cNvGrpSpPr/>
        <p:nvPr/>
      </p:nvGrpSpPr>
      <p:grpSpPr>
        <a:xfrm>
          <a:off x="0" y="0"/>
          <a:ext cx="0" cy="0"/>
          <a:chOff x="0" y="0"/>
          <a:chExt cx="0" cy="0"/>
        </a:xfrm>
      </p:grpSpPr>
      <p:sp>
        <p:nvSpPr>
          <p:cNvPr id="9" name="Google Shape;9;p2"/>
          <p:cNvSpPr txBox="1"/>
          <p:nvPr>
            <p:ph type="ctrTitle"/>
          </p:nvPr>
        </p:nvSpPr>
        <p:spPr>
          <a:xfrm>
            <a:off x="3012325" y="2960550"/>
            <a:ext cx="5445900" cy="2405700"/>
          </a:xfrm>
          <a:prstGeom prst="rect">
            <a:avLst/>
          </a:prstGeom>
        </p:spPr>
        <p:txBody>
          <a:bodyPr anchorCtr="0" anchor="b" bIns="91425" lIns="91425" spcFirstLastPara="1" rIns="91425" wrap="square" tIns="91425"/>
          <a:lstStyle>
            <a:lvl1pPr lvl="0" algn="r">
              <a:spcBef>
                <a:spcPts val="0"/>
              </a:spcBef>
              <a:spcAft>
                <a:spcPts val="0"/>
              </a:spcAft>
              <a:buSzPts val="4800"/>
              <a:buNone/>
              <a:defRPr sz="4800"/>
            </a:lvl1pPr>
            <a:lvl2pPr lvl="1" algn="r">
              <a:spcBef>
                <a:spcPts val="0"/>
              </a:spcBef>
              <a:spcAft>
                <a:spcPts val="0"/>
              </a:spcAft>
              <a:buSzPts val="6000"/>
              <a:buNone/>
              <a:defRPr sz="6000"/>
            </a:lvl2pPr>
            <a:lvl3pPr lvl="2" algn="r">
              <a:spcBef>
                <a:spcPts val="0"/>
              </a:spcBef>
              <a:spcAft>
                <a:spcPts val="0"/>
              </a:spcAft>
              <a:buSzPts val="6000"/>
              <a:buNone/>
              <a:defRPr sz="6000"/>
            </a:lvl3pPr>
            <a:lvl4pPr lvl="3" algn="r">
              <a:spcBef>
                <a:spcPts val="0"/>
              </a:spcBef>
              <a:spcAft>
                <a:spcPts val="0"/>
              </a:spcAft>
              <a:buSzPts val="6000"/>
              <a:buNone/>
              <a:defRPr sz="6000"/>
            </a:lvl4pPr>
            <a:lvl5pPr lvl="4" algn="r">
              <a:spcBef>
                <a:spcPts val="0"/>
              </a:spcBef>
              <a:spcAft>
                <a:spcPts val="0"/>
              </a:spcAft>
              <a:buSzPts val="6000"/>
              <a:buNone/>
              <a:defRPr sz="6000"/>
            </a:lvl5pPr>
            <a:lvl6pPr lvl="5" algn="r">
              <a:spcBef>
                <a:spcPts val="0"/>
              </a:spcBef>
              <a:spcAft>
                <a:spcPts val="0"/>
              </a:spcAft>
              <a:buSzPts val="6000"/>
              <a:buNone/>
              <a:defRPr sz="6000"/>
            </a:lvl6pPr>
            <a:lvl7pPr lvl="6" algn="r">
              <a:spcBef>
                <a:spcPts val="0"/>
              </a:spcBef>
              <a:spcAft>
                <a:spcPts val="0"/>
              </a:spcAft>
              <a:buSzPts val="6000"/>
              <a:buNone/>
              <a:defRPr sz="6000"/>
            </a:lvl7pPr>
            <a:lvl8pPr lvl="7" algn="r">
              <a:spcBef>
                <a:spcPts val="0"/>
              </a:spcBef>
              <a:spcAft>
                <a:spcPts val="0"/>
              </a:spcAft>
              <a:buSzPts val="6000"/>
              <a:buNone/>
              <a:defRPr sz="6000"/>
            </a:lvl8pPr>
            <a:lvl9pPr lvl="8" algn="r">
              <a:spcBef>
                <a:spcPts val="0"/>
              </a:spcBef>
              <a:spcAft>
                <a:spcPts val="0"/>
              </a:spcAft>
              <a:buSzPts val="6000"/>
              <a:buNone/>
              <a:defRPr sz="6000"/>
            </a:lvl9pPr>
          </a:lstStyle>
          <a:p/>
        </p:txBody>
      </p:sp>
      <p:sp>
        <p:nvSpPr>
          <p:cNvPr id="10" name="Google Shape;10;p2"/>
          <p:cNvSpPr/>
          <p:nvPr/>
        </p:nvSpPr>
        <p:spPr>
          <a:xfrm>
            <a:off x="6208125" y="5619450"/>
            <a:ext cx="2250000" cy="137700"/>
          </a:xfrm>
          <a:prstGeom prst="rect">
            <a:avLst/>
          </a:prstGeom>
          <a:solidFill>
            <a:srgbClr val="4ECD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p:cSld name="TITLE_1">
    <p:bg>
      <p:bgPr>
        <a:solidFill>
          <a:srgbClr val="4ECDC4"/>
        </a:solidFill>
      </p:bgPr>
    </p:bg>
    <p:spTree>
      <p:nvGrpSpPr>
        <p:cNvPr id="11" name="Shape 11"/>
        <p:cNvGrpSpPr/>
        <p:nvPr/>
      </p:nvGrpSpPr>
      <p:grpSpPr>
        <a:xfrm>
          <a:off x="0" y="0"/>
          <a:ext cx="0" cy="0"/>
          <a:chOff x="0" y="0"/>
          <a:chExt cx="0" cy="0"/>
        </a:xfrm>
      </p:grpSpPr>
      <p:sp>
        <p:nvSpPr>
          <p:cNvPr id="12" name="Google Shape;12;p3"/>
          <p:cNvSpPr/>
          <p:nvPr/>
        </p:nvSpPr>
        <p:spPr>
          <a:xfrm>
            <a:off x="5680600" y="0"/>
            <a:ext cx="3463200" cy="6858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3"/>
          <p:cNvSpPr txBox="1"/>
          <p:nvPr>
            <p:ph type="ctrTitle"/>
          </p:nvPr>
        </p:nvSpPr>
        <p:spPr>
          <a:xfrm>
            <a:off x="685800" y="3863725"/>
            <a:ext cx="4505400" cy="1910400"/>
          </a:xfrm>
          <a:prstGeom prst="rect">
            <a:avLst/>
          </a:prstGeom>
        </p:spPr>
        <p:txBody>
          <a:bodyPr anchorCtr="0" anchor="b" bIns="91425" lIns="91425" spcFirstLastPara="1" rIns="91425" wrap="square" tIns="91425"/>
          <a:lstStyle>
            <a:lvl1pPr lvl="0" rtl="0" algn="r">
              <a:spcBef>
                <a:spcPts val="0"/>
              </a:spcBef>
              <a:spcAft>
                <a:spcPts val="0"/>
              </a:spcAft>
              <a:buClr>
                <a:srgbClr val="FFFFFF"/>
              </a:buClr>
              <a:buSzPts val="4000"/>
              <a:buNone/>
              <a:defRPr sz="4000">
                <a:solidFill>
                  <a:srgbClr val="FFFFFF"/>
                </a:solidFill>
              </a:defRPr>
            </a:lvl1pPr>
            <a:lvl2pPr lvl="1" rtl="0" algn="ctr">
              <a:spcBef>
                <a:spcPts val="0"/>
              </a:spcBef>
              <a:spcAft>
                <a:spcPts val="0"/>
              </a:spcAft>
              <a:buClr>
                <a:srgbClr val="FFFFFF"/>
              </a:buClr>
              <a:buSzPts val="4800"/>
              <a:buNone/>
              <a:defRPr sz="4800">
                <a:solidFill>
                  <a:srgbClr val="FFFFFF"/>
                </a:solidFill>
              </a:defRPr>
            </a:lvl2pPr>
            <a:lvl3pPr lvl="2" rtl="0" algn="ctr">
              <a:spcBef>
                <a:spcPts val="0"/>
              </a:spcBef>
              <a:spcAft>
                <a:spcPts val="0"/>
              </a:spcAft>
              <a:buClr>
                <a:srgbClr val="FFFFFF"/>
              </a:buClr>
              <a:buSzPts val="4800"/>
              <a:buNone/>
              <a:defRPr sz="4800">
                <a:solidFill>
                  <a:srgbClr val="FFFFFF"/>
                </a:solidFill>
              </a:defRPr>
            </a:lvl3pPr>
            <a:lvl4pPr lvl="3" rtl="0" algn="ctr">
              <a:spcBef>
                <a:spcPts val="0"/>
              </a:spcBef>
              <a:spcAft>
                <a:spcPts val="0"/>
              </a:spcAft>
              <a:buClr>
                <a:srgbClr val="FFFFFF"/>
              </a:buClr>
              <a:buSzPts val="4800"/>
              <a:buNone/>
              <a:defRPr sz="4800">
                <a:solidFill>
                  <a:srgbClr val="FFFFFF"/>
                </a:solidFill>
              </a:defRPr>
            </a:lvl4pPr>
            <a:lvl5pPr lvl="4" rtl="0" algn="ctr">
              <a:spcBef>
                <a:spcPts val="0"/>
              </a:spcBef>
              <a:spcAft>
                <a:spcPts val="0"/>
              </a:spcAft>
              <a:buClr>
                <a:srgbClr val="FFFFFF"/>
              </a:buClr>
              <a:buSzPts val="4800"/>
              <a:buNone/>
              <a:defRPr sz="4800">
                <a:solidFill>
                  <a:srgbClr val="FFFFFF"/>
                </a:solidFill>
              </a:defRPr>
            </a:lvl5pPr>
            <a:lvl6pPr lvl="5" rtl="0" algn="ctr">
              <a:spcBef>
                <a:spcPts val="0"/>
              </a:spcBef>
              <a:spcAft>
                <a:spcPts val="0"/>
              </a:spcAft>
              <a:buClr>
                <a:srgbClr val="FFFFFF"/>
              </a:buClr>
              <a:buSzPts val="4800"/>
              <a:buNone/>
              <a:defRPr sz="4800">
                <a:solidFill>
                  <a:srgbClr val="FFFFFF"/>
                </a:solidFill>
              </a:defRPr>
            </a:lvl6pPr>
            <a:lvl7pPr lvl="6" rtl="0" algn="ctr">
              <a:spcBef>
                <a:spcPts val="0"/>
              </a:spcBef>
              <a:spcAft>
                <a:spcPts val="0"/>
              </a:spcAft>
              <a:buClr>
                <a:srgbClr val="FFFFFF"/>
              </a:buClr>
              <a:buSzPts val="4800"/>
              <a:buNone/>
              <a:defRPr sz="4800">
                <a:solidFill>
                  <a:srgbClr val="FFFFFF"/>
                </a:solidFill>
              </a:defRPr>
            </a:lvl7pPr>
            <a:lvl8pPr lvl="7" rtl="0" algn="ctr">
              <a:spcBef>
                <a:spcPts val="0"/>
              </a:spcBef>
              <a:spcAft>
                <a:spcPts val="0"/>
              </a:spcAft>
              <a:buClr>
                <a:srgbClr val="FFFFFF"/>
              </a:buClr>
              <a:buSzPts val="4800"/>
              <a:buNone/>
              <a:defRPr sz="4800">
                <a:solidFill>
                  <a:srgbClr val="FFFFFF"/>
                </a:solidFill>
              </a:defRPr>
            </a:lvl8pPr>
            <a:lvl9pPr lvl="8" rtl="0" algn="ctr">
              <a:spcBef>
                <a:spcPts val="0"/>
              </a:spcBef>
              <a:spcAft>
                <a:spcPts val="0"/>
              </a:spcAft>
              <a:buClr>
                <a:srgbClr val="FFFFFF"/>
              </a:buClr>
              <a:buSzPts val="4800"/>
              <a:buNone/>
              <a:defRPr sz="4800">
                <a:solidFill>
                  <a:srgbClr val="FFFFFF"/>
                </a:solidFill>
              </a:defRPr>
            </a:lvl9pPr>
          </a:lstStyle>
          <a:p/>
        </p:txBody>
      </p:sp>
      <p:sp>
        <p:nvSpPr>
          <p:cNvPr id="14" name="Google Shape;14;p3"/>
          <p:cNvSpPr txBox="1"/>
          <p:nvPr>
            <p:ph idx="1" type="subTitle"/>
          </p:nvPr>
        </p:nvSpPr>
        <p:spPr>
          <a:xfrm>
            <a:off x="6101100" y="3817852"/>
            <a:ext cx="2446500" cy="1910400"/>
          </a:xfrm>
          <a:prstGeom prst="rect">
            <a:avLst/>
          </a:prstGeom>
        </p:spPr>
        <p:txBody>
          <a:bodyPr anchorCtr="0" anchor="b" bIns="91425" lIns="91425" spcFirstLastPara="1" rIns="91425" wrap="square" tIns="91425"/>
          <a:lstStyle>
            <a:lvl1pPr lvl="0" rtl="0">
              <a:spcBef>
                <a:spcPts val="0"/>
              </a:spcBef>
              <a:spcAft>
                <a:spcPts val="0"/>
              </a:spcAft>
              <a:buClr>
                <a:srgbClr val="738498"/>
              </a:buClr>
              <a:buSzPts val="2200"/>
              <a:buNone/>
              <a:defRPr sz="2200">
                <a:solidFill>
                  <a:srgbClr val="738498"/>
                </a:solidFill>
              </a:defRPr>
            </a:lvl1pPr>
            <a:lvl2pPr lvl="1" rtl="0">
              <a:spcBef>
                <a:spcPts val="0"/>
              </a:spcBef>
              <a:spcAft>
                <a:spcPts val="0"/>
              </a:spcAft>
              <a:buClr>
                <a:srgbClr val="738498"/>
              </a:buClr>
              <a:buSzPts val="2200"/>
              <a:buNone/>
              <a:defRPr sz="2200">
                <a:solidFill>
                  <a:srgbClr val="738498"/>
                </a:solidFill>
              </a:defRPr>
            </a:lvl2pPr>
            <a:lvl3pPr lvl="2" rtl="0">
              <a:spcBef>
                <a:spcPts val="0"/>
              </a:spcBef>
              <a:spcAft>
                <a:spcPts val="0"/>
              </a:spcAft>
              <a:buClr>
                <a:srgbClr val="738498"/>
              </a:buClr>
              <a:buSzPts val="2200"/>
              <a:buNone/>
              <a:defRPr sz="2200">
                <a:solidFill>
                  <a:srgbClr val="738498"/>
                </a:solidFill>
              </a:defRPr>
            </a:lvl3pPr>
            <a:lvl4pPr lvl="3" rtl="0">
              <a:spcBef>
                <a:spcPts val="0"/>
              </a:spcBef>
              <a:spcAft>
                <a:spcPts val="0"/>
              </a:spcAft>
              <a:buClr>
                <a:srgbClr val="738498"/>
              </a:buClr>
              <a:buSzPts val="2200"/>
              <a:buNone/>
              <a:defRPr sz="2200">
                <a:solidFill>
                  <a:srgbClr val="738498"/>
                </a:solidFill>
              </a:defRPr>
            </a:lvl4pPr>
            <a:lvl5pPr lvl="4" rtl="0">
              <a:spcBef>
                <a:spcPts val="0"/>
              </a:spcBef>
              <a:spcAft>
                <a:spcPts val="0"/>
              </a:spcAft>
              <a:buClr>
                <a:srgbClr val="738498"/>
              </a:buClr>
              <a:buSzPts val="2200"/>
              <a:buNone/>
              <a:defRPr sz="2200">
                <a:solidFill>
                  <a:srgbClr val="738498"/>
                </a:solidFill>
              </a:defRPr>
            </a:lvl5pPr>
            <a:lvl6pPr lvl="5" rtl="0">
              <a:spcBef>
                <a:spcPts val="0"/>
              </a:spcBef>
              <a:spcAft>
                <a:spcPts val="0"/>
              </a:spcAft>
              <a:buClr>
                <a:srgbClr val="738498"/>
              </a:buClr>
              <a:buSzPts val="2200"/>
              <a:buNone/>
              <a:defRPr sz="2200">
                <a:solidFill>
                  <a:srgbClr val="738498"/>
                </a:solidFill>
              </a:defRPr>
            </a:lvl6pPr>
            <a:lvl7pPr lvl="6" rtl="0">
              <a:spcBef>
                <a:spcPts val="0"/>
              </a:spcBef>
              <a:spcAft>
                <a:spcPts val="0"/>
              </a:spcAft>
              <a:buClr>
                <a:srgbClr val="738498"/>
              </a:buClr>
              <a:buSzPts val="2200"/>
              <a:buNone/>
              <a:defRPr sz="2200">
                <a:solidFill>
                  <a:srgbClr val="738498"/>
                </a:solidFill>
              </a:defRPr>
            </a:lvl7pPr>
            <a:lvl8pPr lvl="7" rtl="0">
              <a:spcBef>
                <a:spcPts val="0"/>
              </a:spcBef>
              <a:spcAft>
                <a:spcPts val="0"/>
              </a:spcAft>
              <a:buClr>
                <a:srgbClr val="738498"/>
              </a:buClr>
              <a:buSzPts val="2200"/>
              <a:buNone/>
              <a:defRPr sz="2200">
                <a:solidFill>
                  <a:srgbClr val="738498"/>
                </a:solidFill>
              </a:defRPr>
            </a:lvl8pPr>
            <a:lvl9pPr lvl="8" rtl="0">
              <a:spcBef>
                <a:spcPts val="0"/>
              </a:spcBef>
              <a:spcAft>
                <a:spcPts val="0"/>
              </a:spcAft>
              <a:buClr>
                <a:srgbClr val="738498"/>
              </a:buClr>
              <a:buSzPts val="2200"/>
              <a:buNone/>
              <a:defRPr sz="2200">
                <a:solidFill>
                  <a:srgbClr val="738498"/>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TITLE_1_1">
    <p:spTree>
      <p:nvGrpSpPr>
        <p:cNvPr id="15" name="Shape 15"/>
        <p:cNvGrpSpPr/>
        <p:nvPr/>
      </p:nvGrpSpPr>
      <p:grpSpPr>
        <a:xfrm>
          <a:off x="0" y="0"/>
          <a:ext cx="0" cy="0"/>
          <a:chOff x="0" y="0"/>
          <a:chExt cx="0" cy="0"/>
        </a:xfrm>
      </p:grpSpPr>
      <p:sp>
        <p:nvSpPr>
          <p:cNvPr id="16" name="Google Shape;16;p4"/>
          <p:cNvSpPr/>
          <p:nvPr/>
        </p:nvSpPr>
        <p:spPr>
          <a:xfrm>
            <a:off x="0" y="0"/>
            <a:ext cx="2767800" cy="6858000"/>
          </a:xfrm>
          <a:prstGeom prst="rect">
            <a:avLst/>
          </a:prstGeom>
          <a:solidFill>
            <a:srgbClr val="C7F4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4"/>
          <p:cNvSpPr txBox="1"/>
          <p:nvPr>
            <p:ph idx="1" type="body"/>
          </p:nvPr>
        </p:nvSpPr>
        <p:spPr>
          <a:xfrm>
            <a:off x="3165234" y="1528066"/>
            <a:ext cx="4809000" cy="4335000"/>
          </a:xfrm>
          <a:prstGeom prst="rect">
            <a:avLst/>
          </a:prstGeom>
        </p:spPr>
        <p:txBody>
          <a:bodyPr anchorCtr="0" anchor="t" bIns="91425" lIns="91425" spcFirstLastPara="1" rIns="91425" wrap="square" tIns="91425"/>
          <a:lstStyle>
            <a:lvl1pPr indent="-419100" lvl="0" marL="457200" rtl="0">
              <a:spcBef>
                <a:spcPts val="600"/>
              </a:spcBef>
              <a:spcAft>
                <a:spcPts val="0"/>
              </a:spcAft>
              <a:buSzPts val="3000"/>
              <a:buChar char="▣"/>
              <a:defRPr sz="3000"/>
            </a:lvl1pPr>
            <a:lvl2pPr indent="-419100" lvl="1" marL="914400" rtl="0">
              <a:spcBef>
                <a:spcPts val="0"/>
              </a:spcBef>
              <a:spcAft>
                <a:spcPts val="0"/>
              </a:spcAft>
              <a:buSzPts val="3000"/>
              <a:buChar char="□"/>
              <a:defRPr sz="3000"/>
            </a:lvl2pPr>
            <a:lvl3pPr indent="-419100" lvl="2" marL="1371600" rtl="0">
              <a:spcBef>
                <a:spcPts val="0"/>
              </a:spcBef>
              <a:spcAft>
                <a:spcPts val="0"/>
              </a:spcAft>
              <a:buSzPts val="3000"/>
              <a:buChar char="■"/>
              <a:defRPr sz="3000"/>
            </a:lvl3pPr>
            <a:lvl4pPr indent="-419100" lvl="3" marL="1828800" rtl="0">
              <a:spcBef>
                <a:spcPts val="0"/>
              </a:spcBef>
              <a:spcAft>
                <a:spcPts val="0"/>
              </a:spcAft>
              <a:buSzPts val="3000"/>
              <a:buChar char="●"/>
              <a:defRPr sz="3000"/>
            </a:lvl4pPr>
            <a:lvl5pPr indent="-419100" lvl="4" marL="2286000" rtl="0">
              <a:spcBef>
                <a:spcPts val="0"/>
              </a:spcBef>
              <a:spcAft>
                <a:spcPts val="0"/>
              </a:spcAft>
              <a:buSzPts val="3000"/>
              <a:buChar char="○"/>
              <a:defRPr sz="3000"/>
            </a:lvl5pPr>
            <a:lvl6pPr indent="-419100" lvl="5" marL="2743200" rtl="0">
              <a:spcBef>
                <a:spcPts val="0"/>
              </a:spcBef>
              <a:spcAft>
                <a:spcPts val="0"/>
              </a:spcAft>
              <a:buSzPts val="3000"/>
              <a:buChar char="■"/>
              <a:defRPr sz="3000"/>
            </a:lvl6pPr>
            <a:lvl7pPr indent="-419100" lvl="6" marL="3200400" rtl="0">
              <a:spcBef>
                <a:spcPts val="0"/>
              </a:spcBef>
              <a:spcAft>
                <a:spcPts val="0"/>
              </a:spcAft>
              <a:buSzPts val="3000"/>
              <a:buChar char="●"/>
              <a:defRPr sz="3000"/>
            </a:lvl7pPr>
            <a:lvl8pPr indent="-419100" lvl="7" marL="3657600" rtl="0">
              <a:spcBef>
                <a:spcPts val="0"/>
              </a:spcBef>
              <a:spcAft>
                <a:spcPts val="0"/>
              </a:spcAft>
              <a:buSzPts val="3000"/>
              <a:buChar char="○"/>
              <a:defRPr sz="3000"/>
            </a:lvl8pPr>
            <a:lvl9pPr indent="-419100" lvl="8" marL="4114800">
              <a:spcBef>
                <a:spcPts val="0"/>
              </a:spcBef>
              <a:spcAft>
                <a:spcPts val="0"/>
              </a:spcAft>
              <a:buSzPts val="3000"/>
              <a:buChar char="■"/>
              <a:defRPr sz="3000"/>
            </a:lvl9pPr>
          </a:lstStyle>
          <a:p/>
        </p:txBody>
      </p:sp>
      <p:grpSp>
        <p:nvGrpSpPr>
          <p:cNvPr id="18" name="Google Shape;18;p4"/>
          <p:cNvGrpSpPr/>
          <p:nvPr/>
        </p:nvGrpSpPr>
        <p:grpSpPr>
          <a:xfrm>
            <a:off x="801025" y="1672320"/>
            <a:ext cx="1957200" cy="947980"/>
            <a:chOff x="801025" y="1367520"/>
            <a:chExt cx="1957200" cy="947980"/>
          </a:xfrm>
        </p:grpSpPr>
        <p:sp>
          <p:nvSpPr>
            <p:cNvPr id="19" name="Google Shape;19;p4"/>
            <p:cNvSpPr txBox="1"/>
            <p:nvPr/>
          </p:nvSpPr>
          <p:spPr>
            <a:xfrm>
              <a:off x="801025" y="1367520"/>
              <a:ext cx="1957200" cy="87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9400">
                  <a:solidFill>
                    <a:srgbClr val="454F5B"/>
                  </a:solidFill>
                </a:rPr>
                <a:t>‘’</a:t>
              </a:r>
              <a:endParaRPr b="1" sz="9400">
                <a:solidFill>
                  <a:srgbClr val="454F5B"/>
                </a:solidFill>
              </a:endParaRPr>
            </a:p>
          </p:txBody>
        </p:sp>
        <p:sp>
          <p:nvSpPr>
            <p:cNvPr id="20" name="Google Shape;20;p4"/>
            <p:cNvSpPr/>
            <p:nvPr/>
          </p:nvSpPr>
          <p:spPr>
            <a:xfrm>
              <a:off x="1397399" y="1543300"/>
              <a:ext cx="772200" cy="772200"/>
            </a:xfrm>
            <a:prstGeom prst="rect">
              <a:avLst/>
            </a:prstGeom>
            <a:noFill/>
            <a:ln cap="flat" cmpd="sng" w="76200">
              <a:solidFill>
                <a:srgbClr val="454F5B"/>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type="tx">
  <p:cSld name="TITLE_AND_BODY">
    <p:spTree>
      <p:nvGrpSpPr>
        <p:cNvPr id="21" name="Shape 21"/>
        <p:cNvGrpSpPr/>
        <p:nvPr/>
      </p:nvGrpSpPr>
      <p:grpSpPr>
        <a:xfrm>
          <a:off x="0" y="0"/>
          <a:ext cx="0" cy="0"/>
          <a:chOff x="0" y="0"/>
          <a:chExt cx="0" cy="0"/>
        </a:xfrm>
      </p:grpSpPr>
      <p:sp>
        <p:nvSpPr>
          <p:cNvPr id="22" name="Google Shape;22;p5"/>
          <p:cNvSpPr txBox="1"/>
          <p:nvPr>
            <p:ph type="title"/>
          </p:nvPr>
        </p:nvSpPr>
        <p:spPr>
          <a:xfrm>
            <a:off x="691200" y="0"/>
            <a:ext cx="7761600" cy="1292100"/>
          </a:xfrm>
          <a:prstGeom prst="rect">
            <a:avLst/>
          </a:prstGeom>
        </p:spPr>
        <p:txBody>
          <a:bodyPr anchorCtr="0" anchor="b"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5"/>
          <p:cNvSpPr txBox="1"/>
          <p:nvPr>
            <p:ph idx="1" type="body"/>
          </p:nvPr>
        </p:nvSpPr>
        <p:spPr>
          <a:xfrm>
            <a:off x="691200" y="1811604"/>
            <a:ext cx="7761600" cy="4412100"/>
          </a:xfrm>
          <a:prstGeom prst="rect">
            <a:avLst/>
          </a:prstGeom>
        </p:spPr>
        <p:txBody>
          <a:bodyPr anchorCtr="0" anchor="t" bIns="91425" lIns="91425" spcFirstLastPara="1" rIns="91425" wrap="square" tIns="91425"/>
          <a:lstStyle>
            <a:lvl1pPr indent="-381000" lvl="0" marL="457200">
              <a:spcBef>
                <a:spcPts val="600"/>
              </a:spcBef>
              <a:spcAft>
                <a:spcPts val="0"/>
              </a:spcAft>
              <a:buSzPts val="2400"/>
              <a:buChar char="▣"/>
              <a:defRPr/>
            </a:lvl1pPr>
            <a:lvl2pPr indent="-355600" lvl="1" marL="914400">
              <a:spcBef>
                <a:spcPts val="0"/>
              </a:spcBef>
              <a:spcAft>
                <a:spcPts val="0"/>
              </a:spcAft>
              <a:buSzPts val="2000"/>
              <a:buChar char="□"/>
              <a:defRPr/>
            </a:lvl2pPr>
            <a:lvl3pPr indent="-355600" lvl="2" marL="1371600">
              <a:spcBef>
                <a:spcPts val="0"/>
              </a:spcBef>
              <a:spcAft>
                <a:spcPts val="0"/>
              </a:spcAft>
              <a:buSzPts val="20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24" name="Google Shape;24;p5"/>
          <p:cNvSpPr/>
          <p:nvPr/>
        </p:nvSpPr>
        <p:spPr>
          <a:xfrm>
            <a:off x="813273" y="1506189"/>
            <a:ext cx="1533600" cy="137700"/>
          </a:xfrm>
          <a:prstGeom prst="rect">
            <a:avLst/>
          </a:prstGeom>
          <a:solidFill>
            <a:srgbClr val="4ECD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5"/>
          <p:cNvSpPr/>
          <p:nvPr/>
        </p:nvSpPr>
        <p:spPr>
          <a:xfrm>
            <a:off x="0" y="0"/>
            <a:ext cx="137700" cy="6858000"/>
          </a:xfrm>
          <a:prstGeom prst="rect">
            <a:avLst/>
          </a:prstGeom>
          <a:solidFill>
            <a:srgbClr val="C7F4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2 columns" type="twoColTx">
  <p:cSld name="TITLE_AND_TWO_COLUMNS">
    <p:spTree>
      <p:nvGrpSpPr>
        <p:cNvPr id="26" name="Shape 26"/>
        <p:cNvGrpSpPr/>
        <p:nvPr/>
      </p:nvGrpSpPr>
      <p:grpSpPr>
        <a:xfrm>
          <a:off x="0" y="0"/>
          <a:ext cx="0" cy="0"/>
          <a:chOff x="0" y="0"/>
          <a:chExt cx="0" cy="0"/>
        </a:xfrm>
      </p:grpSpPr>
      <p:sp>
        <p:nvSpPr>
          <p:cNvPr id="27" name="Google Shape;27;p6"/>
          <p:cNvSpPr txBox="1"/>
          <p:nvPr>
            <p:ph type="title"/>
          </p:nvPr>
        </p:nvSpPr>
        <p:spPr>
          <a:xfrm>
            <a:off x="691200" y="634300"/>
            <a:ext cx="7761600" cy="657900"/>
          </a:xfrm>
          <a:prstGeom prst="rect">
            <a:avLst/>
          </a:prstGeom>
        </p:spPr>
        <p:txBody>
          <a:bodyPr anchorCtr="0" anchor="b"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6"/>
          <p:cNvSpPr txBox="1"/>
          <p:nvPr>
            <p:ph idx="1" type="body"/>
          </p:nvPr>
        </p:nvSpPr>
        <p:spPr>
          <a:xfrm>
            <a:off x="691200" y="1857900"/>
            <a:ext cx="3767400" cy="4710000"/>
          </a:xfrm>
          <a:prstGeom prst="rect">
            <a:avLst/>
          </a:prstGeom>
        </p:spPr>
        <p:txBody>
          <a:bodyPr anchorCtr="0" anchor="t" bIns="91425" lIns="91425" spcFirstLastPara="1" rIns="91425" wrap="square" tIns="91425"/>
          <a:lstStyle>
            <a:lvl1pPr indent="-381000" lvl="0" marL="457200">
              <a:spcBef>
                <a:spcPts val="600"/>
              </a:spcBef>
              <a:spcAft>
                <a:spcPts val="0"/>
              </a:spcAft>
              <a:buSzPts val="2400"/>
              <a:buChar char="▣"/>
              <a:defRPr/>
            </a:lvl1pPr>
            <a:lvl2pPr indent="-355600" lvl="1" marL="914400">
              <a:spcBef>
                <a:spcPts val="0"/>
              </a:spcBef>
              <a:spcAft>
                <a:spcPts val="0"/>
              </a:spcAft>
              <a:buSzPts val="2000"/>
              <a:buChar char="□"/>
              <a:defRPr/>
            </a:lvl2pPr>
            <a:lvl3pPr indent="-355600" lvl="2" marL="1371600">
              <a:spcBef>
                <a:spcPts val="0"/>
              </a:spcBef>
              <a:spcAft>
                <a:spcPts val="0"/>
              </a:spcAft>
              <a:buSzPts val="20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29" name="Google Shape;29;p6"/>
          <p:cNvSpPr txBox="1"/>
          <p:nvPr>
            <p:ph idx="2" type="body"/>
          </p:nvPr>
        </p:nvSpPr>
        <p:spPr>
          <a:xfrm>
            <a:off x="4685500" y="1857900"/>
            <a:ext cx="3767400" cy="4710000"/>
          </a:xfrm>
          <a:prstGeom prst="rect">
            <a:avLst/>
          </a:prstGeom>
        </p:spPr>
        <p:txBody>
          <a:bodyPr anchorCtr="0" anchor="t" bIns="91425" lIns="91425" spcFirstLastPara="1" rIns="91425" wrap="square" tIns="91425"/>
          <a:lstStyle>
            <a:lvl1pPr indent="-381000" lvl="0" marL="457200">
              <a:spcBef>
                <a:spcPts val="600"/>
              </a:spcBef>
              <a:spcAft>
                <a:spcPts val="0"/>
              </a:spcAft>
              <a:buSzPts val="2400"/>
              <a:buChar char="▣"/>
              <a:defRPr/>
            </a:lvl1pPr>
            <a:lvl2pPr indent="-355600" lvl="1" marL="914400">
              <a:spcBef>
                <a:spcPts val="0"/>
              </a:spcBef>
              <a:spcAft>
                <a:spcPts val="0"/>
              </a:spcAft>
              <a:buSzPts val="2000"/>
              <a:buChar char="□"/>
              <a:defRPr/>
            </a:lvl2pPr>
            <a:lvl3pPr indent="-355600" lvl="2" marL="1371600">
              <a:spcBef>
                <a:spcPts val="0"/>
              </a:spcBef>
              <a:spcAft>
                <a:spcPts val="0"/>
              </a:spcAft>
              <a:buSzPts val="20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30" name="Google Shape;30;p6"/>
          <p:cNvSpPr/>
          <p:nvPr/>
        </p:nvSpPr>
        <p:spPr>
          <a:xfrm>
            <a:off x="813273" y="1506189"/>
            <a:ext cx="1533600" cy="137700"/>
          </a:xfrm>
          <a:prstGeom prst="rect">
            <a:avLst/>
          </a:prstGeom>
          <a:solidFill>
            <a:srgbClr val="4ECD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6"/>
          <p:cNvSpPr/>
          <p:nvPr/>
        </p:nvSpPr>
        <p:spPr>
          <a:xfrm>
            <a:off x="0" y="0"/>
            <a:ext cx="137700" cy="6858000"/>
          </a:xfrm>
          <a:prstGeom prst="rect">
            <a:avLst/>
          </a:prstGeom>
          <a:solidFill>
            <a:srgbClr val="C7F4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3 columns">
  <p:cSld name="TITLE_AND_TWO_COLUMNS_1">
    <p:spTree>
      <p:nvGrpSpPr>
        <p:cNvPr id="32" name="Shape 32"/>
        <p:cNvGrpSpPr/>
        <p:nvPr/>
      </p:nvGrpSpPr>
      <p:grpSpPr>
        <a:xfrm>
          <a:off x="0" y="0"/>
          <a:ext cx="0" cy="0"/>
          <a:chOff x="0" y="0"/>
          <a:chExt cx="0" cy="0"/>
        </a:xfrm>
      </p:grpSpPr>
      <p:sp>
        <p:nvSpPr>
          <p:cNvPr id="33" name="Google Shape;33;p7"/>
          <p:cNvSpPr txBox="1"/>
          <p:nvPr>
            <p:ph type="title"/>
          </p:nvPr>
        </p:nvSpPr>
        <p:spPr>
          <a:xfrm>
            <a:off x="691200" y="634300"/>
            <a:ext cx="7761600" cy="657900"/>
          </a:xfrm>
          <a:prstGeom prst="rect">
            <a:avLst/>
          </a:prstGeom>
        </p:spPr>
        <p:txBody>
          <a:bodyPr anchorCtr="0" anchor="b" bIns="91425" lIns="91425" spcFirstLastPara="1" rIns="91425" wrap="square" tIns="91425"/>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4" name="Google Shape;34;p7"/>
          <p:cNvSpPr txBox="1"/>
          <p:nvPr>
            <p:ph idx="1" type="body"/>
          </p:nvPr>
        </p:nvSpPr>
        <p:spPr>
          <a:xfrm>
            <a:off x="691200" y="1857900"/>
            <a:ext cx="2501700" cy="4710000"/>
          </a:xfrm>
          <a:prstGeom prst="rect">
            <a:avLst/>
          </a:prstGeom>
        </p:spPr>
        <p:txBody>
          <a:bodyPr anchorCtr="0" anchor="t" bIns="91425" lIns="91425" spcFirstLastPara="1" rIns="91425" wrap="square" tIns="91425"/>
          <a:lstStyle>
            <a:lvl1pPr indent="-355600" lvl="0" marL="457200" rtl="0">
              <a:spcBef>
                <a:spcPts val="600"/>
              </a:spcBef>
              <a:spcAft>
                <a:spcPts val="0"/>
              </a:spcAft>
              <a:buSzPts val="2000"/>
              <a:buChar char="▣"/>
              <a:defRPr sz="2000"/>
            </a:lvl1pPr>
            <a:lvl2pPr indent="-355600" lvl="1" marL="914400" rtl="0">
              <a:spcBef>
                <a:spcPts val="0"/>
              </a:spcBef>
              <a:spcAft>
                <a:spcPts val="0"/>
              </a:spcAft>
              <a:buSzPts val="2000"/>
              <a:buChar char="□"/>
              <a:defRPr/>
            </a:lvl2pPr>
            <a:lvl3pPr indent="-355600" lvl="2" marL="1371600" rtl="0">
              <a:spcBef>
                <a:spcPts val="0"/>
              </a:spcBef>
              <a:spcAft>
                <a:spcPts val="0"/>
              </a:spcAft>
              <a:buSzPts val="2000"/>
              <a:buChar char="■"/>
              <a:defRPr/>
            </a:lvl3pPr>
            <a:lvl4pPr indent="-355600" lvl="3" marL="1828800" rtl="0">
              <a:spcBef>
                <a:spcPts val="0"/>
              </a:spcBef>
              <a:spcAft>
                <a:spcPts val="0"/>
              </a:spcAft>
              <a:buSzPts val="2000"/>
              <a:buChar char="●"/>
              <a:defRPr sz="2000"/>
            </a:lvl4pPr>
            <a:lvl5pPr indent="-355600" lvl="4" marL="2286000" rtl="0">
              <a:spcBef>
                <a:spcPts val="0"/>
              </a:spcBef>
              <a:spcAft>
                <a:spcPts val="0"/>
              </a:spcAft>
              <a:buSzPts val="2000"/>
              <a:buChar char="○"/>
              <a:defRPr sz="2000"/>
            </a:lvl5pPr>
            <a:lvl6pPr indent="-355600" lvl="5" marL="2743200" rtl="0">
              <a:spcBef>
                <a:spcPts val="0"/>
              </a:spcBef>
              <a:spcAft>
                <a:spcPts val="0"/>
              </a:spcAft>
              <a:buSzPts val="2000"/>
              <a:buChar char="■"/>
              <a:defRPr sz="2000"/>
            </a:lvl6pPr>
            <a:lvl7pPr indent="-355600" lvl="6" marL="3200400" rtl="0">
              <a:spcBef>
                <a:spcPts val="0"/>
              </a:spcBef>
              <a:spcAft>
                <a:spcPts val="0"/>
              </a:spcAft>
              <a:buSzPts val="2000"/>
              <a:buChar char="●"/>
              <a:defRPr sz="2000"/>
            </a:lvl7pPr>
            <a:lvl8pPr indent="-355600" lvl="7" marL="3657600" rtl="0">
              <a:spcBef>
                <a:spcPts val="0"/>
              </a:spcBef>
              <a:spcAft>
                <a:spcPts val="0"/>
              </a:spcAft>
              <a:buSzPts val="2000"/>
              <a:buChar char="○"/>
              <a:defRPr sz="2000"/>
            </a:lvl8pPr>
            <a:lvl9pPr indent="-355600" lvl="8" marL="4114800" rtl="0">
              <a:spcBef>
                <a:spcPts val="0"/>
              </a:spcBef>
              <a:spcAft>
                <a:spcPts val="0"/>
              </a:spcAft>
              <a:buSzPts val="2000"/>
              <a:buChar char="■"/>
              <a:defRPr sz="2000"/>
            </a:lvl9pPr>
          </a:lstStyle>
          <a:p/>
        </p:txBody>
      </p:sp>
      <p:sp>
        <p:nvSpPr>
          <p:cNvPr id="35" name="Google Shape;35;p7"/>
          <p:cNvSpPr txBox="1"/>
          <p:nvPr>
            <p:ph idx="2" type="body"/>
          </p:nvPr>
        </p:nvSpPr>
        <p:spPr>
          <a:xfrm>
            <a:off x="3321088" y="1857900"/>
            <a:ext cx="2501700" cy="4710000"/>
          </a:xfrm>
          <a:prstGeom prst="rect">
            <a:avLst/>
          </a:prstGeom>
        </p:spPr>
        <p:txBody>
          <a:bodyPr anchorCtr="0" anchor="t" bIns="91425" lIns="91425" spcFirstLastPara="1" rIns="91425" wrap="square" tIns="91425"/>
          <a:lstStyle>
            <a:lvl1pPr indent="-355600" lvl="0" marL="457200" rtl="0">
              <a:spcBef>
                <a:spcPts val="600"/>
              </a:spcBef>
              <a:spcAft>
                <a:spcPts val="0"/>
              </a:spcAft>
              <a:buSzPts val="2000"/>
              <a:buChar char="▣"/>
              <a:defRPr sz="2000"/>
            </a:lvl1pPr>
            <a:lvl2pPr indent="-355600" lvl="1" marL="914400" rtl="0">
              <a:spcBef>
                <a:spcPts val="0"/>
              </a:spcBef>
              <a:spcAft>
                <a:spcPts val="0"/>
              </a:spcAft>
              <a:buSzPts val="2000"/>
              <a:buChar char="□"/>
              <a:defRPr/>
            </a:lvl2pPr>
            <a:lvl3pPr indent="-355600" lvl="2" marL="1371600" rtl="0">
              <a:spcBef>
                <a:spcPts val="0"/>
              </a:spcBef>
              <a:spcAft>
                <a:spcPts val="0"/>
              </a:spcAft>
              <a:buSzPts val="2000"/>
              <a:buChar char="■"/>
              <a:defRPr/>
            </a:lvl3pPr>
            <a:lvl4pPr indent="-355600" lvl="3" marL="1828800" rtl="0">
              <a:spcBef>
                <a:spcPts val="0"/>
              </a:spcBef>
              <a:spcAft>
                <a:spcPts val="0"/>
              </a:spcAft>
              <a:buSzPts val="2000"/>
              <a:buChar char="●"/>
              <a:defRPr sz="2000"/>
            </a:lvl4pPr>
            <a:lvl5pPr indent="-355600" lvl="4" marL="2286000" rtl="0">
              <a:spcBef>
                <a:spcPts val="0"/>
              </a:spcBef>
              <a:spcAft>
                <a:spcPts val="0"/>
              </a:spcAft>
              <a:buSzPts val="2000"/>
              <a:buChar char="○"/>
              <a:defRPr sz="2000"/>
            </a:lvl5pPr>
            <a:lvl6pPr indent="-355600" lvl="5" marL="2743200" rtl="0">
              <a:spcBef>
                <a:spcPts val="0"/>
              </a:spcBef>
              <a:spcAft>
                <a:spcPts val="0"/>
              </a:spcAft>
              <a:buSzPts val="2000"/>
              <a:buChar char="■"/>
              <a:defRPr sz="2000"/>
            </a:lvl6pPr>
            <a:lvl7pPr indent="-355600" lvl="6" marL="3200400" rtl="0">
              <a:spcBef>
                <a:spcPts val="0"/>
              </a:spcBef>
              <a:spcAft>
                <a:spcPts val="0"/>
              </a:spcAft>
              <a:buSzPts val="2000"/>
              <a:buChar char="●"/>
              <a:defRPr sz="2000"/>
            </a:lvl7pPr>
            <a:lvl8pPr indent="-355600" lvl="7" marL="3657600" rtl="0">
              <a:spcBef>
                <a:spcPts val="0"/>
              </a:spcBef>
              <a:spcAft>
                <a:spcPts val="0"/>
              </a:spcAft>
              <a:buSzPts val="2000"/>
              <a:buChar char="○"/>
              <a:defRPr sz="2000"/>
            </a:lvl8pPr>
            <a:lvl9pPr indent="-355600" lvl="8" marL="4114800" rtl="0">
              <a:spcBef>
                <a:spcPts val="0"/>
              </a:spcBef>
              <a:spcAft>
                <a:spcPts val="0"/>
              </a:spcAft>
              <a:buSzPts val="2000"/>
              <a:buChar char="■"/>
              <a:defRPr sz="2000"/>
            </a:lvl9pPr>
          </a:lstStyle>
          <a:p/>
        </p:txBody>
      </p:sp>
      <p:sp>
        <p:nvSpPr>
          <p:cNvPr id="36" name="Google Shape;36;p7"/>
          <p:cNvSpPr txBox="1"/>
          <p:nvPr>
            <p:ph idx="3" type="body"/>
          </p:nvPr>
        </p:nvSpPr>
        <p:spPr>
          <a:xfrm>
            <a:off x="5950976" y="1857900"/>
            <a:ext cx="2501700" cy="4710000"/>
          </a:xfrm>
          <a:prstGeom prst="rect">
            <a:avLst/>
          </a:prstGeom>
        </p:spPr>
        <p:txBody>
          <a:bodyPr anchorCtr="0" anchor="t" bIns="91425" lIns="91425" spcFirstLastPara="1" rIns="91425" wrap="square" tIns="91425"/>
          <a:lstStyle>
            <a:lvl1pPr indent="-355600" lvl="0" marL="457200" rtl="0">
              <a:spcBef>
                <a:spcPts val="600"/>
              </a:spcBef>
              <a:spcAft>
                <a:spcPts val="0"/>
              </a:spcAft>
              <a:buSzPts val="2000"/>
              <a:buChar char="▣"/>
              <a:defRPr sz="2000"/>
            </a:lvl1pPr>
            <a:lvl2pPr indent="-355600" lvl="1" marL="914400" rtl="0">
              <a:spcBef>
                <a:spcPts val="0"/>
              </a:spcBef>
              <a:spcAft>
                <a:spcPts val="0"/>
              </a:spcAft>
              <a:buSzPts val="2000"/>
              <a:buChar char="□"/>
              <a:defRPr/>
            </a:lvl2pPr>
            <a:lvl3pPr indent="-355600" lvl="2" marL="1371600" rtl="0">
              <a:spcBef>
                <a:spcPts val="0"/>
              </a:spcBef>
              <a:spcAft>
                <a:spcPts val="0"/>
              </a:spcAft>
              <a:buSzPts val="2000"/>
              <a:buChar char="■"/>
              <a:defRPr/>
            </a:lvl3pPr>
            <a:lvl4pPr indent="-355600" lvl="3" marL="1828800" rtl="0">
              <a:spcBef>
                <a:spcPts val="0"/>
              </a:spcBef>
              <a:spcAft>
                <a:spcPts val="0"/>
              </a:spcAft>
              <a:buSzPts val="2000"/>
              <a:buChar char="●"/>
              <a:defRPr sz="2000"/>
            </a:lvl4pPr>
            <a:lvl5pPr indent="-355600" lvl="4" marL="2286000" rtl="0">
              <a:spcBef>
                <a:spcPts val="0"/>
              </a:spcBef>
              <a:spcAft>
                <a:spcPts val="0"/>
              </a:spcAft>
              <a:buSzPts val="2000"/>
              <a:buChar char="○"/>
              <a:defRPr sz="2000"/>
            </a:lvl5pPr>
            <a:lvl6pPr indent="-355600" lvl="5" marL="2743200" rtl="0">
              <a:spcBef>
                <a:spcPts val="0"/>
              </a:spcBef>
              <a:spcAft>
                <a:spcPts val="0"/>
              </a:spcAft>
              <a:buSzPts val="2000"/>
              <a:buChar char="■"/>
              <a:defRPr sz="2000"/>
            </a:lvl6pPr>
            <a:lvl7pPr indent="-355600" lvl="6" marL="3200400" rtl="0">
              <a:spcBef>
                <a:spcPts val="0"/>
              </a:spcBef>
              <a:spcAft>
                <a:spcPts val="0"/>
              </a:spcAft>
              <a:buSzPts val="2000"/>
              <a:buChar char="●"/>
              <a:defRPr sz="2000"/>
            </a:lvl7pPr>
            <a:lvl8pPr indent="-355600" lvl="7" marL="3657600" rtl="0">
              <a:spcBef>
                <a:spcPts val="0"/>
              </a:spcBef>
              <a:spcAft>
                <a:spcPts val="0"/>
              </a:spcAft>
              <a:buSzPts val="2000"/>
              <a:buChar char="○"/>
              <a:defRPr sz="2000"/>
            </a:lvl8pPr>
            <a:lvl9pPr indent="-355600" lvl="8" marL="4114800" rtl="0">
              <a:spcBef>
                <a:spcPts val="0"/>
              </a:spcBef>
              <a:spcAft>
                <a:spcPts val="0"/>
              </a:spcAft>
              <a:buSzPts val="2000"/>
              <a:buChar char="■"/>
              <a:defRPr sz="2000"/>
            </a:lvl9pPr>
          </a:lstStyle>
          <a:p/>
        </p:txBody>
      </p:sp>
      <p:sp>
        <p:nvSpPr>
          <p:cNvPr id="37" name="Google Shape;37;p7"/>
          <p:cNvSpPr/>
          <p:nvPr/>
        </p:nvSpPr>
        <p:spPr>
          <a:xfrm>
            <a:off x="813273" y="1506189"/>
            <a:ext cx="1533600" cy="137700"/>
          </a:xfrm>
          <a:prstGeom prst="rect">
            <a:avLst/>
          </a:prstGeom>
          <a:solidFill>
            <a:srgbClr val="4ECD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a:off x="0" y="0"/>
            <a:ext cx="137700" cy="6858000"/>
          </a:xfrm>
          <a:prstGeom prst="rect">
            <a:avLst/>
          </a:prstGeom>
          <a:solidFill>
            <a:srgbClr val="C7F4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9" name="Shape 39"/>
        <p:cNvGrpSpPr/>
        <p:nvPr/>
      </p:nvGrpSpPr>
      <p:grpSpPr>
        <a:xfrm>
          <a:off x="0" y="0"/>
          <a:ext cx="0" cy="0"/>
          <a:chOff x="0" y="0"/>
          <a:chExt cx="0" cy="0"/>
        </a:xfrm>
      </p:grpSpPr>
      <p:sp>
        <p:nvSpPr>
          <p:cNvPr id="40" name="Google Shape;40;p8"/>
          <p:cNvSpPr txBox="1"/>
          <p:nvPr>
            <p:ph type="title"/>
          </p:nvPr>
        </p:nvSpPr>
        <p:spPr>
          <a:xfrm>
            <a:off x="691200" y="634300"/>
            <a:ext cx="7761600" cy="657900"/>
          </a:xfrm>
          <a:prstGeom prst="rect">
            <a:avLst/>
          </a:prstGeom>
        </p:spPr>
        <p:txBody>
          <a:bodyPr anchorCtr="0" anchor="b"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1" name="Google Shape;41;p8"/>
          <p:cNvSpPr/>
          <p:nvPr/>
        </p:nvSpPr>
        <p:spPr>
          <a:xfrm>
            <a:off x="0" y="0"/>
            <a:ext cx="137700" cy="6858000"/>
          </a:xfrm>
          <a:prstGeom prst="rect">
            <a:avLst/>
          </a:prstGeom>
          <a:solidFill>
            <a:srgbClr val="C7F4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8"/>
          <p:cNvSpPr/>
          <p:nvPr/>
        </p:nvSpPr>
        <p:spPr>
          <a:xfrm>
            <a:off x="813273" y="1506189"/>
            <a:ext cx="1533600" cy="137700"/>
          </a:xfrm>
          <a:prstGeom prst="rect">
            <a:avLst/>
          </a:prstGeom>
          <a:solidFill>
            <a:srgbClr val="4ECD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3" name="Shape 43"/>
        <p:cNvGrpSpPr/>
        <p:nvPr/>
      </p:nvGrpSpPr>
      <p:grpSpPr>
        <a:xfrm>
          <a:off x="0" y="0"/>
          <a:ext cx="0" cy="0"/>
          <a:chOff x="0" y="0"/>
          <a:chExt cx="0" cy="0"/>
        </a:xfrm>
      </p:grpSpPr>
      <p:sp>
        <p:nvSpPr>
          <p:cNvPr id="44" name="Google Shape;44;p9"/>
          <p:cNvSpPr txBox="1"/>
          <p:nvPr>
            <p:ph idx="1" type="body"/>
          </p:nvPr>
        </p:nvSpPr>
        <p:spPr>
          <a:xfrm>
            <a:off x="457200" y="5780100"/>
            <a:ext cx="8229600" cy="940200"/>
          </a:xfrm>
          <a:prstGeom prst="rect">
            <a:avLst/>
          </a:prstGeom>
        </p:spPr>
        <p:txBody>
          <a:bodyPr anchorCtr="0" anchor="ctr" bIns="91425" lIns="91425" spcFirstLastPara="1" rIns="91425" wrap="square" tIns="91425"/>
          <a:lstStyle>
            <a:lvl1pPr indent="-228600" lvl="0" marL="457200" algn="ctr">
              <a:spcBef>
                <a:spcPts val="360"/>
              </a:spcBef>
              <a:spcAft>
                <a:spcPts val="0"/>
              </a:spcAft>
              <a:buClr>
                <a:srgbClr val="738498"/>
              </a:buClr>
              <a:buSzPts val="1800"/>
              <a:buNone/>
              <a:defRPr sz="1800">
                <a:solidFill>
                  <a:srgbClr val="738498"/>
                </a:solidFill>
              </a:defRPr>
            </a:lvl1pPr>
          </a:lstStyle>
          <a:p/>
        </p:txBody>
      </p:sp>
      <p:sp>
        <p:nvSpPr>
          <p:cNvPr id="45" name="Google Shape;45;p9"/>
          <p:cNvSpPr/>
          <p:nvPr/>
        </p:nvSpPr>
        <p:spPr>
          <a:xfrm>
            <a:off x="3805198" y="5718589"/>
            <a:ext cx="1533600" cy="137700"/>
          </a:xfrm>
          <a:prstGeom prst="rect">
            <a:avLst/>
          </a:prstGeom>
          <a:solidFill>
            <a:srgbClr val="4ECD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p:nvPr/>
        </p:nvSpPr>
        <p:spPr>
          <a:xfrm>
            <a:off x="-4" y="6720300"/>
            <a:ext cx="9144000" cy="137700"/>
          </a:xfrm>
          <a:prstGeom prst="rect">
            <a:avLst/>
          </a:prstGeom>
          <a:solidFill>
            <a:srgbClr val="C7F4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solidFill>
          <a:srgbClr val="4ECDC4"/>
        </a:solidFill>
      </p:bgPr>
    </p:bg>
    <p:spTree>
      <p:nvGrpSpPr>
        <p:cNvPr id="47" name="Shape 47"/>
        <p:cNvGrpSpPr/>
        <p:nvPr/>
      </p:nvGrpSpPr>
      <p:grpSpPr>
        <a:xfrm>
          <a:off x="0" y="0"/>
          <a:ext cx="0" cy="0"/>
          <a:chOff x="0" y="0"/>
          <a:chExt cx="0" cy="0"/>
        </a:xfrm>
      </p:grpSpPr>
      <p:sp>
        <p:nvSpPr>
          <p:cNvPr id="48" name="Google Shape;48;p10"/>
          <p:cNvSpPr/>
          <p:nvPr/>
        </p:nvSpPr>
        <p:spPr>
          <a:xfrm>
            <a:off x="-4" y="6720300"/>
            <a:ext cx="9144000" cy="137700"/>
          </a:xfrm>
          <a:prstGeom prst="rect">
            <a:avLst/>
          </a:prstGeom>
          <a:solidFill>
            <a:srgbClr val="C7F4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0"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691200" y="634300"/>
            <a:ext cx="7761600" cy="657900"/>
          </a:xfrm>
          <a:prstGeom prst="rect">
            <a:avLst/>
          </a:prstGeom>
          <a:noFill/>
          <a:ln>
            <a:noFill/>
          </a:ln>
        </p:spPr>
        <p:txBody>
          <a:bodyPr anchorCtr="0" anchor="b" bIns="91425" lIns="91425" spcFirstLastPara="1" rIns="91425" wrap="square" tIns="91425"/>
          <a:lstStyle>
            <a:lvl1pPr lvl="0">
              <a:spcBef>
                <a:spcPts val="0"/>
              </a:spcBef>
              <a:spcAft>
                <a:spcPts val="0"/>
              </a:spcAft>
              <a:buClr>
                <a:srgbClr val="454F5B"/>
              </a:buClr>
              <a:buSzPts val="3000"/>
              <a:buFont typeface="Montserrat"/>
              <a:buNone/>
              <a:defRPr b="1" sz="3000">
                <a:solidFill>
                  <a:srgbClr val="454F5B"/>
                </a:solidFill>
                <a:latin typeface="Montserrat"/>
                <a:ea typeface="Montserrat"/>
                <a:cs typeface="Montserrat"/>
                <a:sym typeface="Montserrat"/>
              </a:defRPr>
            </a:lvl1pPr>
            <a:lvl2pPr lvl="1">
              <a:spcBef>
                <a:spcPts val="0"/>
              </a:spcBef>
              <a:spcAft>
                <a:spcPts val="0"/>
              </a:spcAft>
              <a:buClr>
                <a:srgbClr val="454F5B"/>
              </a:buClr>
              <a:buSzPts val="3000"/>
              <a:buFont typeface="Montserrat"/>
              <a:buNone/>
              <a:defRPr b="1" sz="3000">
                <a:solidFill>
                  <a:srgbClr val="454F5B"/>
                </a:solidFill>
                <a:latin typeface="Montserrat"/>
                <a:ea typeface="Montserrat"/>
                <a:cs typeface="Montserrat"/>
                <a:sym typeface="Montserrat"/>
              </a:defRPr>
            </a:lvl2pPr>
            <a:lvl3pPr lvl="2">
              <a:spcBef>
                <a:spcPts val="0"/>
              </a:spcBef>
              <a:spcAft>
                <a:spcPts val="0"/>
              </a:spcAft>
              <a:buClr>
                <a:srgbClr val="454F5B"/>
              </a:buClr>
              <a:buSzPts val="3000"/>
              <a:buFont typeface="Montserrat"/>
              <a:buNone/>
              <a:defRPr b="1" sz="3000">
                <a:solidFill>
                  <a:srgbClr val="454F5B"/>
                </a:solidFill>
                <a:latin typeface="Montserrat"/>
                <a:ea typeface="Montserrat"/>
                <a:cs typeface="Montserrat"/>
                <a:sym typeface="Montserrat"/>
              </a:defRPr>
            </a:lvl3pPr>
            <a:lvl4pPr lvl="3">
              <a:spcBef>
                <a:spcPts val="0"/>
              </a:spcBef>
              <a:spcAft>
                <a:spcPts val="0"/>
              </a:spcAft>
              <a:buClr>
                <a:srgbClr val="454F5B"/>
              </a:buClr>
              <a:buSzPts val="3000"/>
              <a:buFont typeface="Montserrat"/>
              <a:buNone/>
              <a:defRPr b="1" sz="3000">
                <a:solidFill>
                  <a:srgbClr val="454F5B"/>
                </a:solidFill>
                <a:latin typeface="Montserrat"/>
                <a:ea typeface="Montserrat"/>
                <a:cs typeface="Montserrat"/>
                <a:sym typeface="Montserrat"/>
              </a:defRPr>
            </a:lvl4pPr>
            <a:lvl5pPr lvl="4">
              <a:spcBef>
                <a:spcPts val="0"/>
              </a:spcBef>
              <a:spcAft>
                <a:spcPts val="0"/>
              </a:spcAft>
              <a:buClr>
                <a:srgbClr val="454F5B"/>
              </a:buClr>
              <a:buSzPts val="3000"/>
              <a:buFont typeface="Montserrat"/>
              <a:buNone/>
              <a:defRPr b="1" sz="3000">
                <a:solidFill>
                  <a:srgbClr val="454F5B"/>
                </a:solidFill>
                <a:latin typeface="Montserrat"/>
                <a:ea typeface="Montserrat"/>
                <a:cs typeface="Montserrat"/>
                <a:sym typeface="Montserrat"/>
              </a:defRPr>
            </a:lvl5pPr>
            <a:lvl6pPr lvl="5">
              <a:spcBef>
                <a:spcPts val="0"/>
              </a:spcBef>
              <a:spcAft>
                <a:spcPts val="0"/>
              </a:spcAft>
              <a:buClr>
                <a:srgbClr val="454F5B"/>
              </a:buClr>
              <a:buSzPts val="3000"/>
              <a:buFont typeface="Montserrat"/>
              <a:buNone/>
              <a:defRPr b="1" sz="3000">
                <a:solidFill>
                  <a:srgbClr val="454F5B"/>
                </a:solidFill>
                <a:latin typeface="Montserrat"/>
                <a:ea typeface="Montserrat"/>
                <a:cs typeface="Montserrat"/>
                <a:sym typeface="Montserrat"/>
              </a:defRPr>
            </a:lvl6pPr>
            <a:lvl7pPr lvl="6">
              <a:spcBef>
                <a:spcPts val="0"/>
              </a:spcBef>
              <a:spcAft>
                <a:spcPts val="0"/>
              </a:spcAft>
              <a:buClr>
                <a:srgbClr val="454F5B"/>
              </a:buClr>
              <a:buSzPts val="3000"/>
              <a:buFont typeface="Montserrat"/>
              <a:buNone/>
              <a:defRPr b="1" sz="3000">
                <a:solidFill>
                  <a:srgbClr val="454F5B"/>
                </a:solidFill>
                <a:latin typeface="Montserrat"/>
                <a:ea typeface="Montserrat"/>
                <a:cs typeface="Montserrat"/>
                <a:sym typeface="Montserrat"/>
              </a:defRPr>
            </a:lvl7pPr>
            <a:lvl8pPr lvl="7">
              <a:spcBef>
                <a:spcPts val="0"/>
              </a:spcBef>
              <a:spcAft>
                <a:spcPts val="0"/>
              </a:spcAft>
              <a:buClr>
                <a:srgbClr val="454F5B"/>
              </a:buClr>
              <a:buSzPts val="3000"/>
              <a:buFont typeface="Montserrat"/>
              <a:buNone/>
              <a:defRPr b="1" sz="3000">
                <a:solidFill>
                  <a:srgbClr val="454F5B"/>
                </a:solidFill>
                <a:latin typeface="Montserrat"/>
                <a:ea typeface="Montserrat"/>
                <a:cs typeface="Montserrat"/>
                <a:sym typeface="Montserrat"/>
              </a:defRPr>
            </a:lvl8pPr>
            <a:lvl9pPr lvl="8">
              <a:spcBef>
                <a:spcPts val="0"/>
              </a:spcBef>
              <a:spcAft>
                <a:spcPts val="0"/>
              </a:spcAft>
              <a:buClr>
                <a:srgbClr val="454F5B"/>
              </a:buClr>
              <a:buSzPts val="3000"/>
              <a:buFont typeface="Montserrat"/>
              <a:buNone/>
              <a:defRPr b="1" sz="3000">
                <a:solidFill>
                  <a:srgbClr val="454F5B"/>
                </a:solidFill>
                <a:latin typeface="Montserrat"/>
                <a:ea typeface="Montserrat"/>
                <a:cs typeface="Montserrat"/>
                <a:sym typeface="Montserrat"/>
              </a:defRPr>
            </a:lvl9pPr>
          </a:lstStyle>
          <a:p/>
        </p:txBody>
      </p:sp>
      <p:sp>
        <p:nvSpPr>
          <p:cNvPr id="7" name="Google Shape;7;p1"/>
          <p:cNvSpPr txBox="1"/>
          <p:nvPr>
            <p:ph idx="1" type="body"/>
          </p:nvPr>
        </p:nvSpPr>
        <p:spPr>
          <a:xfrm>
            <a:off x="691200" y="1811604"/>
            <a:ext cx="7761600" cy="4412100"/>
          </a:xfrm>
          <a:prstGeom prst="rect">
            <a:avLst/>
          </a:prstGeom>
          <a:noFill/>
          <a:ln>
            <a:noFill/>
          </a:ln>
        </p:spPr>
        <p:txBody>
          <a:bodyPr anchorCtr="0" anchor="t" bIns="91425" lIns="91425" spcFirstLastPara="1" rIns="91425" wrap="square" tIns="91425"/>
          <a:lstStyle>
            <a:lvl1pPr indent="-381000" lvl="0" marL="457200">
              <a:spcBef>
                <a:spcPts val="600"/>
              </a:spcBef>
              <a:spcAft>
                <a:spcPts val="0"/>
              </a:spcAft>
              <a:buClr>
                <a:srgbClr val="C7F464"/>
              </a:buClr>
              <a:buSzPts val="2400"/>
              <a:buFont typeface="Montserrat"/>
              <a:buChar char="▣"/>
              <a:defRPr sz="2400">
                <a:solidFill>
                  <a:srgbClr val="454F5B"/>
                </a:solidFill>
                <a:latin typeface="Montserrat"/>
                <a:ea typeface="Montserrat"/>
                <a:cs typeface="Montserrat"/>
                <a:sym typeface="Montserrat"/>
              </a:defRPr>
            </a:lvl1pPr>
            <a:lvl2pPr indent="-355600" lvl="1" marL="914400">
              <a:spcBef>
                <a:spcPts val="0"/>
              </a:spcBef>
              <a:spcAft>
                <a:spcPts val="0"/>
              </a:spcAft>
              <a:buClr>
                <a:srgbClr val="C7F464"/>
              </a:buClr>
              <a:buSzPts val="2000"/>
              <a:buFont typeface="Montserrat"/>
              <a:buChar char="□"/>
              <a:defRPr sz="2000">
                <a:solidFill>
                  <a:srgbClr val="454F5B"/>
                </a:solidFill>
                <a:latin typeface="Montserrat"/>
                <a:ea typeface="Montserrat"/>
                <a:cs typeface="Montserrat"/>
                <a:sym typeface="Montserrat"/>
              </a:defRPr>
            </a:lvl2pPr>
            <a:lvl3pPr indent="-355600" lvl="2" marL="1371600">
              <a:spcBef>
                <a:spcPts val="0"/>
              </a:spcBef>
              <a:spcAft>
                <a:spcPts val="0"/>
              </a:spcAft>
              <a:buClr>
                <a:srgbClr val="C7F464"/>
              </a:buClr>
              <a:buSzPts val="2000"/>
              <a:buFont typeface="Montserrat"/>
              <a:buChar char="■"/>
              <a:defRPr sz="2000">
                <a:solidFill>
                  <a:srgbClr val="454F5B"/>
                </a:solidFill>
                <a:latin typeface="Montserrat"/>
                <a:ea typeface="Montserrat"/>
                <a:cs typeface="Montserrat"/>
                <a:sym typeface="Montserrat"/>
              </a:defRPr>
            </a:lvl3pPr>
            <a:lvl4pPr indent="-342900" lvl="3" marL="1828800">
              <a:spcBef>
                <a:spcPts val="0"/>
              </a:spcBef>
              <a:spcAft>
                <a:spcPts val="0"/>
              </a:spcAft>
              <a:buClr>
                <a:srgbClr val="C7F464"/>
              </a:buClr>
              <a:buSzPts val="1800"/>
              <a:buFont typeface="Montserrat"/>
              <a:buChar char="●"/>
              <a:defRPr sz="1800">
                <a:solidFill>
                  <a:srgbClr val="454F5B"/>
                </a:solidFill>
                <a:latin typeface="Montserrat"/>
                <a:ea typeface="Montserrat"/>
                <a:cs typeface="Montserrat"/>
                <a:sym typeface="Montserrat"/>
              </a:defRPr>
            </a:lvl4pPr>
            <a:lvl5pPr indent="-342900" lvl="4" marL="2286000">
              <a:spcBef>
                <a:spcPts val="0"/>
              </a:spcBef>
              <a:spcAft>
                <a:spcPts val="0"/>
              </a:spcAft>
              <a:buClr>
                <a:srgbClr val="C7F464"/>
              </a:buClr>
              <a:buSzPts val="1800"/>
              <a:buFont typeface="Montserrat"/>
              <a:buChar char="○"/>
              <a:defRPr sz="1800">
                <a:solidFill>
                  <a:srgbClr val="454F5B"/>
                </a:solidFill>
                <a:latin typeface="Montserrat"/>
                <a:ea typeface="Montserrat"/>
                <a:cs typeface="Montserrat"/>
                <a:sym typeface="Montserrat"/>
              </a:defRPr>
            </a:lvl5pPr>
            <a:lvl6pPr indent="-342900" lvl="5" marL="2743200">
              <a:spcBef>
                <a:spcPts val="0"/>
              </a:spcBef>
              <a:spcAft>
                <a:spcPts val="0"/>
              </a:spcAft>
              <a:buClr>
                <a:srgbClr val="C7F464"/>
              </a:buClr>
              <a:buSzPts val="1800"/>
              <a:buFont typeface="Montserrat"/>
              <a:buChar char="■"/>
              <a:defRPr sz="1800">
                <a:solidFill>
                  <a:srgbClr val="454F5B"/>
                </a:solidFill>
                <a:latin typeface="Montserrat"/>
                <a:ea typeface="Montserrat"/>
                <a:cs typeface="Montserrat"/>
                <a:sym typeface="Montserrat"/>
              </a:defRPr>
            </a:lvl6pPr>
            <a:lvl7pPr indent="-342900" lvl="6" marL="3200400">
              <a:spcBef>
                <a:spcPts val="0"/>
              </a:spcBef>
              <a:spcAft>
                <a:spcPts val="0"/>
              </a:spcAft>
              <a:buClr>
                <a:srgbClr val="C7F464"/>
              </a:buClr>
              <a:buSzPts val="1800"/>
              <a:buFont typeface="Montserrat"/>
              <a:buChar char="●"/>
              <a:defRPr sz="1800">
                <a:solidFill>
                  <a:srgbClr val="454F5B"/>
                </a:solidFill>
                <a:latin typeface="Montserrat"/>
                <a:ea typeface="Montserrat"/>
                <a:cs typeface="Montserrat"/>
                <a:sym typeface="Montserrat"/>
              </a:defRPr>
            </a:lvl7pPr>
            <a:lvl8pPr indent="-342900" lvl="7" marL="3657600">
              <a:spcBef>
                <a:spcPts val="0"/>
              </a:spcBef>
              <a:spcAft>
                <a:spcPts val="0"/>
              </a:spcAft>
              <a:buClr>
                <a:srgbClr val="C7F464"/>
              </a:buClr>
              <a:buSzPts val="1800"/>
              <a:buFont typeface="Montserrat"/>
              <a:buChar char="○"/>
              <a:defRPr sz="1800">
                <a:solidFill>
                  <a:srgbClr val="454F5B"/>
                </a:solidFill>
                <a:latin typeface="Montserrat"/>
                <a:ea typeface="Montserrat"/>
                <a:cs typeface="Montserrat"/>
                <a:sym typeface="Montserrat"/>
              </a:defRPr>
            </a:lvl8pPr>
            <a:lvl9pPr indent="-342900" lvl="8" marL="4114800">
              <a:spcBef>
                <a:spcPts val="0"/>
              </a:spcBef>
              <a:spcAft>
                <a:spcPts val="0"/>
              </a:spcAft>
              <a:buClr>
                <a:srgbClr val="C7F464"/>
              </a:buClr>
              <a:buSzPts val="1800"/>
              <a:buFont typeface="Montserrat"/>
              <a:buChar char="■"/>
              <a:defRPr sz="1800">
                <a:solidFill>
                  <a:srgbClr val="454F5B"/>
                </a:solidFill>
                <a:latin typeface="Montserrat"/>
                <a:ea typeface="Montserrat"/>
                <a:cs typeface="Montserrat"/>
                <a:sym typeface="Montserrat"/>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9.pn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9.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9.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9.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7.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 Id="rId3"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 Id="rId3" Type="http://schemas.openxmlformats.org/officeDocument/2006/relationships/image" Target="../media/image6.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6.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 name="Shape 52"/>
        <p:cNvGrpSpPr/>
        <p:nvPr/>
      </p:nvGrpSpPr>
      <p:grpSpPr>
        <a:xfrm>
          <a:off x="0" y="0"/>
          <a:ext cx="0" cy="0"/>
          <a:chOff x="0" y="0"/>
          <a:chExt cx="0" cy="0"/>
        </a:xfrm>
      </p:grpSpPr>
      <p:sp>
        <p:nvSpPr>
          <p:cNvPr id="53" name="Google Shape;53;p11"/>
          <p:cNvSpPr txBox="1"/>
          <p:nvPr>
            <p:ph type="ctrTitle"/>
          </p:nvPr>
        </p:nvSpPr>
        <p:spPr>
          <a:xfrm>
            <a:off x="3131725" y="2960550"/>
            <a:ext cx="5326500" cy="24057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Clr>
                <a:schemeClr val="dk1"/>
              </a:buClr>
              <a:buSzPts val="1100"/>
              <a:buFont typeface="Arial"/>
              <a:buNone/>
            </a:pPr>
            <a:r>
              <a:rPr lang="en">
                <a:solidFill>
                  <a:srgbClr val="434343"/>
                </a:solidFill>
                <a:latin typeface="Raleway"/>
                <a:ea typeface="Raleway"/>
                <a:cs typeface="Raleway"/>
                <a:sym typeface="Raleway"/>
              </a:rPr>
              <a:t>Low-fi Prototyping &amp; </a:t>
            </a:r>
            <a:endParaRPr>
              <a:solidFill>
                <a:srgbClr val="434343"/>
              </a:solidFill>
              <a:latin typeface="Raleway"/>
              <a:ea typeface="Raleway"/>
              <a:cs typeface="Raleway"/>
              <a:sym typeface="Raleway"/>
            </a:endParaRPr>
          </a:p>
          <a:p>
            <a:pPr indent="0" lvl="0" marL="0" rtl="0" algn="r">
              <a:spcBef>
                <a:spcPts val="0"/>
              </a:spcBef>
              <a:spcAft>
                <a:spcPts val="0"/>
              </a:spcAft>
              <a:buClr>
                <a:schemeClr val="dk1"/>
              </a:buClr>
              <a:buSzPts val="1100"/>
              <a:buFont typeface="Arial"/>
              <a:buNone/>
            </a:pPr>
            <a:r>
              <a:rPr lang="en">
                <a:solidFill>
                  <a:srgbClr val="434343"/>
                </a:solidFill>
                <a:latin typeface="Raleway"/>
                <a:ea typeface="Raleway"/>
                <a:cs typeface="Raleway"/>
                <a:sym typeface="Raleway"/>
              </a:rPr>
              <a:t>Pilot Usability Testing</a:t>
            </a:r>
            <a:endParaRPr>
              <a:solidFill>
                <a:srgbClr val="434343"/>
              </a:solidFill>
            </a:endParaRPr>
          </a:p>
        </p:txBody>
      </p:sp>
      <p:sp>
        <p:nvSpPr>
          <p:cNvPr id="54" name="Google Shape;54;p11"/>
          <p:cNvSpPr txBox="1"/>
          <p:nvPr/>
        </p:nvSpPr>
        <p:spPr>
          <a:xfrm>
            <a:off x="5700850" y="4633225"/>
            <a:ext cx="3000000" cy="30000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1600"/>
              </a:spcAft>
              <a:buNone/>
            </a:pPr>
            <a:r>
              <a:rPr lang="en" sz="1300">
                <a:solidFill>
                  <a:schemeClr val="accent1"/>
                </a:solidFill>
                <a:latin typeface="Lato"/>
                <a:ea typeface="Lato"/>
                <a:cs typeface="Lato"/>
                <a:sym typeface="Lato"/>
              </a:rPr>
              <a:t>Chloe B., Cynthia L., Amy X., Jenny Z.</a:t>
            </a:r>
            <a:endParaRPr sz="1300">
              <a:solidFill>
                <a:schemeClr val="accent1"/>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20"/>
          <p:cNvSpPr txBox="1"/>
          <p:nvPr>
            <p:ph type="title"/>
          </p:nvPr>
        </p:nvSpPr>
        <p:spPr>
          <a:xfrm>
            <a:off x="691200" y="634300"/>
            <a:ext cx="7761600" cy="657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Simple: </a:t>
            </a:r>
            <a:r>
              <a:rPr b="0" lang="en"/>
              <a:t>Find an item</a:t>
            </a:r>
            <a:endParaRPr b="0"/>
          </a:p>
        </p:txBody>
      </p:sp>
      <p:pic>
        <p:nvPicPr>
          <p:cNvPr id="113" name="Google Shape;113;p20"/>
          <p:cNvPicPr preferRelativeResize="0"/>
          <p:nvPr/>
        </p:nvPicPr>
        <p:blipFill>
          <a:blip r:embed="rId3">
            <a:alphaModFix/>
          </a:blip>
          <a:stretch>
            <a:fillRect/>
          </a:stretch>
        </p:blipFill>
        <p:spPr>
          <a:xfrm>
            <a:off x="5924000" y="2176400"/>
            <a:ext cx="2131601" cy="3314775"/>
          </a:xfrm>
          <a:prstGeom prst="rect">
            <a:avLst/>
          </a:prstGeom>
          <a:noFill/>
          <a:ln>
            <a:noFill/>
          </a:ln>
        </p:spPr>
      </p:pic>
      <p:pic>
        <p:nvPicPr>
          <p:cNvPr id="114" name="Google Shape;114;p20"/>
          <p:cNvPicPr preferRelativeResize="0"/>
          <p:nvPr/>
        </p:nvPicPr>
        <p:blipFill>
          <a:blip r:embed="rId4">
            <a:alphaModFix/>
          </a:blip>
          <a:stretch>
            <a:fillRect/>
          </a:stretch>
        </p:blipFill>
        <p:spPr>
          <a:xfrm>
            <a:off x="1088400" y="2159075"/>
            <a:ext cx="3753025" cy="3882800"/>
          </a:xfrm>
          <a:prstGeom prst="rect">
            <a:avLst/>
          </a:prstGeom>
          <a:noFill/>
          <a:ln cap="flat" cmpd="sng" w="38100">
            <a:solidFill>
              <a:srgbClr val="87BBFE"/>
            </a:solidFill>
            <a:prstDash val="solid"/>
            <a:round/>
            <a:headEnd len="sm" w="sm" type="none"/>
            <a:tailEnd len="sm" w="sm" type="none"/>
          </a:ln>
        </p:spPr>
      </p:pic>
      <p:sp>
        <p:nvSpPr>
          <p:cNvPr id="115" name="Google Shape;115;p20"/>
          <p:cNvSpPr/>
          <p:nvPr/>
        </p:nvSpPr>
        <p:spPr>
          <a:xfrm>
            <a:off x="6678475" y="3745475"/>
            <a:ext cx="883200" cy="1205400"/>
          </a:xfrm>
          <a:prstGeom prst="rect">
            <a:avLst/>
          </a:prstGeom>
          <a:noFill/>
          <a:ln cap="flat" cmpd="sng" w="38100">
            <a:solidFill>
              <a:srgbClr val="87BBF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6" name="Google Shape;116;p20"/>
          <p:cNvCxnSpPr/>
          <p:nvPr/>
        </p:nvCxnSpPr>
        <p:spPr>
          <a:xfrm>
            <a:off x="4880950" y="2136600"/>
            <a:ext cx="1818300" cy="1610700"/>
          </a:xfrm>
          <a:prstGeom prst="straightConnector1">
            <a:avLst/>
          </a:prstGeom>
          <a:noFill/>
          <a:ln cap="flat" cmpd="sng" w="38100">
            <a:solidFill>
              <a:srgbClr val="87BBFE"/>
            </a:solidFill>
            <a:prstDash val="solid"/>
            <a:round/>
            <a:headEnd len="med" w="med" type="none"/>
            <a:tailEnd len="med" w="med" type="none"/>
          </a:ln>
        </p:spPr>
      </p:cxnSp>
      <p:cxnSp>
        <p:nvCxnSpPr>
          <p:cNvPr id="117" name="Google Shape;117;p20"/>
          <p:cNvCxnSpPr/>
          <p:nvPr/>
        </p:nvCxnSpPr>
        <p:spPr>
          <a:xfrm flipH="1" rot="10800000">
            <a:off x="4880950" y="4942050"/>
            <a:ext cx="1818300" cy="1122300"/>
          </a:xfrm>
          <a:prstGeom prst="straightConnector1">
            <a:avLst/>
          </a:prstGeom>
          <a:noFill/>
          <a:ln cap="flat" cmpd="sng" w="38100">
            <a:solidFill>
              <a:srgbClr val="87BBFE"/>
            </a:solidFill>
            <a:prstDash val="solid"/>
            <a:round/>
            <a:headEnd len="med" w="med" type="none"/>
            <a:tailEnd len="med" w="med" type="non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21"/>
          <p:cNvSpPr txBox="1"/>
          <p:nvPr>
            <p:ph type="title"/>
          </p:nvPr>
        </p:nvSpPr>
        <p:spPr>
          <a:xfrm>
            <a:off x="691200" y="634300"/>
            <a:ext cx="7761600" cy="657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Medium: </a:t>
            </a:r>
            <a:r>
              <a:rPr b="0" lang="en"/>
              <a:t>Give</a:t>
            </a:r>
            <a:r>
              <a:rPr b="0" lang="en"/>
              <a:t> an item</a:t>
            </a:r>
            <a:endParaRPr b="0"/>
          </a:p>
        </p:txBody>
      </p:sp>
      <p:pic>
        <p:nvPicPr>
          <p:cNvPr id="123" name="Google Shape;123;p21"/>
          <p:cNvPicPr preferRelativeResize="0"/>
          <p:nvPr/>
        </p:nvPicPr>
        <p:blipFill>
          <a:blip r:embed="rId3">
            <a:alphaModFix/>
          </a:blip>
          <a:stretch>
            <a:fillRect/>
          </a:stretch>
        </p:blipFill>
        <p:spPr>
          <a:xfrm>
            <a:off x="6099875" y="2269400"/>
            <a:ext cx="2131601" cy="3314775"/>
          </a:xfrm>
          <a:prstGeom prst="rect">
            <a:avLst/>
          </a:prstGeom>
          <a:noFill/>
          <a:ln>
            <a:noFill/>
          </a:ln>
        </p:spPr>
      </p:pic>
      <p:pic>
        <p:nvPicPr>
          <p:cNvPr id="124" name="Google Shape;124;p21"/>
          <p:cNvPicPr preferRelativeResize="0"/>
          <p:nvPr/>
        </p:nvPicPr>
        <p:blipFill>
          <a:blip r:embed="rId4">
            <a:alphaModFix/>
          </a:blip>
          <a:stretch>
            <a:fillRect/>
          </a:stretch>
        </p:blipFill>
        <p:spPr>
          <a:xfrm>
            <a:off x="912513" y="2269400"/>
            <a:ext cx="4810125" cy="3867150"/>
          </a:xfrm>
          <a:prstGeom prst="rect">
            <a:avLst/>
          </a:prstGeom>
          <a:noFill/>
          <a:ln cap="flat" cmpd="sng" w="38100">
            <a:solidFill>
              <a:srgbClr val="87BBFE"/>
            </a:solidFill>
            <a:prstDash val="solid"/>
            <a:round/>
            <a:headEnd len="sm" w="sm" type="none"/>
            <a:tailEnd len="sm" w="sm" type="none"/>
          </a:ln>
        </p:spPr>
      </p:pic>
      <p:sp>
        <p:nvSpPr>
          <p:cNvPr id="125" name="Google Shape;125;p21"/>
          <p:cNvSpPr/>
          <p:nvPr/>
        </p:nvSpPr>
        <p:spPr>
          <a:xfrm>
            <a:off x="6043850" y="3287800"/>
            <a:ext cx="914400" cy="2358600"/>
          </a:xfrm>
          <a:prstGeom prst="rect">
            <a:avLst/>
          </a:prstGeom>
          <a:noFill/>
          <a:ln cap="flat" cmpd="sng" w="38100">
            <a:solidFill>
              <a:srgbClr val="87BBF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6" name="Google Shape;126;p21"/>
          <p:cNvCxnSpPr/>
          <p:nvPr/>
        </p:nvCxnSpPr>
        <p:spPr>
          <a:xfrm>
            <a:off x="5752900" y="2238300"/>
            <a:ext cx="291000" cy="1049400"/>
          </a:xfrm>
          <a:prstGeom prst="straightConnector1">
            <a:avLst/>
          </a:prstGeom>
          <a:noFill/>
          <a:ln cap="flat" cmpd="sng" w="38100">
            <a:solidFill>
              <a:srgbClr val="87BBFE"/>
            </a:solidFill>
            <a:prstDash val="solid"/>
            <a:round/>
            <a:headEnd len="med" w="med" type="none"/>
            <a:tailEnd len="med" w="med" type="none"/>
          </a:ln>
        </p:spPr>
      </p:cxnSp>
      <p:cxnSp>
        <p:nvCxnSpPr>
          <p:cNvPr id="127" name="Google Shape;127;p21"/>
          <p:cNvCxnSpPr/>
          <p:nvPr/>
        </p:nvCxnSpPr>
        <p:spPr>
          <a:xfrm flipH="1" rot="10800000">
            <a:off x="5765450" y="5603200"/>
            <a:ext cx="302400" cy="546300"/>
          </a:xfrm>
          <a:prstGeom prst="straightConnector1">
            <a:avLst/>
          </a:prstGeom>
          <a:noFill/>
          <a:ln cap="flat" cmpd="sng" w="38100">
            <a:solidFill>
              <a:srgbClr val="87BBFE"/>
            </a:solidFill>
            <a:prstDash val="solid"/>
            <a:round/>
            <a:headEnd len="med" w="med" type="none"/>
            <a:tailEnd len="med" w="med" type="non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22"/>
          <p:cNvSpPr txBox="1"/>
          <p:nvPr>
            <p:ph type="title"/>
          </p:nvPr>
        </p:nvSpPr>
        <p:spPr>
          <a:xfrm>
            <a:off x="691200" y="634300"/>
            <a:ext cx="6216900" cy="657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Complex</a:t>
            </a:r>
            <a:r>
              <a:rPr lang="en"/>
              <a:t>: </a:t>
            </a:r>
            <a:r>
              <a:rPr b="0" lang="en"/>
              <a:t>Connect </a:t>
            </a:r>
            <a:endParaRPr b="0"/>
          </a:p>
          <a:p>
            <a:pPr indent="0" lvl="0" marL="0" rtl="0" algn="l">
              <a:spcBef>
                <a:spcPts val="0"/>
              </a:spcBef>
              <a:spcAft>
                <a:spcPts val="0"/>
              </a:spcAft>
              <a:buNone/>
            </a:pPr>
            <a:r>
              <a:rPr b="0" lang="en"/>
              <a:t>&amp; create new experiences</a:t>
            </a:r>
            <a:endParaRPr b="0"/>
          </a:p>
        </p:txBody>
      </p:sp>
      <p:pic>
        <p:nvPicPr>
          <p:cNvPr id="133" name="Google Shape;133;p22"/>
          <p:cNvPicPr preferRelativeResize="0"/>
          <p:nvPr/>
        </p:nvPicPr>
        <p:blipFill>
          <a:blip r:embed="rId3">
            <a:alphaModFix/>
          </a:blip>
          <a:stretch>
            <a:fillRect/>
          </a:stretch>
        </p:blipFill>
        <p:spPr>
          <a:xfrm>
            <a:off x="5756662" y="2246125"/>
            <a:ext cx="2131601" cy="3314775"/>
          </a:xfrm>
          <a:prstGeom prst="rect">
            <a:avLst/>
          </a:prstGeom>
          <a:noFill/>
          <a:ln>
            <a:noFill/>
          </a:ln>
        </p:spPr>
      </p:pic>
      <p:pic>
        <p:nvPicPr>
          <p:cNvPr id="134" name="Google Shape;134;p22"/>
          <p:cNvPicPr preferRelativeResize="0"/>
          <p:nvPr/>
        </p:nvPicPr>
        <p:blipFill>
          <a:blip r:embed="rId4">
            <a:alphaModFix/>
          </a:blip>
          <a:stretch>
            <a:fillRect/>
          </a:stretch>
        </p:blipFill>
        <p:spPr>
          <a:xfrm>
            <a:off x="1255737" y="2246125"/>
            <a:ext cx="3607150" cy="3865475"/>
          </a:xfrm>
          <a:prstGeom prst="rect">
            <a:avLst/>
          </a:prstGeom>
          <a:noFill/>
          <a:ln cap="flat" cmpd="sng" w="38100">
            <a:solidFill>
              <a:srgbClr val="87BBFE"/>
            </a:solidFill>
            <a:prstDash val="solid"/>
            <a:round/>
            <a:headEnd len="sm" w="sm" type="none"/>
            <a:tailEnd len="sm" w="sm" type="none"/>
          </a:ln>
        </p:spPr>
      </p:pic>
      <p:sp>
        <p:nvSpPr>
          <p:cNvPr id="135" name="Google Shape;135;p22"/>
          <p:cNvSpPr/>
          <p:nvPr/>
        </p:nvSpPr>
        <p:spPr>
          <a:xfrm>
            <a:off x="6994663" y="3269775"/>
            <a:ext cx="721800" cy="1184400"/>
          </a:xfrm>
          <a:prstGeom prst="rect">
            <a:avLst/>
          </a:prstGeom>
          <a:noFill/>
          <a:ln cap="flat" cmpd="sng" w="38100">
            <a:solidFill>
              <a:srgbClr val="87BBF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6" name="Google Shape;136;p22"/>
          <p:cNvCxnSpPr/>
          <p:nvPr/>
        </p:nvCxnSpPr>
        <p:spPr>
          <a:xfrm>
            <a:off x="4890163" y="2235800"/>
            <a:ext cx="2109300" cy="1038900"/>
          </a:xfrm>
          <a:prstGeom prst="straightConnector1">
            <a:avLst/>
          </a:prstGeom>
          <a:noFill/>
          <a:ln cap="flat" cmpd="sng" w="38100">
            <a:solidFill>
              <a:srgbClr val="87BBFE"/>
            </a:solidFill>
            <a:prstDash val="solid"/>
            <a:round/>
            <a:headEnd len="med" w="med" type="none"/>
            <a:tailEnd len="med" w="med" type="none"/>
          </a:ln>
        </p:spPr>
      </p:cxnSp>
      <p:cxnSp>
        <p:nvCxnSpPr>
          <p:cNvPr id="137" name="Google Shape;137;p22"/>
          <p:cNvCxnSpPr/>
          <p:nvPr/>
        </p:nvCxnSpPr>
        <p:spPr>
          <a:xfrm flipH="1" rot="10800000">
            <a:off x="4900538" y="4449200"/>
            <a:ext cx="2109300" cy="1672800"/>
          </a:xfrm>
          <a:prstGeom prst="straightConnector1">
            <a:avLst/>
          </a:prstGeom>
          <a:noFill/>
          <a:ln cap="flat" cmpd="sng" w="38100">
            <a:solidFill>
              <a:srgbClr val="87BBFE"/>
            </a:solidFill>
            <a:prstDash val="solid"/>
            <a:round/>
            <a:headEnd len="med" w="med" type="none"/>
            <a:tailEnd len="med" w="med" type="non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23"/>
          <p:cNvSpPr txBox="1"/>
          <p:nvPr>
            <p:ph type="title"/>
          </p:nvPr>
        </p:nvSpPr>
        <p:spPr>
          <a:xfrm>
            <a:off x="691200" y="634300"/>
            <a:ext cx="6216900" cy="657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Complex: </a:t>
            </a:r>
            <a:r>
              <a:rPr b="0" lang="en"/>
              <a:t>Connect </a:t>
            </a:r>
            <a:endParaRPr b="0"/>
          </a:p>
          <a:p>
            <a:pPr indent="0" lvl="0" marL="0" rtl="0" algn="l">
              <a:spcBef>
                <a:spcPts val="0"/>
              </a:spcBef>
              <a:spcAft>
                <a:spcPts val="0"/>
              </a:spcAft>
              <a:buNone/>
            </a:pPr>
            <a:r>
              <a:rPr b="0" lang="en"/>
              <a:t>&amp; create new experiences</a:t>
            </a:r>
            <a:endParaRPr b="0"/>
          </a:p>
        </p:txBody>
      </p:sp>
      <p:pic>
        <p:nvPicPr>
          <p:cNvPr id="143" name="Google Shape;143;p23"/>
          <p:cNvPicPr preferRelativeResize="0"/>
          <p:nvPr/>
        </p:nvPicPr>
        <p:blipFill>
          <a:blip r:embed="rId3">
            <a:alphaModFix/>
          </a:blip>
          <a:stretch>
            <a:fillRect/>
          </a:stretch>
        </p:blipFill>
        <p:spPr>
          <a:xfrm>
            <a:off x="6111625" y="2548350"/>
            <a:ext cx="2131601" cy="3314775"/>
          </a:xfrm>
          <a:prstGeom prst="rect">
            <a:avLst/>
          </a:prstGeom>
          <a:noFill/>
          <a:ln>
            <a:noFill/>
          </a:ln>
        </p:spPr>
      </p:pic>
      <p:pic>
        <p:nvPicPr>
          <p:cNvPr id="144" name="Google Shape;144;p23"/>
          <p:cNvPicPr preferRelativeResize="0"/>
          <p:nvPr/>
        </p:nvPicPr>
        <p:blipFill>
          <a:blip r:embed="rId4">
            <a:alphaModFix/>
          </a:blip>
          <a:stretch>
            <a:fillRect/>
          </a:stretch>
        </p:blipFill>
        <p:spPr>
          <a:xfrm>
            <a:off x="900775" y="2548350"/>
            <a:ext cx="4700400" cy="2331100"/>
          </a:xfrm>
          <a:prstGeom prst="rect">
            <a:avLst/>
          </a:prstGeom>
          <a:noFill/>
          <a:ln cap="flat" cmpd="sng" w="38100">
            <a:solidFill>
              <a:srgbClr val="87BBFE"/>
            </a:solidFill>
            <a:prstDash val="solid"/>
            <a:round/>
            <a:headEnd len="sm" w="sm" type="none"/>
            <a:tailEnd len="sm" w="sm" type="none"/>
          </a:ln>
        </p:spPr>
      </p:pic>
      <p:sp>
        <p:nvSpPr>
          <p:cNvPr id="145" name="Google Shape;145;p23"/>
          <p:cNvSpPr/>
          <p:nvPr/>
        </p:nvSpPr>
        <p:spPr>
          <a:xfrm>
            <a:off x="7214550" y="3052450"/>
            <a:ext cx="856800" cy="1148100"/>
          </a:xfrm>
          <a:prstGeom prst="rect">
            <a:avLst/>
          </a:prstGeom>
          <a:noFill/>
          <a:ln cap="flat" cmpd="sng" w="38100">
            <a:solidFill>
              <a:srgbClr val="87BBF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6" name="Google Shape;146;p23"/>
          <p:cNvCxnSpPr/>
          <p:nvPr/>
        </p:nvCxnSpPr>
        <p:spPr>
          <a:xfrm>
            <a:off x="5608800" y="2527625"/>
            <a:ext cx="1610700" cy="530100"/>
          </a:xfrm>
          <a:prstGeom prst="straightConnector1">
            <a:avLst/>
          </a:prstGeom>
          <a:noFill/>
          <a:ln cap="flat" cmpd="sng" w="38100">
            <a:solidFill>
              <a:srgbClr val="87BBFE"/>
            </a:solidFill>
            <a:prstDash val="solid"/>
            <a:round/>
            <a:headEnd len="med" w="med" type="none"/>
            <a:tailEnd len="med" w="med" type="none"/>
          </a:ln>
        </p:spPr>
      </p:cxnSp>
      <p:cxnSp>
        <p:nvCxnSpPr>
          <p:cNvPr id="147" name="Google Shape;147;p23"/>
          <p:cNvCxnSpPr/>
          <p:nvPr/>
        </p:nvCxnSpPr>
        <p:spPr>
          <a:xfrm flipH="1" rot="10800000">
            <a:off x="5629575" y="4200650"/>
            <a:ext cx="1600200" cy="706500"/>
          </a:xfrm>
          <a:prstGeom prst="straightConnector1">
            <a:avLst/>
          </a:prstGeom>
          <a:noFill/>
          <a:ln cap="flat" cmpd="sng" w="38100">
            <a:solidFill>
              <a:srgbClr val="87BBFE"/>
            </a:solidFill>
            <a:prstDash val="solid"/>
            <a:round/>
            <a:headEnd len="med" w="med" type="none"/>
            <a:tailEnd len="med" w="med" type="none"/>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24"/>
          <p:cNvSpPr txBox="1"/>
          <p:nvPr>
            <p:ph type="ctrTitle"/>
          </p:nvPr>
        </p:nvSpPr>
        <p:spPr>
          <a:xfrm>
            <a:off x="685800" y="3863725"/>
            <a:ext cx="4505400" cy="1910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sz="9600">
                <a:solidFill>
                  <a:srgbClr val="C7F464"/>
                </a:solidFill>
              </a:rPr>
              <a:t>4</a:t>
            </a:r>
            <a:r>
              <a:rPr lang="en" sz="9600">
                <a:solidFill>
                  <a:srgbClr val="C7F464"/>
                </a:solidFill>
              </a:rPr>
              <a:t>.</a:t>
            </a:r>
            <a:endParaRPr sz="9600">
              <a:solidFill>
                <a:srgbClr val="C7F464"/>
              </a:solidFill>
            </a:endParaRPr>
          </a:p>
          <a:p>
            <a:pPr indent="0" lvl="0" marL="0" rtl="0" algn="r">
              <a:spcBef>
                <a:spcPts val="0"/>
              </a:spcBef>
              <a:spcAft>
                <a:spcPts val="0"/>
              </a:spcAft>
              <a:buNone/>
            </a:pPr>
            <a:r>
              <a:rPr lang="en"/>
              <a:t>User Testing</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25"/>
          <p:cNvSpPr txBox="1"/>
          <p:nvPr>
            <p:ph type="title"/>
          </p:nvPr>
        </p:nvSpPr>
        <p:spPr>
          <a:xfrm>
            <a:off x="691200" y="0"/>
            <a:ext cx="7761600" cy="1292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Method &amp; Results</a:t>
            </a:r>
            <a:endParaRPr/>
          </a:p>
        </p:txBody>
      </p:sp>
      <p:sp>
        <p:nvSpPr>
          <p:cNvPr id="158" name="Google Shape;158;p25"/>
          <p:cNvSpPr txBox="1"/>
          <p:nvPr/>
        </p:nvSpPr>
        <p:spPr>
          <a:xfrm>
            <a:off x="691200" y="2114200"/>
            <a:ext cx="35961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800">
                <a:solidFill>
                  <a:srgbClr val="434343"/>
                </a:solidFill>
                <a:latin typeface="Lato"/>
                <a:ea typeface="Lato"/>
                <a:cs typeface="Lato"/>
                <a:sym typeface="Lato"/>
              </a:rPr>
              <a:t>"Find a pillow for your new home"</a:t>
            </a:r>
            <a:endParaRPr sz="2800">
              <a:solidFill>
                <a:srgbClr val="434343"/>
              </a:solidFill>
              <a:latin typeface="Lato"/>
              <a:ea typeface="Lato"/>
              <a:cs typeface="Lato"/>
              <a:sym typeface="Lato"/>
            </a:endParaRPr>
          </a:p>
          <a:p>
            <a:pPr indent="-342900" lvl="0" marL="457200" rtl="0" algn="l">
              <a:lnSpc>
                <a:spcPct val="115000"/>
              </a:lnSpc>
              <a:spcBef>
                <a:spcPts val="1000"/>
              </a:spcBef>
              <a:spcAft>
                <a:spcPts val="0"/>
              </a:spcAft>
              <a:buClr>
                <a:srgbClr val="434343"/>
              </a:buClr>
              <a:buSzPts val="1800"/>
              <a:buFont typeface="Lato"/>
              <a:buChar char="+"/>
            </a:pPr>
            <a:r>
              <a:rPr lang="en" sz="1800">
                <a:solidFill>
                  <a:srgbClr val="4A86E8"/>
                </a:solidFill>
                <a:latin typeface="Lato"/>
                <a:ea typeface="Lato"/>
                <a:cs typeface="Lato"/>
                <a:sym typeface="Lato"/>
              </a:rPr>
              <a:t>Easy to find</a:t>
            </a:r>
            <a:r>
              <a:rPr lang="en" sz="1800">
                <a:solidFill>
                  <a:srgbClr val="4ECDC4"/>
                </a:solidFill>
                <a:latin typeface="Lato"/>
                <a:ea typeface="Lato"/>
                <a:cs typeface="Lato"/>
                <a:sym typeface="Lato"/>
              </a:rPr>
              <a:t> </a:t>
            </a:r>
            <a:r>
              <a:rPr lang="en" sz="1800">
                <a:solidFill>
                  <a:srgbClr val="434343"/>
                </a:solidFill>
                <a:latin typeface="Lato"/>
                <a:ea typeface="Lato"/>
                <a:cs typeface="Lato"/>
                <a:sym typeface="Lato"/>
              </a:rPr>
              <a:t>an item</a:t>
            </a:r>
            <a:endParaRPr sz="1800">
              <a:solidFill>
                <a:srgbClr val="434343"/>
              </a:solidFill>
              <a:latin typeface="Lato"/>
              <a:ea typeface="Lato"/>
              <a:cs typeface="Lato"/>
              <a:sym typeface="Lato"/>
            </a:endParaRPr>
          </a:p>
          <a:p>
            <a:pPr indent="-342900" lvl="0" marL="457200" rtl="0" algn="l">
              <a:lnSpc>
                <a:spcPct val="115000"/>
              </a:lnSpc>
              <a:spcBef>
                <a:spcPts val="1000"/>
              </a:spcBef>
              <a:spcAft>
                <a:spcPts val="0"/>
              </a:spcAft>
              <a:buClr>
                <a:srgbClr val="434343"/>
              </a:buClr>
              <a:buSzPts val="1800"/>
              <a:buFont typeface="Lato"/>
              <a:buChar char="+"/>
            </a:pPr>
            <a:r>
              <a:rPr lang="en" sz="1800">
                <a:solidFill>
                  <a:srgbClr val="434343"/>
                </a:solidFill>
                <a:latin typeface="Lato"/>
                <a:ea typeface="Lato"/>
                <a:cs typeface="Lato"/>
                <a:sym typeface="Lato"/>
              </a:rPr>
              <a:t>Used the thumbnails and search bar</a:t>
            </a:r>
            <a:endParaRPr sz="1800">
              <a:solidFill>
                <a:srgbClr val="434343"/>
              </a:solidFill>
              <a:latin typeface="Lato"/>
              <a:ea typeface="Lato"/>
              <a:cs typeface="Lato"/>
              <a:sym typeface="Lato"/>
            </a:endParaRPr>
          </a:p>
          <a:p>
            <a:pPr indent="0" lvl="0" marL="0" rtl="0" algn="l">
              <a:lnSpc>
                <a:spcPct val="115000"/>
              </a:lnSpc>
              <a:spcBef>
                <a:spcPts val="1000"/>
              </a:spcBef>
              <a:spcAft>
                <a:spcPts val="0"/>
              </a:spcAft>
              <a:buNone/>
            </a:pPr>
            <a:r>
              <a:t/>
            </a:r>
            <a:endParaRPr sz="1300">
              <a:solidFill>
                <a:srgbClr val="434343"/>
              </a:solidFill>
              <a:latin typeface="Lato"/>
              <a:ea typeface="Lato"/>
              <a:cs typeface="Lato"/>
              <a:sym typeface="Lato"/>
            </a:endParaRPr>
          </a:p>
          <a:p>
            <a:pPr indent="0" lvl="0" marL="0" rtl="0" algn="l">
              <a:lnSpc>
                <a:spcPct val="115000"/>
              </a:lnSpc>
              <a:spcBef>
                <a:spcPts val="1000"/>
              </a:spcBef>
              <a:spcAft>
                <a:spcPts val="1000"/>
              </a:spcAft>
              <a:buNone/>
            </a:pPr>
            <a:r>
              <a:t/>
            </a:r>
            <a:endParaRPr sz="1300">
              <a:solidFill>
                <a:srgbClr val="434343"/>
              </a:solidFill>
              <a:latin typeface="Lato"/>
              <a:ea typeface="Lato"/>
              <a:cs typeface="Lato"/>
              <a:sym typeface="Lato"/>
            </a:endParaRPr>
          </a:p>
        </p:txBody>
      </p:sp>
      <p:sp>
        <p:nvSpPr>
          <p:cNvPr id="159" name="Google Shape;159;p25"/>
          <p:cNvSpPr txBox="1"/>
          <p:nvPr/>
        </p:nvSpPr>
        <p:spPr>
          <a:xfrm>
            <a:off x="4650500" y="2114200"/>
            <a:ext cx="35961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800">
                <a:solidFill>
                  <a:srgbClr val="434343"/>
                </a:solidFill>
                <a:latin typeface="Lato"/>
                <a:ea typeface="Lato"/>
                <a:cs typeface="Lato"/>
                <a:sym typeface="Lato"/>
              </a:rPr>
              <a:t>"Give your four-leaf clover photo"</a:t>
            </a:r>
            <a:endParaRPr sz="2800">
              <a:solidFill>
                <a:srgbClr val="434343"/>
              </a:solidFill>
              <a:latin typeface="Lato"/>
              <a:ea typeface="Lato"/>
              <a:cs typeface="Lato"/>
              <a:sym typeface="Lato"/>
            </a:endParaRPr>
          </a:p>
          <a:p>
            <a:pPr indent="-342900" lvl="0" marL="457200" rtl="0" algn="l">
              <a:lnSpc>
                <a:spcPct val="115000"/>
              </a:lnSpc>
              <a:spcBef>
                <a:spcPts val="1000"/>
              </a:spcBef>
              <a:spcAft>
                <a:spcPts val="0"/>
              </a:spcAft>
              <a:buClr>
                <a:srgbClr val="434343"/>
              </a:buClr>
              <a:buSzPts val="1800"/>
              <a:buFont typeface="Lato"/>
              <a:buChar char="+"/>
            </a:pPr>
            <a:r>
              <a:rPr lang="en" sz="1800">
                <a:solidFill>
                  <a:srgbClr val="4A86E8"/>
                </a:solidFill>
                <a:latin typeface="Lato"/>
                <a:ea typeface="Lato"/>
                <a:cs typeface="Lato"/>
                <a:sym typeface="Lato"/>
              </a:rPr>
              <a:t>Easy to complete</a:t>
            </a:r>
            <a:r>
              <a:rPr lang="en" sz="1800">
                <a:solidFill>
                  <a:srgbClr val="434343"/>
                </a:solidFill>
                <a:latin typeface="Lato"/>
                <a:ea typeface="Lato"/>
                <a:cs typeface="Lato"/>
                <a:sym typeface="Lato"/>
              </a:rPr>
              <a:t> the upload item workflow</a:t>
            </a:r>
            <a:endParaRPr sz="1800">
              <a:solidFill>
                <a:srgbClr val="434343"/>
              </a:solidFill>
              <a:latin typeface="Lato"/>
              <a:ea typeface="Lato"/>
              <a:cs typeface="Lato"/>
              <a:sym typeface="Lato"/>
            </a:endParaRPr>
          </a:p>
          <a:p>
            <a:pPr indent="-342900" lvl="0" marL="457200" rtl="0" algn="l">
              <a:lnSpc>
                <a:spcPct val="115000"/>
              </a:lnSpc>
              <a:spcBef>
                <a:spcPts val="1000"/>
              </a:spcBef>
              <a:spcAft>
                <a:spcPts val="0"/>
              </a:spcAft>
              <a:buClr>
                <a:srgbClr val="434343"/>
              </a:buClr>
              <a:buSzPts val="1800"/>
              <a:buFont typeface="Lato"/>
              <a:buChar char="−"/>
            </a:pPr>
            <a:r>
              <a:rPr lang="en" sz="1800">
                <a:solidFill>
                  <a:srgbClr val="434343"/>
                </a:solidFill>
                <a:latin typeface="Lato"/>
                <a:ea typeface="Lato"/>
                <a:cs typeface="Lato"/>
                <a:sym typeface="Lato"/>
              </a:rPr>
              <a:t>Users </a:t>
            </a:r>
            <a:r>
              <a:rPr lang="en" sz="1800">
                <a:solidFill>
                  <a:srgbClr val="CC0000"/>
                </a:solidFill>
                <a:latin typeface="Lato"/>
                <a:ea typeface="Lato"/>
                <a:cs typeface="Lato"/>
                <a:sym typeface="Lato"/>
              </a:rPr>
              <a:t>didn't know what to do afterwards</a:t>
            </a:r>
            <a:endParaRPr sz="1800">
              <a:solidFill>
                <a:srgbClr val="CC0000"/>
              </a:solidFill>
              <a:latin typeface="Lato"/>
              <a:ea typeface="Lato"/>
              <a:cs typeface="Lato"/>
              <a:sym typeface="Lato"/>
            </a:endParaRPr>
          </a:p>
          <a:p>
            <a:pPr indent="0" lvl="0" marL="0" rtl="0" algn="l">
              <a:lnSpc>
                <a:spcPct val="115000"/>
              </a:lnSpc>
              <a:spcBef>
                <a:spcPts val="1000"/>
              </a:spcBef>
              <a:spcAft>
                <a:spcPts val="1000"/>
              </a:spcAft>
              <a:buNone/>
            </a:pPr>
            <a:r>
              <a:t/>
            </a:r>
            <a:endParaRPr sz="2800">
              <a:solidFill>
                <a:srgbClr val="434343"/>
              </a:solidFill>
              <a:latin typeface="Lato"/>
              <a:ea typeface="Lato"/>
              <a:cs typeface="Lato"/>
              <a:sym typeface="La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26"/>
          <p:cNvSpPr txBox="1"/>
          <p:nvPr>
            <p:ph type="title"/>
          </p:nvPr>
        </p:nvSpPr>
        <p:spPr>
          <a:xfrm>
            <a:off x="691200" y="634300"/>
            <a:ext cx="7761600" cy="657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Method &amp; Results</a:t>
            </a:r>
            <a:endParaRPr/>
          </a:p>
        </p:txBody>
      </p:sp>
      <p:sp>
        <p:nvSpPr>
          <p:cNvPr id="165" name="Google Shape;165;p26"/>
          <p:cNvSpPr txBox="1"/>
          <p:nvPr/>
        </p:nvSpPr>
        <p:spPr>
          <a:xfrm>
            <a:off x="4938350" y="2126675"/>
            <a:ext cx="35961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800">
                <a:solidFill>
                  <a:srgbClr val="434343"/>
                </a:solidFill>
                <a:latin typeface="Lato"/>
                <a:ea typeface="Lato"/>
                <a:cs typeface="Lato"/>
                <a:sym typeface="Lato"/>
              </a:rPr>
              <a:t>Transitions</a:t>
            </a:r>
            <a:endParaRPr sz="1800">
              <a:solidFill>
                <a:srgbClr val="434343"/>
              </a:solidFill>
              <a:latin typeface="Lato"/>
              <a:ea typeface="Lato"/>
              <a:cs typeface="Lato"/>
              <a:sym typeface="Lato"/>
            </a:endParaRPr>
          </a:p>
          <a:p>
            <a:pPr indent="-342900" lvl="0" marL="457200" rtl="0" algn="l">
              <a:lnSpc>
                <a:spcPct val="115000"/>
              </a:lnSpc>
              <a:spcBef>
                <a:spcPts val="1000"/>
              </a:spcBef>
              <a:spcAft>
                <a:spcPts val="0"/>
              </a:spcAft>
              <a:buClr>
                <a:srgbClr val="434343"/>
              </a:buClr>
              <a:buSzPts val="1800"/>
              <a:buFont typeface="Lato"/>
              <a:buChar char="−"/>
            </a:pPr>
            <a:r>
              <a:rPr lang="en" sz="1800">
                <a:solidFill>
                  <a:srgbClr val="434343"/>
                </a:solidFill>
                <a:latin typeface="Lato"/>
                <a:ea typeface="Lato"/>
                <a:cs typeface="Lato"/>
                <a:sym typeface="Lato"/>
              </a:rPr>
              <a:t>Users </a:t>
            </a:r>
            <a:r>
              <a:rPr lang="en" sz="1800">
                <a:solidFill>
                  <a:srgbClr val="CC0000"/>
                </a:solidFill>
                <a:latin typeface="Lato"/>
                <a:ea typeface="Lato"/>
                <a:cs typeface="Lato"/>
                <a:sym typeface="Lato"/>
              </a:rPr>
              <a:t>tapped back button repeatedly</a:t>
            </a:r>
            <a:r>
              <a:rPr lang="en" sz="1800">
                <a:solidFill>
                  <a:srgbClr val="434343"/>
                </a:solidFill>
                <a:latin typeface="Lato"/>
                <a:ea typeface="Lato"/>
                <a:cs typeface="Lato"/>
                <a:sym typeface="Lato"/>
              </a:rPr>
              <a:t> instead of using side menus</a:t>
            </a:r>
            <a:endParaRPr sz="1800">
              <a:solidFill>
                <a:srgbClr val="434343"/>
              </a:solidFill>
              <a:latin typeface="Lato"/>
              <a:ea typeface="Lato"/>
              <a:cs typeface="Lato"/>
              <a:sym typeface="Lato"/>
            </a:endParaRPr>
          </a:p>
          <a:p>
            <a:pPr indent="-342900" lvl="0" marL="457200" rtl="0" algn="l">
              <a:lnSpc>
                <a:spcPct val="115000"/>
              </a:lnSpc>
              <a:spcBef>
                <a:spcPts val="1000"/>
              </a:spcBef>
              <a:spcAft>
                <a:spcPts val="0"/>
              </a:spcAft>
              <a:buClr>
                <a:srgbClr val="434343"/>
              </a:buClr>
              <a:buSzPts val="1800"/>
              <a:buFont typeface="Lato"/>
              <a:buChar char="−"/>
            </a:pPr>
            <a:r>
              <a:rPr lang="en" sz="1800">
                <a:solidFill>
                  <a:srgbClr val="434343"/>
                </a:solidFill>
                <a:latin typeface="Lato"/>
                <a:ea typeface="Lato"/>
                <a:cs typeface="Lato"/>
                <a:sym typeface="Lato"/>
              </a:rPr>
              <a:t>Users expressed desire for a </a:t>
            </a:r>
            <a:r>
              <a:rPr lang="en" sz="1800">
                <a:solidFill>
                  <a:srgbClr val="CC0000"/>
                </a:solidFill>
                <a:latin typeface="Lato"/>
                <a:ea typeface="Lato"/>
                <a:cs typeface="Lato"/>
                <a:sym typeface="Lato"/>
              </a:rPr>
              <a:t>home button</a:t>
            </a:r>
            <a:endParaRPr sz="1800">
              <a:solidFill>
                <a:srgbClr val="CC0000"/>
              </a:solidFill>
              <a:latin typeface="Lato"/>
              <a:ea typeface="Lato"/>
              <a:cs typeface="Lato"/>
              <a:sym typeface="Lato"/>
            </a:endParaRPr>
          </a:p>
          <a:p>
            <a:pPr indent="0" lvl="0" marL="0" rtl="0" algn="l">
              <a:lnSpc>
                <a:spcPct val="115000"/>
              </a:lnSpc>
              <a:spcBef>
                <a:spcPts val="1000"/>
              </a:spcBef>
              <a:spcAft>
                <a:spcPts val="1000"/>
              </a:spcAft>
              <a:buNone/>
            </a:pPr>
            <a:r>
              <a:t/>
            </a:r>
            <a:endParaRPr sz="1800">
              <a:solidFill>
                <a:srgbClr val="434343"/>
              </a:solidFill>
              <a:latin typeface="Lato"/>
              <a:ea typeface="Lato"/>
              <a:cs typeface="Lato"/>
              <a:sym typeface="Lato"/>
            </a:endParaRPr>
          </a:p>
        </p:txBody>
      </p:sp>
      <p:sp>
        <p:nvSpPr>
          <p:cNvPr id="166" name="Google Shape;166;p26"/>
          <p:cNvSpPr txBox="1"/>
          <p:nvPr/>
        </p:nvSpPr>
        <p:spPr>
          <a:xfrm>
            <a:off x="797900" y="2126675"/>
            <a:ext cx="35961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800">
                <a:solidFill>
                  <a:srgbClr val="434343"/>
                </a:solidFill>
                <a:latin typeface="Lato"/>
                <a:ea typeface="Lato"/>
                <a:cs typeface="Lato"/>
                <a:sym typeface="Lato"/>
              </a:rPr>
              <a:t>"Figure out what happened to the bracelet you gave"</a:t>
            </a:r>
            <a:endParaRPr sz="2800">
              <a:solidFill>
                <a:srgbClr val="434343"/>
              </a:solidFill>
              <a:latin typeface="Lato"/>
              <a:ea typeface="Lato"/>
              <a:cs typeface="Lato"/>
              <a:sym typeface="Lato"/>
            </a:endParaRPr>
          </a:p>
          <a:p>
            <a:pPr indent="-342900" lvl="0" marL="457200" rtl="0" algn="l">
              <a:lnSpc>
                <a:spcPct val="115000"/>
              </a:lnSpc>
              <a:spcBef>
                <a:spcPts val="1000"/>
              </a:spcBef>
              <a:spcAft>
                <a:spcPts val="0"/>
              </a:spcAft>
              <a:buClr>
                <a:srgbClr val="434343"/>
              </a:buClr>
              <a:buSzPts val="1800"/>
              <a:buFont typeface="Lato"/>
              <a:buChar char="−"/>
            </a:pPr>
            <a:r>
              <a:rPr lang="en" sz="1800">
                <a:solidFill>
                  <a:srgbClr val="434343"/>
                </a:solidFill>
                <a:latin typeface="Lato"/>
                <a:ea typeface="Lato"/>
                <a:cs typeface="Lato"/>
                <a:sym typeface="Lato"/>
              </a:rPr>
              <a:t>Users </a:t>
            </a:r>
            <a:r>
              <a:rPr lang="en" sz="1800">
                <a:solidFill>
                  <a:srgbClr val="CC0000"/>
                </a:solidFill>
                <a:latin typeface="Lato"/>
                <a:ea typeface="Lato"/>
                <a:cs typeface="Lato"/>
                <a:sym typeface="Lato"/>
              </a:rPr>
              <a:t>struggled to find the feed</a:t>
            </a:r>
            <a:endParaRPr sz="1800">
              <a:solidFill>
                <a:srgbClr val="CC0000"/>
              </a:solidFill>
              <a:latin typeface="Lato"/>
              <a:ea typeface="Lato"/>
              <a:cs typeface="Lato"/>
              <a:sym typeface="Lato"/>
            </a:endParaRPr>
          </a:p>
          <a:p>
            <a:pPr indent="-342900" lvl="0" marL="457200" rtl="0" algn="l">
              <a:lnSpc>
                <a:spcPct val="115000"/>
              </a:lnSpc>
              <a:spcBef>
                <a:spcPts val="1000"/>
              </a:spcBef>
              <a:spcAft>
                <a:spcPts val="0"/>
              </a:spcAft>
              <a:buClr>
                <a:srgbClr val="434343"/>
              </a:buClr>
              <a:buSzPts val="1800"/>
              <a:buFont typeface="Lato"/>
              <a:buChar char="−"/>
            </a:pPr>
            <a:r>
              <a:rPr lang="en" sz="1800">
                <a:solidFill>
                  <a:srgbClr val="434343"/>
                </a:solidFill>
                <a:latin typeface="Lato"/>
                <a:ea typeface="Lato"/>
                <a:cs typeface="Lato"/>
                <a:sym typeface="Lato"/>
              </a:rPr>
              <a:t>Users looked in places with only active objects</a:t>
            </a:r>
            <a:endParaRPr sz="1800">
              <a:solidFill>
                <a:srgbClr val="434343"/>
              </a:solidFill>
              <a:latin typeface="Lato"/>
              <a:ea typeface="Lato"/>
              <a:cs typeface="Lato"/>
              <a:sym typeface="Lato"/>
            </a:endParaRPr>
          </a:p>
          <a:p>
            <a:pPr indent="0" lvl="0" marL="0" rtl="0" algn="l">
              <a:lnSpc>
                <a:spcPct val="115000"/>
              </a:lnSpc>
              <a:spcBef>
                <a:spcPts val="1000"/>
              </a:spcBef>
              <a:spcAft>
                <a:spcPts val="0"/>
              </a:spcAft>
              <a:buNone/>
            </a:pPr>
            <a:r>
              <a:t/>
            </a:r>
            <a:endParaRPr sz="1300">
              <a:solidFill>
                <a:srgbClr val="434343"/>
              </a:solidFill>
              <a:latin typeface="Lato"/>
              <a:ea typeface="Lato"/>
              <a:cs typeface="Lato"/>
              <a:sym typeface="Lato"/>
            </a:endParaRPr>
          </a:p>
          <a:p>
            <a:pPr indent="0" lvl="0" marL="0" rtl="0" algn="l">
              <a:lnSpc>
                <a:spcPct val="115000"/>
              </a:lnSpc>
              <a:spcBef>
                <a:spcPts val="1000"/>
              </a:spcBef>
              <a:spcAft>
                <a:spcPts val="1000"/>
              </a:spcAft>
              <a:buNone/>
            </a:pPr>
            <a:r>
              <a:t/>
            </a:r>
            <a:endParaRPr sz="1300">
              <a:solidFill>
                <a:srgbClr val="434343"/>
              </a:solidFill>
              <a:latin typeface="Lato"/>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27"/>
          <p:cNvSpPr txBox="1"/>
          <p:nvPr>
            <p:ph type="ctrTitle"/>
          </p:nvPr>
        </p:nvSpPr>
        <p:spPr>
          <a:xfrm>
            <a:off x="685800" y="3863725"/>
            <a:ext cx="4505400" cy="1910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sz="9600">
                <a:solidFill>
                  <a:srgbClr val="C7F464"/>
                </a:solidFill>
              </a:rPr>
              <a:t>5</a:t>
            </a:r>
            <a:r>
              <a:rPr lang="en" sz="9600">
                <a:solidFill>
                  <a:srgbClr val="C7F464"/>
                </a:solidFill>
              </a:rPr>
              <a:t>.</a:t>
            </a:r>
            <a:endParaRPr sz="9600">
              <a:solidFill>
                <a:srgbClr val="C7F464"/>
              </a:solidFill>
            </a:endParaRPr>
          </a:p>
          <a:p>
            <a:pPr indent="0" lvl="0" marL="0" rtl="0" algn="r">
              <a:spcBef>
                <a:spcPts val="0"/>
              </a:spcBef>
              <a:spcAft>
                <a:spcPts val="0"/>
              </a:spcAft>
              <a:buNone/>
            </a:pPr>
            <a:r>
              <a:rPr lang="en"/>
              <a:t>Changes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28"/>
          <p:cNvSpPr txBox="1"/>
          <p:nvPr>
            <p:ph type="title"/>
          </p:nvPr>
        </p:nvSpPr>
        <p:spPr>
          <a:xfrm>
            <a:off x="691200" y="634300"/>
            <a:ext cx="7761600" cy="657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Changes</a:t>
            </a:r>
            <a:endParaRPr/>
          </a:p>
        </p:txBody>
      </p:sp>
      <p:sp>
        <p:nvSpPr>
          <p:cNvPr id="177" name="Google Shape;177;p28"/>
          <p:cNvSpPr txBox="1"/>
          <p:nvPr/>
        </p:nvSpPr>
        <p:spPr>
          <a:xfrm>
            <a:off x="615001" y="2357450"/>
            <a:ext cx="40197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000000"/>
              </a:buClr>
              <a:buSzPts val="1800"/>
              <a:buFont typeface="Lato"/>
              <a:buAutoNum type="arabicPeriod"/>
            </a:pPr>
            <a:r>
              <a:rPr lang="en" sz="1800">
                <a:latin typeface="Lato"/>
                <a:ea typeface="Lato"/>
                <a:cs typeface="Lato"/>
                <a:sym typeface="Lato"/>
              </a:rPr>
              <a:t>Users want to be able to "reset" by going back to the main screen.</a:t>
            </a:r>
            <a:endParaRPr sz="1800">
              <a:latin typeface="Lato"/>
              <a:ea typeface="Lato"/>
              <a:cs typeface="Lato"/>
              <a:sym typeface="Lato"/>
            </a:endParaRPr>
          </a:p>
          <a:p>
            <a:pPr indent="-342900" lvl="0" marL="457200" rtl="0" algn="l">
              <a:lnSpc>
                <a:spcPct val="115000"/>
              </a:lnSpc>
              <a:spcBef>
                <a:spcPts val="0"/>
              </a:spcBef>
              <a:spcAft>
                <a:spcPts val="0"/>
              </a:spcAft>
              <a:buClr>
                <a:srgbClr val="000000"/>
              </a:buClr>
              <a:buSzPts val="1800"/>
              <a:buFont typeface="Lato"/>
              <a:buAutoNum type="arabicPeriod"/>
            </a:pPr>
            <a:r>
              <a:rPr lang="en" sz="1800">
                <a:latin typeface="Lato"/>
                <a:ea typeface="Lato"/>
                <a:cs typeface="Lato"/>
                <a:sym typeface="Lato"/>
              </a:rPr>
              <a:t>When users navigate an unfamiliar app, they rarely open any side menus.</a:t>
            </a:r>
            <a:endParaRPr sz="1800">
              <a:latin typeface="Lato"/>
              <a:ea typeface="Lato"/>
              <a:cs typeface="Lato"/>
              <a:sym typeface="Lato"/>
            </a:endParaRPr>
          </a:p>
          <a:p>
            <a:pPr indent="-342900" lvl="0" marL="457200" rtl="0" algn="l">
              <a:lnSpc>
                <a:spcPct val="115000"/>
              </a:lnSpc>
              <a:spcBef>
                <a:spcPts val="0"/>
              </a:spcBef>
              <a:spcAft>
                <a:spcPts val="0"/>
              </a:spcAft>
              <a:buClr>
                <a:srgbClr val="000000"/>
              </a:buClr>
              <a:buSzPts val="1800"/>
              <a:buFont typeface="Lato"/>
              <a:buAutoNum type="arabicPeriod"/>
            </a:pPr>
            <a:r>
              <a:rPr lang="en" sz="1800">
                <a:latin typeface="Lato"/>
                <a:ea typeface="Lato"/>
                <a:cs typeface="Lato"/>
                <a:sym typeface="Lato"/>
              </a:rPr>
              <a:t>Users don't make distinctions between active and inactive objects.</a:t>
            </a:r>
            <a:endParaRPr sz="1800">
              <a:latin typeface="Lato"/>
              <a:ea typeface="Lato"/>
              <a:cs typeface="Lato"/>
              <a:sym typeface="Lato"/>
            </a:endParaRPr>
          </a:p>
          <a:p>
            <a:pPr indent="-342900" lvl="0" marL="457200" rtl="0" algn="l">
              <a:lnSpc>
                <a:spcPct val="115000"/>
              </a:lnSpc>
              <a:spcBef>
                <a:spcPts val="0"/>
              </a:spcBef>
              <a:spcAft>
                <a:spcPts val="0"/>
              </a:spcAft>
              <a:buClr>
                <a:srgbClr val="000000"/>
              </a:buClr>
              <a:buSzPts val="1800"/>
              <a:buFont typeface="Lato"/>
              <a:buAutoNum type="arabicPeriod"/>
            </a:pPr>
            <a:r>
              <a:rPr lang="en" sz="1800">
                <a:latin typeface="Lato"/>
                <a:ea typeface="Lato"/>
                <a:cs typeface="Lato"/>
                <a:sym typeface="Lato"/>
              </a:rPr>
              <a:t>Users tended to ignore the map and other location features.</a:t>
            </a:r>
            <a:endParaRPr sz="1800">
              <a:latin typeface="Lato"/>
              <a:ea typeface="Lato"/>
              <a:cs typeface="Lato"/>
              <a:sym typeface="La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29"/>
          <p:cNvSpPr txBox="1"/>
          <p:nvPr>
            <p:ph type="title"/>
          </p:nvPr>
        </p:nvSpPr>
        <p:spPr>
          <a:xfrm>
            <a:off x="691200" y="634300"/>
            <a:ext cx="7761600" cy="657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Changes</a:t>
            </a:r>
            <a:endParaRPr/>
          </a:p>
        </p:txBody>
      </p:sp>
      <p:sp>
        <p:nvSpPr>
          <p:cNvPr id="183" name="Google Shape;183;p29"/>
          <p:cNvSpPr txBox="1"/>
          <p:nvPr/>
        </p:nvSpPr>
        <p:spPr>
          <a:xfrm>
            <a:off x="615001" y="2357450"/>
            <a:ext cx="40197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000000"/>
              </a:buClr>
              <a:buSzPts val="1800"/>
              <a:buFont typeface="Lato"/>
              <a:buAutoNum type="arabicPeriod"/>
            </a:pPr>
            <a:r>
              <a:rPr lang="en" sz="1800">
                <a:latin typeface="Lato"/>
                <a:ea typeface="Lato"/>
                <a:cs typeface="Lato"/>
                <a:sym typeface="Lato"/>
              </a:rPr>
              <a:t>Users want to be able to "reset" by going back to the main screen.</a:t>
            </a:r>
            <a:endParaRPr sz="1800">
              <a:latin typeface="Lato"/>
              <a:ea typeface="Lato"/>
              <a:cs typeface="Lato"/>
              <a:sym typeface="Lato"/>
            </a:endParaRPr>
          </a:p>
          <a:p>
            <a:pPr indent="-342900" lvl="0" marL="457200" rtl="0" algn="l">
              <a:lnSpc>
                <a:spcPct val="115000"/>
              </a:lnSpc>
              <a:spcBef>
                <a:spcPts val="0"/>
              </a:spcBef>
              <a:spcAft>
                <a:spcPts val="0"/>
              </a:spcAft>
              <a:buClr>
                <a:srgbClr val="999999"/>
              </a:buClr>
              <a:buSzPts val="1800"/>
              <a:buFont typeface="Lato"/>
              <a:buAutoNum type="arabicPeriod"/>
            </a:pPr>
            <a:r>
              <a:rPr lang="en" sz="1800">
                <a:solidFill>
                  <a:srgbClr val="999999"/>
                </a:solidFill>
                <a:latin typeface="Lato"/>
                <a:ea typeface="Lato"/>
                <a:cs typeface="Lato"/>
                <a:sym typeface="Lato"/>
              </a:rPr>
              <a:t>When users navigate an unfamiliar app, they rarely open any side menus.</a:t>
            </a:r>
            <a:endParaRPr sz="1800">
              <a:solidFill>
                <a:srgbClr val="999999"/>
              </a:solidFill>
              <a:latin typeface="Lato"/>
              <a:ea typeface="Lato"/>
              <a:cs typeface="Lato"/>
              <a:sym typeface="Lato"/>
            </a:endParaRPr>
          </a:p>
          <a:p>
            <a:pPr indent="-342900" lvl="0" marL="457200" rtl="0" algn="l">
              <a:lnSpc>
                <a:spcPct val="115000"/>
              </a:lnSpc>
              <a:spcBef>
                <a:spcPts val="0"/>
              </a:spcBef>
              <a:spcAft>
                <a:spcPts val="0"/>
              </a:spcAft>
              <a:buClr>
                <a:srgbClr val="999999"/>
              </a:buClr>
              <a:buSzPts val="1800"/>
              <a:buFont typeface="Lato"/>
              <a:buAutoNum type="arabicPeriod"/>
            </a:pPr>
            <a:r>
              <a:rPr lang="en" sz="1800">
                <a:solidFill>
                  <a:srgbClr val="999999"/>
                </a:solidFill>
                <a:latin typeface="Lato"/>
                <a:ea typeface="Lato"/>
                <a:cs typeface="Lato"/>
                <a:sym typeface="Lato"/>
              </a:rPr>
              <a:t>Users don't make distinctions between active and inactive objects.</a:t>
            </a:r>
            <a:endParaRPr sz="1800">
              <a:solidFill>
                <a:srgbClr val="999999"/>
              </a:solidFill>
              <a:latin typeface="Lato"/>
              <a:ea typeface="Lato"/>
              <a:cs typeface="Lato"/>
              <a:sym typeface="Lato"/>
            </a:endParaRPr>
          </a:p>
          <a:p>
            <a:pPr indent="-342900" lvl="0" marL="457200" rtl="0" algn="l">
              <a:lnSpc>
                <a:spcPct val="115000"/>
              </a:lnSpc>
              <a:spcBef>
                <a:spcPts val="0"/>
              </a:spcBef>
              <a:spcAft>
                <a:spcPts val="0"/>
              </a:spcAft>
              <a:buClr>
                <a:srgbClr val="999999"/>
              </a:buClr>
              <a:buSzPts val="1800"/>
              <a:buFont typeface="Lato"/>
              <a:buAutoNum type="arabicPeriod"/>
            </a:pPr>
            <a:r>
              <a:rPr lang="en" sz="1800">
                <a:solidFill>
                  <a:srgbClr val="999999"/>
                </a:solidFill>
                <a:latin typeface="Lato"/>
                <a:ea typeface="Lato"/>
                <a:cs typeface="Lato"/>
                <a:sym typeface="Lato"/>
              </a:rPr>
              <a:t>Users tended to ignore the map and other location features.</a:t>
            </a:r>
            <a:endParaRPr sz="1800">
              <a:solidFill>
                <a:srgbClr val="999999"/>
              </a:solidFill>
              <a:latin typeface="Lato"/>
              <a:ea typeface="Lato"/>
              <a:cs typeface="Lato"/>
              <a:sym typeface="Lato"/>
            </a:endParaRPr>
          </a:p>
        </p:txBody>
      </p:sp>
      <p:sp>
        <p:nvSpPr>
          <p:cNvPr id="184" name="Google Shape;184;p29"/>
          <p:cNvSpPr txBox="1"/>
          <p:nvPr/>
        </p:nvSpPr>
        <p:spPr>
          <a:xfrm>
            <a:off x="4674375" y="2357450"/>
            <a:ext cx="37785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000000"/>
              </a:buClr>
              <a:buSzPts val="1800"/>
              <a:buFont typeface="Lato"/>
              <a:buAutoNum type="arabicPeriod"/>
            </a:pPr>
            <a:r>
              <a:rPr lang="en" sz="1800">
                <a:latin typeface="Lato"/>
                <a:ea typeface="Lato"/>
                <a:cs typeface="Lato"/>
                <a:sym typeface="Lato"/>
              </a:rPr>
              <a:t>Add a home menu and clarify the back button.</a:t>
            </a:r>
            <a:endParaRPr sz="1800">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58" name="Shape 58"/>
        <p:cNvGrpSpPr/>
        <p:nvPr/>
      </p:nvGrpSpPr>
      <p:grpSpPr>
        <a:xfrm>
          <a:off x="0" y="0"/>
          <a:ext cx="0" cy="0"/>
          <a:chOff x="0" y="0"/>
          <a:chExt cx="0" cy="0"/>
        </a:xfrm>
      </p:grpSpPr>
      <p:sp>
        <p:nvSpPr>
          <p:cNvPr id="59" name="Google Shape;59;p12"/>
          <p:cNvSpPr txBox="1"/>
          <p:nvPr>
            <p:ph type="ctrTitle"/>
          </p:nvPr>
        </p:nvSpPr>
        <p:spPr>
          <a:xfrm>
            <a:off x="5126925" y="3474625"/>
            <a:ext cx="4505400" cy="243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000">
                <a:solidFill>
                  <a:srgbClr val="434343"/>
                </a:solidFill>
                <a:latin typeface="Raleway"/>
                <a:ea typeface="Raleway"/>
                <a:cs typeface="Raleway"/>
                <a:sym typeface="Raleway"/>
              </a:rPr>
              <a:t>Mission</a:t>
            </a:r>
            <a:endParaRPr b="0" sz="2000">
              <a:solidFill>
                <a:srgbClr val="434343"/>
              </a:solidFill>
              <a:latin typeface="Raleway"/>
              <a:ea typeface="Raleway"/>
              <a:cs typeface="Raleway"/>
              <a:sym typeface="Raleway"/>
            </a:endParaRPr>
          </a:p>
          <a:p>
            <a:pPr indent="0" lvl="0" marL="0" rtl="0" algn="ctr">
              <a:lnSpc>
                <a:spcPct val="115000"/>
              </a:lnSpc>
              <a:spcBef>
                <a:spcPts val="0"/>
              </a:spcBef>
              <a:spcAft>
                <a:spcPts val="0"/>
              </a:spcAft>
              <a:buClr>
                <a:schemeClr val="dk1"/>
              </a:buClr>
              <a:buSzPts val="1100"/>
              <a:buFont typeface="Arial"/>
              <a:buNone/>
            </a:pPr>
            <a:r>
              <a:rPr lang="en" sz="2000">
                <a:solidFill>
                  <a:srgbClr val="434343"/>
                </a:solidFill>
                <a:latin typeface="Raleway"/>
                <a:ea typeface="Raleway"/>
                <a:cs typeface="Raleway"/>
                <a:sym typeface="Raleway"/>
              </a:rPr>
              <a:t>Selected interface</a:t>
            </a:r>
            <a:endParaRPr sz="2000">
              <a:solidFill>
                <a:srgbClr val="434343"/>
              </a:solidFill>
              <a:latin typeface="Raleway"/>
              <a:ea typeface="Raleway"/>
              <a:cs typeface="Raleway"/>
              <a:sym typeface="Raleway"/>
            </a:endParaRPr>
          </a:p>
          <a:p>
            <a:pPr indent="0" lvl="0" marL="0" rtl="0" algn="ctr">
              <a:lnSpc>
                <a:spcPct val="115000"/>
              </a:lnSpc>
              <a:spcBef>
                <a:spcPts val="0"/>
              </a:spcBef>
              <a:spcAft>
                <a:spcPts val="0"/>
              </a:spcAft>
              <a:buNone/>
            </a:pPr>
            <a:r>
              <a:rPr lang="en" sz="2000">
                <a:solidFill>
                  <a:srgbClr val="434343"/>
                </a:solidFill>
                <a:latin typeface="Raleway"/>
                <a:ea typeface="Raleway"/>
                <a:cs typeface="Raleway"/>
                <a:sym typeface="Raleway"/>
              </a:rPr>
              <a:t>Low-fi prototypes</a:t>
            </a:r>
            <a:endParaRPr sz="2000">
              <a:solidFill>
                <a:srgbClr val="434343"/>
              </a:solidFill>
              <a:latin typeface="Raleway"/>
              <a:ea typeface="Raleway"/>
              <a:cs typeface="Raleway"/>
              <a:sym typeface="Raleway"/>
            </a:endParaRPr>
          </a:p>
          <a:p>
            <a:pPr indent="0" lvl="0" marL="0" rtl="0" algn="ctr">
              <a:lnSpc>
                <a:spcPct val="115000"/>
              </a:lnSpc>
              <a:spcBef>
                <a:spcPts val="0"/>
              </a:spcBef>
              <a:spcAft>
                <a:spcPts val="0"/>
              </a:spcAft>
              <a:buClr>
                <a:schemeClr val="dk1"/>
              </a:buClr>
              <a:buSzPts val="1100"/>
              <a:buFont typeface="Arial"/>
              <a:buNone/>
            </a:pPr>
            <a:r>
              <a:rPr b="0" lang="en" sz="2000">
                <a:solidFill>
                  <a:srgbClr val="434343"/>
                </a:solidFill>
                <a:latin typeface="Raleway"/>
                <a:ea typeface="Raleway"/>
                <a:cs typeface="Raleway"/>
                <a:sym typeface="Raleway"/>
              </a:rPr>
              <a:t>3 task flows</a:t>
            </a:r>
            <a:endParaRPr b="0" sz="2000">
              <a:solidFill>
                <a:srgbClr val="434343"/>
              </a:solidFill>
              <a:latin typeface="Raleway"/>
              <a:ea typeface="Raleway"/>
              <a:cs typeface="Raleway"/>
              <a:sym typeface="Raleway"/>
            </a:endParaRPr>
          </a:p>
          <a:p>
            <a:pPr indent="0" lvl="0" marL="0" rtl="0" algn="ctr">
              <a:lnSpc>
                <a:spcPct val="115000"/>
              </a:lnSpc>
              <a:spcBef>
                <a:spcPts val="0"/>
              </a:spcBef>
              <a:spcAft>
                <a:spcPts val="0"/>
              </a:spcAft>
              <a:buNone/>
            </a:pPr>
            <a:r>
              <a:rPr lang="en" sz="2000">
                <a:solidFill>
                  <a:srgbClr val="434343"/>
                </a:solidFill>
                <a:latin typeface="Raleway"/>
                <a:ea typeface="Raleway"/>
                <a:cs typeface="Raleway"/>
                <a:sym typeface="Raleway"/>
              </a:rPr>
              <a:t>User Testing</a:t>
            </a:r>
            <a:endParaRPr sz="2000">
              <a:solidFill>
                <a:srgbClr val="434343"/>
              </a:solidFill>
              <a:latin typeface="Raleway"/>
              <a:ea typeface="Raleway"/>
              <a:cs typeface="Raleway"/>
              <a:sym typeface="Raleway"/>
            </a:endParaRPr>
          </a:p>
          <a:p>
            <a:pPr indent="0" lvl="0" marL="0" rtl="0" algn="ctr">
              <a:lnSpc>
                <a:spcPct val="115000"/>
              </a:lnSpc>
              <a:spcBef>
                <a:spcPts val="0"/>
              </a:spcBef>
              <a:spcAft>
                <a:spcPts val="0"/>
              </a:spcAft>
              <a:buNone/>
            </a:pPr>
            <a:r>
              <a:rPr b="0" lang="en" sz="2000">
                <a:solidFill>
                  <a:srgbClr val="434343"/>
                </a:solidFill>
                <a:latin typeface="Raleway"/>
                <a:ea typeface="Raleway"/>
                <a:cs typeface="Raleway"/>
                <a:sym typeface="Raleway"/>
              </a:rPr>
              <a:t>Method</a:t>
            </a:r>
            <a:endParaRPr b="0" sz="2000">
              <a:solidFill>
                <a:srgbClr val="434343"/>
              </a:solidFill>
              <a:latin typeface="Raleway"/>
              <a:ea typeface="Raleway"/>
              <a:cs typeface="Raleway"/>
              <a:sym typeface="Raleway"/>
            </a:endParaRPr>
          </a:p>
          <a:p>
            <a:pPr indent="0" lvl="0" marL="0" rtl="0" algn="ctr">
              <a:lnSpc>
                <a:spcPct val="115000"/>
              </a:lnSpc>
              <a:spcBef>
                <a:spcPts val="0"/>
              </a:spcBef>
              <a:spcAft>
                <a:spcPts val="0"/>
              </a:spcAft>
              <a:buClr>
                <a:schemeClr val="dk1"/>
              </a:buClr>
              <a:buSzPts val="1100"/>
              <a:buFont typeface="Arial"/>
              <a:buNone/>
            </a:pPr>
            <a:r>
              <a:rPr b="0" lang="en" sz="2000">
                <a:solidFill>
                  <a:srgbClr val="434343"/>
                </a:solidFill>
                <a:latin typeface="Raleway"/>
                <a:ea typeface="Raleway"/>
                <a:cs typeface="Raleway"/>
                <a:sym typeface="Raleway"/>
              </a:rPr>
              <a:t>Results</a:t>
            </a:r>
            <a:endParaRPr b="0" sz="2000">
              <a:solidFill>
                <a:srgbClr val="434343"/>
              </a:solidFill>
              <a:latin typeface="Raleway"/>
              <a:ea typeface="Raleway"/>
              <a:cs typeface="Raleway"/>
              <a:sym typeface="Raleway"/>
            </a:endParaRPr>
          </a:p>
          <a:p>
            <a:pPr indent="0" lvl="0" marL="0" rtl="0" algn="ctr">
              <a:lnSpc>
                <a:spcPct val="115000"/>
              </a:lnSpc>
              <a:spcBef>
                <a:spcPts val="0"/>
              </a:spcBef>
              <a:spcAft>
                <a:spcPts val="0"/>
              </a:spcAft>
              <a:buNone/>
            </a:pPr>
            <a:r>
              <a:rPr lang="en" sz="2000">
                <a:solidFill>
                  <a:srgbClr val="434343"/>
                </a:solidFill>
                <a:latin typeface="Raleway"/>
                <a:ea typeface="Raleway"/>
                <a:cs typeface="Raleway"/>
                <a:sym typeface="Raleway"/>
              </a:rPr>
              <a:t>Changes </a:t>
            </a:r>
            <a:endParaRPr sz="2000">
              <a:solidFill>
                <a:srgbClr val="434343"/>
              </a:solidFill>
              <a:latin typeface="Raleway"/>
              <a:ea typeface="Raleway"/>
              <a:cs typeface="Raleway"/>
              <a:sym typeface="Raleway"/>
            </a:endParaRPr>
          </a:p>
          <a:p>
            <a:pPr indent="0" lvl="0" marL="0" rtl="0" algn="ctr">
              <a:lnSpc>
                <a:spcPct val="115000"/>
              </a:lnSpc>
              <a:spcBef>
                <a:spcPts val="0"/>
              </a:spcBef>
              <a:spcAft>
                <a:spcPts val="0"/>
              </a:spcAft>
              <a:buNone/>
            </a:pPr>
            <a:r>
              <a:rPr lang="en" sz="2000">
                <a:solidFill>
                  <a:srgbClr val="434343"/>
                </a:solidFill>
                <a:latin typeface="Raleway"/>
                <a:ea typeface="Raleway"/>
                <a:cs typeface="Raleway"/>
                <a:sym typeface="Raleway"/>
              </a:rPr>
              <a:t>Summary</a:t>
            </a:r>
            <a:endParaRPr sz="2000">
              <a:solidFill>
                <a:srgbClr val="434343"/>
              </a:solidFill>
              <a:latin typeface="Raleway"/>
              <a:ea typeface="Raleway"/>
              <a:cs typeface="Raleway"/>
              <a:sym typeface="Raleway"/>
            </a:endParaRPr>
          </a:p>
        </p:txBody>
      </p:sp>
      <p:grpSp>
        <p:nvGrpSpPr>
          <p:cNvPr id="60" name="Google Shape;60;p12"/>
          <p:cNvGrpSpPr/>
          <p:nvPr/>
        </p:nvGrpSpPr>
        <p:grpSpPr>
          <a:xfrm>
            <a:off x="6907565" y="1125675"/>
            <a:ext cx="944124" cy="797770"/>
            <a:chOff x="3918650" y="293075"/>
            <a:chExt cx="488500" cy="412775"/>
          </a:xfrm>
        </p:grpSpPr>
        <p:sp>
          <p:nvSpPr>
            <p:cNvPr id="61" name="Google Shape;61;p12"/>
            <p:cNvSpPr/>
            <p:nvPr/>
          </p:nvSpPr>
          <p:spPr>
            <a:xfrm>
              <a:off x="4085350" y="293675"/>
              <a:ext cx="154500" cy="412175"/>
            </a:xfrm>
            <a:custGeom>
              <a:rect b="b" l="l" r="r" t="t"/>
              <a:pathLst>
                <a:path extrusionOk="0" h="16487" w="6180">
                  <a:moveTo>
                    <a:pt x="709" y="5496"/>
                  </a:moveTo>
                  <a:lnTo>
                    <a:pt x="806" y="5520"/>
                  </a:lnTo>
                  <a:lnTo>
                    <a:pt x="1050" y="5667"/>
                  </a:lnTo>
                  <a:lnTo>
                    <a:pt x="1270" y="5813"/>
                  </a:lnTo>
                  <a:lnTo>
                    <a:pt x="1344" y="5886"/>
                  </a:lnTo>
                  <a:lnTo>
                    <a:pt x="1368" y="5984"/>
                  </a:lnTo>
                  <a:lnTo>
                    <a:pt x="1344" y="6082"/>
                  </a:lnTo>
                  <a:lnTo>
                    <a:pt x="1319" y="6155"/>
                  </a:lnTo>
                  <a:lnTo>
                    <a:pt x="1221" y="6228"/>
                  </a:lnTo>
                  <a:lnTo>
                    <a:pt x="1124" y="6253"/>
                  </a:lnTo>
                  <a:lnTo>
                    <a:pt x="1050" y="6228"/>
                  </a:lnTo>
                  <a:lnTo>
                    <a:pt x="977" y="6204"/>
                  </a:lnTo>
                  <a:lnTo>
                    <a:pt x="782" y="6082"/>
                  </a:lnTo>
                  <a:lnTo>
                    <a:pt x="586" y="5960"/>
                  </a:lnTo>
                  <a:lnTo>
                    <a:pt x="513" y="5911"/>
                  </a:lnTo>
                  <a:lnTo>
                    <a:pt x="464" y="5838"/>
                  </a:lnTo>
                  <a:lnTo>
                    <a:pt x="464" y="5740"/>
                  </a:lnTo>
                  <a:lnTo>
                    <a:pt x="489" y="5642"/>
                  </a:lnTo>
                  <a:lnTo>
                    <a:pt x="538" y="5569"/>
                  </a:lnTo>
                  <a:lnTo>
                    <a:pt x="611" y="5520"/>
                  </a:lnTo>
                  <a:lnTo>
                    <a:pt x="709" y="5496"/>
                  </a:lnTo>
                  <a:close/>
                  <a:moveTo>
                    <a:pt x="1685" y="6351"/>
                  </a:moveTo>
                  <a:lnTo>
                    <a:pt x="1783" y="6375"/>
                  </a:lnTo>
                  <a:lnTo>
                    <a:pt x="1856" y="6448"/>
                  </a:lnTo>
                  <a:lnTo>
                    <a:pt x="2003" y="6668"/>
                  </a:lnTo>
                  <a:lnTo>
                    <a:pt x="2125" y="6888"/>
                  </a:lnTo>
                  <a:lnTo>
                    <a:pt x="2150" y="6986"/>
                  </a:lnTo>
                  <a:lnTo>
                    <a:pt x="2150" y="7083"/>
                  </a:lnTo>
                  <a:lnTo>
                    <a:pt x="2101" y="7156"/>
                  </a:lnTo>
                  <a:lnTo>
                    <a:pt x="2027" y="7230"/>
                  </a:lnTo>
                  <a:lnTo>
                    <a:pt x="1979" y="7254"/>
                  </a:lnTo>
                  <a:lnTo>
                    <a:pt x="1856" y="7254"/>
                  </a:lnTo>
                  <a:lnTo>
                    <a:pt x="1783" y="7230"/>
                  </a:lnTo>
                  <a:lnTo>
                    <a:pt x="1734" y="7181"/>
                  </a:lnTo>
                  <a:lnTo>
                    <a:pt x="1685" y="7132"/>
                  </a:lnTo>
                  <a:lnTo>
                    <a:pt x="1441" y="6741"/>
                  </a:lnTo>
                  <a:lnTo>
                    <a:pt x="1417" y="6644"/>
                  </a:lnTo>
                  <a:lnTo>
                    <a:pt x="1417" y="6546"/>
                  </a:lnTo>
                  <a:lnTo>
                    <a:pt x="1441" y="6448"/>
                  </a:lnTo>
                  <a:lnTo>
                    <a:pt x="1515" y="6399"/>
                  </a:lnTo>
                  <a:lnTo>
                    <a:pt x="1612" y="6351"/>
                  </a:lnTo>
                  <a:close/>
                  <a:moveTo>
                    <a:pt x="2247" y="7498"/>
                  </a:moveTo>
                  <a:lnTo>
                    <a:pt x="2345" y="7523"/>
                  </a:lnTo>
                  <a:lnTo>
                    <a:pt x="2418" y="7572"/>
                  </a:lnTo>
                  <a:lnTo>
                    <a:pt x="2467" y="7645"/>
                  </a:lnTo>
                  <a:lnTo>
                    <a:pt x="2662" y="8109"/>
                  </a:lnTo>
                  <a:lnTo>
                    <a:pt x="2662" y="8207"/>
                  </a:lnTo>
                  <a:lnTo>
                    <a:pt x="2638" y="8304"/>
                  </a:lnTo>
                  <a:lnTo>
                    <a:pt x="2589" y="8378"/>
                  </a:lnTo>
                  <a:lnTo>
                    <a:pt x="2516" y="8426"/>
                  </a:lnTo>
                  <a:lnTo>
                    <a:pt x="2418" y="8451"/>
                  </a:lnTo>
                  <a:lnTo>
                    <a:pt x="2345" y="8426"/>
                  </a:lnTo>
                  <a:lnTo>
                    <a:pt x="2272" y="8402"/>
                  </a:lnTo>
                  <a:lnTo>
                    <a:pt x="2223" y="8353"/>
                  </a:lnTo>
                  <a:lnTo>
                    <a:pt x="2198" y="8280"/>
                  </a:lnTo>
                  <a:lnTo>
                    <a:pt x="2027" y="7840"/>
                  </a:lnTo>
                  <a:lnTo>
                    <a:pt x="2003" y="7743"/>
                  </a:lnTo>
                  <a:lnTo>
                    <a:pt x="2027" y="7645"/>
                  </a:lnTo>
                  <a:lnTo>
                    <a:pt x="2076" y="7572"/>
                  </a:lnTo>
                  <a:lnTo>
                    <a:pt x="2150" y="7523"/>
                  </a:lnTo>
                  <a:lnTo>
                    <a:pt x="2247" y="7498"/>
                  </a:lnTo>
                  <a:close/>
                  <a:moveTo>
                    <a:pt x="2711" y="8720"/>
                  </a:moveTo>
                  <a:lnTo>
                    <a:pt x="2785" y="8744"/>
                  </a:lnTo>
                  <a:lnTo>
                    <a:pt x="2858" y="8793"/>
                  </a:lnTo>
                  <a:lnTo>
                    <a:pt x="2907" y="8866"/>
                  </a:lnTo>
                  <a:lnTo>
                    <a:pt x="3078" y="9355"/>
                  </a:lnTo>
                  <a:lnTo>
                    <a:pt x="3102" y="9452"/>
                  </a:lnTo>
                  <a:lnTo>
                    <a:pt x="3078" y="9526"/>
                  </a:lnTo>
                  <a:lnTo>
                    <a:pt x="3004" y="9599"/>
                  </a:lnTo>
                  <a:lnTo>
                    <a:pt x="2931" y="9648"/>
                  </a:lnTo>
                  <a:lnTo>
                    <a:pt x="2858" y="9672"/>
                  </a:lnTo>
                  <a:lnTo>
                    <a:pt x="2785" y="9672"/>
                  </a:lnTo>
                  <a:lnTo>
                    <a:pt x="2711" y="9623"/>
                  </a:lnTo>
                  <a:lnTo>
                    <a:pt x="2662" y="9574"/>
                  </a:lnTo>
                  <a:lnTo>
                    <a:pt x="2614" y="9501"/>
                  </a:lnTo>
                  <a:lnTo>
                    <a:pt x="2467" y="9037"/>
                  </a:lnTo>
                  <a:lnTo>
                    <a:pt x="2443" y="8939"/>
                  </a:lnTo>
                  <a:lnTo>
                    <a:pt x="2467" y="8842"/>
                  </a:lnTo>
                  <a:lnTo>
                    <a:pt x="2516" y="8768"/>
                  </a:lnTo>
                  <a:lnTo>
                    <a:pt x="2614" y="8720"/>
                  </a:lnTo>
                  <a:close/>
                  <a:moveTo>
                    <a:pt x="3224" y="9941"/>
                  </a:moveTo>
                  <a:lnTo>
                    <a:pt x="3297" y="10014"/>
                  </a:lnTo>
                  <a:lnTo>
                    <a:pt x="3346" y="10087"/>
                  </a:lnTo>
                  <a:lnTo>
                    <a:pt x="3542" y="10527"/>
                  </a:lnTo>
                  <a:lnTo>
                    <a:pt x="3566" y="10625"/>
                  </a:lnTo>
                  <a:lnTo>
                    <a:pt x="3566" y="10722"/>
                  </a:lnTo>
                  <a:lnTo>
                    <a:pt x="3517" y="10796"/>
                  </a:lnTo>
                  <a:lnTo>
                    <a:pt x="3444" y="10844"/>
                  </a:lnTo>
                  <a:lnTo>
                    <a:pt x="3322" y="10869"/>
                  </a:lnTo>
                  <a:lnTo>
                    <a:pt x="3273" y="10869"/>
                  </a:lnTo>
                  <a:lnTo>
                    <a:pt x="3200" y="10844"/>
                  </a:lnTo>
                  <a:lnTo>
                    <a:pt x="3151" y="10796"/>
                  </a:lnTo>
                  <a:lnTo>
                    <a:pt x="3102" y="10747"/>
                  </a:lnTo>
                  <a:lnTo>
                    <a:pt x="2907" y="10258"/>
                  </a:lnTo>
                  <a:lnTo>
                    <a:pt x="2882" y="10161"/>
                  </a:lnTo>
                  <a:lnTo>
                    <a:pt x="2907" y="10087"/>
                  </a:lnTo>
                  <a:lnTo>
                    <a:pt x="2955" y="10014"/>
                  </a:lnTo>
                  <a:lnTo>
                    <a:pt x="3029" y="9941"/>
                  </a:lnTo>
                  <a:close/>
                  <a:moveTo>
                    <a:pt x="3761" y="11089"/>
                  </a:moveTo>
                  <a:lnTo>
                    <a:pt x="3835" y="11137"/>
                  </a:lnTo>
                  <a:lnTo>
                    <a:pt x="3908" y="11211"/>
                  </a:lnTo>
                  <a:lnTo>
                    <a:pt x="4177" y="11577"/>
                  </a:lnTo>
                  <a:lnTo>
                    <a:pt x="4225" y="11675"/>
                  </a:lnTo>
                  <a:lnTo>
                    <a:pt x="4250" y="11748"/>
                  </a:lnTo>
                  <a:lnTo>
                    <a:pt x="4201" y="11846"/>
                  </a:lnTo>
                  <a:lnTo>
                    <a:pt x="4152" y="11919"/>
                  </a:lnTo>
                  <a:lnTo>
                    <a:pt x="4079" y="11968"/>
                  </a:lnTo>
                  <a:lnTo>
                    <a:pt x="3884" y="11968"/>
                  </a:lnTo>
                  <a:lnTo>
                    <a:pt x="3810" y="11895"/>
                  </a:lnTo>
                  <a:lnTo>
                    <a:pt x="3664" y="11675"/>
                  </a:lnTo>
                  <a:lnTo>
                    <a:pt x="3493" y="11455"/>
                  </a:lnTo>
                  <a:lnTo>
                    <a:pt x="3468" y="11382"/>
                  </a:lnTo>
                  <a:lnTo>
                    <a:pt x="3468" y="11284"/>
                  </a:lnTo>
                  <a:lnTo>
                    <a:pt x="3517" y="11186"/>
                  </a:lnTo>
                  <a:lnTo>
                    <a:pt x="3566" y="11137"/>
                  </a:lnTo>
                  <a:lnTo>
                    <a:pt x="3664" y="11089"/>
                  </a:lnTo>
                  <a:close/>
                  <a:moveTo>
                    <a:pt x="4616" y="12041"/>
                  </a:moveTo>
                  <a:lnTo>
                    <a:pt x="4714" y="12090"/>
                  </a:lnTo>
                  <a:lnTo>
                    <a:pt x="4909" y="12212"/>
                  </a:lnTo>
                  <a:lnTo>
                    <a:pt x="5105" y="12334"/>
                  </a:lnTo>
                  <a:lnTo>
                    <a:pt x="5178" y="12383"/>
                  </a:lnTo>
                  <a:lnTo>
                    <a:pt x="5227" y="12481"/>
                  </a:lnTo>
                  <a:lnTo>
                    <a:pt x="5227" y="12554"/>
                  </a:lnTo>
                  <a:lnTo>
                    <a:pt x="5202" y="12652"/>
                  </a:lnTo>
                  <a:lnTo>
                    <a:pt x="5154" y="12725"/>
                  </a:lnTo>
                  <a:lnTo>
                    <a:pt x="5105" y="12749"/>
                  </a:lnTo>
                  <a:lnTo>
                    <a:pt x="5056" y="12774"/>
                  </a:lnTo>
                  <a:lnTo>
                    <a:pt x="4983" y="12798"/>
                  </a:lnTo>
                  <a:lnTo>
                    <a:pt x="4885" y="12774"/>
                  </a:lnTo>
                  <a:lnTo>
                    <a:pt x="4641" y="12627"/>
                  </a:lnTo>
                  <a:lnTo>
                    <a:pt x="4421" y="12481"/>
                  </a:lnTo>
                  <a:lnTo>
                    <a:pt x="4348" y="12407"/>
                  </a:lnTo>
                  <a:lnTo>
                    <a:pt x="4323" y="12310"/>
                  </a:lnTo>
                  <a:lnTo>
                    <a:pt x="4323" y="12236"/>
                  </a:lnTo>
                  <a:lnTo>
                    <a:pt x="4372" y="12139"/>
                  </a:lnTo>
                  <a:lnTo>
                    <a:pt x="4445" y="12066"/>
                  </a:lnTo>
                  <a:lnTo>
                    <a:pt x="4543" y="12041"/>
                  </a:lnTo>
                  <a:close/>
                  <a:moveTo>
                    <a:pt x="0" y="1"/>
                  </a:moveTo>
                  <a:lnTo>
                    <a:pt x="0" y="5325"/>
                  </a:lnTo>
                  <a:lnTo>
                    <a:pt x="74" y="5349"/>
                  </a:lnTo>
                  <a:lnTo>
                    <a:pt x="147" y="5422"/>
                  </a:lnTo>
                  <a:lnTo>
                    <a:pt x="171" y="5496"/>
                  </a:lnTo>
                  <a:lnTo>
                    <a:pt x="171" y="5569"/>
                  </a:lnTo>
                  <a:lnTo>
                    <a:pt x="171" y="5642"/>
                  </a:lnTo>
                  <a:lnTo>
                    <a:pt x="122" y="5716"/>
                  </a:lnTo>
                  <a:lnTo>
                    <a:pt x="74" y="5764"/>
                  </a:lnTo>
                  <a:lnTo>
                    <a:pt x="0" y="5789"/>
                  </a:lnTo>
                  <a:lnTo>
                    <a:pt x="0" y="13360"/>
                  </a:lnTo>
                  <a:lnTo>
                    <a:pt x="6179" y="16486"/>
                  </a:lnTo>
                  <a:lnTo>
                    <a:pt x="6179" y="13116"/>
                  </a:lnTo>
                  <a:lnTo>
                    <a:pt x="5935" y="13091"/>
                  </a:lnTo>
                  <a:lnTo>
                    <a:pt x="5691" y="13042"/>
                  </a:lnTo>
                  <a:lnTo>
                    <a:pt x="5593" y="12994"/>
                  </a:lnTo>
                  <a:lnTo>
                    <a:pt x="5520" y="12945"/>
                  </a:lnTo>
                  <a:lnTo>
                    <a:pt x="5495" y="12847"/>
                  </a:lnTo>
                  <a:lnTo>
                    <a:pt x="5495" y="12749"/>
                  </a:lnTo>
                  <a:lnTo>
                    <a:pt x="5520" y="12676"/>
                  </a:lnTo>
                  <a:lnTo>
                    <a:pt x="5593" y="12603"/>
                  </a:lnTo>
                  <a:lnTo>
                    <a:pt x="5691" y="12554"/>
                  </a:lnTo>
                  <a:lnTo>
                    <a:pt x="5789" y="12554"/>
                  </a:lnTo>
                  <a:lnTo>
                    <a:pt x="6179" y="12627"/>
                  </a:lnTo>
                  <a:lnTo>
                    <a:pt x="6179" y="3127"/>
                  </a:lnTo>
                  <a:lnTo>
                    <a:pt x="0" y="1"/>
                  </a:lnTo>
                  <a:close/>
                </a:path>
              </a:pathLst>
            </a:custGeom>
            <a:solidFill>
              <a:srgbClr val="454F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2"/>
            <p:cNvSpPr/>
            <p:nvPr/>
          </p:nvSpPr>
          <p:spPr>
            <a:xfrm>
              <a:off x="3918650" y="293075"/>
              <a:ext cx="153900" cy="407275"/>
            </a:xfrm>
            <a:custGeom>
              <a:rect b="b" l="l" r="r" t="t"/>
              <a:pathLst>
                <a:path extrusionOk="0" h="16291" w="6156">
                  <a:moveTo>
                    <a:pt x="5349" y="5495"/>
                  </a:moveTo>
                  <a:lnTo>
                    <a:pt x="5447" y="5520"/>
                  </a:lnTo>
                  <a:lnTo>
                    <a:pt x="5520" y="5569"/>
                  </a:lnTo>
                  <a:lnTo>
                    <a:pt x="5569" y="5666"/>
                  </a:lnTo>
                  <a:lnTo>
                    <a:pt x="5569" y="5764"/>
                  </a:lnTo>
                  <a:lnTo>
                    <a:pt x="5545" y="5837"/>
                  </a:lnTo>
                  <a:lnTo>
                    <a:pt x="5496" y="5935"/>
                  </a:lnTo>
                  <a:lnTo>
                    <a:pt x="5423" y="5984"/>
                  </a:lnTo>
                  <a:lnTo>
                    <a:pt x="5203" y="6057"/>
                  </a:lnTo>
                  <a:lnTo>
                    <a:pt x="5008" y="6155"/>
                  </a:lnTo>
                  <a:lnTo>
                    <a:pt x="4934" y="6179"/>
                  </a:lnTo>
                  <a:lnTo>
                    <a:pt x="4812" y="6179"/>
                  </a:lnTo>
                  <a:lnTo>
                    <a:pt x="4763" y="6155"/>
                  </a:lnTo>
                  <a:lnTo>
                    <a:pt x="4714" y="6106"/>
                  </a:lnTo>
                  <a:lnTo>
                    <a:pt x="4666" y="6057"/>
                  </a:lnTo>
                  <a:lnTo>
                    <a:pt x="4641" y="5959"/>
                  </a:lnTo>
                  <a:lnTo>
                    <a:pt x="4641" y="5862"/>
                  </a:lnTo>
                  <a:lnTo>
                    <a:pt x="4690" y="5788"/>
                  </a:lnTo>
                  <a:lnTo>
                    <a:pt x="4763" y="5740"/>
                  </a:lnTo>
                  <a:lnTo>
                    <a:pt x="5008" y="5617"/>
                  </a:lnTo>
                  <a:lnTo>
                    <a:pt x="5252" y="5520"/>
                  </a:lnTo>
                  <a:lnTo>
                    <a:pt x="5349" y="5495"/>
                  </a:lnTo>
                  <a:close/>
                  <a:moveTo>
                    <a:pt x="4250" y="6155"/>
                  </a:moveTo>
                  <a:lnTo>
                    <a:pt x="4348" y="6179"/>
                  </a:lnTo>
                  <a:lnTo>
                    <a:pt x="4421" y="6252"/>
                  </a:lnTo>
                  <a:lnTo>
                    <a:pt x="4470" y="6326"/>
                  </a:lnTo>
                  <a:lnTo>
                    <a:pt x="4470" y="6423"/>
                  </a:lnTo>
                  <a:lnTo>
                    <a:pt x="4446" y="6497"/>
                  </a:lnTo>
                  <a:lnTo>
                    <a:pt x="4397" y="6594"/>
                  </a:lnTo>
                  <a:lnTo>
                    <a:pt x="4226" y="6741"/>
                  </a:lnTo>
                  <a:lnTo>
                    <a:pt x="4079" y="6912"/>
                  </a:lnTo>
                  <a:lnTo>
                    <a:pt x="3982" y="6985"/>
                  </a:lnTo>
                  <a:lnTo>
                    <a:pt x="3884" y="7010"/>
                  </a:lnTo>
                  <a:lnTo>
                    <a:pt x="3811" y="6985"/>
                  </a:lnTo>
                  <a:lnTo>
                    <a:pt x="3738" y="6936"/>
                  </a:lnTo>
                  <a:lnTo>
                    <a:pt x="3664" y="6863"/>
                  </a:lnTo>
                  <a:lnTo>
                    <a:pt x="3640" y="6790"/>
                  </a:lnTo>
                  <a:lnTo>
                    <a:pt x="3664" y="6692"/>
                  </a:lnTo>
                  <a:lnTo>
                    <a:pt x="3713" y="6594"/>
                  </a:lnTo>
                  <a:lnTo>
                    <a:pt x="3884" y="6399"/>
                  </a:lnTo>
                  <a:lnTo>
                    <a:pt x="4079" y="6228"/>
                  </a:lnTo>
                  <a:lnTo>
                    <a:pt x="4153" y="6179"/>
                  </a:lnTo>
                  <a:lnTo>
                    <a:pt x="4250" y="6155"/>
                  </a:lnTo>
                  <a:close/>
                  <a:moveTo>
                    <a:pt x="3469" y="7156"/>
                  </a:moveTo>
                  <a:lnTo>
                    <a:pt x="3542" y="7205"/>
                  </a:lnTo>
                  <a:lnTo>
                    <a:pt x="3615" y="7254"/>
                  </a:lnTo>
                  <a:lnTo>
                    <a:pt x="3664" y="7351"/>
                  </a:lnTo>
                  <a:lnTo>
                    <a:pt x="3664" y="7449"/>
                  </a:lnTo>
                  <a:lnTo>
                    <a:pt x="3640" y="7547"/>
                  </a:lnTo>
                  <a:lnTo>
                    <a:pt x="3396" y="7962"/>
                  </a:lnTo>
                  <a:lnTo>
                    <a:pt x="3371" y="8011"/>
                  </a:lnTo>
                  <a:lnTo>
                    <a:pt x="3298" y="8060"/>
                  </a:lnTo>
                  <a:lnTo>
                    <a:pt x="3249" y="8084"/>
                  </a:lnTo>
                  <a:lnTo>
                    <a:pt x="3176" y="8084"/>
                  </a:lnTo>
                  <a:lnTo>
                    <a:pt x="3078" y="8060"/>
                  </a:lnTo>
                  <a:lnTo>
                    <a:pt x="3005" y="8011"/>
                  </a:lnTo>
                  <a:lnTo>
                    <a:pt x="2956" y="7913"/>
                  </a:lnTo>
                  <a:lnTo>
                    <a:pt x="2932" y="7840"/>
                  </a:lnTo>
                  <a:lnTo>
                    <a:pt x="2956" y="7742"/>
                  </a:lnTo>
                  <a:lnTo>
                    <a:pt x="3225" y="7278"/>
                  </a:lnTo>
                  <a:lnTo>
                    <a:pt x="3273" y="7205"/>
                  </a:lnTo>
                  <a:lnTo>
                    <a:pt x="3371" y="7180"/>
                  </a:lnTo>
                  <a:lnTo>
                    <a:pt x="3469" y="7156"/>
                  </a:lnTo>
                  <a:close/>
                  <a:moveTo>
                    <a:pt x="2858" y="8328"/>
                  </a:moveTo>
                  <a:lnTo>
                    <a:pt x="2956" y="8353"/>
                  </a:lnTo>
                  <a:lnTo>
                    <a:pt x="3029" y="8402"/>
                  </a:lnTo>
                  <a:lnTo>
                    <a:pt x="3078" y="8475"/>
                  </a:lnTo>
                  <a:lnTo>
                    <a:pt x="3103" y="8573"/>
                  </a:lnTo>
                  <a:lnTo>
                    <a:pt x="3103" y="8670"/>
                  </a:lnTo>
                  <a:lnTo>
                    <a:pt x="2932" y="9110"/>
                  </a:lnTo>
                  <a:lnTo>
                    <a:pt x="2907" y="9183"/>
                  </a:lnTo>
                  <a:lnTo>
                    <a:pt x="2858" y="9232"/>
                  </a:lnTo>
                  <a:lnTo>
                    <a:pt x="2785" y="9281"/>
                  </a:lnTo>
                  <a:lnTo>
                    <a:pt x="2638" y="9281"/>
                  </a:lnTo>
                  <a:lnTo>
                    <a:pt x="2541" y="9232"/>
                  </a:lnTo>
                  <a:lnTo>
                    <a:pt x="2492" y="9159"/>
                  </a:lnTo>
                  <a:lnTo>
                    <a:pt x="2468" y="9061"/>
                  </a:lnTo>
                  <a:lnTo>
                    <a:pt x="2468" y="8963"/>
                  </a:lnTo>
                  <a:lnTo>
                    <a:pt x="2638" y="8499"/>
                  </a:lnTo>
                  <a:lnTo>
                    <a:pt x="2687" y="8402"/>
                  </a:lnTo>
                  <a:lnTo>
                    <a:pt x="2761" y="8353"/>
                  </a:lnTo>
                  <a:lnTo>
                    <a:pt x="2858" y="8328"/>
                  </a:lnTo>
                  <a:close/>
                  <a:moveTo>
                    <a:pt x="2541" y="9574"/>
                  </a:moveTo>
                  <a:lnTo>
                    <a:pt x="2638" y="9623"/>
                  </a:lnTo>
                  <a:lnTo>
                    <a:pt x="2712" y="9696"/>
                  </a:lnTo>
                  <a:lnTo>
                    <a:pt x="2736" y="9769"/>
                  </a:lnTo>
                  <a:lnTo>
                    <a:pt x="2736" y="9867"/>
                  </a:lnTo>
                  <a:lnTo>
                    <a:pt x="2638" y="10355"/>
                  </a:lnTo>
                  <a:lnTo>
                    <a:pt x="2590" y="10429"/>
                  </a:lnTo>
                  <a:lnTo>
                    <a:pt x="2541" y="10502"/>
                  </a:lnTo>
                  <a:lnTo>
                    <a:pt x="2468" y="10526"/>
                  </a:lnTo>
                  <a:lnTo>
                    <a:pt x="2394" y="10551"/>
                  </a:lnTo>
                  <a:lnTo>
                    <a:pt x="2345" y="10551"/>
                  </a:lnTo>
                  <a:lnTo>
                    <a:pt x="2248" y="10502"/>
                  </a:lnTo>
                  <a:lnTo>
                    <a:pt x="2199" y="10429"/>
                  </a:lnTo>
                  <a:lnTo>
                    <a:pt x="2150" y="10355"/>
                  </a:lnTo>
                  <a:lnTo>
                    <a:pt x="2150" y="10258"/>
                  </a:lnTo>
                  <a:lnTo>
                    <a:pt x="2248" y="9769"/>
                  </a:lnTo>
                  <a:lnTo>
                    <a:pt x="2297" y="9672"/>
                  </a:lnTo>
                  <a:lnTo>
                    <a:pt x="2370" y="9598"/>
                  </a:lnTo>
                  <a:lnTo>
                    <a:pt x="2443" y="9574"/>
                  </a:lnTo>
                  <a:close/>
                  <a:moveTo>
                    <a:pt x="2297" y="10844"/>
                  </a:moveTo>
                  <a:lnTo>
                    <a:pt x="2394" y="10868"/>
                  </a:lnTo>
                  <a:lnTo>
                    <a:pt x="2468" y="10942"/>
                  </a:lnTo>
                  <a:lnTo>
                    <a:pt x="2516" y="11015"/>
                  </a:lnTo>
                  <a:lnTo>
                    <a:pt x="2516" y="11113"/>
                  </a:lnTo>
                  <a:lnTo>
                    <a:pt x="2492" y="11357"/>
                  </a:lnTo>
                  <a:lnTo>
                    <a:pt x="2468" y="11430"/>
                  </a:lnTo>
                  <a:lnTo>
                    <a:pt x="2419" y="11503"/>
                  </a:lnTo>
                  <a:lnTo>
                    <a:pt x="2345" y="11552"/>
                  </a:lnTo>
                  <a:lnTo>
                    <a:pt x="2248" y="11577"/>
                  </a:lnTo>
                  <a:lnTo>
                    <a:pt x="2223" y="11577"/>
                  </a:lnTo>
                  <a:lnTo>
                    <a:pt x="2126" y="11552"/>
                  </a:lnTo>
                  <a:lnTo>
                    <a:pt x="2052" y="11503"/>
                  </a:lnTo>
                  <a:lnTo>
                    <a:pt x="2028" y="11406"/>
                  </a:lnTo>
                  <a:lnTo>
                    <a:pt x="2003" y="11308"/>
                  </a:lnTo>
                  <a:lnTo>
                    <a:pt x="2028" y="11064"/>
                  </a:lnTo>
                  <a:lnTo>
                    <a:pt x="2052" y="10966"/>
                  </a:lnTo>
                  <a:lnTo>
                    <a:pt x="2126" y="10893"/>
                  </a:lnTo>
                  <a:lnTo>
                    <a:pt x="2199" y="10844"/>
                  </a:lnTo>
                  <a:close/>
                  <a:moveTo>
                    <a:pt x="6155" y="0"/>
                  </a:moveTo>
                  <a:lnTo>
                    <a:pt x="538" y="2858"/>
                  </a:lnTo>
                  <a:lnTo>
                    <a:pt x="416" y="2906"/>
                  </a:lnTo>
                  <a:lnTo>
                    <a:pt x="318" y="3004"/>
                  </a:lnTo>
                  <a:lnTo>
                    <a:pt x="221" y="3102"/>
                  </a:lnTo>
                  <a:lnTo>
                    <a:pt x="147" y="3224"/>
                  </a:lnTo>
                  <a:lnTo>
                    <a:pt x="74" y="3322"/>
                  </a:lnTo>
                  <a:lnTo>
                    <a:pt x="25" y="3444"/>
                  </a:lnTo>
                  <a:lnTo>
                    <a:pt x="1" y="3566"/>
                  </a:lnTo>
                  <a:lnTo>
                    <a:pt x="1" y="3688"/>
                  </a:lnTo>
                  <a:lnTo>
                    <a:pt x="1" y="15924"/>
                  </a:lnTo>
                  <a:lnTo>
                    <a:pt x="1" y="16046"/>
                  </a:lnTo>
                  <a:lnTo>
                    <a:pt x="50" y="16119"/>
                  </a:lnTo>
                  <a:lnTo>
                    <a:pt x="98" y="16193"/>
                  </a:lnTo>
                  <a:lnTo>
                    <a:pt x="172" y="16241"/>
                  </a:lnTo>
                  <a:lnTo>
                    <a:pt x="245" y="16266"/>
                  </a:lnTo>
                  <a:lnTo>
                    <a:pt x="343" y="16290"/>
                  </a:lnTo>
                  <a:lnTo>
                    <a:pt x="465" y="16266"/>
                  </a:lnTo>
                  <a:lnTo>
                    <a:pt x="563" y="16217"/>
                  </a:lnTo>
                  <a:lnTo>
                    <a:pt x="6155" y="13360"/>
                  </a:lnTo>
                  <a:lnTo>
                    <a:pt x="6155" y="5813"/>
                  </a:lnTo>
                  <a:lnTo>
                    <a:pt x="6009" y="5813"/>
                  </a:lnTo>
                  <a:lnTo>
                    <a:pt x="5936" y="5764"/>
                  </a:lnTo>
                  <a:lnTo>
                    <a:pt x="5887" y="5691"/>
                  </a:lnTo>
                  <a:lnTo>
                    <a:pt x="5862" y="5593"/>
                  </a:lnTo>
                  <a:lnTo>
                    <a:pt x="5887" y="5495"/>
                  </a:lnTo>
                  <a:lnTo>
                    <a:pt x="5936" y="5422"/>
                  </a:lnTo>
                  <a:lnTo>
                    <a:pt x="6009" y="5373"/>
                  </a:lnTo>
                  <a:lnTo>
                    <a:pt x="6082" y="5349"/>
                  </a:lnTo>
                  <a:lnTo>
                    <a:pt x="6155" y="5324"/>
                  </a:lnTo>
                  <a:lnTo>
                    <a:pt x="6155" y="0"/>
                  </a:lnTo>
                  <a:close/>
                </a:path>
              </a:pathLst>
            </a:custGeom>
            <a:solidFill>
              <a:srgbClr val="454F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2"/>
            <p:cNvSpPr/>
            <p:nvPr/>
          </p:nvSpPr>
          <p:spPr>
            <a:xfrm>
              <a:off x="4253250" y="298550"/>
              <a:ext cx="153900" cy="406675"/>
            </a:xfrm>
            <a:custGeom>
              <a:rect b="b" l="l" r="r" t="t"/>
              <a:pathLst>
                <a:path extrusionOk="0" h="16267" w="6156">
                  <a:moveTo>
                    <a:pt x="3713" y="4348"/>
                  </a:moveTo>
                  <a:lnTo>
                    <a:pt x="3737" y="4373"/>
                  </a:lnTo>
                  <a:lnTo>
                    <a:pt x="3786" y="4397"/>
                  </a:lnTo>
                  <a:lnTo>
                    <a:pt x="3811" y="4421"/>
                  </a:lnTo>
                  <a:lnTo>
                    <a:pt x="3835" y="4544"/>
                  </a:lnTo>
                  <a:lnTo>
                    <a:pt x="3811" y="4666"/>
                  </a:lnTo>
                  <a:lnTo>
                    <a:pt x="3737" y="4812"/>
                  </a:lnTo>
                  <a:lnTo>
                    <a:pt x="3224" y="5716"/>
                  </a:lnTo>
                  <a:lnTo>
                    <a:pt x="3762" y="6009"/>
                  </a:lnTo>
                  <a:lnTo>
                    <a:pt x="3786" y="6033"/>
                  </a:lnTo>
                  <a:lnTo>
                    <a:pt x="3811" y="6082"/>
                  </a:lnTo>
                  <a:lnTo>
                    <a:pt x="3835" y="6180"/>
                  </a:lnTo>
                  <a:lnTo>
                    <a:pt x="3811" y="6326"/>
                  </a:lnTo>
                  <a:lnTo>
                    <a:pt x="3762" y="6473"/>
                  </a:lnTo>
                  <a:lnTo>
                    <a:pt x="3664" y="6595"/>
                  </a:lnTo>
                  <a:lnTo>
                    <a:pt x="3566" y="6668"/>
                  </a:lnTo>
                  <a:lnTo>
                    <a:pt x="3444" y="6717"/>
                  </a:lnTo>
                  <a:lnTo>
                    <a:pt x="3395" y="6717"/>
                  </a:lnTo>
                  <a:lnTo>
                    <a:pt x="3371" y="6693"/>
                  </a:lnTo>
                  <a:lnTo>
                    <a:pt x="2834" y="6400"/>
                  </a:lnTo>
                  <a:lnTo>
                    <a:pt x="2321" y="7303"/>
                  </a:lnTo>
                  <a:lnTo>
                    <a:pt x="2223" y="7426"/>
                  </a:lnTo>
                  <a:lnTo>
                    <a:pt x="2125" y="7499"/>
                  </a:lnTo>
                  <a:lnTo>
                    <a:pt x="2003" y="7548"/>
                  </a:lnTo>
                  <a:lnTo>
                    <a:pt x="1954" y="7548"/>
                  </a:lnTo>
                  <a:lnTo>
                    <a:pt x="1930" y="7523"/>
                  </a:lnTo>
                  <a:lnTo>
                    <a:pt x="1881" y="7499"/>
                  </a:lnTo>
                  <a:lnTo>
                    <a:pt x="1857" y="7450"/>
                  </a:lnTo>
                  <a:lnTo>
                    <a:pt x="1832" y="7352"/>
                  </a:lnTo>
                  <a:lnTo>
                    <a:pt x="1857" y="7206"/>
                  </a:lnTo>
                  <a:lnTo>
                    <a:pt x="1930" y="7059"/>
                  </a:lnTo>
                  <a:lnTo>
                    <a:pt x="2443" y="6156"/>
                  </a:lnTo>
                  <a:lnTo>
                    <a:pt x="1906" y="5862"/>
                  </a:lnTo>
                  <a:lnTo>
                    <a:pt x="1881" y="5838"/>
                  </a:lnTo>
                  <a:lnTo>
                    <a:pt x="1857" y="5789"/>
                  </a:lnTo>
                  <a:lnTo>
                    <a:pt x="1832" y="5691"/>
                  </a:lnTo>
                  <a:lnTo>
                    <a:pt x="1857" y="5569"/>
                  </a:lnTo>
                  <a:lnTo>
                    <a:pt x="1906" y="5423"/>
                  </a:lnTo>
                  <a:lnTo>
                    <a:pt x="2003" y="5301"/>
                  </a:lnTo>
                  <a:lnTo>
                    <a:pt x="2101" y="5203"/>
                  </a:lnTo>
                  <a:lnTo>
                    <a:pt x="2223" y="5179"/>
                  </a:lnTo>
                  <a:lnTo>
                    <a:pt x="2272" y="5179"/>
                  </a:lnTo>
                  <a:lnTo>
                    <a:pt x="2296" y="5203"/>
                  </a:lnTo>
                  <a:lnTo>
                    <a:pt x="2834" y="5496"/>
                  </a:lnTo>
                  <a:lnTo>
                    <a:pt x="3347" y="4592"/>
                  </a:lnTo>
                  <a:lnTo>
                    <a:pt x="3444" y="4470"/>
                  </a:lnTo>
                  <a:lnTo>
                    <a:pt x="3542" y="4373"/>
                  </a:lnTo>
                  <a:lnTo>
                    <a:pt x="3664" y="4348"/>
                  </a:lnTo>
                  <a:close/>
                  <a:moveTo>
                    <a:pt x="3176" y="7303"/>
                  </a:moveTo>
                  <a:lnTo>
                    <a:pt x="3249" y="7328"/>
                  </a:lnTo>
                  <a:lnTo>
                    <a:pt x="3322" y="7401"/>
                  </a:lnTo>
                  <a:lnTo>
                    <a:pt x="3371" y="7474"/>
                  </a:lnTo>
                  <a:lnTo>
                    <a:pt x="3420" y="7743"/>
                  </a:lnTo>
                  <a:lnTo>
                    <a:pt x="3420" y="7841"/>
                  </a:lnTo>
                  <a:lnTo>
                    <a:pt x="3371" y="7914"/>
                  </a:lnTo>
                  <a:lnTo>
                    <a:pt x="3298" y="7987"/>
                  </a:lnTo>
                  <a:lnTo>
                    <a:pt x="3224" y="8012"/>
                  </a:lnTo>
                  <a:lnTo>
                    <a:pt x="3102" y="8012"/>
                  </a:lnTo>
                  <a:lnTo>
                    <a:pt x="3029" y="7963"/>
                  </a:lnTo>
                  <a:lnTo>
                    <a:pt x="2956" y="7914"/>
                  </a:lnTo>
                  <a:lnTo>
                    <a:pt x="2931" y="7816"/>
                  </a:lnTo>
                  <a:lnTo>
                    <a:pt x="2883" y="7596"/>
                  </a:lnTo>
                  <a:lnTo>
                    <a:pt x="2883" y="7499"/>
                  </a:lnTo>
                  <a:lnTo>
                    <a:pt x="2907" y="7426"/>
                  </a:lnTo>
                  <a:lnTo>
                    <a:pt x="2980" y="7352"/>
                  </a:lnTo>
                  <a:lnTo>
                    <a:pt x="3078" y="7303"/>
                  </a:lnTo>
                  <a:close/>
                  <a:moveTo>
                    <a:pt x="3249" y="8354"/>
                  </a:moveTo>
                  <a:lnTo>
                    <a:pt x="3347" y="8378"/>
                  </a:lnTo>
                  <a:lnTo>
                    <a:pt x="3444" y="8427"/>
                  </a:lnTo>
                  <a:lnTo>
                    <a:pt x="3493" y="8500"/>
                  </a:lnTo>
                  <a:lnTo>
                    <a:pt x="3518" y="8598"/>
                  </a:lnTo>
                  <a:lnTo>
                    <a:pt x="3542" y="9013"/>
                  </a:lnTo>
                  <a:lnTo>
                    <a:pt x="3518" y="9111"/>
                  </a:lnTo>
                  <a:lnTo>
                    <a:pt x="3518" y="9208"/>
                  </a:lnTo>
                  <a:lnTo>
                    <a:pt x="3469" y="9282"/>
                  </a:lnTo>
                  <a:lnTo>
                    <a:pt x="3371" y="9331"/>
                  </a:lnTo>
                  <a:lnTo>
                    <a:pt x="3273" y="9355"/>
                  </a:lnTo>
                  <a:lnTo>
                    <a:pt x="3176" y="9331"/>
                  </a:lnTo>
                  <a:lnTo>
                    <a:pt x="3102" y="9282"/>
                  </a:lnTo>
                  <a:lnTo>
                    <a:pt x="3054" y="9184"/>
                  </a:lnTo>
                  <a:lnTo>
                    <a:pt x="3029" y="9086"/>
                  </a:lnTo>
                  <a:lnTo>
                    <a:pt x="3054" y="9013"/>
                  </a:lnTo>
                  <a:lnTo>
                    <a:pt x="3029" y="8622"/>
                  </a:lnTo>
                  <a:lnTo>
                    <a:pt x="3054" y="8525"/>
                  </a:lnTo>
                  <a:lnTo>
                    <a:pt x="3102" y="8451"/>
                  </a:lnTo>
                  <a:lnTo>
                    <a:pt x="3176" y="8378"/>
                  </a:lnTo>
                  <a:lnTo>
                    <a:pt x="3249" y="8354"/>
                  </a:lnTo>
                  <a:close/>
                  <a:moveTo>
                    <a:pt x="3249" y="9648"/>
                  </a:moveTo>
                  <a:lnTo>
                    <a:pt x="3347" y="9697"/>
                  </a:lnTo>
                  <a:lnTo>
                    <a:pt x="3420" y="9746"/>
                  </a:lnTo>
                  <a:lnTo>
                    <a:pt x="3469" y="9843"/>
                  </a:lnTo>
                  <a:lnTo>
                    <a:pt x="3469" y="9941"/>
                  </a:lnTo>
                  <a:lnTo>
                    <a:pt x="3347" y="10454"/>
                  </a:lnTo>
                  <a:lnTo>
                    <a:pt x="3322" y="10527"/>
                  </a:lnTo>
                  <a:lnTo>
                    <a:pt x="3273" y="10576"/>
                  </a:lnTo>
                  <a:lnTo>
                    <a:pt x="3200" y="10601"/>
                  </a:lnTo>
                  <a:lnTo>
                    <a:pt x="3127" y="10625"/>
                  </a:lnTo>
                  <a:lnTo>
                    <a:pt x="3054" y="10625"/>
                  </a:lnTo>
                  <a:lnTo>
                    <a:pt x="2956" y="10576"/>
                  </a:lnTo>
                  <a:lnTo>
                    <a:pt x="2907" y="10503"/>
                  </a:lnTo>
                  <a:lnTo>
                    <a:pt x="2883" y="10405"/>
                  </a:lnTo>
                  <a:lnTo>
                    <a:pt x="2883" y="10307"/>
                  </a:lnTo>
                  <a:lnTo>
                    <a:pt x="2980" y="9868"/>
                  </a:lnTo>
                  <a:lnTo>
                    <a:pt x="3005" y="9770"/>
                  </a:lnTo>
                  <a:lnTo>
                    <a:pt x="3078" y="9697"/>
                  </a:lnTo>
                  <a:lnTo>
                    <a:pt x="3151" y="9648"/>
                  </a:lnTo>
                  <a:close/>
                  <a:moveTo>
                    <a:pt x="2858" y="10869"/>
                  </a:moveTo>
                  <a:lnTo>
                    <a:pt x="2931" y="10894"/>
                  </a:lnTo>
                  <a:lnTo>
                    <a:pt x="3005" y="10967"/>
                  </a:lnTo>
                  <a:lnTo>
                    <a:pt x="3054" y="11040"/>
                  </a:lnTo>
                  <a:lnTo>
                    <a:pt x="3078" y="11138"/>
                  </a:lnTo>
                  <a:lnTo>
                    <a:pt x="3029" y="11236"/>
                  </a:lnTo>
                  <a:lnTo>
                    <a:pt x="2907" y="11480"/>
                  </a:lnTo>
                  <a:lnTo>
                    <a:pt x="2736" y="11700"/>
                  </a:lnTo>
                  <a:lnTo>
                    <a:pt x="2663" y="11748"/>
                  </a:lnTo>
                  <a:lnTo>
                    <a:pt x="2565" y="11773"/>
                  </a:lnTo>
                  <a:lnTo>
                    <a:pt x="2467" y="11773"/>
                  </a:lnTo>
                  <a:lnTo>
                    <a:pt x="2394" y="11724"/>
                  </a:lnTo>
                  <a:lnTo>
                    <a:pt x="2345" y="11651"/>
                  </a:lnTo>
                  <a:lnTo>
                    <a:pt x="2321" y="11577"/>
                  </a:lnTo>
                  <a:lnTo>
                    <a:pt x="2321" y="11480"/>
                  </a:lnTo>
                  <a:lnTo>
                    <a:pt x="2370" y="11382"/>
                  </a:lnTo>
                  <a:lnTo>
                    <a:pt x="2492" y="11211"/>
                  </a:lnTo>
                  <a:lnTo>
                    <a:pt x="2614" y="11016"/>
                  </a:lnTo>
                  <a:lnTo>
                    <a:pt x="2663" y="10918"/>
                  </a:lnTo>
                  <a:lnTo>
                    <a:pt x="2760" y="10894"/>
                  </a:lnTo>
                  <a:lnTo>
                    <a:pt x="2858" y="10869"/>
                  </a:lnTo>
                  <a:close/>
                  <a:moveTo>
                    <a:pt x="2028" y="11846"/>
                  </a:moveTo>
                  <a:lnTo>
                    <a:pt x="2101" y="11871"/>
                  </a:lnTo>
                  <a:lnTo>
                    <a:pt x="2174" y="11944"/>
                  </a:lnTo>
                  <a:lnTo>
                    <a:pt x="2223" y="12041"/>
                  </a:lnTo>
                  <a:lnTo>
                    <a:pt x="2223" y="12115"/>
                  </a:lnTo>
                  <a:lnTo>
                    <a:pt x="2174" y="12212"/>
                  </a:lnTo>
                  <a:lnTo>
                    <a:pt x="2125" y="12286"/>
                  </a:lnTo>
                  <a:lnTo>
                    <a:pt x="1881" y="12432"/>
                  </a:lnTo>
                  <a:lnTo>
                    <a:pt x="1661" y="12554"/>
                  </a:lnTo>
                  <a:lnTo>
                    <a:pt x="1539" y="12579"/>
                  </a:lnTo>
                  <a:lnTo>
                    <a:pt x="1490" y="12554"/>
                  </a:lnTo>
                  <a:lnTo>
                    <a:pt x="1417" y="12530"/>
                  </a:lnTo>
                  <a:lnTo>
                    <a:pt x="1368" y="12481"/>
                  </a:lnTo>
                  <a:lnTo>
                    <a:pt x="1319" y="12432"/>
                  </a:lnTo>
                  <a:lnTo>
                    <a:pt x="1295" y="12335"/>
                  </a:lnTo>
                  <a:lnTo>
                    <a:pt x="1319" y="12237"/>
                  </a:lnTo>
                  <a:lnTo>
                    <a:pt x="1368" y="12164"/>
                  </a:lnTo>
                  <a:lnTo>
                    <a:pt x="1442" y="12115"/>
                  </a:lnTo>
                  <a:lnTo>
                    <a:pt x="1637" y="11993"/>
                  </a:lnTo>
                  <a:lnTo>
                    <a:pt x="1832" y="11871"/>
                  </a:lnTo>
                  <a:lnTo>
                    <a:pt x="1930" y="11846"/>
                  </a:lnTo>
                  <a:close/>
                  <a:moveTo>
                    <a:pt x="831" y="12335"/>
                  </a:moveTo>
                  <a:lnTo>
                    <a:pt x="929" y="12383"/>
                  </a:lnTo>
                  <a:lnTo>
                    <a:pt x="1002" y="12432"/>
                  </a:lnTo>
                  <a:lnTo>
                    <a:pt x="1026" y="12530"/>
                  </a:lnTo>
                  <a:lnTo>
                    <a:pt x="1026" y="12628"/>
                  </a:lnTo>
                  <a:lnTo>
                    <a:pt x="1002" y="12701"/>
                  </a:lnTo>
                  <a:lnTo>
                    <a:pt x="929" y="12774"/>
                  </a:lnTo>
                  <a:lnTo>
                    <a:pt x="855" y="12823"/>
                  </a:lnTo>
                  <a:lnTo>
                    <a:pt x="318" y="12896"/>
                  </a:lnTo>
                  <a:lnTo>
                    <a:pt x="294" y="12896"/>
                  </a:lnTo>
                  <a:lnTo>
                    <a:pt x="220" y="12872"/>
                  </a:lnTo>
                  <a:lnTo>
                    <a:pt x="147" y="12823"/>
                  </a:lnTo>
                  <a:lnTo>
                    <a:pt x="74" y="12774"/>
                  </a:lnTo>
                  <a:lnTo>
                    <a:pt x="49" y="12676"/>
                  </a:lnTo>
                  <a:lnTo>
                    <a:pt x="74" y="12579"/>
                  </a:lnTo>
                  <a:lnTo>
                    <a:pt x="123" y="12506"/>
                  </a:lnTo>
                  <a:lnTo>
                    <a:pt x="196" y="12432"/>
                  </a:lnTo>
                  <a:lnTo>
                    <a:pt x="269" y="12408"/>
                  </a:lnTo>
                  <a:lnTo>
                    <a:pt x="733" y="12335"/>
                  </a:lnTo>
                  <a:close/>
                  <a:moveTo>
                    <a:pt x="5691" y="1"/>
                  </a:moveTo>
                  <a:lnTo>
                    <a:pt x="5593" y="50"/>
                  </a:lnTo>
                  <a:lnTo>
                    <a:pt x="1" y="2907"/>
                  </a:lnTo>
                  <a:lnTo>
                    <a:pt x="1" y="16267"/>
                  </a:lnTo>
                  <a:lnTo>
                    <a:pt x="5618" y="13409"/>
                  </a:lnTo>
                  <a:lnTo>
                    <a:pt x="5740" y="13360"/>
                  </a:lnTo>
                  <a:lnTo>
                    <a:pt x="5838" y="13263"/>
                  </a:lnTo>
                  <a:lnTo>
                    <a:pt x="5935" y="13165"/>
                  </a:lnTo>
                  <a:lnTo>
                    <a:pt x="6009" y="13067"/>
                  </a:lnTo>
                  <a:lnTo>
                    <a:pt x="6082" y="12945"/>
                  </a:lnTo>
                  <a:lnTo>
                    <a:pt x="6131" y="12823"/>
                  </a:lnTo>
                  <a:lnTo>
                    <a:pt x="6155" y="12701"/>
                  </a:lnTo>
                  <a:lnTo>
                    <a:pt x="6155" y="12579"/>
                  </a:lnTo>
                  <a:lnTo>
                    <a:pt x="6155" y="343"/>
                  </a:lnTo>
                  <a:lnTo>
                    <a:pt x="6155" y="221"/>
                  </a:lnTo>
                  <a:lnTo>
                    <a:pt x="6106" y="147"/>
                  </a:lnTo>
                  <a:lnTo>
                    <a:pt x="6058" y="74"/>
                  </a:lnTo>
                  <a:lnTo>
                    <a:pt x="5984" y="25"/>
                  </a:lnTo>
                  <a:lnTo>
                    <a:pt x="5911" y="1"/>
                  </a:lnTo>
                  <a:close/>
                </a:path>
              </a:pathLst>
            </a:custGeom>
            <a:solidFill>
              <a:srgbClr val="454F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Google Shape;189;p30"/>
          <p:cNvSpPr txBox="1"/>
          <p:nvPr>
            <p:ph type="title"/>
          </p:nvPr>
        </p:nvSpPr>
        <p:spPr>
          <a:xfrm>
            <a:off x="691200" y="634300"/>
            <a:ext cx="7761600" cy="657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Changes</a:t>
            </a:r>
            <a:endParaRPr/>
          </a:p>
        </p:txBody>
      </p:sp>
      <p:sp>
        <p:nvSpPr>
          <p:cNvPr id="190" name="Google Shape;190;p30"/>
          <p:cNvSpPr txBox="1"/>
          <p:nvPr/>
        </p:nvSpPr>
        <p:spPr>
          <a:xfrm>
            <a:off x="615001" y="2357450"/>
            <a:ext cx="40197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999999"/>
              </a:buClr>
              <a:buSzPts val="1800"/>
              <a:buFont typeface="Lato"/>
              <a:buAutoNum type="arabicPeriod"/>
            </a:pPr>
            <a:r>
              <a:rPr lang="en" sz="1800">
                <a:solidFill>
                  <a:srgbClr val="999999"/>
                </a:solidFill>
                <a:latin typeface="Lato"/>
                <a:ea typeface="Lato"/>
                <a:cs typeface="Lato"/>
                <a:sym typeface="Lato"/>
              </a:rPr>
              <a:t>Users want to be able to "reset" by going back to the main screen.</a:t>
            </a:r>
            <a:endParaRPr sz="1800">
              <a:solidFill>
                <a:srgbClr val="999999"/>
              </a:solidFill>
              <a:latin typeface="Lato"/>
              <a:ea typeface="Lato"/>
              <a:cs typeface="Lato"/>
              <a:sym typeface="Lato"/>
            </a:endParaRPr>
          </a:p>
          <a:p>
            <a:pPr indent="-342900" lvl="0" marL="457200" rtl="0" algn="l">
              <a:lnSpc>
                <a:spcPct val="115000"/>
              </a:lnSpc>
              <a:spcBef>
                <a:spcPts val="0"/>
              </a:spcBef>
              <a:spcAft>
                <a:spcPts val="0"/>
              </a:spcAft>
              <a:buClr>
                <a:srgbClr val="000000"/>
              </a:buClr>
              <a:buSzPts val="1800"/>
              <a:buFont typeface="Lato"/>
              <a:buAutoNum type="arabicPeriod"/>
            </a:pPr>
            <a:r>
              <a:rPr lang="en" sz="1800">
                <a:latin typeface="Lato"/>
                <a:ea typeface="Lato"/>
                <a:cs typeface="Lato"/>
                <a:sym typeface="Lato"/>
              </a:rPr>
              <a:t>When users navigate an unfamiliar app, they rarely open any side menus.</a:t>
            </a:r>
            <a:endParaRPr sz="1800">
              <a:latin typeface="Lato"/>
              <a:ea typeface="Lato"/>
              <a:cs typeface="Lato"/>
              <a:sym typeface="Lato"/>
            </a:endParaRPr>
          </a:p>
          <a:p>
            <a:pPr indent="-342900" lvl="0" marL="457200" rtl="0" algn="l">
              <a:lnSpc>
                <a:spcPct val="115000"/>
              </a:lnSpc>
              <a:spcBef>
                <a:spcPts val="0"/>
              </a:spcBef>
              <a:spcAft>
                <a:spcPts val="0"/>
              </a:spcAft>
              <a:buClr>
                <a:srgbClr val="999999"/>
              </a:buClr>
              <a:buSzPts val="1800"/>
              <a:buFont typeface="Lato"/>
              <a:buAutoNum type="arabicPeriod"/>
            </a:pPr>
            <a:r>
              <a:rPr lang="en" sz="1800">
                <a:solidFill>
                  <a:srgbClr val="999999"/>
                </a:solidFill>
                <a:latin typeface="Lato"/>
                <a:ea typeface="Lato"/>
                <a:cs typeface="Lato"/>
                <a:sym typeface="Lato"/>
              </a:rPr>
              <a:t>Users don't make distinctions between active and inactive objects.</a:t>
            </a:r>
            <a:endParaRPr sz="1800">
              <a:solidFill>
                <a:srgbClr val="999999"/>
              </a:solidFill>
              <a:latin typeface="Lato"/>
              <a:ea typeface="Lato"/>
              <a:cs typeface="Lato"/>
              <a:sym typeface="Lato"/>
            </a:endParaRPr>
          </a:p>
          <a:p>
            <a:pPr indent="-342900" lvl="0" marL="457200" rtl="0" algn="l">
              <a:lnSpc>
                <a:spcPct val="115000"/>
              </a:lnSpc>
              <a:spcBef>
                <a:spcPts val="0"/>
              </a:spcBef>
              <a:spcAft>
                <a:spcPts val="0"/>
              </a:spcAft>
              <a:buClr>
                <a:srgbClr val="999999"/>
              </a:buClr>
              <a:buSzPts val="1800"/>
              <a:buFont typeface="Lato"/>
              <a:buAutoNum type="arabicPeriod"/>
            </a:pPr>
            <a:r>
              <a:rPr lang="en" sz="1800">
                <a:solidFill>
                  <a:srgbClr val="999999"/>
                </a:solidFill>
                <a:latin typeface="Lato"/>
                <a:ea typeface="Lato"/>
                <a:cs typeface="Lato"/>
                <a:sym typeface="Lato"/>
              </a:rPr>
              <a:t>Users tended to ignore the map and other location features.</a:t>
            </a:r>
            <a:endParaRPr sz="1800">
              <a:solidFill>
                <a:srgbClr val="999999"/>
              </a:solidFill>
              <a:latin typeface="Lato"/>
              <a:ea typeface="Lato"/>
              <a:cs typeface="Lato"/>
              <a:sym typeface="Lato"/>
            </a:endParaRPr>
          </a:p>
        </p:txBody>
      </p:sp>
      <p:sp>
        <p:nvSpPr>
          <p:cNvPr id="191" name="Google Shape;191;p30"/>
          <p:cNvSpPr txBox="1"/>
          <p:nvPr/>
        </p:nvSpPr>
        <p:spPr>
          <a:xfrm>
            <a:off x="4674375" y="2357450"/>
            <a:ext cx="37785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999999"/>
              </a:buClr>
              <a:buSzPts val="1800"/>
              <a:buFont typeface="Lato"/>
              <a:buAutoNum type="arabicPeriod"/>
            </a:pPr>
            <a:r>
              <a:rPr lang="en" sz="1800">
                <a:solidFill>
                  <a:srgbClr val="999999"/>
                </a:solidFill>
                <a:latin typeface="Lato"/>
                <a:ea typeface="Lato"/>
                <a:cs typeface="Lato"/>
                <a:sym typeface="Lato"/>
              </a:rPr>
              <a:t>Add a home menu and clarify the back button.</a:t>
            </a:r>
            <a:endParaRPr sz="1800">
              <a:solidFill>
                <a:srgbClr val="999999"/>
              </a:solidFill>
              <a:latin typeface="Lato"/>
              <a:ea typeface="Lato"/>
              <a:cs typeface="Lato"/>
              <a:sym typeface="Lato"/>
            </a:endParaRPr>
          </a:p>
          <a:p>
            <a:pPr indent="-342900" lvl="0" marL="457200" rtl="0" algn="l">
              <a:lnSpc>
                <a:spcPct val="115000"/>
              </a:lnSpc>
              <a:spcBef>
                <a:spcPts val="0"/>
              </a:spcBef>
              <a:spcAft>
                <a:spcPts val="0"/>
              </a:spcAft>
              <a:buClr>
                <a:srgbClr val="000000"/>
              </a:buClr>
              <a:buSzPts val="1800"/>
              <a:buFont typeface="Lato"/>
              <a:buAutoNum type="arabicPeriod"/>
            </a:pPr>
            <a:r>
              <a:rPr lang="en" sz="1800">
                <a:latin typeface="Lato"/>
                <a:ea typeface="Lato"/>
                <a:cs typeface="Lato"/>
                <a:sym typeface="Lato"/>
              </a:rPr>
              <a:t>Move features out of the sidebar and into the main flow of the app.</a:t>
            </a:r>
            <a:endParaRPr sz="1800">
              <a:latin typeface="Lato"/>
              <a:ea typeface="Lato"/>
              <a:cs typeface="Lato"/>
              <a:sym typeface="Lato"/>
            </a:endParaRPr>
          </a:p>
          <a:p>
            <a:pPr indent="0" lvl="0" marL="457200" rtl="0" algn="l">
              <a:lnSpc>
                <a:spcPct val="115000"/>
              </a:lnSpc>
              <a:spcBef>
                <a:spcPts val="1000"/>
              </a:spcBef>
              <a:spcAft>
                <a:spcPts val="1000"/>
              </a:spcAft>
              <a:buNone/>
            </a:pPr>
            <a:r>
              <a:t/>
            </a:r>
            <a:endParaRPr sz="1800">
              <a:latin typeface="Lato"/>
              <a:ea typeface="Lato"/>
              <a:cs typeface="Lato"/>
              <a:sym typeface="La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Google Shape;196;p31"/>
          <p:cNvSpPr txBox="1"/>
          <p:nvPr>
            <p:ph type="title"/>
          </p:nvPr>
        </p:nvSpPr>
        <p:spPr>
          <a:xfrm>
            <a:off x="691200" y="634300"/>
            <a:ext cx="7761600" cy="657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Changes</a:t>
            </a:r>
            <a:endParaRPr/>
          </a:p>
        </p:txBody>
      </p:sp>
      <p:sp>
        <p:nvSpPr>
          <p:cNvPr id="197" name="Google Shape;197;p31"/>
          <p:cNvSpPr txBox="1"/>
          <p:nvPr/>
        </p:nvSpPr>
        <p:spPr>
          <a:xfrm>
            <a:off x="615001" y="2357450"/>
            <a:ext cx="40197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999999"/>
              </a:buClr>
              <a:buSzPts val="1800"/>
              <a:buFont typeface="Lato"/>
              <a:buAutoNum type="arabicPeriod"/>
            </a:pPr>
            <a:r>
              <a:rPr lang="en" sz="1800">
                <a:solidFill>
                  <a:srgbClr val="999999"/>
                </a:solidFill>
                <a:latin typeface="Lato"/>
                <a:ea typeface="Lato"/>
                <a:cs typeface="Lato"/>
                <a:sym typeface="Lato"/>
              </a:rPr>
              <a:t>Users want to be able to "reset" by going back to the main screen.</a:t>
            </a:r>
            <a:endParaRPr sz="1800">
              <a:solidFill>
                <a:srgbClr val="999999"/>
              </a:solidFill>
              <a:latin typeface="Lato"/>
              <a:ea typeface="Lato"/>
              <a:cs typeface="Lato"/>
              <a:sym typeface="Lato"/>
            </a:endParaRPr>
          </a:p>
          <a:p>
            <a:pPr indent="-342900" lvl="0" marL="457200" rtl="0" algn="l">
              <a:lnSpc>
                <a:spcPct val="115000"/>
              </a:lnSpc>
              <a:spcBef>
                <a:spcPts val="0"/>
              </a:spcBef>
              <a:spcAft>
                <a:spcPts val="0"/>
              </a:spcAft>
              <a:buClr>
                <a:srgbClr val="999999"/>
              </a:buClr>
              <a:buSzPts val="1800"/>
              <a:buFont typeface="Lato"/>
              <a:buAutoNum type="arabicPeriod"/>
            </a:pPr>
            <a:r>
              <a:rPr lang="en" sz="1800">
                <a:solidFill>
                  <a:srgbClr val="999999"/>
                </a:solidFill>
                <a:latin typeface="Lato"/>
                <a:ea typeface="Lato"/>
                <a:cs typeface="Lato"/>
                <a:sym typeface="Lato"/>
              </a:rPr>
              <a:t>When users navigate an unfamiliar app, they rarely open any side menus.</a:t>
            </a:r>
            <a:endParaRPr sz="1800">
              <a:solidFill>
                <a:srgbClr val="999999"/>
              </a:solidFill>
              <a:latin typeface="Lato"/>
              <a:ea typeface="Lato"/>
              <a:cs typeface="Lato"/>
              <a:sym typeface="Lato"/>
            </a:endParaRPr>
          </a:p>
          <a:p>
            <a:pPr indent="-342900" lvl="0" marL="457200" rtl="0" algn="l">
              <a:lnSpc>
                <a:spcPct val="115000"/>
              </a:lnSpc>
              <a:spcBef>
                <a:spcPts val="0"/>
              </a:spcBef>
              <a:spcAft>
                <a:spcPts val="0"/>
              </a:spcAft>
              <a:buClr>
                <a:srgbClr val="000000"/>
              </a:buClr>
              <a:buSzPts val="1800"/>
              <a:buFont typeface="Lato"/>
              <a:buAutoNum type="arabicPeriod"/>
            </a:pPr>
            <a:r>
              <a:rPr lang="en" sz="1800">
                <a:latin typeface="Lato"/>
                <a:ea typeface="Lato"/>
                <a:cs typeface="Lato"/>
                <a:sym typeface="Lato"/>
              </a:rPr>
              <a:t>Users don't make distinctions between active and inactive objects.</a:t>
            </a:r>
            <a:endParaRPr sz="1800">
              <a:latin typeface="Lato"/>
              <a:ea typeface="Lato"/>
              <a:cs typeface="Lato"/>
              <a:sym typeface="Lato"/>
            </a:endParaRPr>
          </a:p>
          <a:p>
            <a:pPr indent="-342900" lvl="0" marL="457200" rtl="0" algn="l">
              <a:lnSpc>
                <a:spcPct val="115000"/>
              </a:lnSpc>
              <a:spcBef>
                <a:spcPts val="0"/>
              </a:spcBef>
              <a:spcAft>
                <a:spcPts val="0"/>
              </a:spcAft>
              <a:buClr>
                <a:srgbClr val="999999"/>
              </a:buClr>
              <a:buSzPts val="1800"/>
              <a:buFont typeface="Lato"/>
              <a:buAutoNum type="arabicPeriod"/>
            </a:pPr>
            <a:r>
              <a:rPr lang="en" sz="1800">
                <a:solidFill>
                  <a:srgbClr val="999999"/>
                </a:solidFill>
                <a:latin typeface="Lato"/>
                <a:ea typeface="Lato"/>
                <a:cs typeface="Lato"/>
                <a:sym typeface="Lato"/>
              </a:rPr>
              <a:t>Users tended to ignore the map and other location features.</a:t>
            </a:r>
            <a:endParaRPr sz="1800">
              <a:solidFill>
                <a:srgbClr val="999999"/>
              </a:solidFill>
              <a:latin typeface="Lato"/>
              <a:ea typeface="Lato"/>
              <a:cs typeface="Lato"/>
              <a:sym typeface="Lato"/>
            </a:endParaRPr>
          </a:p>
        </p:txBody>
      </p:sp>
      <p:sp>
        <p:nvSpPr>
          <p:cNvPr id="198" name="Google Shape;198;p31"/>
          <p:cNvSpPr txBox="1"/>
          <p:nvPr/>
        </p:nvSpPr>
        <p:spPr>
          <a:xfrm>
            <a:off x="4674500" y="2357450"/>
            <a:ext cx="38502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999999"/>
              </a:buClr>
              <a:buSzPts val="1800"/>
              <a:buFont typeface="Lato"/>
              <a:buAutoNum type="arabicPeriod"/>
            </a:pPr>
            <a:r>
              <a:rPr lang="en" sz="1800">
                <a:solidFill>
                  <a:srgbClr val="999999"/>
                </a:solidFill>
                <a:latin typeface="Lato"/>
                <a:ea typeface="Lato"/>
                <a:cs typeface="Lato"/>
                <a:sym typeface="Lato"/>
              </a:rPr>
              <a:t>Add a home menu and clarify the back button.</a:t>
            </a:r>
            <a:endParaRPr sz="1800">
              <a:solidFill>
                <a:srgbClr val="999999"/>
              </a:solidFill>
              <a:latin typeface="Lato"/>
              <a:ea typeface="Lato"/>
              <a:cs typeface="Lato"/>
              <a:sym typeface="Lato"/>
            </a:endParaRPr>
          </a:p>
          <a:p>
            <a:pPr indent="-342900" lvl="0" marL="457200" rtl="0" algn="l">
              <a:lnSpc>
                <a:spcPct val="115000"/>
              </a:lnSpc>
              <a:spcBef>
                <a:spcPts val="0"/>
              </a:spcBef>
              <a:spcAft>
                <a:spcPts val="0"/>
              </a:spcAft>
              <a:buClr>
                <a:srgbClr val="999999"/>
              </a:buClr>
              <a:buSzPts val="1800"/>
              <a:buFont typeface="Lato"/>
              <a:buAutoNum type="arabicPeriod"/>
            </a:pPr>
            <a:r>
              <a:rPr lang="en" sz="1800">
                <a:solidFill>
                  <a:srgbClr val="999999"/>
                </a:solidFill>
                <a:latin typeface="Lato"/>
                <a:ea typeface="Lato"/>
                <a:cs typeface="Lato"/>
                <a:sym typeface="Lato"/>
              </a:rPr>
              <a:t>Move features out of the sidebar and into the main flow of the app.</a:t>
            </a:r>
            <a:endParaRPr sz="1800">
              <a:solidFill>
                <a:srgbClr val="999999"/>
              </a:solidFill>
              <a:latin typeface="Lato"/>
              <a:ea typeface="Lato"/>
              <a:cs typeface="Lato"/>
              <a:sym typeface="Lato"/>
            </a:endParaRPr>
          </a:p>
          <a:p>
            <a:pPr indent="-342900" lvl="0" marL="457200" rtl="0" algn="l">
              <a:lnSpc>
                <a:spcPct val="115000"/>
              </a:lnSpc>
              <a:spcBef>
                <a:spcPts val="0"/>
              </a:spcBef>
              <a:spcAft>
                <a:spcPts val="0"/>
              </a:spcAft>
              <a:buClr>
                <a:srgbClr val="000000"/>
              </a:buClr>
              <a:buSzPts val="1800"/>
              <a:buFont typeface="Lato"/>
              <a:buAutoNum type="arabicPeriod"/>
            </a:pPr>
            <a:r>
              <a:rPr lang="en" sz="1800">
                <a:latin typeface="Lato"/>
                <a:ea typeface="Lato"/>
                <a:cs typeface="Lato"/>
                <a:sym typeface="Lato"/>
              </a:rPr>
              <a:t>Explore ways to combine the discussion and feed into a single feature.</a:t>
            </a:r>
            <a:endParaRPr sz="1800">
              <a:latin typeface="Lato"/>
              <a:ea typeface="Lato"/>
              <a:cs typeface="Lato"/>
              <a:sym typeface="Lato"/>
            </a:endParaRPr>
          </a:p>
          <a:p>
            <a:pPr indent="0" lvl="0" marL="0" rtl="0" algn="l">
              <a:lnSpc>
                <a:spcPct val="115000"/>
              </a:lnSpc>
              <a:spcBef>
                <a:spcPts val="1000"/>
              </a:spcBef>
              <a:spcAft>
                <a:spcPts val="0"/>
              </a:spcAft>
              <a:buNone/>
            </a:pPr>
            <a:r>
              <a:t/>
            </a:r>
            <a:endParaRPr sz="1800">
              <a:solidFill>
                <a:srgbClr val="999999"/>
              </a:solidFill>
              <a:latin typeface="Lato"/>
              <a:ea typeface="Lato"/>
              <a:cs typeface="Lato"/>
              <a:sym typeface="Lato"/>
            </a:endParaRPr>
          </a:p>
          <a:p>
            <a:pPr indent="0" lvl="0" marL="457200" rtl="0" algn="l">
              <a:lnSpc>
                <a:spcPct val="115000"/>
              </a:lnSpc>
              <a:spcBef>
                <a:spcPts val="1000"/>
              </a:spcBef>
              <a:spcAft>
                <a:spcPts val="1000"/>
              </a:spcAft>
              <a:buNone/>
            </a:pPr>
            <a:r>
              <a:t/>
            </a:r>
            <a:endParaRPr sz="1800">
              <a:latin typeface="Lato"/>
              <a:ea typeface="Lato"/>
              <a:cs typeface="Lato"/>
              <a:sym typeface="La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Google Shape;203;p32"/>
          <p:cNvSpPr txBox="1"/>
          <p:nvPr>
            <p:ph type="title"/>
          </p:nvPr>
        </p:nvSpPr>
        <p:spPr>
          <a:xfrm>
            <a:off x="691200" y="634300"/>
            <a:ext cx="7761600" cy="657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Changes</a:t>
            </a:r>
            <a:endParaRPr/>
          </a:p>
        </p:txBody>
      </p:sp>
      <p:sp>
        <p:nvSpPr>
          <p:cNvPr id="204" name="Google Shape;204;p32"/>
          <p:cNvSpPr txBox="1"/>
          <p:nvPr/>
        </p:nvSpPr>
        <p:spPr>
          <a:xfrm>
            <a:off x="615001" y="2357450"/>
            <a:ext cx="40197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999999"/>
              </a:buClr>
              <a:buSzPts val="1800"/>
              <a:buFont typeface="Lato"/>
              <a:buAutoNum type="arabicPeriod"/>
            </a:pPr>
            <a:r>
              <a:rPr lang="en" sz="1800">
                <a:solidFill>
                  <a:srgbClr val="999999"/>
                </a:solidFill>
                <a:latin typeface="Lato"/>
                <a:ea typeface="Lato"/>
                <a:cs typeface="Lato"/>
                <a:sym typeface="Lato"/>
              </a:rPr>
              <a:t>Users want to be able to "reset" by going back to the main screen.</a:t>
            </a:r>
            <a:endParaRPr sz="1800">
              <a:solidFill>
                <a:srgbClr val="999999"/>
              </a:solidFill>
              <a:latin typeface="Lato"/>
              <a:ea typeface="Lato"/>
              <a:cs typeface="Lato"/>
              <a:sym typeface="Lato"/>
            </a:endParaRPr>
          </a:p>
          <a:p>
            <a:pPr indent="-342900" lvl="0" marL="457200" rtl="0" algn="l">
              <a:lnSpc>
                <a:spcPct val="115000"/>
              </a:lnSpc>
              <a:spcBef>
                <a:spcPts val="0"/>
              </a:spcBef>
              <a:spcAft>
                <a:spcPts val="0"/>
              </a:spcAft>
              <a:buClr>
                <a:srgbClr val="999999"/>
              </a:buClr>
              <a:buSzPts val="1800"/>
              <a:buFont typeface="Lato"/>
              <a:buAutoNum type="arabicPeriod"/>
            </a:pPr>
            <a:r>
              <a:rPr lang="en" sz="1800">
                <a:solidFill>
                  <a:srgbClr val="999999"/>
                </a:solidFill>
                <a:latin typeface="Lato"/>
                <a:ea typeface="Lato"/>
                <a:cs typeface="Lato"/>
                <a:sym typeface="Lato"/>
              </a:rPr>
              <a:t>When users navigate an unfamiliar app, they rarely open any side menus.</a:t>
            </a:r>
            <a:endParaRPr sz="1800">
              <a:solidFill>
                <a:srgbClr val="999999"/>
              </a:solidFill>
              <a:latin typeface="Lato"/>
              <a:ea typeface="Lato"/>
              <a:cs typeface="Lato"/>
              <a:sym typeface="Lato"/>
            </a:endParaRPr>
          </a:p>
          <a:p>
            <a:pPr indent="-342900" lvl="0" marL="457200" rtl="0" algn="l">
              <a:lnSpc>
                <a:spcPct val="115000"/>
              </a:lnSpc>
              <a:spcBef>
                <a:spcPts val="0"/>
              </a:spcBef>
              <a:spcAft>
                <a:spcPts val="0"/>
              </a:spcAft>
              <a:buClr>
                <a:srgbClr val="999999"/>
              </a:buClr>
              <a:buSzPts val="1800"/>
              <a:buFont typeface="Lato"/>
              <a:buAutoNum type="arabicPeriod"/>
            </a:pPr>
            <a:r>
              <a:rPr lang="en" sz="1800">
                <a:solidFill>
                  <a:srgbClr val="999999"/>
                </a:solidFill>
                <a:latin typeface="Lato"/>
                <a:ea typeface="Lato"/>
                <a:cs typeface="Lato"/>
                <a:sym typeface="Lato"/>
              </a:rPr>
              <a:t>Users don't make distinctions between active and inactive objects.</a:t>
            </a:r>
            <a:endParaRPr sz="1800">
              <a:solidFill>
                <a:srgbClr val="999999"/>
              </a:solidFill>
              <a:latin typeface="Lato"/>
              <a:ea typeface="Lato"/>
              <a:cs typeface="Lato"/>
              <a:sym typeface="Lato"/>
            </a:endParaRPr>
          </a:p>
          <a:p>
            <a:pPr indent="-342900" lvl="0" marL="457200" rtl="0" algn="l">
              <a:lnSpc>
                <a:spcPct val="115000"/>
              </a:lnSpc>
              <a:spcBef>
                <a:spcPts val="0"/>
              </a:spcBef>
              <a:spcAft>
                <a:spcPts val="0"/>
              </a:spcAft>
              <a:buClr>
                <a:srgbClr val="000000"/>
              </a:buClr>
              <a:buSzPts val="1800"/>
              <a:buFont typeface="Lato"/>
              <a:buAutoNum type="arabicPeriod"/>
            </a:pPr>
            <a:r>
              <a:rPr lang="en" sz="1800">
                <a:latin typeface="Lato"/>
                <a:ea typeface="Lato"/>
                <a:cs typeface="Lato"/>
                <a:sym typeface="Lato"/>
              </a:rPr>
              <a:t>Users tended to ignore the map and other location features.</a:t>
            </a:r>
            <a:endParaRPr sz="1800">
              <a:latin typeface="Lato"/>
              <a:ea typeface="Lato"/>
              <a:cs typeface="Lato"/>
              <a:sym typeface="Lato"/>
            </a:endParaRPr>
          </a:p>
        </p:txBody>
      </p:sp>
      <p:sp>
        <p:nvSpPr>
          <p:cNvPr id="205" name="Google Shape;205;p32"/>
          <p:cNvSpPr txBox="1"/>
          <p:nvPr/>
        </p:nvSpPr>
        <p:spPr>
          <a:xfrm>
            <a:off x="4674500" y="2357450"/>
            <a:ext cx="38502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999999"/>
              </a:buClr>
              <a:buSzPts val="1800"/>
              <a:buFont typeface="Lato"/>
              <a:buAutoNum type="arabicPeriod"/>
            </a:pPr>
            <a:r>
              <a:rPr lang="en" sz="1800">
                <a:solidFill>
                  <a:srgbClr val="999999"/>
                </a:solidFill>
                <a:latin typeface="Lato"/>
                <a:ea typeface="Lato"/>
                <a:cs typeface="Lato"/>
                <a:sym typeface="Lato"/>
              </a:rPr>
              <a:t>Add a home menu and clarify the back button.</a:t>
            </a:r>
            <a:endParaRPr sz="1800">
              <a:solidFill>
                <a:srgbClr val="999999"/>
              </a:solidFill>
              <a:latin typeface="Lato"/>
              <a:ea typeface="Lato"/>
              <a:cs typeface="Lato"/>
              <a:sym typeface="Lato"/>
            </a:endParaRPr>
          </a:p>
          <a:p>
            <a:pPr indent="-342900" lvl="0" marL="457200" rtl="0" algn="l">
              <a:lnSpc>
                <a:spcPct val="115000"/>
              </a:lnSpc>
              <a:spcBef>
                <a:spcPts val="0"/>
              </a:spcBef>
              <a:spcAft>
                <a:spcPts val="0"/>
              </a:spcAft>
              <a:buClr>
                <a:srgbClr val="999999"/>
              </a:buClr>
              <a:buSzPts val="1800"/>
              <a:buFont typeface="Lato"/>
              <a:buAutoNum type="arabicPeriod"/>
            </a:pPr>
            <a:r>
              <a:rPr lang="en" sz="1800">
                <a:solidFill>
                  <a:srgbClr val="999999"/>
                </a:solidFill>
                <a:latin typeface="Lato"/>
                <a:ea typeface="Lato"/>
                <a:cs typeface="Lato"/>
                <a:sym typeface="Lato"/>
              </a:rPr>
              <a:t>Move features out of the sidebar and into the main flow of the app.</a:t>
            </a:r>
            <a:endParaRPr sz="1800">
              <a:solidFill>
                <a:srgbClr val="999999"/>
              </a:solidFill>
              <a:latin typeface="Lato"/>
              <a:ea typeface="Lato"/>
              <a:cs typeface="Lato"/>
              <a:sym typeface="Lato"/>
            </a:endParaRPr>
          </a:p>
          <a:p>
            <a:pPr indent="-342900" lvl="0" marL="457200" rtl="0" algn="l">
              <a:lnSpc>
                <a:spcPct val="115000"/>
              </a:lnSpc>
              <a:spcBef>
                <a:spcPts val="0"/>
              </a:spcBef>
              <a:spcAft>
                <a:spcPts val="0"/>
              </a:spcAft>
              <a:buClr>
                <a:srgbClr val="999999"/>
              </a:buClr>
              <a:buSzPts val="1800"/>
              <a:buFont typeface="Lato"/>
              <a:buAutoNum type="arabicPeriod"/>
            </a:pPr>
            <a:r>
              <a:rPr lang="en" sz="1800">
                <a:solidFill>
                  <a:srgbClr val="999999"/>
                </a:solidFill>
                <a:latin typeface="Lato"/>
                <a:ea typeface="Lato"/>
                <a:cs typeface="Lato"/>
                <a:sym typeface="Lato"/>
              </a:rPr>
              <a:t>Explore ways to combine the discussion and feed into a single feature.</a:t>
            </a:r>
            <a:endParaRPr sz="1800">
              <a:latin typeface="Lato"/>
              <a:ea typeface="Lato"/>
              <a:cs typeface="Lato"/>
              <a:sym typeface="Lato"/>
            </a:endParaRPr>
          </a:p>
          <a:p>
            <a:pPr indent="-342900" lvl="0" marL="457200" rtl="0" algn="l">
              <a:lnSpc>
                <a:spcPct val="115000"/>
              </a:lnSpc>
              <a:spcBef>
                <a:spcPts val="0"/>
              </a:spcBef>
              <a:spcAft>
                <a:spcPts val="0"/>
              </a:spcAft>
              <a:buClr>
                <a:srgbClr val="000000"/>
              </a:buClr>
              <a:buSzPts val="1800"/>
              <a:buFont typeface="Lato"/>
              <a:buAutoNum type="arabicPeriod"/>
            </a:pPr>
            <a:r>
              <a:rPr lang="en" sz="1800">
                <a:latin typeface="Lato"/>
                <a:ea typeface="Lato"/>
                <a:cs typeface="Lato"/>
                <a:sym typeface="Lato"/>
              </a:rPr>
              <a:t>Reevaluate the importance of location features; potentially drop or make them prominent.</a:t>
            </a:r>
            <a:endParaRPr sz="1800">
              <a:latin typeface="Lato"/>
              <a:ea typeface="Lato"/>
              <a:cs typeface="Lato"/>
              <a:sym typeface="Lato"/>
            </a:endParaRPr>
          </a:p>
          <a:p>
            <a:pPr indent="0" lvl="0" marL="457200" rtl="0" algn="l">
              <a:lnSpc>
                <a:spcPct val="115000"/>
              </a:lnSpc>
              <a:spcBef>
                <a:spcPts val="1000"/>
              </a:spcBef>
              <a:spcAft>
                <a:spcPts val="0"/>
              </a:spcAft>
              <a:buNone/>
            </a:pPr>
            <a:r>
              <a:t/>
            </a:r>
            <a:endParaRPr sz="1800">
              <a:latin typeface="Lato"/>
              <a:ea typeface="Lato"/>
              <a:cs typeface="Lato"/>
              <a:sym typeface="Lato"/>
            </a:endParaRPr>
          </a:p>
          <a:p>
            <a:pPr indent="0" lvl="0" marL="0" rtl="0" algn="l">
              <a:lnSpc>
                <a:spcPct val="115000"/>
              </a:lnSpc>
              <a:spcBef>
                <a:spcPts val="1000"/>
              </a:spcBef>
              <a:spcAft>
                <a:spcPts val="0"/>
              </a:spcAft>
              <a:buNone/>
            </a:pPr>
            <a:r>
              <a:t/>
            </a:r>
            <a:endParaRPr sz="1800">
              <a:solidFill>
                <a:srgbClr val="999999"/>
              </a:solidFill>
              <a:latin typeface="Lato"/>
              <a:ea typeface="Lato"/>
              <a:cs typeface="Lato"/>
              <a:sym typeface="Lato"/>
            </a:endParaRPr>
          </a:p>
          <a:p>
            <a:pPr indent="0" lvl="0" marL="457200" rtl="0" algn="l">
              <a:lnSpc>
                <a:spcPct val="115000"/>
              </a:lnSpc>
              <a:spcBef>
                <a:spcPts val="1000"/>
              </a:spcBef>
              <a:spcAft>
                <a:spcPts val="1000"/>
              </a:spcAft>
              <a:buNone/>
            </a:pPr>
            <a:r>
              <a:t/>
            </a:r>
            <a:endParaRPr sz="1800">
              <a:latin typeface="Lato"/>
              <a:ea typeface="Lato"/>
              <a:cs typeface="Lato"/>
              <a:sym typeface="La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Google Shape;210;p33"/>
          <p:cNvSpPr txBox="1"/>
          <p:nvPr>
            <p:ph type="ctrTitle"/>
          </p:nvPr>
        </p:nvSpPr>
        <p:spPr>
          <a:xfrm>
            <a:off x="685800" y="3863725"/>
            <a:ext cx="4505400" cy="1910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sz="9600">
                <a:solidFill>
                  <a:srgbClr val="C7F464"/>
                </a:solidFill>
              </a:rPr>
              <a:t>6</a:t>
            </a:r>
            <a:r>
              <a:rPr lang="en" sz="9600">
                <a:solidFill>
                  <a:srgbClr val="C7F464"/>
                </a:solidFill>
              </a:rPr>
              <a:t>.</a:t>
            </a:r>
            <a:endParaRPr sz="9600">
              <a:solidFill>
                <a:srgbClr val="C7F464"/>
              </a:solidFill>
            </a:endParaRPr>
          </a:p>
          <a:p>
            <a:pPr indent="0" lvl="0" marL="0" rtl="0" algn="r">
              <a:spcBef>
                <a:spcPts val="0"/>
              </a:spcBef>
              <a:spcAft>
                <a:spcPts val="0"/>
              </a:spcAft>
              <a:buNone/>
            </a:pPr>
            <a:r>
              <a:rPr lang="en"/>
              <a:t>Summary</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Google Shape;68;p13"/>
          <p:cNvSpPr txBox="1"/>
          <p:nvPr>
            <p:ph type="ctrTitle"/>
          </p:nvPr>
        </p:nvSpPr>
        <p:spPr>
          <a:xfrm>
            <a:off x="685800" y="3863725"/>
            <a:ext cx="4505400" cy="1910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sz="9600">
                <a:solidFill>
                  <a:srgbClr val="C7F464"/>
                </a:solidFill>
              </a:rPr>
              <a:t>1.</a:t>
            </a:r>
            <a:endParaRPr sz="9600">
              <a:solidFill>
                <a:srgbClr val="C7F464"/>
              </a:solidFill>
            </a:endParaRPr>
          </a:p>
          <a:p>
            <a:pPr indent="0" lvl="0" marL="0" rtl="0" algn="r">
              <a:spcBef>
                <a:spcPts val="0"/>
              </a:spcBef>
              <a:spcAft>
                <a:spcPts val="0"/>
              </a:spcAft>
              <a:buNone/>
            </a:pPr>
            <a:r>
              <a:rPr lang="en"/>
              <a:t>Mission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4"/>
          <p:cNvSpPr txBox="1"/>
          <p:nvPr/>
        </p:nvSpPr>
        <p:spPr>
          <a:xfrm>
            <a:off x="1608700" y="2275550"/>
            <a:ext cx="6496200" cy="221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800">
                <a:solidFill>
                  <a:srgbClr val="F3F3F3"/>
                </a:solidFill>
                <a:latin typeface="Raleway"/>
                <a:ea typeface="Raleway"/>
                <a:cs typeface="Raleway"/>
                <a:sym typeface="Raleway"/>
              </a:rPr>
              <a:t>Flutter adds </a:t>
            </a:r>
            <a:r>
              <a:rPr b="1" lang="en" sz="2800">
                <a:solidFill>
                  <a:srgbClr val="C7F464"/>
                </a:solidFill>
                <a:latin typeface="Raleway"/>
                <a:ea typeface="Raleway"/>
                <a:cs typeface="Raleway"/>
                <a:sym typeface="Raleway"/>
              </a:rPr>
              <a:t>emotional security</a:t>
            </a:r>
            <a:r>
              <a:rPr b="1" lang="en" sz="2800">
                <a:solidFill>
                  <a:srgbClr val="F3F3F3"/>
                </a:solidFill>
                <a:latin typeface="Raleway"/>
                <a:ea typeface="Raleway"/>
                <a:cs typeface="Raleway"/>
                <a:sym typeface="Raleway"/>
              </a:rPr>
              <a:t> to the decluttering process, allowing people to find others who will</a:t>
            </a:r>
            <a:r>
              <a:rPr b="1" lang="en" sz="2800">
                <a:solidFill>
                  <a:srgbClr val="87BBFE"/>
                </a:solidFill>
                <a:latin typeface="Raleway"/>
                <a:ea typeface="Raleway"/>
                <a:cs typeface="Raleway"/>
                <a:sym typeface="Raleway"/>
              </a:rPr>
              <a:t> </a:t>
            </a:r>
            <a:r>
              <a:rPr b="1" lang="en" sz="2800">
                <a:solidFill>
                  <a:srgbClr val="C7F464"/>
                </a:solidFill>
                <a:latin typeface="Raleway"/>
                <a:ea typeface="Raleway"/>
                <a:cs typeface="Raleway"/>
                <a:sym typeface="Raleway"/>
              </a:rPr>
              <a:t>value</a:t>
            </a:r>
            <a:r>
              <a:rPr b="1" lang="en" sz="2800">
                <a:solidFill>
                  <a:srgbClr val="F3F3F3"/>
                </a:solidFill>
                <a:latin typeface="Raleway"/>
                <a:ea typeface="Raleway"/>
                <a:cs typeface="Raleway"/>
                <a:sym typeface="Raleway"/>
              </a:rPr>
              <a:t> or </a:t>
            </a:r>
            <a:r>
              <a:rPr b="1" lang="en" sz="2800">
                <a:solidFill>
                  <a:srgbClr val="C7F464"/>
                </a:solidFill>
                <a:latin typeface="Raleway"/>
                <a:ea typeface="Raleway"/>
                <a:cs typeface="Raleway"/>
                <a:sym typeface="Raleway"/>
              </a:rPr>
              <a:t>add meaning</a:t>
            </a:r>
            <a:r>
              <a:rPr b="1" lang="en" sz="2800">
                <a:solidFill>
                  <a:srgbClr val="F3F3F3"/>
                </a:solidFill>
                <a:latin typeface="Raleway"/>
                <a:ea typeface="Raleway"/>
                <a:cs typeface="Raleway"/>
                <a:sym typeface="Raleway"/>
              </a:rPr>
              <a:t> to the item.</a:t>
            </a:r>
            <a:endParaRPr b="1" sz="2800">
              <a:solidFill>
                <a:srgbClr val="F3F3F3"/>
              </a:solidFill>
              <a:latin typeface="Raleway"/>
              <a:ea typeface="Raleway"/>
              <a:cs typeface="Raleway"/>
              <a:sym typeface="Raleway"/>
            </a:endParaRPr>
          </a:p>
        </p:txBody>
      </p:sp>
      <p:grpSp>
        <p:nvGrpSpPr>
          <p:cNvPr id="74" name="Google Shape;74;p14"/>
          <p:cNvGrpSpPr/>
          <p:nvPr/>
        </p:nvGrpSpPr>
        <p:grpSpPr>
          <a:xfrm>
            <a:off x="941552" y="1842009"/>
            <a:ext cx="368551" cy="368551"/>
            <a:chOff x="2594325" y="1627175"/>
            <a:chExt cx="440850" cy="440850"/>
          </a:xfrm>
        </p:grpSpPr>
        <p:sp>
          <p:nvSpPr>
            <p:cNvPr id="75" name="Google Shape;75;p14"/>
            <p:cNvSpPr/>
            <p:nvPr/>
          </p:nvSpPr>
          <p:spPr>
            <a:xfrm>
              <a:off x="2594325" y="1890950"/>
              <a:ext cx="177075" cy="177075"/>
            </a:xfrm>
            <a:custGeom>
              <a:rect b="b" l="l" r="r" t="t"/>
              <a:pathLst>
                <a:path extrusionOk="0" h="7083" w="7083">
                  <a:moveTo>
                    <a:pt x="5544" y="0"/>
                  </a:moveTo>
                  <a:lnTo>
                    <a:pt x="538" y="5984"/>
                  </a:lnTo>
                  <a:lnTo>
                    <a:pt x="0" y="7083"/>
                  </a:lnTo>
                  <a:lnTo>
                    <a:pt x="1099" y="6546"/>
                  </a:lnTo>
                  <a:lnTo>
                    <a:pt x="7083" y="1539"/>
                  </a:lnTo>
                  <a:lnTo>
                    <a:pt x="5544" y="0"/>
                  </a:lnTo>
                  <a:close/>
                </a:path>
              </a:pathLst>
            </a:custGeom>
            <a:solidFill>
              <a:srgbClr val="454F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4"/>
            <p:cNvSpPr/>
            <p:nvPr/>
          </p:nvSpPr>
          <p:spPr>
            <a:xfrm>
              <a:off x="2858700" y="1627175"/>
              <a:ext cx="176475" cy="176475"/>
            </a:xfrm>
            <a:custGeom>
              <a:rect b="b" l="l" r="r" t="t"/>
              <a:pathLst>
                <a:path extrusionOk="0" h="7059" w="7059">
                  <a:moveTo>
                    <a:pt x="904" y="1"/>
                  </a:moveTo>
                  <a:lnTo>
                    <a:pt x="782" y="25"/>
                  </a:lnTo>
                  <a:lnTo>
                    <a:pt x="684" y="98"/>
                  </a:lnTo>
                  <a:lnTo>
                    <a:pt x="611" y="147"/>
                  </a:lnTo>
                  <a:lnTo>
                    <a:pt x="489" y="294"/>
                  </a:lnTo>
                  <a:lnTo>
                    <a:pt x="367" y="440"/>
                  </a:lnTo>
                  <a:lnTo>
                    <a:pt x="294" y="587"/>
                  </a:lnTo>
                  <a:lnTo>
                    <a:pt x="196" y="733"/>
                  </a:lnTo>
                  <a:lnTo>
                    <a:pt x="74" y="1051"/>
                  </a:lnTo>
                  <a:lnTo>
                    <a:pt x="0" y="1393"/>
                  </a:lnTo>
                  <a:lnTo>
                    <a:pt x="0" y="1735"/>
                  </a:lnTo>
                  <a:lnTo>
                    <a:pt x="25" y="2052"/>
                  </a:lnTo>
                  <a:lnTo>
                    <a:pt x="123" y="2394"/>
                  </a:lnTo>
                  <a:lnTo>
                    <a:pt x="269" y="2711"/>
                  </a:lnTo>
                  <a:lnTo>
                    <a:pt x="4348" y="6790"/>
                  </a:lnTo>
                  <a:lnTo>
                    <a:pt x="4665" y="6937"/>
                  </a:lnTo>
                  <a:lnTo>
                    <a:pt x="5007" y="7034"/>
                  </a:lnTo>
                  <a:lnTo>
                    <a:pt x="5325" y="7059"/>
                  </a:lnTo>
                  <a:lnTo>
                    <a:pt x="5667" y="7059"/>
                  </a:lnTo>
                  <a:lnTo>
                    <a:pt x="6008" y="6986"/>
                  </a:lnTo>
                  <a:lnTo>
                    <a:pt x="6326" y="6863"/>
                  </a:lnTo>
                  <a:lnTo>
                    <a:pt x="6473" y="6766"/>
                  </a:lnTo>
                  <a:lnTo>
                    <a:pt x="6619" y="6692"/>
                  </a:lnTo>
                  <a:lnTo>
                    <a:pt x="6766" y="6570"/>
                  </a:lnTo>
                  <a:lnTo>
                    <a:pt x="6912" y="6448"/>
                  </a:lnTo>
                  <a:lnTo>
                    <a:pt x="6961" y="6375"/>
                  </a:lnTo>
                  <a:lnTo>
                    <a:pt x="7034" y="6277"/>
                  </a:lnTo>
                  <a:lnTo>
                    <a:pt x="7059" y="6155"/>
                  </a:lnTo>
                  <a:lnTo>
                    <a:pt x="7059" y="6057"/>
                  </a:lnTo>
                  <a:lnTo>
                    <a:pt x="7059" y="5960"/>
                  </a:lnTo>
                  <a:lnTo>
                    <a:pt x="7034" y="5862"/>
                  </a:lnTo>
                  <a:lnTo>
                    <a:pt x="6961" y="5764"/>
                  </a:lnTo>
                  <a:lnTo>
                    <a:pt x="6912" y="5667"/>
                  </a:lnTo>
                  <a:lnTo>
                    <a:pt x="1393" y="147"/>
                  </a:lnTo>
                  <a:lnTo>
                    <a:pt x="1295" y="98"/>
                  </a:lnTo>
                  <a:lnTo>
                    <a:pt x="1197" y="25"/>
                  </a:lnTo>
                  <a:lnTo>
                    <a:pt x="1099" y="1"/>
                  </a:lnTo>
                  <a:close/>
                </a:path>
              </a:pathLst>
            </a:custGeom>
            <a:solidFill>
              <a:srgbClr val="454F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4"/>
            <p:cNvSpPr/>
            <p:nvPr/>
          </p:nvSpPr>
          <p:spPr>
            <a:xfrm>
              <a:off x="2663325" y="1702275"/>
              <a:ext cx="296750" cy="296775"/>
            </a:xfrm>
            <a:custGeom>
              <a:rect b="b" l="l" r="r" t="t"/>
              <a:pathLst>
                <a:path extrusionOk="0" h="11871" w="11870">
                  <a:moveTo>
                    <a:pt x="7718" y="1295"/>
                  </a:moveTo>
                  <a:lnTo>
                    <a:pt x="7815" y="1319"/>
                  </a:lnTo>
                  <a:lnTo>
                    <a:pt x="7889" y="1368"/>
                  </a:lnTo>
                  <a:lnTo>
                    <a:pt x="7938" y="1442"/>
                  </a:lnTo>
                  <a:lnTo>
                    <a:pt x="7938" y="1515"/>
                  </a:lnTo>
                  <a:lnTo>
                    <a:pt x="7938" y="1588"/>
                  </a:lnTo>
                  <a:lnTo>
                    <a:pt x="7889" y="1661"/>
                  </a:lnTo>
                  <a:lnTo>
                    <a:pt x="5862" y="3664"/>
                  </a:lnTo>
                  <a:lnTo>
                    <a:pt x="5788" y="3713"/>
                  </a:lnTo>
                  <a:lnTo>
                    <a:pt x="5715" y="3737"/>
                  </a:lnTo>
                  <a:lnTo>
                    <a:pt x="5642" y="3713"/>
                  </a:lnTo>
                  <a:lnTo>
                    <a:pt x="5569" y="3664"/>
                  </a:lnTo>
                  <a:lnTo>
                    <a:pt x="5520" y="3591"/>
                  </a:lnTo>
                  <a:lnTo>
                    <a:pt x="5495" y="3517"/>
                  </a:lnTo>
                  <a:lnTo>
                    <a:pt x="5520" y="3444"/>
                  </a:lnTo>
                  <a:lnTo>
                    <a:pt x="5569" y="3371"/>
                  </a:lnTo>
                  <a:lnTo>
                    <a:pt x="7571" y="1368"/>
                  </a:lnTo>
                  <a:lnTo>
                    <a:pt x="7644" y="1319"/>
                  </a:lnTo>
                  <a:lnTo>
                    <a:pt x="7718" y="1295"/>
                  </a:lnTo>
                  <a:close/>
                  <a:moveTo>
                    <a:pt x="7767" y="1"/>
                  </a:moveTo>
                  <a:lnTo>
                    <a:pt x="4885" y="2907"/>
                  </a:lnTo>
                  <a:lnTo>
                    <a:pt x="4640" y="2809"/>
                  </a:lnTo>
                  <a:lnTo>
                    <a:pt x="4396" y="2712"/>
                  </a:lnTo>
                  <a:lnTo>
                    <a:pt x="4103" y="2614"/>
                  </a:lnTo>
                  <a:lnTo>
                    <a:pt x="3810" y="2565"/>
                  </a:lnTo>
                  <a:lnTo>
                    <a:pt x="3493" y="2492"/>
                  </a:lnTo>
                  <a:lnTo>
                    <a:pt x="3175" y="2443"/>
                  </a:lnTo>
                  <a:lnTo>
                    <a:pt x="2858" y="2418"/>
                  </a:lnTo>
                  <a:lnTo>
                    <a:pt x="2247" y="2418"/>
                  </a:lnTo>
                  <a:lnTo>
                    <a:pt x="1954" y="2443"/>
                  </a:lnTo>
                  <a:lnTo>
                    <a:pt x="1636" y="2492"/>
                  </a:lnTo>
                  <a:lnTo>
                    <a:pt x="1319" y="2565"/>
                  </a:lnTo>
                  <a:lnTo>
                    <a:pt x="1001" y="2687"/>
                  </a:lnTo>
                  <a:lnTo>
                    <a:pt x="708" y="2809"/>
                  </a:lnTo>
                  <a:lnTo>
                    <a:pt x="415" y="3005"/>
                  </a:lnTo>
                  <a:lnTo>
                    <a:pt x="147" y="3224"/>
                  </a:lnTo>
                  <a:lnTo>
                    <a:pt x="73" y="3298"/>
                  </a:lnTo>
                  <a:lnTo>
                    <a:pt x="24" y="3395"/>
                  </a:lnTo>
                  <a:lnTo>
                    <a:pt x="0" y="3493"/>
                  </a:lnTo>
                  <a:lnTo>
                    <a:pt x="0" y="3615"/>
                  </a:lnTo>
                  <a:lnTo>
                    <a:pt x="0" y="3713"/>
                  </a:lnTo>
                  <a:lnTo>
                    <a:pt x="24" y="3811"/>
                  </a:lnTo>
                  <a:lnTo>
                    <a:pt x="73" y="3908"/>
                  </a:lnTo>
                  <a:lnTo>
                    <a:pt x="147" y="4006"/>
                  </a:lnTo>
                  <a:lnTo>
                    <a:pt x="7864" y="11724"/>
                  </a:lnTo>
                  <a:lnTo>
                    <a:pt x="7962" y="11797"/>
                  </a:lnTo>
                  <a:lnTo>
                    <a:pt x="8060" y="11846"/>
                  </a:lnTo>
                  <a:lnTo>
                    <a:pt x="8157" y="11870"/>
                  </a:lnTo>
                  <a:lnTo>
                    <a:pt x="8377" y="11870"/>
                  </a:lnTo>
                  <a:lnTo>
                    <a:pt x="8475" y="11846"/>
                  </a:lnTo>
                  <a:lnTo>
                    <a:pt x="8573" y="11797"/>
                  </a:lnTo>
                  <a:lnTo>
                    <a:pt x="8646" y="11724"/>
                  </a:lnTo>
                  <a:lnTo>
                    <a:pt x="8866" y="11455"/>
                  </a:lnTo>
                  <a:lnTo>
                    <a:pt x="9061" y="11162"/>
                  </a:lnTo>
                  <a:lnTo>
                    <a:pt x="9183" y="10869"/>
                  </a:lnTo>
                  <a:lnTo>
                    <a:pt x="9305" y="10551"/>
                  </a:lnTo>
                  <a:lnTo>
                    <a:pt x="9379" y="10234"/>
                  </a:lnTo>
                  <a:lnTo>
                    <a:pt x="9427" y="9916"/>
                  </a:lnTo>
                  <a:lnTo>
                    <a:pt x="9452" y="9623"/>
                  </a:lnTo>
                  <a:lnTo>
                    <a:pt x="9452" y="9330"/>
                  </a:lnTo>
                  <a:lnTo>
                    <a:pt x="9452" y="9013"/>
                  </a:lnTo>
                  <a:lnTo>
                    <a:pt x="9427" y="8695"/>
                  </a:lnTo>
                  <a:lnTo>
                    <a:pt x="9379" y="8378"/>
                  </a:lnTo>
                  <a:lnTo>
                    <a:pt x="9305" y="8060"/>
                  </a:lnTo>
                  <a:lnTo>
                    <a:pt x="9256" y="7767"/>
                  </a:lnTo>
                  <a:lnTo>
                    <a:pt x="9159" y="7474"/>
                  </a:lnTo>
                  <a:lnTo>
                    <a:pt x="9061" y="7230"/>
                  </a:lnTo>
                  <a:lnTo>
                    <a:pt x="8963" y="6986"/>
                  </a:lnTo>
                  <a:lnTo>
                    <a:pt x="11870" y="4104"/>
                  </a:lnTo>
                  <a:lnTo>
                    <a:pt x="7767" y="1"/>
                  </a:lnTo>
                  <a:close/>
                </a:path>
              </a:pathLst>
            </a:custGeom>
            <a:solidFill>
              <a:srgbClr val="454F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Google Shape;82;p15"/>
          <p:cNvSpPr txBox="1"/>
          <p:nvPr>
            <p:ph type="ctrTitle"/>
          </p:nvPr>
        </p:nvSpPr>
        <p:spPr>
          <a:xfrm>
            <a:off x="685800" y="3863725"/>
            <a:ext cx="4505400" cy="1910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sz="9600">
                <a:solidFill>
                  <a:srgbClr val="C7F464"/>
                </a:solidFill>
              </a:rPr>
              <a:t>2</a:t>
            </a:r>
            <a:r>
              <a:rPr lang="en" sz="9600">
                <a:solidFill>
                  <a:srgbClr val="C7F464"/>
                </a:solidFill>
              </a:rPr>
              <a:t>.</a:t>
            </a:r>
            <a:endParaRPr sz="9600">
              <a:solidFill>
                <a:srgbClr val="C7F464"/>
              </a:solidFill>
            </a:endParaRPr>
          </a:p>
          <a:p>
            <a:pPr indent="0" lvl="0" marL="0" rtl="0" algn="r">
              <a:spcBef>
                <a:spcPts val="0"/>
              </a:spcBef>
              <a:spcAft>
                <a:spcPts val="0"/>
              </a:spcAft>
              <a:buNone/>
            </a:pPr>
            <a:r>
              <a:rPr lang="en"/>
              <a:t>Selected Interface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pic>
        <p:nvPicPr>
          <p:cNvPr id="87" name="Google Shape;87;p16"/>
          <p:cNvPicPr preferRelativeResize="0"/>
          <p:nvPr/>
        </p:nvPicPr>
        <p:blipFill>
          <a:blip r:embed="rId3">
            <a:alphaModFix/>
          </a:blip>
          <a:stretch>
            <a:fillRect/>
          </a:stretch>
        </p:blipFill>
        <p:spPr>
          <a:xfrm>
            <a:off x="1421410" y="525700"/>
            <a:ext cx="6301175" cy="4874001"/>
          </a:xfrm>
          <a:prstGeom prst="rect">
            <a:avLst/>
          </a:prstGeom>
          <a:noFill/>
          <a:ln>
            <a:noFill/>
          </a:ln>
        </p:spPr>
      </p:pic>
      <p:sp>
        <p:nvSpPr>
          <p:cNvPr id="88" name="Google Shape;88;p16"/>
          <p:cNvSpPr txBox="1"/>
          <p:nvPr>
            <p:ph idx="4294967295" type="ctrTitle"/>
          </p:nvPr>
        </p:nvSpPr>
        <p:spPr>
          <a:xfrm>
            <a:off x="972900" y="4847400"/>
            <a:ext cx="7198200" cy="1546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600">
                <a:solidFill>
                  <a:srgbClr val="FFFFFF"/>
                </a:solidFill>
              </a:rPr>
              <a:t>Gamify</a:t>
            </a:r>
            <a:endParaRPr sz="3600">
              <a:solidFill>
                <a:srgbClr val="FFFFF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7"/>
          <p:cNvSpPr txBox="1"/>
          <p:nvPr>
            <p:ph idx="4294967295" type="ctrTitle"/>
          </p:nvPr>
        </p:nvSpPr>
        <p:spPr>
          <a:xfrm>
            <a:off x="972900" y="4847400"/>
            <a:ext cx="7198200" cy="1546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600">
                <a:solidFill>
                  <a:srgbClr val="FFFFFF"/>
                </a:solidFill>
              </a:rPr>
              <a:t>Map</a:t>
            </a:r>
            <a:endParaRPr sz="3600">
              <a:solidFill>
                <a:srgbClr val="FFFFFF"/>
              </a:solidFill>
            </a:endParaRPr>
          </a:p>
        </p:txBody>
      </p:sp>
      <p:pic>
        <p:nvPicPr>
          <p:cNvPr id="94" name="Google Shape;94;p17"/>
          <p:cNvPicPr preferRelativeResize="0"/>
          <p:nvPr/>
        </p:nvPicPr>
        <p:blipFill>
          <a:blip r:embed="rId3">
            <a:alphaModFix/>
          </a:blip>
          <a:stretch>
            <a:fillRect/>
          </a:stretch>
        </p:blipFill>
        <p:spPr>
          <a:xfrm>
            <a:off x="2931538" y="398925"/>
            <a:ext cx="3280926" cy="50644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pic>
        <p:nvPicPr>
          <p:cNvPr id="99" name="Google Shape;99;p18"/>
          <p:cNvPicPr preferRelativeResize="0"/>
          <p:nvPr/>
        </p:nvPicPr>
        <p:blipFill>
          <a:blip r:embed="rId3">
            <a:alphaModFix/>
          </a:blip>
          <a:stretch>
            <a:fillRect/>
          </a:stretch>
        </p:blipFill>
        <p:spPr>
          <a:xfrm>
            <a:off x="5171863" y="1292100"/>
            <a:ext cx="3280926" cy="5064499"/>
          </a:xfrm>
          <a:prstGeom prst="rect">
            <a:avLst/>
          </a:prstGeom>
          <a:noFill/>
          <a:ln>
            <a:noFill/>
          </a:ln>
        </p:spPr>
      </p:pic>
      <p:sp>
        <p:nvSpPr>
          <p:cNvPr id="100" name="Google Shape;100;p18"/>
          <p:cNvSpPr txBox="1"/>
          <p:nvPr>
            <p:ph type="title"/>
          </p:nvPr>
        </p:nvSpPr>
        <p:spPr>
          <a:xfrm>
            <a:off x="691200" y="0"/>
            <a:ext cx="7761600" cy="1292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MAP</a:t>
            </a:r>
            <a:endParaRPr/>
          </a:p>
        </p:txBody>
      </p:sp>
      <p:sp>
        <p:nvSpPr>
          <p:cNvPr id="101" name="Google Shape;101;p18"/>
          <p:cNvSpPr txBox="1"/>
          <p:nvPr>
            <p:ph idx="1" type="body"/>
          </p:nvPr>
        </p:nvSpPr>
        <p:spPr>
          <a:xfrm>
            <a:off x="691200" y="1292100"/>
            <a:ext cx="3860100" cy="3849300"/>
          </a:xfrm>
          <a:prstGeom prst="rect">
            <a:avLst/>
          </a:prstGeom>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t/>
            </a:r>
            <a:endParaRPr sz="1800">
              <a:solidFill>
                <a:srgbClr val="434343"/>
              </a:solidFill>
            </a:endParaRPr>
          </a:p>
          <a:p>
            <a:pPr indent="-342900" lvl="0" marL="457200" rtl="0" algn="l">
              <a:lnSpc>
                <a:spcPct val="115000"/>
              </a:lnSpc>
              <a:spcBef>
                <a:spcPts val="1000"/>
              </a:spcBef>
              <a:spcAft>
                <a:spcPts val="0"/>
              </a:spcAft>
              <a:buClr>
                <a:srgbClr val="434343"/>
              </a:buClr>
              <a:buSzPts val="1800"/>
              <a:buFont typeface="Montserrat"/>
              <a:buChar char="+"/>
            </a:pPr>
            <a:r>
              <a:rPr lang="en" sz="1800">
                <a:solidFill>
                  <a:srgbClr val="434343"/>
                </a:solidFill>
              </a:rPr>
              <a:t>Simple context emphasizes the items' meanings</a:t>
            </a:r>
            <a:endParaRPr sz="1800">
              <a:solidFill>
                <a:srgbClr val="434343"/>
              </a:solidFill>
            </a:endParaRPr>
          </a:p>
          <a:p>
            <a:pPr indent="-342900" lvl="0" marL="457200" rtl="0" algn="l">
              <a:lnSpc>
                <a:spcPct val="115000"/>
              </a:lnSpc>
              <a:spcBef>
                <a:spcPts val="1000"/>
              </a:spcBef>
              <a:spcAft>
                <a:spcPts val="0"/>
              </a:spcAft>
              <a:buClr>
                <a:srgbClr val="434343"/>
              </a:buClr>
              <a:buSzPts val="1800"/>
              <a:buFont typeface="Montserrat"/>
              <a:buChar char="+"/>
            </a:pPr>
            <a:r>
              <a:rPr lang="en" sz="1800">
                <a:solidFill>
                  <a:srgbClr val="434343"/>
                </a:solidFill>
              </a:rPr>
              <a:t>Focus on location encourages face-to-face experiences</a:t>
            </a:r>
            <a:endParaRPr sz="1800">
              <a:solidFill>
                <a:srgbClr val="434343"/>
              </a:solidFill>
            </a:endParaRPr>
          </a:p>
          <a:p>
            <a:pPr indent="-342900" lvl="0" marL="457200" rtl="0" algn="l">
              <a:lnSpc>
                <a:spcPct val="115000"/>
              </a:lnSpc>
              <a:spcBef>
                <a:spcPts val="1000"/>
              </a:spcBef>
              <a:spcAft>
                <a:spcPts val="0"/>
              </a:spcAft>
              <a:buClr>
                <a:srgbClr val="434343"/>
              </a:buClr>
              <a:buSzPts val="1800"/>
              <a:buFont typeface="Montserrat"/>
              <a:buChar char="−"/>
            </a:pPr>
            <a:r>
              <a:rPr lang="en" sz="1800">
                <a:solidFill>
                  <a:srgbClr val="434343"/>
                </a:solidFill>
              </a:rPr>
              <a:t>Privacy concerns related to location data</a:t>
            </a:r>
            <a:endParaRPr sz="1800">
              <a:solidFill>
                <a:srgbClr val="434343"/>
              </a:solidFill>
            </a:endParaRPr>
          </a:p>
          <a:p>
            <a:pPr indent="0" lvl="0" marL="0" rtl="0" algn="l">
              <a:spcBef>
                <a:spcPts val="1000"/>
              </a:spcBef>
              <a:spcAft>
                <a:spcPts val="0"/>
              </a:spcAft>
              <a:buNone/>
            </a:pPr>
            <a:r>
              <a:t/>
            </a:r>
            <a:endParaRPr sz="1800">
              <a:solidFill>
                <a:srgbClr val="434343"/>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19"/>
          <p:cNvSpPr txBox="1"/>
          <p:nvPr>
            <p:ph type="ctrTitle"/>
          </p:nvPr>
        </p:nvSpPr>
        <p:spPr>
          <a:xfrm>
            <a:off x="685800" y="3863725"/>
            <a:ext cx="4505400" cy="1910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sz="9600">
                <a:solidFill>
                  <a:srgbClr val="C7F464"/>
                </a:solidFill>
              </a:rPr>
              <a:t>3</a:t>
            </a:r>
            <a:r>
              <a:rPr lang="en" sz="9600">
                <a:solidFill>
                  <a:srgbClr val="C7F464"/>
                </a:solidFill>
              </a:rPr>
              <a:t>.</a:t>
            </a:r>
            <a:endParaRPr sz="9600">
              <a:solidFill>
                <a:srgbClr val="C7F464"/>
              </a:solidFill>
            </a:endParaRPr>
          </a:p>
          <a:p>
            <a:pPr indent="0" lvl="0" marL="0" rtl="0" algn="r">
              <a:spcBef>
                <a:spcPts val="0"/>
              </a:spcBef>
              <a:spcAft>
                <a:spcPts val="0"/>
              </a:spcAft>
              <a:buNone/>
            </a:pPr>
            <a:r>
              <a:rPr lang="en"/>
              <a:t>Low-fi</a:t>
            </a:r>
            <a:r>
              <a:rPr lang="en"/>
              <a:t> Prototype</a:t>
            </a:r>
            <a:endParaRPr/>
          </a:p>
        </p:txBody>
      </p:sp>
      <p:pic>
        <p:nvPicPr>
          <p:cNvPr id="107" name="Google Shape;107;p19"/>
          <p:cNvPicPr preferRelativeResize="0"/>
          <p:nvPr/>
        </p:nvPicPr>
        <p:blipFill>
          <a:blip r:embed="rId3">
            <a:alphaModFix/>
          </a:blip>
          <a:stretch>
            <a:fillRect/>
          </a:stretch>
        </p:blipFill>
        <p:spPr>
          <a:xfrm>
            <a:off x="5803300" y="954975"/>
            <a:ext cx="3181273" cy="494805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esdemon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